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16"/>
  </p:notesMasterIdLst>
  <p:handoutMasterIdLst>
    <p:handoutMasterId r:id="rId17"/>
  </p:handoutMasterIdLst>
  <p:sldIdLst>
    <p:sldId id="278" r:id="rId3"/>
    <p:sldId id="282" r:id="rId4"/>
    <p:sldId id="281" r:id="rId5"/>
    <p:sldId id="280" r:id="rId6"/>
    <p:sldId id="256" r:id="rId7"/>
    <p:sldId id="257" r:id="rId8"/>
    <p:sldId id="258" r:id="rId9"/>
    <p:sldId id="262" r:id="rId10"/>
    <p:sldId id="274" r:id="rId11"/>
    <p:sldId id="275" r:id="rId12"/>
    <p:sldId id="276" r:id="rId13"/>
    <p:sldId id="277" r:id="rId14"/>
    <p:sldId id="279" r:id="rId1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140" autoAdjust="0"/>
  </p:normalViewPr>
  <p:slideViewPr>
    <p:cSldViewPr>
      <p:cViewPr varScale="1">
        <p:scale>
          <a:sx n="63" d="100"/>
          <a:sy n="63" d="100"/>
        </p:scale>
        <p:origin x="20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-2106" y="-108"/>
      </p:cViewPr>
      <p:guideLst>
        <p:guide orient="horz" pos="3023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10" tIns="0" rIns="19810" bIns="0" numCol="1" anchor="t" anchorCtr="0" compatLnSpc="1">
            <a:prstTxWarp prst="textNoShape">
              <a:avLst/>
            </a:prstTxWarp>
          </a:bodyPr>
          <a:lstStyle>
            <a:lvl1pPr defTabSz="987425">
              <a:defRPr sz="1000" b="0" i="1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10" tIns="0" rIns="19810" bIns="0" numCol="1" anchor="t" anchorCtr="0" compatLnSpc="1">
            <a:prstTxWarp prst="textNoShape">
              <a:avLst/>
            </a:prstTxWarp>
          </a:bodyPr>
          <a:lstStyle>
            <a:lvl1pPr algn="r" defTabSz="987425">
              <a:defRPr sz="1000" b="0" i="1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244600" y="8674100"/>
            <a:ext cx="3751263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10" tIns="0" rIns="19810" bIns="0" numCol="1" anchor="b" anchorCtr="0" compatLnSpc="1">
            <a:prstTxWarp prst="textNoShape">
              <a:avLst/>
            </a:prstTxWarp>
          </a:bodyPr>
          <a:lstStyle>
            <a:lvl1pPr defTabSz="987425">
              <a:defRPr sz="1000" b="0" i="1"/>
            </a:lvl1pPr>
          </a:lstStyle>
          <a:p>
            <a:r>
              <a:rPr lang="en-US" altLang="en-US"/>
              <a:t>Beyond Screen Design: Creativity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91113" y="8674100"/>
            <a:ext cx="9429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10" tIns="0" rIns="19810" bIns="0" numCol="1" anchor="b" anchorCtr="0" compatLnSpc="1">
            <a:prstTxWarp prst="textNoShape">
              <a:avLst/>
            </a:prstTxWarp>
          </a:bodyPr>
          <a:lstStyle>
            <a:lvl1pPr algn="r" defTabSz="987425">
              <a:defRPr sz="1000" b="0" i="1"/>
            </a:lvl1pPr>
          </a:lstStyle>
          <a:p>
            <a:fld id="{4753DEB2-AAB2-4DA6-A3CC-3AFC947E23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10" tIns="0" rIns="19810" bIns="0" numCol="1" anchor="t" anchorCtr="0" compatLnSpc="1">
            <a:prstTxWarp prst="textNoShape">
              <a:avLst/>
            </a:prstTxWarp>
          </a:bodyPr>
          <a:lstStyle>
            <a:lvl1pPr defTabSz="987425">
              <a:defRPr sz="1000" b="0" i="1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10" tIns="0" rIns="19810" bIns="0" numCol="1" anchor="t" anchorCtr="0" compatLnSpc="1">
            <a:prstTxWarp prst="textNoShape">
              <a:avLst/>
            </a:prstTxWarp>
          </a:bodyPr>
          <a:lstStyle>
            <a:lvl1pPr algn="r" defTabSz="987425">
              <a:defRPr sz="1000" b="0" i="1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10" tIns="0" rIns="19810" bIns="0" numCol="1" anchor="b" anchorCtr="0" compatLnSpc="1">
            <a:prstTxWarp prst="textNoShape">
              <a:avLst/>
            </a:prstTxWarp>
          </a:bodyPr>
          <a:lstStyle>
            <a:lvl1pPr defTabSz="987425">
              <a:defRPr sz="1000" b="0" i="1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10" tIns="0" rIns="19810" bIns="0" numCol="1" anchor="b" anchorCtr="0" compatLnSpc="1">
            <a:prstTxWarp prst="textNoShape">
              <a:avLst/>
            </a:prstTxWarp>
          </a:bodyPr>
          <a:lstStyle>
            <a:lvl1pPr algn="r" defTabSz="987425">
              <a:defRPr sz="1000" b="0" i="1">
                <a:latin typeface="Times New Roman" panose="02020603050405020304" pitchFamily="18" charset="0"/>
              </a:defRPr>
            </a:lvl1pPr>
          </a:lstStyle>
          <a:p>
            <a:fld id="{04A8A8D5-7370-4E6E-9F31-27BB43171B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9138" y="9144000"/>
            <a:ext cx="7969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447" tIns="47875" rIns="92447" bIns="47875">
            <a:spAutoFit/>
          </a:bodyPr>
          <a:lstStyle>
            <a:lvl1pPr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0375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19163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79538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38325" defTabSz="9366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95525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52725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09925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67125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200" b="0">
                <a:latin typeface="Arial" panose="020B0604020202020204" pitchFamily="34" charset="0"/>
              </a:rPr>
              <a:t>Page </a:t>
            </a:r>
            <a:fld id="{034EDDA0-0B26-453F-BD1F-7F580E0CDB75}" type="slidenum">
              <a:rPr lang="en-US" altLang="en-US" sz="1200" b="0">
                <a:latin typeface="Arial" panose="020B0604020202020204" pitchFamily="34" charset="0"/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99" tIns="49525" rIns="97399" bIns="49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66725" algn="l" defTabSz="9493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31863" algn="l" defTabSz="9493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98588" algn="l" defTabSz="9493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63725" algn="l" defTabSz="949325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B6040-3E72-455F-904B-BBDAF43A890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9962" cy="3584575"/>
          </a:xfrm>
          <a:ln cap="flat"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50913">
              <a:lnSpc>
                <a:spcPct val="100000"/>
              </a:lnSpc>
              <a:spcBef>
                <a:spcPct val="0"/>
              </a:spcBef>
            </a:pPr>
            <a:endParaRPr lang="en-US" altLang="en-US" sz="25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82FDDE-5915-42BD-8793-C0E22CD44DC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9962" cy="3584575"/>
          </a:xfrm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50913">
              <a:lnSpc>
                <a:spcPct val="100000"/>
              </a:lnSpc>
              <a:spcBef>
                <a:spcPct val="0"/>
              </a:spcBef>
            </a:pPr>
            <a:endParaRPr lang="en-US" altLang="en-US" sz="25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C44B00-5A4A-4073-9123-BE7A5FD4A0E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9962" cy="3584575"/>
          </a:xfrm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50913">
              <a:lnSpc>
                <a:spcPct val="100000"/>
              </a:lnSpc>
              <a:spcBef>
                <a:spcPct val="0"/>
              </a:spcBef>
            </a:pPr>
            <a:r>
              <a:rPr lang="en-US" altLang="en-US" sz="2800" dirty="0" smtClean="0"/>
              <a:t>present an information database from different points of view</a:t>
            </a:r>
            <a:endParaRPr lang="en-US" altLang="en-US" sz="25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AE536-71F6-4811-AC3B-995F156FFE8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9962" cy="3584575"/>
          </a:xfrm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50913">
              <a:lnSpc>
                <a:spcPct val="100000"/>
              </a:lnSpc>
              <a:spcBef>
                <a:spcPct val="0"/>
              </a:spcBef>
            </a:pPr>
            <a:endParaRPr lang="en-US" altLang="en-US" sz="25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57ED55-9289-4B4C-8626-50567A0FAD9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9962" cy="3584575"/>
          </a:xfrm>
          <a:ln cap="flat"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50913">
              <a:lnSpc>
                <a:spcPct val="100000"/>
              </a:lnSpc>
              <a:spcBef>
                <a:spcPct val="0"/>
              </a:spcBef>
            </a:pPr>
            <a:endParaRPr lang="en-US" altLang="en-US" sz="25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461FE-B0CE-4871-B801-623ECE710DF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9962" cy="3584575"/>
          </a:xfrm>
          <a:ln cap="flat"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50913">
              <a:lnSpc>
                <a:spcPct val="100000"/>
              </a:lnSpc>
              <a:spcBef>
                <a:spcPct val="0"/>
              </a:spcBef>
            </a:pPr>
            <a:endParaRPr lang="en-US" altLang="en-US" sz="25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E14B5-2292-4395-9353-E3A03BE1310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9962" cy="3584575"/>
          </a:xfrm>
          <a:ln cap="flat"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50913">
              <a:lnSpc>
                <a:spcPct val="100000"/>
              </a:lnSpc>
              <a:spcBef>
                <a:spcPct val="0"/>
              </a:spcBef>
            </a:pPr>
            <a:endParaRPr lang="en-US" altLang="en-US" sz="25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F2757-3B15-4223-84E5-E7CE8118403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9962" cy="3584575"/>
          </a:xfrm>
          <a:ln cap="flat"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defTabSz="950913">
              <a:lnSpc>
                <a:spcPct val="100000"/>
              </a:lnSpc>
              <a:spcBef>
                <a:spcPct val="0"/>
              </a:spcBef>
            </a:pPr>
            <a:endParaRPr lang="en-US" altLang="en-US" sz="25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9CEC-E775-4C1C-8934-1DE5A14CAFA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52B2-1BD8-4832-B058-3232A5B7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1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9CEC-E775-4C1C-8934-1DE5A14CAFA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52B2-1BD8-4832-B058-3232A5B7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9CEC-E775-4C1C-8934-1DE5A14CAFA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52B2-1BD8-4832-B058-3232A5B7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53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3599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7683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6841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153" indent="0">
              <a:buNone/>
              <a:defRPr sz="2000"/>
            </a:lvl2pPr>
            <a:lvl3pPr marL="914305" indent="0">
              <a:buNone/>
              <a:defRPr sz="1800"/>
            </a:lvl3pPr>
            <a:lvl4pPr marL="1371458" indent="0">
              <a:buNone/>
              <a:defRPr sz="1600"/>
            </a:lvl4pPr>
            <a:lvl5pPr marL="1828610" indent="0">
              <a:buNone/>
              <a:defRPr sz="1600"/>
            </a:lvl5pPr>
            <a:lvl6pPr marL="2285763" indent="0">
              <a:buNone/>
              <a:defRPr sz="1600"/>
            </a:lvl6pPr>
            <a:lvl7pPr marL="2742915" indent="0">
              <a:buNone/>
              <a:defRPr sz="1600"/>
            </a:lvl7pPr>
            <a:lvl8pPr marL="3200068" indent="0">
              <a:buNone/>
              <a:defRPr sz="1600"/>
            </a:lvl8pPr>
            <a:lvl9pPr marL="365722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2518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557339"/>
            <a:ext cx="4027488" cy="4824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9" y="1557339"/>
            <a:ext cx="4029075" cy="4824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2307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2611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0705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912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3" indent="0">
              <a:buNone/>
              <a:defRPr sz="1400"/>
            </a:lvl2pPr>
            <a:lvl3pPr marL="914305" indent="0">
              <a:buNone/>
              <a:defRPr sz="1200"/>
            </a:lvl3pPr>
            <a:lvl4pPr marL="1371458" indent="0">
              <a:buNone/>
              <a:defRPr sz="1000"/>
            </a:lvl4pPr>
            <a:lvl5pPr marL="1828610" indent="0">
              <a:buNone/>
              <a:defRPr sz="1000"/>
            </a:lvl5pPr>
            <a:lvl6pPr marL="2285763" indent="0">
              <a:buNone/>
              <a:defRPr sz="1000"/>
            </a:lvl6pPr>
            <a:lvl7pPr marL="2742915" indent="0">
              <a:buNone/>
              <a:defRPr sz="1000"/>
            </a:lvl7pPr>
            <a:lvl8pPr marL="3200068" indent="0">
              <a:buNone/>
              <a:defRPr sz="1000"/>
            </a:lvl8pPr>
            <a:lvl9pPr marL="365722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526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9CEC-E775-4C1C-8934-1DE5A14CAFA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52B2-1BD8-4832-B058-3232A5B7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66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153" indent="0">
              <a:buNone/>
              <a:defRPr sz="2799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3" indent="0">
              <a:buNone/>
              <a:defRPr sz="1400"/>
            </a:lvl2pPr>
            <a:lvl3pPr marL="914305" indent="0">
              <a:buNone/>
              <a:defRPr sz="1200"/>
            </a:lvl3pPr>
            <a:lvl4pPr marL="1371458" indent="0">
              <a:buNone/>
              <a:defRPr sz="1000"/>
            </a:lvl4pPr>
            <a:lvl5pPr marL="1828610" indent="0">
              <a:buNone/>
              <a:defRPr sz="1000"/>
            </a:lvl5pPr>
            <a:lvl6pPr marL="2285763" indent="0">
              <a:buNone/>
              <a:defRPr sz="1000"/>
            </a:lvl6pPr>
            <a:lvl7pPr marL="2742915" indent="0">
              <a:buNone/>
              <a:defRPr sz="1000"/>
            </a:lvl7pPr>
            <a:lvl8pPr marL="3200068" indent="0">
              <a:buNone/>
              <a:defRPr sz="1000"/>
            </a:lvl8pPr>
            <a:lvl9pPr marL="365722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2210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1760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685800"/>
            <a:ext cx="2071688" cy="5695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685800"/>
            <a:ext cx="6067425" cy="56959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364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9CEC-E775-4C1C-8934-1DE5A14CAFA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52B2-1BD8-4832-B058-3232A5B7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4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9CEC-E775-4C1C-8934-1DE5A14CAFA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52B2-1BD8-4832-B058-3232A5B7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3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9CEC-E775-4C1C-8934-1DE5A14CAFA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52B2-1BD8-4832-B058-3232A5B7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1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9CEC-E775-4C1C-8934-1DE5A14CAFA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52B2-1BD8-4832-B058-3232A5B7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5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9CEC-E775-4C1C-8934-1DE5A14CAFA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52B2-1BD8-4832-B058-3232A5B7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1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9CEC-E775-4C1C-8934-1DE5A14CAFA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52B2-1BD8-4832-B058-3232A5B7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89CEC-E775-4C1C-8934-1DE5A14CAFA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52B2-1BD8-4832-B058-3232A5B7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8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89CEC-E775-4C1C-8934-1DE5A14CAFA3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D52B2-1BD8-4832-B058-3232A5B7A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3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685800"/>
            <a:ext cx="82915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557339"/>
            <a:ext cx="8208963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  <p:sp>
        <p:nvSpPr>
          <p:cNvPr id="139268" name="Line 4"/>
          <p:cNvSpPr>
            <a:spLocks noChangeShapeType="1"/>
          </p:cNvSpPr>
          <p:nvPr/>
        </p:nvSpPr>
        <p:spPr bwMode="auto">
          <a:xfrm>
            <a:off x="457200" y="1219200"/>
            <a:ext cx="83058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8345488" y="6735764"/>
            <a:ext cx="806311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800">
                <a:solidFill>
                  <a:srgbClr val="969696"/>
                </a:solidFill>
                <a:latin typeface="Verdana" panose="020B0604030504040204" pitchFamily="34" charset="0"/>
              </a:rPr>
              <a:t>Saul Greenberg</a:t>
            </a:r>
          </a:p>
        </p:txBody>
      </p:sp>
    </p:spTree>
    <p:extLst>
      <p:ext uri="{BB962C8B-B14F-4D97-AF65-F5344CB8AC3E}">
        <p14:creationId xmlns:p14="http://schemas.microsoft.com/office/powerpoint/2010/main" val="60458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799" b="1" kern="1200">
          <a:solidFill>
            <a:srgbClr val="0000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799" b="1">
          <a:solidFill>
            <a:srgbClr val="000066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799" b="1">
          <a:solidFill>
            <a:srgbClr val="000066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799" b="1">
          <a:solidFill>
            <a:srgbClr val="000066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799" b="1">
          <a:solidFill>
            <a:srgbClr val="000066"/>
          </a:solidFill>
          <a:latin typeface="Verdana" panose="020B0604030504040204" pitchFamily="34" charset="0"/>
        </a:defRPr>
      </a:lvl5pPr>
      <a:lvl6pPr marL="457153" algn="l" rtl="0" fontAlgn="base">
        <a:spcBef>
          <a:spcPct val="0"/>
        </a:spcBef>
        <a:spcAft>
          <a:spcPct val="0"/>
        </a:spcAft>
        <a:defRPr sz="2799" b="1">
          <a:solidFill>
            <a:srgbClr val="000066"/>
          </a:solidFill>
          <a:latin typeface="Verdana" panose="020B0604030504040204" pitchFamily="34" charset="0"/>
        </a:defRPr>
      </a:lvl6pPr>
      <a:lvl7pPr marL="914305" algn="l" rtl="0" fontAlgn="base">
        <a:spcBef>
          <a:spcPct val="0"/>
        </a:spcBef>
        <a:spcAft>
          <a:spcPct val="0"/>
        </a:spcAft>
        <a:defRPr sz="2799" b="1">
          <a:solidFill>
            <a:srgbClr val="000066"/>
          </a:solidFill>
          <a:latin typeface="Verdana" panose="020B0604030504040204" pitchFamily="34" charset="0"/>
        </a:defRPr>
      </a:lvl7pPr>
      <a:lvl8pPr marL="1371458" algn="l" rtl="0" fontAlgn="base">
        <a:spcBef>
          <a:spcPct val="0"/>
        </a:spcBef>
        <a:spcAft>
          <a:spcPct val="0"/>
        </a:spcAft>
        <a:defRPr sz="2799" b="1">
          <a:solidFill>
            <a:srgbClr val="000066"/>
          </a:solidFill>
          <a:latin typeface="Verdana" panose="020B0604030504040204" pitchFamily="34" charset="0"/>
        </a:defRPr>
      </a:lvl8pPr>
      <a:lvl9pPr marL="1828610" algn="l" rtl="0" fontAlgn="base">
        <a:spcBef>
          <a:spcPct val="0"/>
        </a:spcBef>
        <a:spcAft>
          <a:spcPct val="0"/>
        </a:spcAft>
        <a:defRPr sz="2799" b="1">
          <a:solidFill>
            <a:srgbClr val="000066"/>
          </a:solidFill>
          <a:latin typeface="Verdana" panose="020B060403050404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400" kern="1200">
          <a:solidFill>
            <a:srgbClr val="000066"/>
          </a:solidFill>
          <a:latin typeface="+mn-lt"/>
          <a:ea typeface="+mn-ea"/>
          <a:cs typeface="+mn-cs"/>
        </a:defRPr>
      </a:lvl1pPr>
      <a:lvl2pPr marL="455566" indent="-276197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2pPr>
      <a:lvl3pPr marL="895257" indent="-180956" algn="l" rtl="0" fontAlgn="base">
        <a:spcBef>
          <a:spcPct val="20000"/>
        </a:spcBef>
        <a:spcAft>
          <a:spcPct val="0"/>
        </a:spcAft>
        <a:buChar char="•"/>
        <a:defRPr sz="1600" kern="1200">
          <a:solidFill>
            <a:srgbClr val="000066"/>
          </a:solidFill>
          <a:latin typeface="+mn-lt"/>
          <a:ea typeface="+mn-ea"/>
          <a:cs typeface="+mn-cs"/>
        </a:defRPr>
      </a:lvl3pPr>
      <a:lvl4pPr marL="1257170" indent="-180956" algn="l" rtl="0" fontAlgn="base">
        <a:spcBef>
          <a:spcPct val="20000"/>
        </a:spcBef>
        <a:spcAft>
          <a:spcPct val="0"/>
        </a:spcAft>
        <a:buChar char="–"/>
        <a:defRPr sz="1600" kern="1200">
          <a:solidFill>
            <a:srgbClr val="000066"/>
          </a:solidFill>
          <a:latin typeface="+mn-lt"/>
          <a:ea typeface="+mn-ea"/>
          <a:cs typeface="+mn-cs"/>
        </a:defRPr>
      </a:lvl4pPr>
      <a:lvl5pPr marL="1619082" indent="-180956" algn="l" rtl="0" fontAlgn="base">
        <a:spcBef>
          <a:spcPct val="20000"/>
        </a:spcBef>
        <a:spcAft>
          <a:spcPct val="0"/>
        </a:spcAft>
        <a:buChar char="»"/>
        <a:defRPr sz="1600" kern="1200">
          <a:solidFill>
            <a:srgbClr val="000066"/>
          </a:solidFill>
          <a:latin typeface="+mn-lt"/>
          <a:ea typeface="+mn-ea"/>
          <a:cs typeface="+mn-cs"/>
        </a:defRPr>
      </a:lvl5pPr>
      <a:lvl6pPr marL="2514340" indent="-228577" algn="l" defTabSz="91430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Autofit/>
          </a:bodyPr>
          <a:lstStyle/>
          <a:p>
            <a:r>
              <a:rPr lang="en-US" altLang="en-US" sz="4800" dirty="0"/>
              <a:t>Creating and developing interface ideas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14505" y="1569817"/>
            <a:ext cx="8229627" cy="51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x-none"/>
              <a:t>Human Computer Interaction</a:t>
            </a:r>
            <a:endParaRPr lang="x-none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3809619" y="4217525"/>
            <a:ext cx="6858295" cy="51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Hoan Ng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Generating new ideas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3. Modify the object for a new purpose</a:t>
            </a:r>
          </a:p>
          <a:p>
            <a:pPr lvl="1"/>
            <a:r>
              <a:rPr lang="en-US" altLang="en-US" dirty="0"/>
              <a:t>connect our desktop to the outside world via sound</a:t>
            </a:r>
          </a:p>
          <a:p>
            <a:pPr lvl="2"/>
            <a:r>
              <a:rPr lang="en-US" altLang="en-US" dirty="0"/>
              <a:t>hear outside events that may be important to us, e.g. meeting begins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4. Magnify—add to the object</a:t>
            </a:r>
          </a:p>
          <a:p>
            <a:pPr lvl="1"/>
            <a:r>
              <a:rPr lang="en-US" altLang="en-US" dirty="0"/>
              <a:t>add features to the computer desktop to extend its functionality</a:t>
            </a:r>
          </a:p>
          <a:p>
            <a:pPr lvl="2"/>
            <a:r>
              <a:rPr lang="en-US" altLang="en-US" dirty="0"/>
              <a:t>e.g. what would scissors, glue, tape, staplers, do?</a:t>
            </a:r>
          </a:p>
        </p:txBody>
      </p:sp>
      <p:pic>
        <p:nvPicPr>
          <p:cNvPr id="14340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5197079"/>
            <a:ext cx="8267700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2" y="2763838"/>
            <a:ext cx="1728788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2" name="Freeform 6"/>
          <p:cNvSpPr>
            <a:spLocks/>
          </p:cNvSpPr>
          <p:nvPr/>
        </p:nvSpPr>
        <p:spPr bwMode="auto">
          <a:xfrm>
            <a:off x="3376613" y="2284413"/>
            <a:ext cx="90487" cy="192087"/>
          </a:xfrm>
          <a:custGeom>
            <a:avLst/>
            <a:gdLst>
              <a:gd name="T0" fmla="*/ 0 w 57"/>
              <a:gd name="T1" fmla="*/ 0 h 121"/>
              <a:gd name="T2" fmla="*/ 8 w 57"/>
              <a:gd name="T3" fmla="*/ 0 h 121"/>
              <a:gd name="T4" fmla="*/ 8 w 57"/>
              <a:gd name="T5" fmla="*/ 8 h 121"/>
              <a:gd name="T6" fmla="*/ 16 w 57"/>
              <a:gd name="T7" fmla="*/ 8 h 121"/>
              <a:gd name="T8" fmla="*/ 16 w 57"/>
              <a:gd name="T9" fmla="*/ 16 h 121"/>
              <a:gd name="T10" fmla="*/ 24 w 57"/>
              <a:gd name="T11" fmla="*/ 16 h 121"/>
              <a:gd name="T12" fmla="*/ 32 w 57"/>
              <a:gd name="T13" fmla="*/ 16 h 121"/>
              <a:gd name="T14" fmla="*/ 32 w 57"/>
              <a:gd name="T15" fmla="*/ 24 h 121"/>
              <a:gd name="T16" fmla="*/ 32 w 57"/>
              <a:gd name="T17" fmla="*/ 32 h 121"/>
              <a:gd name="T18" fmla="*/ 40 w 57"/>
              <a:gd name="T19" fmla="*/ 32 h 121"/>
              <a:gd name="T20" fmla="*/ 40 w 57"/>
              <a:gd name="T21" fmla="*/ 40 h 121"/>
              <a:gd name="T22" fmla="*/ 48 w 57"/>
              <a:gd name="T23" fmla="*/ 48 h 121"/>
              <a:gd name="T24" fmla="*/ 48 w 57"/>
              <a:gd name="T25" fmla="*/ 56 h 121"/>
              <a:gd name="T26" fmla="*/ 48 w 57"/>
              <a:gd name="T27" fmla="*/ 64 h 121"/>
              <a:gd name="T28" fmla="*/ 56 w 57"/>
              <a:gd name="T29" fmla="*/ 64 h 121"/>
              <a:gd name="T30" fmla="*/ 56 w 57"/>
              <a:gd name="T31" fmla="*/ 72 h 121"/>
              <a:gd name="T32" fmla="*/ 56 w 57"/>
              <a:gd name="T33" fmla="*/ 80 h 121"/>
              <a:gd name="T34" fmla="*/ 56 w 57"/>
              <a:gd name="T35" fmla="*/ 88 h 121"/>
              <a:gd name="T36" fmla="*/ 56 w 57"/>
              <a:gd name="T37" fmla="*/ 96 h 121"/>
              <a:gd name="T38" fmla="*/ 56 w 57"/>
              <a:gd name="T39" fmla="*/ 104 h 121"/>
              <a:gd name="T40" fmla="*/ 56 w 57"/>
              <a:gd name="T41" fmla="*/ 112 h 121"/>
              <a:gd name="T42" fmla="*/ 48 w 57"/>
              <a:gd name="T43" fmla="*/ 112 h 121"/>
              <a:gd name="T44" fmla="*/ 48 w 57"/>
              <a:gd name="T45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" h="121">
                <a:moveTo>
                  <a:pt x="0" y="0"/>
                </a:moveTo>
                <a:lnTo>
                  <a:pt x="8" y="0"/>
                </a:lnTo>
                <a:lnTo>
                  <a:pt x="8" y="8"/>
                </a:lnTo>
                <a:lnTo>
                  <a:pt x="16" y="8"/>
                </a:lnTo>
                <a:lnTo>
                  <a:pt x="16" y="16"/>
                </a:lnTo>
                <a:lnTo>
                  <a:pt x="24" y="16"/>
                </a:lnTo>
                <a:lnTo>
                  <a:pt x="32" y="16"/>
                </a:lnTo>
                <a:lnTo>
                  <a:pt x="32" y="24"/>
                </a:lnTo>
                <a:lnTo>
                  <a:pt x="32" y="32"/>
                </a:lnTo>
                <a:lnTo>
                  <a:pt x="40" y="32"/>
                </a:lnTo>
                <a:lnTo>
                  <a:pt x="40" y="40"/>
                </a:lnTo>
                <a:lnTo>
                  <a:pt x="48" y="48"/>
                </a:lnTo>
                <a:lnTo>
                  <a:pt x="48" y="56"/>
                </a:lnTo>
                <a:lnTo>
                  <a:pt x="48" y="64"/>
                </a:lnTo>
                <a:lnTo>
                  <a:pt x="56" y="64"/>
                </a:lnTo>
                <a:lnTo>
                  <a:pt x="56" y="72"/>
                </a:lnTo>
                <a:lnTo>
                  <a:pt x="56" y="80"/>
                </a:lnTo>
                <a:lnTo>
                  <a:pt x="56" y="88"/>
                </a:lnTo>
                <a:lnTo>
                  <a:pt x="56" y="96"/>
                </a:lnTo>
                <a:lnTo>
                  <a:pt x="56" y="104"/>
                </a:lnTo>
                <a:lnTo>
                  <a:pt x="56" y="112"/>
                </a:lnTo>
                <a:lnTo>
                  <a:pt x="48" y="112"/>
                </a:lnTo>
                <a:lnTo>
                  <a:pt x="48" y="1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Freeform 7"/>
          <p:cNvSpPr>
            <a:spLocks/>
          </p:cNvSpPr>
          <p:nvPr/>
        </p:nvSpPr>
        <p:spPr bwMode="auto">
          <a:xfrm>
            <a:off x="3573463" y="3330972"/>
            <a:ext cx="204787" cy="355600"/>
          </a:xfrm>
          <a:custGeom>
            <a:avLst/>
            <a:gdLst>
              <a:gd name="T0" fmla="*/ 0 w 129"/>
              <a:gd name="T1" fmla="*/ 0 h 224"/>
              <a:gd name="T2" fmla="*/ 24 w 129"/>
              <a:gd name="T3" fmla="*/ 16 h 224"/>
              <a:gd name="T4" fmla="*/ 32 w 129"/>
              <a:gd name="T5" fmla="*/ 16 h 224"/>
              <a:gd name="T6" fmla="*/ 32 w 129"/>
              <a:gd name="T7" fmla="*/ 24 h 224"/>
              <a:gd name="T8" fmla="*/ 40 w 129"/>
              <a:gd name="T9" fmla="*/ 24 h 224"/>
              <a:gd name="T10" fmla="*/ 48 w 129"/>
              <a:gd name="T11" fmla="*/ 24 h 224"/>
              <a:gd name="T12" fmla="*/ 48 w 129"/>
              <a:gd name="T13" fmla="*/ 31 h 224"/>
              <a:gd name="T14" fmla="*/ 80 w 129"/>
              <a:gd name="T15" fmla="*/ 47 h 224"/>
              <a:gd name="T16" fmla="*/ 80 w 129"/>
              <a:gd name="T17" fmla="*/ 79 h 224"/>
              <a:gd name="T18" fmla="*/ 88 w 129"/>
              <a:gd name="T19" fmla="*/ 79 h 224"/>
              <a:gd name="T20" fmla="*/ 96 w 129"/>
              <a:gd name="T21" fmla="*/ 79 h 224"/>
              <a:gd name="T22" fmla="*/ 96 w 129"/>
              <a:gd name="T23" fmla="*/ 87 h 224"/>
              <a:gd name="T24" fmla="*/ 96 w 129"/>
              <a:gd name="T25" fmla="*/ 95 h 224"/>
              <a:gd name="T26" fmla="*/ 104 w 129"/>
              <a:gd name="T27" fmla="*/ 95 h 224"/>
              <a:gd name="T28" fmla="*/ 112 w 129"/>
              <a:gd name="T29" fmla="*/ 95 h 224"/>
              <a:gd name="T30" fmla="*/ 112 w 129"/>
              <a:gd name="T31" fmla="*/ 103 h 224"/>
              <a:gd name="T32" fmla="*/ 112 w 129"/>
              <a:gd name="T33" fmla="*/ 111 h 224"/>
              <a:gd name="T34" fmla="*/ 120 w 129"/>
              <a:gd name="T35" fmla="*/ 111 h 224"/>
              <a:gd name="T36" fmla="*/ 120 w 129"/>
              <a:gd name="T37" fmla="*/ 119 h 224"/>
              <a:gd name="T38" fmla="*/ 120 w 129"/>
              <a:gd name="T39" fmla="*/ 127 h 224"/>
              <a:gd name="T40" fmla="*/ 128 w 129"/>
              <a:gd name="T41" fmla="*/ 127 h 224"/>
              <a:gd name="T42" fmla="*/ 128 w 129"/>
              <a:gd name="T43" fmla="*/ 135 h 224"/>
              <a:gd name="T44" fmla="*/ 128 w 129"/>
              <a:gd name="T45" fmla="*/ 143 h 224"/>
              <a:gd name="T46" fmla="*/ 128 w 129"/>
              <a:gd name="T47" fmla="*/ 151 h 224"/>
              <a:gd name="T48" fmla="*/ 128 w 129"/>
              <a:gd name="T49" fmla="*/ 159 h 224"/>
              <a:gd name="T50" fmla="*/ 128 w 129"/>
              <a:gd name="T51" fmla="*/ 167 h 224"/>
              <a:gd name="T52" fmla="*/ 128 w 129"/>
              <a:gd name="T53" fmla="*/ 175 h 224"/>
              <a:gd name="T54" fmla="*/ 128 w 129"/>
              <a:gd name="T55" fmla="*/ 183 h 224"/>
              <a:gd name="T56" fmla="*/ 120 w 129"/>
              <a:gd name="T57" fmla="*/ 183 h 224"/>
              <a:gd name="T58" fmla="*/ 120 w 129"/>
              <a:gd name="T59" fmla="*/ 191 h 224"/>
              <a:gd name="T60" fmla="*/ 120 w 129"/>
              <a:gd name="T61" fmla="*/ 199 h 224"/>
              <a:gd name="T62" fmla="*/ 120 w 129"/>
              <a:gd name="T63" fmla="*/ 207 h 224"/>
              <a:gd name="T64" fmla="*/ 112 w 129"/>
              <a:gd name="T65" fmla="*/ 207 h 224"/>
              <a:gd name="T66" fmla="*/ 112 w 129"/>
              <a:gd name="T67" fmla="*/ 215 h 224"/>
              <a:gd name="T68" fmla="*/ 112 w 129"/>
              <a:gd name="T69" fmla="*/ 223 h 224"/>
              <a:gd name="T70" fmla="*/ 112 w 129"/>
              <a:gd name="T71" fmla="*/ 215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9" h="224">
                <a:moveTo>
                  <a:pt x="0" y="0"/>
                </a:moveTo>
                <a:lnTo>
                  <a:pt x="24" y="16"/>
                </a:lnTo>
                <a:lnTo>
                  <a:pt x="32" y="16"/>
                </a:lnTo>
                <a:lnTo>
                  <a:pt x="32" y="24"/>
                </a:lnTo>
                <a:lnTo>
                  <a:pt x="40" y="24"/>
                </a:lnTo>
                <a:lnTo>
                  <a:pt x="48" y="24"/>
                </a:lnTo>
                <a:lnTo>
                  <a:pt x="48" y="31"/>
                </a:lnTo>
                <a:lnTo>
                  <a:pt x="80" y="47"/>
                </a:lnTo>
                <a:lnTo>
                  <a:pt x="80" y="79"/>
                </a:lnTo>
                <a:lnTo>
                  <a:pt x="88" y="79"/>
                </a:lnTo>
                <a:lnTo>
                  <a:pt x="96" y="79"/>
                </a:lnTo>
                <a:lnTo>
                  <a:pt x="96" y="87"/>
                </a:lnTo>
                <a:lnTo>
                  <a:pt x="96" y="95"/>
                </a:lnTo>
                <a:lnTo>
                  <a:pt x="104" y="95"/>
                </a:lnTo>
                <a:lnTo>
                  <a:pt x="112" y="95"/>
                </a:lnTo>
                <a:lnTo>
                  <a:pt x="112" y="103"/>
                </a:lnTo>
                <a:lnTo>
                  <a:pt x="112" y="111"/>
                </a:lnTo>
                <a:lnTo>
                  <a:pt x="120" y="111"/>
                </a:lnTo>
                <a:lnTo>
                  <a:pt x="120" y="119"/>
                </a:lnTo>
                <a:lnTo>
                  <a:pt x="120" y="127"/>
                </a:lnTo>
                <a:lnTo>
                  <a:pt x="128" y="127"/>
                </a:lnTo>
                <a:lnTo>
                  <a:pt x="128" y="135"/>
                </a:lnTo>
                <a:lnTo>
                  <a:pt x="128" y="143"/>
                </a:lnTo>
                <a:lnTo>
                  <a:pt x="128" y="151"/>
                </a:lnTo>
                <a:lnTo>
                  <a:pt x="128" y="159"/>
                </a:lnTo>
                <a:lnTo>
                  <a:pt x="128" y="167"/>
                </a:lnTo>
                <a:lnTo>
                  <a:pt x="128" y="175"/>
                </a:lnTo>
                <a:lnTo>
                  <a:pt x="128" y="183"/>
                </a:lnTo>
                <a:lnTo>
                  <a:pt x="120" y="183"/>
                </a:lnTo>
                <a:lnTo>
                  <a:pt x="120" y="191"/>
                </a:lnTo>
                <a:lnTo>
                  <a:pt x="120" y="199"/>
                </a:lnTo>
                <a:lnTo>
                  <a:pt x="120" y="207"/>
                </a:lnTo>
                <a:lnTo>
                  <a:pt x="112" y="207"/>
                </a:lnTo>
                <a:lnTo>
                  <a:pt x="112" y="215"/>
                </a:lnTo>
                <a:lnTo>
                  <a:pt x="112" y="223"/>
                </a:lnTo>
                <a:lnTo>
                  <a:pt x="112" y="21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Freeform 8"/>
          <p:cNvSpPr>
            <a:spLocks/>
          </p:cNvSpPr>
          <p:nvPr/>
        </p:nvSpPr>
        <p:spPr bwMode="auto">
          <a:xfrm>
            <a:off x="3389313" y="3189288"/>
            <a:ext cx="352425" cy="283368"/>
          </a:xfrm>
          <a:custGeom>
            <a:avLst/>
            <a:gdLst>
              <a:gd name="T0" fmla="*/ 0 w 177"/>
              <a:gd name="T1" fmla="*/ 0 h 408"/>
              <a:gd name="T2" fmla="*/ 64 w 177"/>
              <a:gd name="T3" fmla="*/ 24 h 408"/>
              <a:gd name="T4" fmla="*/ 64 w 177"/>
              <a:gd name="T5" fmla="*/ 32 h 408"/>
              <a:gd name="T6" fmla="*/ 72 w 177"/>
              <a:gd name="T7" fmla="*/ 32 h 408"/>
              <a:gd name="T8" fmla="*/ 80 w 177"/>
              <a:gd name="T9" fmla="*/ 32 h 408"/>
              <a:gd name="T10" fmla="*/ 80 w 177"/>
              <a:gd name="T11" fmla="*/ 40 h 408"/>
              <a:gd name="T12" fmla="*/ 80 w 177"/>
              <a:gd name="T13" fmla="*/ 48 h 408"/>
              <a:gd name="T14" fmla="*/ 88 w 177"/>
              <a:gd name="T15" fmla="*/ 48 h 408"/>
              <a:gd name="T16" fmla="*/ 96 w 177"/>
              <a:gd name="T17" fmla="*/ 56 h 408"/>
              <a:gd name="T18" fmla="*/ 96 w 177"/>
              <a:gd name="T19" fmla="*/ 64 h 408"/>
              <a:gd name="T20" fmla="*/ 104 w 177"/>
              <a:gd name="T21" fmla="*/ 64 h 408"/>
              <a:gd name="T22" fmla="*/ 112 w 177"/>
              <a:gd name="T23" fmla="*/ 64 h 408"/>
              <a:gd name="T24" fmla="*/ 112 w 177"/>
              <a:gd name="T25" fmla="*/ 72 h 408"/>
              <a:gd name="T26" fmla="*/ 112 w 177"/>
              <a:gd name="T27" fmla="*/ 80 h 408"/>
              <a:gd name="T28" fmla="*/ 120 w 177"/>
              <a:gd name="T29" fmla="*/ 80 h 408"/>
              <a:gd name="T30" fmla="*/ 120 w 177"/>
              <a:gd name="T31" fmla="*/ 88 h 408"/>
              <a:gd name="T32" fmla="*/ 128 w 177"/>
              <a:gd name="T33" fmla="*/ 96 h 408"/>
              <a:gd name="T34" fmla="*/ 128 w 177"/>
              <a:gd name="T35" fmla="*/ 104 h 408"/>
              <a:gd name="T36" fmla="*/ 136 w 177"/>
              <a:gd name="T37" fmla="*/ 112 h 408"/>
              <a:gd name="T38" fmla="*/ 144 w 177"/>
              <a:gd name="T39" fmla="*/ 120 h 408"/>
              <a:gd name="T40" fmla="*/ 144 w 177"/>
              <a:gd name="T41" fmla="*/ 128 h 408"/>
              <a:gd name="T42" fmla="*/ 144 w 177"/>
              <a:gd name="T43" fmla="*/ 136 h 408"/>
              <a:gd name="T44" fmla="*/ 144 w 177"/>
              <a:gd name="T45" fmla="*/ 144 h 408"/>
              <a:gd name="T46" fmla="*/ 152 w 177"/>
              <a:gd name="T47" fmla="*/ 144 h 408"/>
              <a:gd name="T48" fmla="*/ 152 w 177"/>
              <a:gd name="T49" fmla="*/ 151 h 408"/>
              <a:gd name="T50" fmla="*/ 152 w 177"/>
              <a:gd name="T51" fmla="*/ 159 h 408"/>
              <a:gd name="T52" fmla="*/ 160 w 177"/>
              <a:gd name="T53" fmla="*/ 159 h 408"/>
              <a:gd name="T54" fmla="*/ 160 w 177"/>
              <a:gd name="T55" fmla="*/ 167 h 408"/>
              <a:gd name="T56" fmla="*/ 160 w 177"/>
              <a:gd name="T57" fmla="*/ 175 h 408"/>
              <a:gd name="T58" fmla="*/ 160 w 177"/>
              <a:gd name="T59" fmla="*/ 183 h 408"/>
              <a:gd name="T60" fmla="*/ 160 w 177"/>
              <a:gd name="T61" fmla="*/ 191 h 408"/>
              <a:gd name="T62" fmla="*/ 168 w 177"/>
              <a:gd name="T63" fmla="*/ 191 h 408"/>
              <a:gd name="T64" fmla="*/ 168 w 177"/>
              <a:gd name="T65" fmla="*/ 199 h 408"/>
              <a:gd name="T66" fmla="*/ 168 w 177"/>
              <a:gd name="T67" fmla="*/ 207 h 408"/>
              <a:gd name="T68" fmla="*/ 176 w 177"/>
              <a:gd name="T69" fmla="*/ 215 h 408"/>
              <a:gd name="T70" fmla="*/ 176 w 177"/>
              <a:gd name="T71" fmla="*/ 223 h 408"/>
              <a:gd name="T72" fmla="*/ 176 w 177"/>
              <a:gd name="T73" fmla="*/ 231 h 408"/>
              <a:gd name="T74" fmla="*/ 176 w 177"/>
              <a:gd name="T75" fmla="*/ 239 h 408"/>
              <a:gd name="T76" fmla="*/ 176 w 177"/>
              <a:gd name="T77" fmla="*/ 247 h 408"/>
              <a:gd name="T78" fmla="*/ 176 w 177"/>
              <a:gd name="T79" fmla="*/ 255 h 408"/>
              <a:gd name="T80" fmla="*/ 176 w 177"/>
              <a:gd name="T81" fmla="*/ 263 h 408"/>
              <a:gd name="T82" fmla="*/ 176 w 177"/>
              <a:gd name="T83" fmla="*/ 271 h 408"/>
              <a:gd name="T84" fmla="*/ 176 w 177"/>
              <a:gd name="T85" fmla="*/ 279 h 408"/>
              <a:gd name="T86" fmla="*/ 176 w 177"/>
              <a:gd name="T87" fmla="*/ 287 h 408"/>
              <a:gd name="T88" fmla="*/ 176 w 177"/>
              <a:gd name="T89" fmla="*/ 295 h 408"/>
              <a:gd name="T90" fmla="*/ 168 w 177"/>
              <a:gd name="T91" fmla="*/ 303 h 408"/>
              <a:gd name="T92" fmla="*/ 168 w 177"/>
              <a:gd name="T93" fmla="*/ 311 h 408"/>
              <a:gd name="T94" fmla="*/ 160 w 177"/>
              <a:gd name="T95" fmla="*/ 311 h 408"/>
              <a:gd name="T96" fmla="*/ 160 w 177"/>
              <a:gd name="T97" fmla="*/ 319 h 408"/>
              <a:gd name="T98" fmla="*/ 160 w 177"/>
              <a:gd name="T99" fmla="*/ 327 h 408"/>
              <a:gd name="T100" fmla="*/ 160 w 177"/>
              <a:gd name="T101" fmla="*/ 335 h 408"/>
              <a:gd name="T102" fmla="*/ 152 w 177"/>
              <a:gd name="T103" fmla="*/ 343 h 408"/>
              <a:gd name="T104" fmla="*/ 152 w 177"/>
              <a:gd name="T105" fmla="*/ 351 h 408"/>
              <a:gd name="T106" fmla="*/ 160 w 177"/>
              <a:gd name="T107" fmla="*/ 359 h 408"/>
              <a:gd name="T108" fmla="*/ 160 w 177"/>
              <a:gd name="T109" fmla="*/ 367 h 408"/>
              <a:gd name="T110" fmla="*/ 160 w 177"/>
              <a:gd name="T111" fmla="*/ 375 h 408"/>
              <a:gd name="T112" fmla="*/ 160 w 177"/>
              <a:gd name="T113" fmla="*/ 383 h 408"/>
              <a:gd name="T114" fmla="*/ 160 w 177"/>
              <a:gd name="T115" fmla="*/ 391 h 408"/>
              <a:gd name="T116" fmla="*/ 160 w 177"/>
              <a:gd name="T117" fmla="*/ 399 h 408"/>
              <a:gd name="T118" fmla="*/ 160 w 177"/>
              <a:gd name="T119" fmla="*/ 407 h 408"/>
              <a:gd name="T120" fmla="*/ 152 w 177"/>
              <a:gd name="T121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408">
                <a:moveTo>
                  <a:pt x="0" y="0"/>
                </a:moveTo>
                <a:lnTo>
                  <a:pt x="64" y="24"/>
                </a:lnTo>
                <a:lnTo>
                  <a:pt x="64" y="32"/>
                </a:lnTo>
                <a:lnTo>
                  <a:pt x="72" y="32"/>
                </a:lnTo>
                <a:lnTo>
                  <a:pt x="80" y="32"/>
                </a:lnTo>
                <a:lnTo>
                  <a:pt x="80" y="40"/>
                </a:lnTo>
                <a:lnTo>
                  <a:pt x="80" y="48"/>
                </a:lnTo>
                <a:lnTo>
                  <a:pt x="88" y="48"/>
                </a:lnTo>
                <a:lnTo>
                  <a:pt x="96" y="56"/>
                </a:lnTo>
                <a:lnTo>
                  <a:pt x="96" y="64"/>
                </a:lnTo>
                <a:lnTo>
                  <a:pt x="104" y="64"/>
                </a:lnTo>
                <a:lnTo>
                  <a:pt x="112" y="64"/>
                </a:lnTo>
                <a:lnTo>
                  <a:pt x="112" y="72"/>
                </a:lnTo>
                <a:lnTo>
                  <a:pt x="112" y="80"/>
                </a:lnTo>
                <a:lnTo>
                  <a:pt x="120" y="80"/>
                </a:lnTo>
                <a:lnTo>
                  <a:pt x="120" y="88"/>
                </a:lnTo>
                <a:lnTo>
                  <a:pt x="128" y="96"/>
                </a:lnTo>
                <a:lnTo>
                  <a:pt x="128" y="104"/>
                </a:lnTo>
                <a:lnTo>
                  <a:pt x="136" y="112"/>
                </a:lnTo>
                <a:lnTo>
                  <a:pt x="144" y="120"/>
                </a:lnTo>
                <a:lnTo>
                  <a:pt x="144" y="128"/>
                </a:lnTo>
                <a:lnTo>
                  <a:pt x="144" y="136"/>
                </a:lnTo>
                <a:lnTo>
                  <a:pt x="144" y="144"/>
                </a:lnTo>
                <a:lnTo>
                  <a:pt x="152" y="144"/>
                </a:lnTo>
                <a:lnTo>
                  <a:pt x="152" y="151"/>
                </a:lnTo>
                <a:lnTo>
                  <a:pt x="152" y="159"/>
                </a:lnTo>
                <a:lnTo>
                  <a:pt x="160" y="159"/>
                </a:lnTo>
                <a:lnTo>
                  <a:pt x="160" y="167"/>
                </a:lnTo>
                <a:lnTo>
                  <a:pt x="160" y="175"/>
                </a:lnTo>
                <a:lnTo>
                  <a:pt x="160" y="183"/>
                </a:lnTo>
                <a:lnTo>
                  <a:pt x="160" y="191"/>
                </a:lnTo>
                <a:lnTo>
                  <a:pt x="168" y="191"/>
                </a:lnTo>
                <a:lnTo>
                  <a:pt x="168" y="199"/>
                </a:lnTo>
                <a:lnTo>
                  <a:pt x="168" y="207"/>
                </a:lnTo>
                <a:lnTo>
                  <a:pt x="176" y="215"/>
                </a:lnTo>
                <a:lnTo>
                  <a:pt x="176" y="223"/>
                </a:lnTo>
                <a:lnTo>
                  <a:pt x="176" y="231"/>
                </a:lnTo>
                <a:lnTo>
                  <a:pt x="176" y="239"/>
                </a:lnTo>
                <a:lnTo>
                  <a:pt x="176" y="247"/>
                </a:lnTo>
                <a:lnTo>
                  <a:pt x="176" y="255"/>
                </a:lnTo>
                <a:lnTo>
                  <a:pt x="176" y="263"/>
                </a:lnTo>
                <a:lnTo>
                  <a:pt x="176" y="271"/>
                </a:lnTo>
                <a:lnTo>
                  <a:pt x="176" y="279"/>
                </a:lnTo>
                <a:lnTo>
                  <a:pt x="176" y="287"/>
                </a:lnTo>
                <a:lnTo>
                  <a:pt x="176" y="295"/>
                </a:lnTo>
                <a:lnTo>
                  <a:pt x="168" y="303"/>
                </a:lnTo>
                <a:lnTo>
                  <a:pt x="168" y="311"/>
                </a:lnTo>
                <a:lnTo>
                  <a:pt x="160" y="311"/>
                </a:lnTo>
                <a:lnTo>
                  <a:pt x="160" y="319"/>
                </a:lnTo>
                <a:lnTo>
                  <a:pt x="160" y="327"/>
                </a:lnTo>
                <a:lnTo>
                  <a:pt x="160" y="335"/>
                </a:lnTo>
                <a:lnTo>
                  <a:pt x="152" y="343"/>
                </a:lnTo>
                <a:lnTo>
                  <a:pt x="152" y="351"/>
                </a:lnTo>
                <a:lnTo>
                  <a:pt x="160" y="359"/>
                </a:lnTo>
                <a:lnTo>
                  <a:pt x="160" y="367"/>
                </a:lnTo>
                <a:lnTo>
                  <a:pt x="160" y="375"/>
                </a:lnTo>
                <a:lnTo>
                  <a:pt x="160" y="383"/>
                </a:lnTo>
                <a:lnTo>
                  <a:pt x="160" y="391"/>
                </a:lnTo>
                <a:lnTo>
                  <a:pt x="160" y="399"/>
                </a:lnTo>
                <a:lnTo>
                  <a:pt x="160" y="407"/>
                </a:lnTo>
                <a:lnTo>
                  <a:pt x="152" y="40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371975" y="3007916"/>
            <a:ext cx="31813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letter dropping through slot</a:t>
            </a:r>
          </a:p>
          <a:p>
            <a:r>
              <a:rPr lang="en-US" alt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rustle of people coming into meeting</a:t>
            </a:r>
          </a:p>
          <a:p>
            <a:r>
              <a:rPr lang="en-US" altLang="en-US" sz="16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lunch bell...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556250" y="1798638"/>
            <a:ext cx="22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 </a:t>
            </a:r>
          </a:p>
          <a:p>
            <a:endParaRPr lang="en-US" altLang="en-US" sz="1200" b="0">
              <a:solidFill>
                <a:srgbClr val="000000"/>
              </a:solidFill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3741738" y="1976438"/>
            <a:ext cx="2632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6191250" y="1976438"/>
            <a:ext cx="22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 altLang="en-US" sz="1200" b="0">
              <a:solidFill>
                <a:srgbClr val="000000"/>
              </a:solidFill>
            </a:endParaRPr>
          </a:p>
          <a:p>
            <a:r>
              <a:rPr lang="en-US" altLang="en-US" sz="1200" b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Generating new ideas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5. Minimize—subtract from the object</a:t>
            </a:r>
          </a:p>
          <a:p>
            <a:pPr lvl="1"/>
            <a:r>
              <a:rPr lang="en-US" altLang="en-US"/>
              <a:t>bring interface down to its bare essentials</a:t>
            </a:r>
          </a:p>
          <a:p>
            <a:pPr lvl="2"/>
            <a:r>
              <a:rPr lang="en-US" altLang="en-US"/>
              <a:t>e.g. Wang Freestyle: </a:t>
            </a:r>
            <a:br>
              <a:rPr lang="en-US" altLang="en-US"/>
            </a:br>
            <a:r>
              <a:rPr lang="en-US" altLang="en-US"/>
              <a:t>	how far can we push the paper/pencil desktop?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6. Substitute something similar</a:t>
            </a:r>
          </a:p>
          <a:p>
            <a:pPr lvl="1"/>
            <a:r>
              <a:rPr lang="en-US" altLang="en-US"/>
              <a:t>for different users, a similar object may be more appropriate</a:t>
            </a:r>
          </a:p>
          <a:p>
            <a:pPr lvl="2"/>
            <a:r>
              <a:rPr lang="en-US" altLang="en-US"/>
              <a:t>e.g. delivery service instead of desktop</a:t>
            </a:r>
          </a:p>
          <a:p>
            <a:pPr lvl="2"/>
            <a:r>
              <a:rPr lang="en-US" altLang="en-US"/>
              <a:t>trucks, routes, ordering systems, dumpsters instead of files, folders, trashcans</a:t>
            </a:r>
          </a:p>
        </p:txBody>
      </p:sp>
      <p:pic>
        <p:nvPicPr>
          <p:cNvPr id="16388" name="Picture 4"/>
          <p:cNvPicPr>
            <a:picLocks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1460500"/>
            <a:ext cx="1993900" cy="2476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880100"/>
            <a:ext cx="16383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Generating new ideas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/>
              <a:t>7. Rearrange aspects of the object</a:t>
            </a:r>
          </a:p>
          <a:p>
            <a:pPr lvl="1"/>
            <a:r>
              <a:rPr lang="en-US" altLang="en-US"/>
              <a:t>reorganize the basic layout</a:t>
            </a:r>
          </a:p>
          <a:p>
            <a:pPr lvl="1"/>
            <a:r>
              <a:rPr lang="en-US" altLang="en-US"/>
              <a:t>e.g menu bars on bottom, pop-up scrollbars...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8. Change the point of view</a:t>
            </a:r>
          </a:p>
          <a:p>
            <a:pPr lvl="1"/>
            <a:r>
              <a:rPr lang="en-US" altLang="en-US"/>
              <a:t>imagine seeing/presenting the information from a different perspective</a:t>
            </a:r>
          </a:p>
          <a:p>
            <a:pPr lvl="1"/>
            <a:r>
              <a:rPr lang="en-US" altLang="en-US"/>
              <a:t>e.g. view desktop from high above-&gt; overviews!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9. Combine the data into an ensemble</a:t>
            </a:r>
          </a:p>
          <a:p>
            <a:pPr lvl="1"/>
            <a:r>
              <a:rPr lang="en-US" altLang="en-US"/>
              <a:t>what larger metaphor might the object be part of?</a:t>
            </a:r>
          </a:p>
          <a:p>
            <a:pPr lvl="1"/>
            <a:r>
              <a:rPr lang="en-US" altLang="en-US"/>
              <a:t>e.g. desktop -&gt; room -&gt; building-&gt;city</a:t>
            </a:r>
          </a:p>
          <a:p>
            <a:pPr lvl="2"/>
            <a:r>
              <a:rPr lang="en-US" altLang="en-US"/>
              <a:t>different rooms for different tasks</a:t>
            </a:r>
          </a:p>
          <a:p>
            <a:pPr lvl="2"/>
            <a:r>
              <a:rPr lang="en-US" altLang="en-US"/>
              <a:t>communications metaphors between rooms and buildings...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You know now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Ideas can be developed by borrowing approaches from other fields</a:t>
            </a:r>
          </a:p>
          <a:p>
            <a:r>
              <a:rPr lang="en-US" altLang="en-US"/>
              <a:t>Many new ideas can be developed by recombining of old ones in novel ways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>
                <a:solidFill>
                  <a:srgbClr val="000000"/>
                </a:solidFill>
              </a:rPr>
              <a:t>Edited </a:t>
            </a:r>
            <a:r>
              <a:rPr lang="en-US" altLang="en-US" dirty="0">
                <a:solidFill>
                  <a:srgbClr val="000000"/>
                </a:solidFill>
              </a:rPr>
              <a:t>from teaching tutorial of Professor </a:t>
            </a:r>
            <a:r>
              <a:rPr lang="en-US" altLang="en-US" b="1" dirty="0">
                <a:solidFill>
                  <a:srgbClr val="000000"/>
                </a:solidFill>
              </a:rPr>
              <a:t>Saul Greenberg</a:t>
            </a:r>
            <a:r>
              <a:rPr lang="en-US" altLang="en-US" sz="1400" b="1" dirty="0">
                <a:solidFill>
                  <a:srgbClr val="000000"/>
                </a:solidFill>
              </a:rPr>
              <a:t>, </a:t>
            </a:r>
            <a:r>
              <a:rPr lang="en-US" altLang="en-US" dirty="0">
                <a:solidFill>
                  <a:srgbClr val="000000"/>
                </a:solidFill>
              </a:rPr>
              <a:t>University of Calgary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4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1206854" y="738470"/>
            <a:ext cx="1482570" cy="55463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>
            <a:spAutoFit/>
          </a:bodyPr>
          <a:lstStyle/>
          <a:p>
            <a:pPr defTabSz="914305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en-US" sz="1200" b="1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Articulate:</a:t>
            </a:r>
          </a:p>
          <a:p>
            <a:pPr defTabSz="914305" eaLnBrk="0" hangingPunct="0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200" b="1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who users are</a:t>
            </a:r>
          </a:p>
          <a:p>
            <a:pPr defTabSz="914305" eaLnBrk="0" hangingPunct="0">
              <a:lnSpc>
                <a:spcPct val="50000"/>
              </a:lnSpc>
              <a:spcBef>
                <a:spcPct val="50000"/>
              </a:spcBef>
              <a:buFontTx/>
              <a:buChar char="•"/>
            </a:pPr>
            <a:r>
              <a:rPr lang="en-US" altLang="en-US" sz="1200" b="1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their key tasks</a:t>
            </a:r>
            <a:endParaRPr lang="en-US" altLang="en-US" sz="10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1381461" y="5802064"/>
            <a:ext cx="1120657" cy="5915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>
            <a:spAutoFit/>
          </a:bodyPr>
          <a:lstStyle/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b="1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User and task descriptions</a:t>
            </a:r>
            <a:endParaRPr lang="en-US" altLang="en-US" sz="1000" b="1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9529" y="951174"/>
            <a:ext cx="742173" cy="30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6" tIns="46033" rIns="92066" bIns="46033">
            <a:spAutoFit/>
          </a:bodyPr>
          <a:lstStyle/>
          <a:p>
            <a:pPr defTabSz="914305" eaLnBrk="0" hangingPunct="0"/>
            <a:r>
              <a:rPr lang="en-US" altLang="en-US" sz="1400" b="1" i="1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Goals: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481" y="3227410"/>
            <a:ext cx="979417" cy="30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6" tIns="46033" rIns="92066" bIns="46033">
            <a:spAutoFit/>
          </a:bodyPr>
          <a:lstStyle/>
          <a:p>
            <a:pPr defTabSz="914305" eaLnBrk="0" hangingPunct="0"/>
            <a:r>
              <a:rPr lang="en-US" altLang="en-US" sz="1400" b="1" i="1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Methods: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29052" y="5798889"/>
            <a:ext cx="1021095" cy="30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6" tIns="46033" rIns="92066" bIns="46033">
            <a:spAutoFit/>
          </a:bodyPr>
          <a:lstStyle/>
          <a:p>
            <a:pPr defTabSz="914305" eaLnBrk="0" hangingPunct="0"/>
            <a:r>
              <a:rPr lang="en-US" altLang="en-US" sz="1400" b="1" i="1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Products:</a:t>
            </a:r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3797382" y="738471"/>
            <a:ext cx="1142880" cy="42536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>
            <a:spAutoFit/>
          </a:bodyPr>
          <a:lstStyle/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b="1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Brainstorm designs</a:t>
            </a:r>
            <a:endParaRPr lang="en-US" altLang="en-US" sz="10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1054470" y="2490887"/>
            <a:ext cx="1088910" cy="177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>
            <a:spAutoFit/>
          </a:bodyPr>
          <a:lstStyle/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Task centered system design</a:t>
            </a:r>
          </a:p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Participatory design</a:t>
            </a:r>
          </a:p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User-centered design</a:t>
            </a:r>
            <a:endParaRPr lang="en-US" altLang="en-US" sz="10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132105" name="AutoShape 9"/>
          <p:cNvSpPr>
            <a:spLocks noChangeArrowheads="1"/>
          </p:cNvSpPr>
          <p:nvPr/>
        </p:nvSpPr>
        <p:spPr bwMode="auto">
          <a:xfrm>
            <a:off x="902086" y="2506761"/>
            <a:ext cx="1250819" cy="1888926"/>
          </a:xfrm>
          <a:prstGeom prst="downArrow">
            <a:avLst>
              <a:gd name="adj1" fmla="val 75009"/>
              <a:gd name="adj2" fmla="val 2326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05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2121157" y="2948039"/>
            <a:ext cx="838112" cy="42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>
            <a:spAutoFit/>
          </a:bodyPr>
          <a:lstStyle/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i="1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Evaluate</a:t>
            </a:r>
            <a:br>
              <a:rPr lang="en-US" altLang="en-US" sz="1200" i="1" kern="0">
                <a:solidFill>
                  <a:sysClr val="windowText" lastClr="000000"/>
                </a:solidFill>
                <a:latin typeface="Arial" panose="020B0604020202020204" pitchFamily="34" charset="0"/>
              </a:rPr>
            </a:br>
            <a:r>
              <a:rPr lang="en-US" altLang="en-US" sz="1200" i="1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tasks</a:t>
            </a:r>
            <a:endParaRPr lang="en-US" altLang="en-US" sz="1000" i="1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132107" name="AutoShape 11"/>
          <p:cNvSpPr>
            <a:spLocks noChangeArrowheads="1"/>
          </p:cNvSpPr>
          <p:nvPr/>
        </p:nvSpPr>
        <p:spPr bwMode="auto">
          <a:xfrm>
            <a:off x="2044965" y="2482950"/>
            <a:ext cx="927003" cy="1717495"/>
          </a:xfrm>
          <a:prstGeom prst="upArrow">
            <a:avLst>
              <a:gd name="adj1" fmla="val 75009"/>
              <a:gd name="adj2" fmla="val 3630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305" eaLnBrk="0" hangingPunct="0"/>
            <a:endParaRPr lang="en-CA" altLang="en-US" sz="1400" kern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32108" name="Rectangle 12"/>
          <p:cNvSpPr>
            <a:spLocks noChangeArrowheads="1"/>
          </p:cNvSpPr>
          <p:nvPr/>
        </p:nvSpPr>
        <p:spPr bwMode="auto">
          <a:xfrm>
            <a:off x="3048160" y="2590889"/>
            <a:ext cx="1371456" cy="1490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>
            <a:spAutoFit/>
          </a:bodyPr>
          <a:lstStyle/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b="1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Psychology of everyday </a:t>
            </a:r>
            <a:br>
              <a:rPr lang="en-US" altLang="en-US" sz="1200" b="1" kern="0">
                <a:solidFill>
                  <a:sysClr val="windowText" lastClr="000000"/>
                </a:solidFill>
                <a:latin typeface="Arial" panose="020B0604020202020204" pitchFamily="34" charset="0"/>
              </a:rPr>
            </a:br>
            <a:r>
              <a:rPr lang="en-US" altLang="en-US" sz="1200" b="1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things</a:t>
            </a:r>
          </a:p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User involvement</a:t>
            </a:r>
          </a:p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b="1" kern="0">
                <a:solidFill>
                  <a:srgbClr val="FF3300"/>
                </a:solidFill>
                <a:latin typeface="Arial" panose="020B0604020202020204" pitchFamily="34" charset="0"/>
              </a:rPr>
              <a:t>Representation &amp; metaphors</a:t>
            </a:r>
            <a:endParaRPr lang="en-US" altLang="en-US" sz="1000" b="1" kern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endParaRPr lang="en-US" altLang="en-US" sz="1000" kern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2109" name="AutoShape 13"/>
          <p:cNvSpPr>
            <a:spLocks noChangeArrowheads="1"/>
          </p:cNvSpPr>
          <p:nvPr/>
        </p:nvSpPr>
        <p:spPr bwMode="auto">
          <a:xfrm>
            <a:off x="2959269" y="2490887"/>
            <a:ext cx="1371456" cy="1828608"/>
          </a:xfrm>
          <a:prstGeom prst="downArrow">
            <a:avLst>
              <a:gd name="adj1" fmla="val 75000"/>
              <a:gd name="adj2" fmla="val 34037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05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3308483" y="4598866"/>
            <a:ext cx="953988" cy="59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>
            <a:spAutoFit/>
          </a:bodyPr>
          <a:lstStyle/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low fidelity prototyping methods</a:t>
            </a:r>
            <a:endParaRPr lang="en-US" altLang="en-US" sz="10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132111" name="AutoShape 15"/>
          <p:cNvSpPr>
            <a:spLocks noChangeArrowheads="1"/>
          </p:cNvSpPr>
          <p:nvPr/>
        </p:nvSpPr>
        <p:spPr bwMode="auto">
          <a:xfrm>
            <a:off x="3035462" y="4548071"/>
            <a:ext cx="1384154" cy="673029"/>
          </a:xfrm>
          <a:prstGeom prst="downArrow">
            <a:avLst>
              <a:gd name="adj1" fmla="val 75009"/>
              <a:gd name="adj2" fmla="val 37505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05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>
            <a:off x="3724365" y="5792541"/>
            <a:ext cx="1215897" cy="591563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>
            <a:spAutoFit/>
          </a:bodyPr>
          <a:lstStyle/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b="1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Throw-away paper prototypes</a:t>
            </a:r>
            <a:endParaRPr lang="en-US" altLang="en-US" sz="1000" b="1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4267232" y="2590889"/>
            <a:ext cx="1142880" cy="127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>
            <a:spAutoFit/>
          </a:bodyPr>
          <a:lstStyle/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i="1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Participatory interaction</a:t>
            </a:r>
          </a:p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endParaRPr lang="en-US" altLang="en-US" sz="1200" i="1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i="1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Task scenario walk-</a:t>
            </a:r>
            <a:br>
              <a:rPr lang="en-US" altLang="en-US" sz="1200" i="1" kern="0">
                <a:solidFill>
                  <a:sysClr val="windowText" lastClr="000000"/>
                </a:solidFill>
                <a:latin typeface="Arial" panose="020B0604020202020204" pitchFamily="34" charset="0"/>
              </a:rPr>
            </a:br>
            <a:r>
              <a:rPr lang="en-US" altLang="en-US" sz="1200" i="1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through</a:t>
            </a:r>
            <a:endParaRPr lang="en-US" altLang="en-US" sz="1000" i="1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132114" name="AutoShape 18"/>
          <p:cNvSpPr>
            <a:spLocks noChangeArrowheads="1"/>
          </p:cNvSpPr>
          <p:nvPr/>
        </p:nvSpPr>
        <p:spPr bwMode="auto">
          <a:xfrm>
            <a:off x="4191040" y="2286120"/>
            <a:ext cx="1165103" cy="1887340"/>
          </a:xfrm>
          <a:prstGeom prst="upArrow">
            <a:avLst>
              <a:gd name="adj1" fmla="val 74926"/>
              <a:gd name="adj2" fmla="val 392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305" eaLnBrk="0" hangingPunct="0"/>
            <a:endParaRPr lang="en-CA" altLang="en-US" sz="1400" kern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32115" name="Rectangle 19"/>
          <p:cNvSpPr>
            <a:spLocks noChangeArrowheads="1"/>
          </p:cNvSpPr>
          <p:nvPr/>
        </p:nvSpPr>
        <p:spPr bwMode="auto">
          <a:xfrm>
            <a:off x="5854566" y="738471"/>
            <a:ext cx="914304" cy="425364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>
            <a:spAutoFit/>
          </a:bodyPr>
          <a:lstStyle/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b="1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Refined designs</a:t>
            </a:r>
            <a:endParaRPr lang="en-US" altLang="en-US" sz="10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132116" name="Rectangle 20"/>
          <p:cNvSpPr>
            <a:spLocks noChangeArrowheads="1"/>
          </p:cNvSpPr>
          <p:nvPr/>
        </p:nvSpPr>
        <p:spPr bwMode="auto">
          <a:xfrm>
            <a:off x="5549798" y="2567078"/>
            <a:ext cx="1127007" cy="144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>
            <a:spAutoFit/>
          </a:bodyPr>
          <a:lstStyle/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kern="0">
                <a:solidFill>
                  <a:schemeClr val="bg2"/>
                </a:solidFill>
                <a:latin typeface="Arial" panose="020B0604020202020204" pitchFamily="34" charset="0"/>
              </a:rPr>
              <a:t>Graphical screen design</a:t>
            </a:r>
          </a:p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kern="0">
                <a:solidFill>
                  <a:schemeClr val="bg2"/>
                </a:solidFill>
                <a:latin typeface="Arial" panose="020B0604020202020204" pitchFamily="34" charset="0"/>
              </a:rPr>
              <a:t>Interface guidelines</a:t>
            </a:r>
          </a:p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kern="0">
                <a:solidFill>
                  <a:schemeClr val="bg2"/>
                </a:solidFill>
                <a:latin typeface="Arial" panose="020B0604020202020204" pitchFamily="34" charset="0"/>
              </a:rPr>
              <a:t>Style </a:t>
            </a:r>
            <a:br>
              <a:rPr lang="en-US" altLang="en-US" sz="1200" kern="0">
                <a:solidFill>
                  <a:schemeClr val="bg2"/>
                </a:solidFill>
                <a:latin typeface="Arial" panose="020B0604020202020204" pitchFamily="34" charset="0"/>
              </a:rPr>
            </a:br>
            <a:r>
              <a:rPr lang="en-US" altLang="en-US" sz="1200" kern="0">
                <a:solidFill>
                  <a:schemeClr val="bg2"/>
                </a:solidFill>
                <a:latin typeface="Arial" panose="020B0604020202020204" pitchFamily="34" charset="0"/>
              </a:rPr>
              <a:t>guides</a:t>
            </a:r>
            <a:endParaRPr lang="en-US" altLang="en-US" sz="1000" kern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2117" name="AutoShape 21"/>
          <p:cNvSpPr>
            <a:spLocks noChangeArrowheads="1"/>
          </p:cNvSpPr>
          <p:nvPr/>
        </p:nvSpPr>
        <p:spPr bwMode="auto">
          <a:xfrm>
            <a:off x="5397414" y="2490887"/>
            <a:ext cx="1066688" cy="1707971"/>
          </a:xfrm>
          <a:prstGeom prst="downArrow">
            <a:avLst>
              <a:gd name="adj1" fmla="val 75009"/>
              <a:gd name="adj2" fmla="val 30593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05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118" name="Rectangle 22"/>
          <p:cNvSpPr>
            <a:spLocks noChangeArrowheads="1"/>
          </p:cNvSpPr>
          <p:nvPr/>
        </p:nvSpPr>
        <p:spPr bwMode="auto">
          <a:xfrm>
            <a:off x="5549798" y="4548071"/>
            <a:ext cx="1031767" cy="59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>
            <a:spAutoFit/>
          </a:bodyPr>
          <a:lstStyle/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high fidelity prototyping methods</a:t>
            </a:r>
            <a:endParaRPr lang="en-US" altLang="en-US" sz="1000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132119" name="AutoShape 23"/>
          <p:cNvSpPr>
            <a:spLocks noChangeArrowheads="1"/>
          </p:cNvSpPr>
          <p:nvPr/>
        </p:nvSpPr>
        <p:spPr bwMode="auto">
          <a:xfrm>
            <a:off x="5384714" y="4516324"/>
            <a:ext cx="1231771" cy="793666"/>
          </a:xfrm>
          <a:prstGeom prst="downArrow">
            <a:avLst>
              <a:gd name="adj1" fmla="val 75009"/>
              <a:gd name="adj2" fmla="val 37505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05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120" name="Rectangle 24"/>
          <p:cNvSpPr>
            <a:spLocks noChangeArrowheads="1"/>
          </p:cNvSpPr>
          <p:nvPr/>
        </p:nvSpPr>
        <p:spPr bwMode="auto">
          <a:xfrm>
            <a:off x="5752976" y="5802065"/>
            <a:ext cx="990496" cy="425364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>
            <a:spAutoFit/>
          </a:bodyPr>
          <a:lstStyle/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b="1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Testable prototypes</a:t>
            </a:r>
            <a:endParaRPr lang="en-US" altLang="en-US" sz="1000" b="1" kern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132121" name="Rectangle 25"/>
          <p:cNvSpPr>
            <a:spLocks noChangeArrowheads="1"/>
          </p:cNvSpPr>
          <p:nvPr/>
        </p:nvSpPr>
        <p:spPr bwMode="auto">
          <a:xfrm>
            <a:off x="6464102" y="2948038"/>
            <a:ext cx="879382" cy="110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>
            <a:spAutoFit/>
          </a:bodyPr>
          <a:lstStyle/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i="1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Usability testing</a:t>
            </a:r>
          </a:p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endParaRPr lang="en-US" altLang="en-US" sz="1200" b="1" i="1" ker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i="1" kern="0">
                <a:solidFill>
                  <a:schemeClr val="bg2"/>
                </a:solidFill>
                <a:latin typeface="Arial" panose="020B0604020202020204" pitchFamily="34" charset="0"/>
              </a:rPr>
              <a:t>Heuristic evaluation</a:t>
            </a:r>
            <a:endParaRPr lang="en-US" altLang="en-US" sz="1000" i="1" kern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2122" name="AutoShape 26"/>
          <p:cNvSpPr>
            <a:spLocks noChangeArrowheads="1"/>
          </p:cNvSpPr>
          <p:nvPr/>
        </p:nvSpPr>
        <p:spPr bwMode="auto">
          <a:xfrm>
            <a:off x="6387911" y="2490887"/>
            <a:ext cx="1031767" cy="1682573"/>
          </a:xfrm>
          <a:prstGeom prst="upArrow">
            <a:avLst>
              <a:gd name="adj1" fmla="val 75009"/>
              <a:gd name="adj2" fmla="val 3195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05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123" name="Rectangle 27"/>
          <p:cNvSpPr>
            <a:spLocks noChangeArrowheads="1"/>
          </p:cNvSpPr>
          <p:nvPr/>
        </p:nvSpPr>
        <p:spPr bwMode="auto">
          <a:xfrm>
            <a:off x="7683174" y="738471"/>
            <a:ext cx="990496" cy="425364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>
            <a:spAutoFit/>
          </a:bodyPr>
          <a:lstStyle/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b="1" kern="0">
                <a:solidFill>
                  <a:schemeClr val="bg2"/>
                </a:solidFill>
                <a:latin typeface="Arial" panose="020B0604020202020204" pitchFamily="34" charset="0"/>
              </a:rPr>
              <a:t>Completed designs</a:t>
            </a:r>
            <a:endParaRPr lang="en-US" altLang="en-US" sz="1000" kern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2124" name="Rectangle 28"/>
          <p:cNvSpPr>
            <a:spLocks noChangeArrowheads="1"/>
          </p:cNvSpPr>
          <p:nvPr/>
        </p:nvSpPr>
        <p:spPr bwMode="auto">
          <a:xfrm>
            <a:off x="7638728" y="5802064"/>
            <a:ext cx="1263517" cy="757762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>
            <a:spAutoFit/>
          </a:bodyPr>
          <a:lstStyle/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b="1" kern="0">
                <a:solidFill>
                  <a:schemeClr val="bg2"/>
                </a:solidFill>
                <a:latin typeface="Arial" panose="020B0604020202020204" pitchFamily="34" charset="0"/>
              </a:rPr>
              <a:t>Alpha/beta systems </a:t>
            </a:r>
            <a:r>
              <a:rPr lang="en-US" altLang="en-US" sz="1200" b="1" i="1" kern="0">
                <a:solidFill>
                  <a:schemeClr val="bg2"/>
                </a:solidFill>
                <a:latin typeface="Arial" panose="020B0604020202020204" pitchFamily="34" charset="0"/>
              </a:rPr>
              <a:t>or</a:t>
            </a:r>
            <a:r>
              <a:rPr lang="en-US" altLang="en-US" sz="1200" b="1" kern="0">
                <a:solidFill>
                  <a:schemeClr val="bg2"/>
                </a:solidFill>
                <a:latin typeface="Arial" panose="020B0604020202020204" pitchFamily="34" charset="0"/>
              </a:rPr>
              <a:t> complete specification</a:t>
            </a:r>
            <a:endParaRPr lang="en-US" altLang="en-US" sz="1000" b="1" kern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2125" name="Rectangle 29"/>
          <p:cNvSpPr>
            <a:spLocks noChangeArrowheads="1"/>
          </p:cNvSpPr>
          <p:nvPr/>
        </p:nvSpPr>
        <p:spPr bwMode="auto">
          <a:xfrm>
            <a:off x="8140326" y="2948038"/>
            <a:ext cx="774618" cy="42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6" tIns="46033" rIns="92066" bIns="46033">
            <a:spAutoFit/>
          </a:bodyPr>
          <a:lstStyle/>
          <a:p>
            <a:pPr defTabSz="914305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200" i="1" kern="0">
                <a:solidFill>
                  <a:schemeClr val="bg2"/>
                </a:solidFill>
                <a:latin typeface="Arial" panose="020B0604020202020204" pitchFamily="34" charset="0"/>
              </a:rPr>
              <a:t>Field testing</a:t>
            </a:r>
            <a:endParaRPr lang="en-US" altLang="en-US" sz="1000" i="1" kern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32126" name="AutoShape 30"/>
          <p:cNvSpPr>
            <a:spLocks noChangeArrowheads="1"/>
          </p:cNvSpPr>
          <p:nvPr/>
        </p:nvSpPr>
        <p:spPr bwMode="auto">
          <a:xfrm>
            <a:off x="8064134" y="2490887"/>
            <a:ext cx="755570" cy="1682573"/>
          </a:xfrm>
          <a:prstGeom prst="upArrow">
            <a:avLst>
              <a:gd name="adj1" fmla="val 75009"/>
              <a:gd name="adj2" fmla="val 43641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05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127" name="Arc 31"/>
          <p:cNvSpPr>
            <a:spLocks/>
          </p:cNvSpPr>
          <p:nvPr/>
        </p:nvSpPr>
        <p:spPr bwMode="auto">
          <a:xfrm>
            <a:off x="3721190" y="5233799"/>
            <a:ext cx="638108" cy="580964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15095 w 21600"/>
              <a:gd name="T1" fmla="*/ 20597 h 20597"/>
              <a:gd name="T2" fmla="*/ 0 w 21600"/>
              <a:gd name="T3" fmla="*/ 0 h 20597"/>
              <a:gd name="T4" fmla="*/ 21600 w 21600"/>
              <a:gd name="T5" fmla="*/ 0 h 20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97" fill="none" extrusionOk="0">
                <a:moveTo>
                  <a:pt x="15094" y="20597"/>
                </a:moveTo>
                <a:cubicBezTo>
                  <a:pt x="6109" y="17759"/>
                  <a:pt x="0" y="9423"/>
                  <a:pt x="0" y="0"/>
                </a:cubicBezTo>
              </a:path>
              <a:path w="21600" h="20597" stroke="0" extrusionOk="0">
                <a:moveTo>
                  <a:pt x="15094" y="20597"/>
                </a:moveTo>
                <a:cubicBezTo>
                  <a:pt x="6109" y="17759"/>
                  <a:pt x="0" y="9423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699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05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128" name="Arc 32"/>
          <p:cNvSpPr>
            <a:spLocks/>
          </p:cNvSpPr>
          <p:nvPr/>
        </p:nvSpPr>
        <p:spPr bwMode="auto">
          <a:xfrm>
            <a:off x="3657697" y="4267113"/>
            <a:ext cx="12698" cy="352388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699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05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129" name="Arc 33"/>
          <p:cNvSpPr>
            <a:spLocks/>
          </p:cNvSpPr>
          <p:nvPr/>
        </p:nvSpPr>
        <p:spPr bwMode="auto">
          <a:xfrm>
            <a:off x="5900599" y="4195684"/>
            <a:ext cx="12698" cy="352388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699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05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130" name="Arc 34"/>
          <p:cNvSpPr>
            <a:spLocks/>
          </p:cNvSpPr>
          <p:nvPr/>
        </p:nvSpPr>
        <p:spPr bwMode="auto">
          <a:xfrm>
            <a:off x="5875202" y="5205227"/>
            <a:ext cx="438104" cy="571440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15096 w 21600"/>
              <a:gd name="T1" fmla="*/ 20598 h 20598"/>
              <a:gd name="T2" fmla="*/ 0 w 21600"/>
              <a:gd name="T3" fmla="*/ 0 h 20598"/>
              <a:gd name="T4" fmla="*/ 21600 w 21600"/>
              <a:gd name="T5" fmla="*/ 0 h 20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98" fill="none" extrusionOk="0">
                <a:moveTo>
                  <a:pt x="15096" y="20597"/>
                </a:moveTo>
                <a:cubicBezTo>
                  <a:pt x="6109" y="17759"/>
                  <a:pt x="0" y="9423"/>
                  <a:pt x="0" y="0"/>
                </a:cubicBezTo>
              </a:path>
              <a:path w="21600" h="20598" stroke="0" extrusionOk="0">
                <a:moveTo>
                  <a:pt x="15096" y="20597"/>
                </a:moveTo>
                <a:cubicBezTo>
                  <a:pt x="6109" y="17759"/>
                  <a:pt x="0" y="9423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699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05"/>
            <a:endParaRPr 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32131" name="Group 35"/>
          <p:cNvGrpSpPr>
            <a:grpSpLocks/>
          </p:cNvGrpSpPr>
          <p:nvPr/>
        </p:nvGrpSpPr>
        <p:grpSpPr bwMode="auto">
          <a:xfrm>
            <a:off x="1522733" y="941649"/>
            <a:ext cx="6912836" cy="4876288"/>
            <a:chOff x="959" y="593"/>
            <a:chExt cx="4355" cy="3072"/>
          </a:xfrm>
        </p:grpSpPr>
        <p:sp>
          <p:nvSpPr>
            <p:cNvPr id="132132" name="Arc 36"/>
            <p:cNvSpPr>
              <a:spLocks/>
            </p:cNvSpPr>
            <p:nvPr/>
          </p:nvSpPr>
          <p:spPr bwMode="auto">
            <a:xfrm>
              <a:off x="959" y="844"/>
              <a:ext cx="228" cy="72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05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07"/>
                    <a:pt x="9612" y="52"/>
                    <a:pt x="2150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7"/>
                    <a:pt x="9612" y="52"/>
                    <a:pt x="21505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0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133" name="Arc 37"/>
            <p:cNvSpPr>
              <a:spLocks/>
            </p:cNvSpPr>
            <p:nvPr/>
          </p:nvSpPr>
          <p:spPr bwMode="auto">
            <a:xfrm>
              <a:off x="998" y="2631"/>
              <a:ext cx="184" cy="1008"/>
            </a:xfrm>
            <a:custGeom>
              <a:avLst/>
              <a:gdLst>
                <a:gd name="G0" fmla="+- 21420 0 0"/>
                <a:gd name="G1" fmla="+- 0 0 0"/>
                <a:gd name="G2" fmla="+- 21600 0 0"/>
                <a:gd name="T0" fmla="*/ 21420 w 21420"/>
                <a:gd name="T1" fmla="*/ 21600 h 21600"/>
                <a:gd name="T2" fmla="*/ 0 w 21420"/>
                <a:gd name="T3" fmla="*/ 2782 h 21600"/>
                <a:gd name="T4" fmla="*/ 21420 w 2142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20" h="21600" fill="none" extrusionOk="0">
                  <a:moveTo>
                    <a:pt x="21420" y="21600"/>
                  </a:moveTo>
                  <a:cubicBezTo>
                    <a:pt x="10566" y="21600"/>
                    <a:pt x="1397" y="13545"/>
                    <a:pt x="-1" y="2782"/>
                  </a:cubicBezTo>
                </a:path>
                <a:path w="21420" h="21600" stroke="0" extrusionOk="0">
                  <a:moveTo>
                    <a:pt x="21420" y="21600"/>
                  </a:moveTo>
                  <a:cubicBezTo>
                    <a:pt x="10566" y="21600"/>
                    <a:pt x="1397" y="13545"/>
                    <a:pt x="-1" y="2782"/>
                  </a:cubicBezTo>
                  <a:lnTo>
                    <a:pt x="21420" y="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0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134" name="Arc 38"/>
            <p:cNvSpPr>
              <a:spLocks/>
            </p:cNvSpPr>
            <p:nvPr/>
          </p:nvSpPr>
          <p:spPr bwMode="auto">
            <a:xfrm>
              <a:off x="1306" y="2649"/>
              <a:ext cx="216" cy="97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0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135" name="Arc 39"/>
            <p:cNvSpPr>
              <a:spLocks/>
            </p:cNvSpPr>
            <p:nvPr/>
          </p:nvSpPr>
          <p:spPr bwMode="auto">
            <a:xfrm>
              <a:off x="1324" y="844"/>
              <a:ext cx="228" cy="72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0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136" name="Arc 40"/>
            <p:cNvSpPr>
              <a:spLocks/>
            </p:cNvSpPr>
            <p:nvPr/>
          </p:nvSpPr>
          <p:spPr bwMode="auto">
            <a:xfrm>
              <a:off x="1547" y="634"/>
              <a:ext cx="840" cy="95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74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80"/>
                    <a:pt x="9654" y="14"/>
                    <a:pt x="2157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0"/>
                    <a:pt x="9654" y="14"/>
                    <a:pt x="21574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0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137" name="Arc 41"/>
            <p:cNvSpPr>
              <a:spLocks/>
            </p:cNvSpPr>
            <p:nvPr/>
          </p:nvSpPr>
          <p:spPr bwMode="auto">
            <a:xfrm>
              <a:off x="2296" y="801"/>
              <a:ext cx="378" cy="8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43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2"/>
                    <a:pt x="9635" y="31"/>
                    <a:pt x="21543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2"/>
                    <a:pt x="9635" y="31"/>
                    <a:pt x="21543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0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138" name="Arc 42"/>
            <p:cNvSpPr>
              <a:spLocks/>
            </p:cNvSpPr>
            <p:nvPr/>
          </p:nvSpPr>
          <p:spPr bwMode="auto">
            <a:xfrm>
              <a:off x="2734" y="779"/>
              <a:ext cx="259" cy="78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212"/>
                <a:gd name="T1" fmla="*/ 0 h 21600"/>
                <a:gd name="T2" fmla="*/ 21212 w 21212"/>
                <a:gd name="T3" fmla="*/ 17525 h 21600"/>
                <a:gd name="T4" fmla="*/ 0 w 2121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12" h="21600" fill="none" extrusionOk="0">
                  <a:moveTo>
                    <a:pt x="-1" y="0"/>
                  </a:moveTo>
                  <a:cubicBezTo>
                    <a:pt x="10358" y="0"/>
                    <a:pt x="19257" y="7352"/>
                    <a:pt x="21212" y="17524"/>
                  </a:cubicBezTo>
                </a:path>
                <a:path w="21212" h="21600" stroke="0" extrusionOk="0">
                  <a:moveTo>
                    <a:pt x="-1" y="0"/>
                  </a:moveTo>
                  <a:cubicBezTo>
                    <a:pt x="10358" y="0"/>
                    <a:pt x="19257" y="7352"/>
                    <a:pt x="21212" y="1752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0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139" name="Arc 43"/>
            <p:cNvSpPr>
              <a:spLocks/>
            </p:cNvSpPr>
            <p:nvPr/>
          </p:nvSpPr>
          <p:spPr bwMode="auto">
            <a:xfrm>
              <a:off x="2746" y="2649"/>
              <a:ext cx="216" cy="97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0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140" name="Arc 44"/>
            <p:cNvSpPr>
              <a:spLocks/>
            </p:cNvSpPr>
            <p:nvPr/>
          </p:nvSpPr>
          <p:spPr bwMode="auto">
            <a:xfrm>
              <a:off x="3016" y="593"/>
              <a:ext cx="728" cy="976"/>
            </a:xfrm>
            <a:custGeom>
              <a:avLst/>
              <a:gdLst>
                <a:gd name="G0" fmla="+- 21289 0 0"/>
                <a:gd name="G1" fmla="+- 21600 0 0"/>
                <a:gd name="G2" fmla="+- 21600 0 0"/>
                <a:gd name="T0" fmla="*/ 0 w 21289"/>
                <a:gd name="T1" fmla="*/ 17950 h 21600"/>
                <a:gd name="T2" fmla="*/ 21259 w 21289"/>
                <a:gd name="T3" fmla="*/ 0 h 21600"/>
                <a:gd name="T4" fmla="*/ 21289 w 2128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89" h="21600" fill="none" extrusionOk="0">
                  <a:moveTo>
                    <a:pt x="-1" y="17949"/>
                  </a:moveTo>
                  <a:cubicBezTo>
                    <a:pt x="1775" y="7591"/>
                    <a:pt x="10749" y="14"/>
                    <a:pt x="21259" y="0"/>
                  </a:cubicBezTo>
                </a:path>
                <a:path w="21289" h="21600" stroke="0" extrusionOk="0">
                  <a:moveTo>
                    <a:pt x="-1" y="17949"/>
                  </a:moveTo>
                  <a:cubicBezTo>
                    <a:pt x="1775" y="7591"/>
                    <a:pt x="10749" y="14"/>
                    <a:pt x="21259" y="0"/>
                  </a:cubicBezTo>
                  <a:lnTo>
                    <a:pt x="21289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0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141" name="Arc 45"/>
            <p:cNvSpPr>
              <a:spLocks/>
            </p:cNvSpPr>
            <p:nvPr/>
          </p:nvSpPr>
          <p:spPr bwMode="auto">
            <a:xfrm>
              <a:off x="3732" y="753"/>
              <a:ext cx="216" cy="82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04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08"/>
                    <a:pt x="9612" y="53"/>
                    <a:pt x="2150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8"/>
                    <a:pt x="9612" y="53"/>
                    <a:pt x="21504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0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142" name="Arc 46"/>
            <p:cNvSpPr>
              <a:spLocks/>
            </p:cNvSpPr>
            <p:nvPr/>
          </p:nvSpPr>
          <p:spPr bwMode="auto">
            <a:xfrm>
              <a:off x="4023" y="753"/>
              <a:ext cx="289" cy="819"/>
            </a:xfrm>
            <a:custGeom>
              <a:avLst/>
              <a:gdLst>
                <a:gd name="G0" fmla="+- 1009 0 0"/>
                <a:gd name="G1" fmla="+- 21600 0 0"/>
                <a:gd name="G2" fmla="+- 21600 0 0"/>
                <a:gd name="T0" fmla="*/ 0 w 22609"/>
                <a:gd name="T1" fmla="*/ 24 h 21600"/>
                <a:gd name="T2" fmla="*/ 22609 w 22609"/>
                <a:gd name="T3" fmla="*/ 21600 h 21600"/>
                <a:gd name="T4" fmla="*/ 1009 w 2260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09" h="21600" fill="none" extrusionOk="0">
                  <a:moveTo>
                    <a:pt x="-1" y="23"/>
                  </a:moveTo>
                  <a:cubicBezTo>
                    <a:pt x="336" y="7"/>
                    <a:pt x="672" y="0"/>
                    <a:pt x="1009" y="0"/>
                  </a:cubicBezTo>
                  <a:cubicBezTo>
                    <a:pt x="12938" y="0"/>
                    <a:pt x="22609" y="9670"/>
                    <a:pt x="22609" y="21600"/>
                  </a:cubicBezTo>
                </a:path>
                <a:path w="22609" h="21600" stroke="0" extrusionOk="0">
                  <a:moveTo>
                    <a:pt x="-1" y="23"/>
                  </a:moveTo>
                  <a:cubicBezTo>
                    <a:pt x="336" y="7"/>
                    <a:pt x="672" y="0"/>
                    <a:pt x="1009" y="0"/>
                  </a:cubicBezTo>
                  <a:cubicBezTo>
                    <a:pt x="12938" y="0"/>
                    <a:pt x="22609" y="9670"/>
                    <a:pt x="22609" y="21600"/>
                  </a:cubicBezTo>
                  <a:lnTo>
                    <a:pt x="1009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0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143" name="Arc 47"/>
            <p:cNvSpPr>
              <a:spLocks/>
            </p:cNvSpPr>
            <p:nvPr/>
          </p:nvSpPr>
          <p:spPr bwMode="auto">
            <a:xfrm>
              <a:off x="4072" y="2661"/>
              <a:ext cx="216" cy="97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0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144" name="Arc 48"/>
            <p:cNvSpPr>
              <a:spLocks/>
            </p:cNvSpPr>
            <p:nvPr/>
          </p:nvSpPr>
          <p:spPr bwMode="auto">
            <a:xfrm>
              <a:off x="4312" y="630"/>
              <a:ext cx="530" cy="960"/>
            </a:xfrm>
            <a:custGeom>
              <a:avLst/>
              <a:gdLst>
                <a:gd name="G0" fmla="+- 21587 0 0"/>
                <a:gd name="G1" fmla="+- 21600 0 0"/>
                <a:gd name="G2" fmla="+- 21600 0 0"/>
                <a:gd name="T0" fmla="*/ 0 w 23289"/>
                <a:gd name="T1" fmla="*/ 20864 h 21600"/>
                <a:gd name="T2" fmla="*/ 23289 w 23289"/>
                <a:gd name="T3" fmla="*/ 67 h 21600"/>
                <a:gd name="T4" fmla="*/ 21587 w 2328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289" h="21600" fill="none" extrusionOk="0">
                  <a:moveTo>
                    <a:pt x="-1" y="20863"/>
                  </a:moveTo>
                  <a:cubicBezTo>
                    <a:pt x="396" y="9227"/>
                    <a:pt x="9944" y="0"/>
                    <a:pt x="21587" y="0"/>
                  </a:cubicBezTo>
                  <a:cubicBezTo>
                    <a:pt x="22154" y="0"/>
                    <a:pt x="22722" y="22"/>
                    <a:pt x="23288" y="67"/>
                  </a:cubicBezTo>
                </a:path>
                <a:path w="23289" h="21600" stroke="0" extrusionOk="0">
                  <a:moveTo>
                    <a:pt x="-1" y="20863"/>
                  </a:moveTo>
                  <a:cubicBezTo>
                    <a:pt x="396" y="9227"/>
                    <a:pt x="9944" y="0"/>
                    <a:pt x="21587" y="0"/>
                  </a:cubicBezTo>
                  <a:cubicBezTo>
                    <a:pt x="22154" y="0"/>
                    <a:pt x="22722" y="22"/>
                    <a:pt x="23288" y="67"/>
                  </a:cubicBezTo>
                  <a:lnTo>
                    <a:pt x="21587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0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145" name="Arc 49"/>
            <p:cNvSpPr>
              <a:spLocks/>
            </p:cNvSpPr>
            <p:nvPr/>
          </p:nvSpPr>
          <p:spPr bwMode="auto">
            <a:xfrm>
              <a:off x="4847" y="772"/>
              <a:ext cx="96" cy="2893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2 w 21600"/>
                <a:gd name="T1" fmla="*/ 21879 h 21879"/>
                <a:gd name="T2" fmla="*/ 21375 w 21600"/>
                <a:gd name="T3" fmla="*/ 0 h 21879"/>
                <a:gd name="T4" fmla="*/ 21600 w 21600"/>
                <a:gd name="T5" fmla="*/ 21599 h 2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79" fill="none" extrusionOk="0">
                  <a:moveTo>
                    <a:pt x="1" y="21879"/>
                  </a:moveTo>
                  <a:cubicBezTo>
                    <a:pt x="0" y="21785"/>
                    <a:pt x="0" y="21692"/>
                    <a:pt x="0" y="21599"/>
                  </a:cubicBezTo>
                  <a:cubicBezTo>
                    <a:pt x="0" y="9757"/>
                    <a:pt x="9534" y="123"/>
                    <a:pt x="21375" y="0"/>
                  </a:cubicBezTo>
                </a:path>
                <a:path w="21600" h="21879" stroke="0" extrusionOk="0">
                  <a:moveTo>
                    <a:pt x="1" y="21879"/>
                  </a:moveTo>
                  <a:cubicBezTo>
                    <a:pt x="0" y="21785"/>
                    <a:pt x="0" y="21692"/>
                    <a:pt x="0" y="21599"/>
                  </a:cubicBezTo>
                  <a:cubicBezTo>
                    <a:pt x="0" y="9757"/>
                    <a:pt x="9534" y="123"/>
                    <a:pt x="2137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0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146" name="Arc 50"/>
            <p:cNvSpPr>
              <a:spLocks/>
            </p:cNvSpPr>
            <p:nvPr/>
          </p:nvSpPr>
          <p:spPr bwMode="auto">
            <a:xfrm>
              <a:off x="5104" y="2643"/>
              <a:ext cx="210" cy="100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05"/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147" name="Arc 51"/>
            <p:cNvSpPr>
              <a:spLocks/>
            </p:cNvSpPr>
            <p:nvPr/>
          </p:nvSpPr>
          <p:spPr bwMode="auto">
            <a:xfrm>
              <a:off x="5128" y="754"/>
              <a:ext cx="174" cy="8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6"/>
                <a:gd name="T1" fmla="*/ 0 h 21600"/>
                <a:gd name="T2" fmla="*/ 21596 w 21596"/>
                <a:gd name="T3" fmla="*/ 21208 h 21600"/>
                <a:gd name="T4" fmla="*/ 0 w 2159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6" h="21600" fill="none" extrusionOk="0">
                  <a:moveTo>
                    <a:pt x="-1" y="0"/>
                  </a:moveTo>
                  <a:cubicBezTo>
                    <a:pt x="11776" y="0"/>
                    <a:pt x="21382" y="9433"/>
                    <a:pt x="21596" y="21207"/>
                  </a:cubicBezTo>
                </a:path>
                <a:path w="21596" h="21600" stroke="0" extrusionOk="0">
                  <a:moveTo>
                    <a:pt x="-1" y="0"/>
                  </a:moveTo>
                  <a:cubicBezTo>
                    <a:pt x="11776" y="0"/>
                    <a:pt x="21382" y="9433"/>
                    <a:pt x="21596" y="2120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305"/>
              <a:endParaRPr 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2148" name="Line 52"/>
          <p:cNvSpPr>
            <a:spLocks noChangeShapeType="1"/>
          </p:cNvSpPr>
          <p:nvPr/>
        </p:nvSpPr>
        <p:spPr bwMode="auto">
          <a:xfrm>
            <a:off x="2959269" y="738471"/>
            <a:ext cx="0" cy="5676304"/>
          </a:xfrm>
          <a:prstGeom prst="line">
            <a:avLst/>
          </a:prstGeom>
          <a:noFill/>
          <a:ln w="76199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05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149" name="Line 53"/>
          <p:cNvSpPr>
            <a:spLocks noChangeShapeType="1"/>
          </p:cNvSpPr>
          <p:nvPr/>
        </p:nvSpPr>
        <p:spPr bwMode="auto">
          <a:xfrm>
            <a:off x="5397413" y="738471"/>
            <a:ext cx="0" cy="5676304"/>
          </a:xfrm>
          <a:prstGeom prst="line">
            <a:avLst/>
          </a:prstGeom>
          <a:noFill/>
          <a:ln w="76199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05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150" name="Line 54"/>
          <p:cNvSpPr>
            <a:spLocks noChangeShapeType="1"/>
          </p:cNvSpPr>
          <p:nvPr/>
        </p:nvSpPr>
        <p:spPr bwMode="auto">
          <a:xfrm>
            <a:off x="7454597" y="738471"/>
            <a:ext cx="0" cy="5676304"/>
          </a:xfrm>
          <a:prstGeom prst="line">
            <a:avLst/>
          </a:prstGeom>
          <a:noFill/>
          <a:ln w="76199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305"/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2151" name="Rectangle 55"/>
          <p:cNvSpPr>
            <a:spLocks noChangeArrowheads="1"/>
          </p:cNvSpPr>
          <p:nvPr/>
        </p:nvSpPr>
        <p:spPr bwMode="auto">
          <a:xfrm>
            <a:off x="2191000" y="152744"/>
            <a:ext cx="4879523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6" tIns="46033" rIns="92066" bIns="46033">
            <a:spAutoFit/>
          </a:bodyPr>
          <a:lstStyle/>
          <a:p>
            <a:pPr defTabSz="914305" eaLnBrk="0" hangingPunct="0"/>
            <a:r>
              <a:rPr lang="en-US" altLang="en-US" b="1" kern="0">
                <a:solidFill>
                  <a:sysClr val="windowText" lastClr="000000"/>
                </a:solidFill>
                <a:latin typeface="Arial" panose="020B0604020202020204" pitchFamily="34" charset="0"/>
              </a:rPr>
              <a:t>Interface Design and Usability Engineering</a:t>
            </a:r>
          </a:p>
        </p:txBody>
      </p:sp>
    </p:spTree>
    <p:extLst>
      <p:ext uri="{BB962C8B-B14F-4D97-AF65-F5344CB8AC3E}">
        <p14:creationId xmlns:p14="http://schemas.microsoft.com/office/powerpoint/2010/main" val="38362083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15616" y="1124744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800" dirty="0"/>
              <a:t>Where do ideas come from?</a:t>
            </a:r>
          </a:p>
          <a:p>
            <a:r>
              <a:rPr lang="en-US" altLang="en-US" sz="4800" dirty="0"/>
              <a:t>Are there any methods that will help me create new ideas?</a:t>
            </a:r>
          </a:p>
        </p:txBody>
      </p:sp>
    </p:spTree>
    <p:extLst>
      <p:ext uri="{BB962C8B-B14F-4D97-AF65-F5344CB8AC3E}">
        <p14:creationId xmlns:p14="http://schemas.microsoft.com/office/powerpoint/2010/main" val="185953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444500"/>
            <a:ext cx="8483600" cy="381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Methods for creating and developing interface ideas*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r>
              <a:rPr lang="en-US" altLang="en-US"/>
              <a:t>Where do ideas come from?</a:t>
            </a:r>
          </a:p>
          <a:p>
            <a:pPr lvl="1"/>
            <a:r>
              <a:rPr lang="en-US" altLang="en-US"/>
              <a:t>imagination</a:t>
            </a:r>
          </a:p>
          <a:p>
            <a:pPr lvl="1"/>
            <a:r>
              <a:rPr lang="en-US" altLang="en-US"/>
              <a:t>observations of current work practice</a:t>
            </a:r>
          </a:p>
          <a:p>
            <a:pPr lvl="1"/>
            <a:r>
              <a:rPr lang="en-US" altLang="en-US"/>
              <a:t>observations of current systems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Borrowing from other fields</a:t>
            </a:r>
          </a:p>
          <a:p>
            <a:pPr lvl="1"/>
            <a:r>
              <a:rPr lang="en-US" altLang="en-US"/>
              <a:t>insights and techniques from other fields and media that deal with creativity:</a:t>
            </a:r>
          </a:p>
          <a:p>
            <a:pPr lvl="2"/>
            <a:r>
              <a:rPr lang="en-US" altLang="en-US"/>
              <a:t>animation</a:t>
            </a:r>
          </a:p>
          <a:p>
            <a:pPr lvl="2"/>
            <a:r>
              <a:rPr lang="en-US" altLang="en-US"/>
              <a:t>theater</a:t>
            </a:r>
          </a:p>
          <a:p>
            <a:pPr lvl="2"/>
            <a:r>
              <a:rPr lang="en-US" altLang="en-US"/>
              <a:t>architecture</a:t>
            </a:r>
          </a:p>
          <a:p>
            <a:pPr lvl="2"/>
            <a:r>
              <a:rPr lang="en-US" altLang="en-US"/>
              <a:t>information visualization and graphical design (already done…)</a:t>
            </a:r>
          </a:p>
          <a:p>
            <a:pPr lvl="2"/>
            <a:r>
              <a:rPr lang="en-US" altLang="en-US"/>
              <a:t>...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			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*</a:t>
            </a:r>
            <a:r>
              <a:rPr lang="en-US" altLang="en-US" i="1"/>
              <a:t>This talk is mostly based on a paper by Joy Mountford, Apple </a:t>
            </a:r>
            <a:r>
              <a:rPr lang="en-US" altLang="en-US" b="1" i="1"/>
              <a:t>Tools and Techniques for Creative Design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Borrowing from Animation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Animation</a:t>
            </a:r>
          </a:p>
          <a:p>
            <a:pPr lvl="1"/>
            <a:r>
              <a:rPr lang="en-US" altLang="en-US"/>
              <a:t>special animation effects give  visual continuity and realism</a:t>
            </a:r>
          </a:p>
          <a:p>
            <a:pPr lvl="1"/>
            <a:r>
              <a:rPr lang="en-US" altLang="en-US"/>
              <a:t>e.g. </a:t>
            </a:r>
            <a:br>
              <a:rPr lang="en-US" altLang="en-US"/>
            </a:br>
            <a:r>
              <a:rPr lang="en-US" altLang="en-US"/>
              <a:t>	anticipation by exaggerating the way bodies move forward by pulling 	backwards beforehand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a few current examples:</a:t>
            </a:r>
          </a:p>
          <a:p>
            <a:pPr lvl="2"/>
            <a:r>
              <a:rPr lang="en-US" altLang="en-US"/>
              <a:t>“open” animation on the Mac (zooming out window)</a:t>
            </a:r>
          </a:p>
          <a:p>
            <a:pPr lvl="2"/>
            <a:r>
              <a:rPr lang="en-US" altLang="en-US"/>
              <a:t>continuous rather than discrete movement of objects on display...</a:t>
            </a:r>
          </a:p>
          <a:p>
            <a:pPr lvl="2"/>
            <a:r>
              <a:rPr lang="en-US" altLang="en-US"/>
              <a:t>animated icons for help...</a:t>
            </a:r>
          </a:p>
        </p:txBody>
      </p:sp>
      <p:grpSp>
        <p:nvGrpSpPr>
          <p:cNvPr id="6153" name="Group 9"/>
          <p:cNvGrpSpPr>
            <a:grpSpLocks/>
          </p:cNvGrpSpPr>
          <p:nvPr/>
        </p:nvGrpSpPr>
        <p:grpSpPr bwMode="auto">
          <a:xfrm>
            <a:off x="5486400" y="2311400"/>
            <a:ext cx="2959100" cy="1422400"/>
            <a:chOff x="3456" y="1456"/>
            <a:chExt cx="1864" cy="896"/>
          </a:xfrm>
        </p:grpSpPr>
        <p:pic>
          <p:nvPicPr>
            <p:cNvPr id="6148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1" y="1456"/>
              <a:ext cx="809" cy="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149" name="Freeform 5"/>
            <p:cNvSpPr>
              <a:spLocks/>
            </p:cNvSpPr>
            <p:nvPr/>
          </p:nvSpPr>
          <p:spPr bwMode="auto">
            <a:xfrm>
              <a:off x="3456" y="1600"/>
              <a:ext cx="1240" cy="33"/>
            </a:xfrm>
            <a:custGeom>
              <a:avLst/>
              <a:gdLst>
                <a:gd name="T0" fmla="*/ 1239 w 1240"/>
                <a:gd name="T1" fmla="*/ 32 h 33"/>
                <a:gd name="T2" fmla="*/ 456 w 1240"/>
                <a:gd name="T3" fmla="*/ 0 h 33"/>
                <a:gd name="T4" fmla="*/ 328 w 1240"/>
                <a:gd name="T5" fmla="*/ 0 h 33"/>
                <a:gd name="T6" fmla="*/ 200 w 1240"/>
                <a:gd name="T7" fmla="*/ 0 h 33"/>
                <a:gd name="T8" fmla="*/ 72 w 1240"/>
                <a:gd name="T9" fmla="*/ 0 h 33"/>
                <a:gd name="T10" fmla="*/ 0 w 1240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0" h="33">
                  <a:moveTo>
                    <a:pt x="1239" y="32"/>
                  </a:moveTo>
                  <a:lnTo>
                    <a:pt x="456" y="0"/>
                  </a:lnTo>
                  <a:lnTo>
                    <a:pt x="328" y="0"/>
                  </a:lnTo>
                  <a:lnTo>
                    <a:pt x="200" y="0"/>
                  </a:lnTo>
                  <a:lnTo>
                    <a:pt x="72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" name="Freeform 6"/>
            <p:cNvSpPr>
              <a:spLocks/>
            </p:cNvSpPr>
            <p:nvPr/>
          </p:nvSpPr>
          <p:spPr bwMode="auto">
            <a:xfrm>
              <a:off x="3640" y="1688"/>
              <a:ext cx="1112" cy="72"/>
            </a:xfrm>
            <a:custGeom>
              <a:avLst/>
              <a:gdLst>
                <a:gd name="T0" fmla="*/ 1111 w 1112"/>
                <a:gd name="T1" fmla="*/ 71 h 72"/>
                <a:gd name="T2" fmla="*/ 248 w 1112"/>
                <a:gd name="T3" fmla="*/ 0 h 72"/>
                <a:gd name="T4" fmla="*/ 176 w 1112"/>
                <a:gd name="T5" fmla="*/ 0 h 72"/>
                <a:gd name="T6" fmla="*/ 104 w 1112"/>
                <a:gd name="T7" fmla="*/ 0 h 72"/>
                <a:gd name="T8" fmla="*/ 32 w 1112"/>
                <a:gd name="T9" fmla="*/ 0 h 72"/>
                <a:gd name="T10" fmla="*/ 0 w 1112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2" h="72">
                  <a:moveTo>
                    <a:pt x="1111" y="71"/>
                  </a:moveTo>
                  <a:lnTo>
                    <a:pt x="248" y="0"/>
                  </a:lnTo>
                  <a:lnTo>
                    <a:pt x="176" y="0"/>
                  </a:lnTo>
                  <a:lnTo>
                    <a:pt x="104" y="0"/>
                  </a:lnTo>
                  <a:lnTo>
                    <a:pt x="32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1" name="Freeform 7"/>
            <p:cNvSpPr>
              <a:spLocks/>
            </p:cNvSpPr>
            <p:nvPr/>
          </p:nvSpPr>
          <p:spPr bwMode="auto">
            <a:xfrm>
              <a:off x="3832" y="1871"/>
              <a:ext cx="768" cy="25"/>
            </a:xfrm>
            <a:custGeom>
              <a:avLst/>
              <a:gdLst>
                <a:gd name="T0" fmla="*/ 767 w 768"/>
                <a:gd name="T1" fmla="*/ 0 h 25"/>
                <a:gd name="T2" fmla="*/ 191 w 768"/>
                <a:gd name="T3" fmla="*/ 24 h 25"/>
                <a:gd name="T4" fmla="*/ 159 w 768"/>
                <a:gd name="T5" fmla="*/ 24 h 25"/>
                <a:gd name="T6" fmla="*/ 127 w 768"/>
                <a:gd name="T7" fmla="*/ 24 h 25"/>
                <a:gd name="T8" fmla="*/ 96 w 768"/>
                <a:gd name="T9" fmla="*/ 24 h 25"/>
                <a:gd name="T10" fmla="*/ 64 w 768"/>
                <a:gd name="T11" fmla="*/ 24 h 25"/>
                <a:gd name="T12" fmla="*/ 32 w 768"/>
                <a:gd name="T13" fmla="*/ 24 h 25"/>
                <a:gd name="T14" fmla="*/ 0 w 768"/>
                <a:gd name="T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8" h="25">
                  <a:moveTo>
                    <a:pt x="767" y="0"/>
                  </a:moveTo>
                  <a:lnTo>
                    <a:pt x="191" y="24"/>
                  </a:lnTo>
                  <a:lnTo>
                    <a:pt x="159" y="24"/>
                  </a:lnTo>
                  <a:lnTo>
                    <a:pt x="127" y="24"/>
                  </a:lnTo>
                  <a:lnTo>
                    <a:pt x="96" y="24"/>
                  </a:lnTo>
                  <a:lnTo>
                    <a:pt x="64" y="24"/>
                  </a:lnTo>
                  <a:lnTo>
                    <a:pt x="32" y="24"/>
                  </a:lnTo>
                  <a:lnTo>
                    <a:pt x="0" y="2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2" name="Freeform 8"/>
            <p:cNvSpPr>
              <a:spLocks/>
            </p:cNvSpPr>
            <p:nvPr/>
          </p:nvSpPr>
          <p:spPr bwMode="auto">
            <a:xfrm>
              <a:off x="4087" y="1480"/>
              <a:ext cx="561" cy="33"/>
            </a:xfrm>
            <a:custGeom>
              <a:avLst/>
              <a:gdLst>
                <a:gd name="T0" fmla="*/ 560 w 561"/>
                <a:gd name="T1" fmla="*/ 32 h 33"/>
                <a:gd name="T2" fmla="*/ 136 w 561"/>
                <a:gd name="T3" fmla="*/ 32 h 33"/>
                <a:gd name="T4" fmla="*/ 104 w 561"/>
                <a:gd name="T5" fmla="*/ 32 h 33"/>
                <a:gd name="T6" fmla="*/ 72 w 561"/>
                <a:gd name="T7" fmla="*/ 16 h 33"/>
                <a:gd name="T8" fmla="*/ 40 w 561"/>
                <a:gd name="T9" fmla="*/ 16 h 33"/>
                <a:gd name="T10" fmla="*/ 8 w 561"/>
                <a:gd name="T11" fmla="*/ 0 h 33"/>
                <a:gd name="T12" fmla="*/ 0 w 561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1" h="33">
                  <a:moveTo>
                    <a:pt x="560" y="32"/>
                  </a:moveTo>
                  <a:lnTo>
                    <a:pt x="136" y="32"/>
                  </a:lnTo>
                  <a:lnTo>
                    <a:pt x="104" y="32"/>
                  </a:lnTo>
                  <a:lnTo>
                    <a:pt x="72" y="16"/>
                  </a:lnTo>
                  <a:lnTo>
                    <a:pt x="40" y="16"/>
                  </a:lnTo>
                  <a:lnTo>
                    <a:pt x="8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4" name="Arc 10"/>
          <p:cNvSpPr>
            <a:spLocks/>
          </p:cNvSpPr>
          <p:nvPr/>
        </p:nvSpPr>
        <p:spPr bwMode="auto">
          <a:xfrm>
            <a:off x="1752600" y="5335588"/>
            <a:ext cx="4572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1682750" y="5264150"/>
            <a:ext cx="596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Arc 12"/>
          <p:cNvSpPr>
            <a:spLocks/>
          </p:cNvSpPr>
          <p:nvPr/>
        </p:nvSpPr>
        <p:spPr bwMode="auto">
          <a:xfrm>
            <a:off x="5726113" y="5335588"/>
            <a:ext cx="4572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5656263" y="5264150"/>
            <a:ext cx="596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217863" y="5264150"/>
            <a:ext cx="596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3979863" y="5264150"/>
            <a:ext cx="596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4741863" y="5264150"/>
            <a:ext cx="596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63" name="Group 19"/>
          <p:cNvGrpSpPr>
            <a:grpSpLocks/>
          </p:cNvGrpSpPr>
          <p:nvPr/>
        </p:nvGrpSpPr>
        <p:grpSpPr bwMode="auto">
          <a:xfrm>
            <a:off x="3260725" y="5268913"/>
            <a:ext cx="114300" cy="152400"/>
            <a:chOff x="2054" y="3319"/>
            <a:chExt cx="72" cy="96"/>
          </a:xfrm>
        </p:grpSpPr>
        <p:sp>
          <p:nvSpPr>
            <p:cNvPr id="6161" name="Line 17"/>
            <p:cNvSpPr>
              <a:spLocks noChangeShapeType="1"/>
            </p:cNvSpPr>
            <p:nvPr/>
          </p:nvSpPr>
          <p:spPr bwMode="auto">
            <a:xfrm>
              <a:off x="2090" y="3319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2054" y="3367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3348038" y="5227638"/>
            <a:ext cx="4810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b="0">
                <a:latin typeface="Times New Roman" panose="02020603050405020304" pitchFamily="18" charset="0"/>
              </a:rPr>
              <a:t>click</a:t>
            </a:r>
          </a:p>
        </p:txBody>
      </p:sp>
      <p:grpSp>
        <p:nvGrpSpPr>
          <p:cNvPr id="6167" name="Group 23"/>
          <p:cNvGrpSpPr>
            <a:grpSpLocks/>
          </p:cNvGrpSpPr>
          <p:nvPr/>
        </p:nvGrpSpPr>
        <p:grpSpPr bwMode="auto">
          <a:xfrm>
            <a:off x="3538538" y="5416550"/>
            <a:ext cx="160337" cy="207963"/>
            <a:chOff x="2229" y="3412"/>
            <a:chExt cx="101" cy="131"/>
          </a:xfrm>
        </p:grpSpPr>
        <p:sp>
          <p:nvSpPr>
            <p:cNvPr id="6165" name="Rectangle 21"/>
            <p:cNvSpPr>
              <a:spLocks noChangeArrowheads="1"/>
            </p:cNvSpPr>
            <p:nvPr/>
          </p:nvSpPr>
          <p:spPr bwMode="auto">
            <a:xfrm>
              <a:off x="2229" y="3412"/>
              <a:ext cx="101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Rectangle 22"/>
            <p:cNvSpPr>
              <a:spLocks noChangeArrowheads="1"/>
            </p:cNvSpPr>
            <p:nvPr/>
          </p:nvSpPr>
          <p:spPr bwMode="auto">
            <a:xfrm>
              <a:off x="2252" y="3433"/>
              <a:ext cx="59" cy="3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70" name="Group 26"/>
          <p:cNvGrpSpPr>
            <a:grpSpLocks/>
          </p:cNvGrpSpPr>
          <p:nvPr/>
        </p:nvGrpSpPr>
        <p:grpSpPr bwMode="auto">
          <a:xfrm>
            <a:off x="4175125" y="5357813"/>
            <a:ext cx="114300" cy="152400"/>
            <a:chOff x="2630" y="3375"/>
            <a:chExt cx="72" cy="96"/>
          </a:xfrm>
        </p:grpSpPr>
        <p:sp>
          <p:nvSpPr>
            <p:cNvPr id="6168" name="Line 24"/>
            <p:cNvSpPr>
              <a:spLocks noChangeShapeType="1"/>
            </p:cNvSpPr>
            <p:nvPr/>
          </p:nvSpPr>
          <p:spPr bwMode="auto">
            <a:xfrm>
              <a:off x="2666" y="3375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Line 25"/>
            <p:cNvSpPr>
              <a:spLocks noChangeShapeType="1"/>
            </p:cNvSpPr>
            <p:nvPr/>
          </p:nvSpPr>
          <p:spPr bwMode="auto">
            <a:xfrm>
              <a:off x="2630" y="3423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1" name="Arc 27"/>
          <p:cNvSpPr>
            <a:spLocks/>
          </p:cNvSpPr>
          <p:nvPr/>
        </p:nvSpPr>
        <p:spPr bwMode="auto">
          <a:xfrm>
            <a:off x="4054475" y="5335588"/>
            <a:ext cx="179388" cy="952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74" name="Group 30"/>
          <p:cNvGrpSpPr>
            <a:grpSpLocks/>
          </p:cNvGrpSpPr>
          <p:nvPr/>
        </p:nvGrpSpPr>
        <p:grpSpPr bwMode="auto">
          <a:xfrm>
            <a:off x="5078413" y="5468938"/>
            <a:ext cx="114300" cy="152400"/>
            <a:chOff x="3199" y="3445"/>
            <a:chExt cx="72" cy="96"/>
          </a:xfrm>
        </p:grpSpPr>
        <p:sp>
          <p:nvSpPr>
            <p:cNvPr id="6172" name="Line 28"/>
            <p:cNvSpPr>
              <a:spLocks noChangeShapeType="1"/>
            </p:cNvSpPr>
            <p:nvPr/>
          </p:nvSpPr>
          <p:spPr bwMode="auto">
            <a:xfrm>
              <a:off x="3235" y="3445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29"/>
            <p:cNvSpPr>
              <a:spLocks noChangeShapeType="1"/>
            </p:cNvSpPr>
            <p:nvPr/>
          </p:nvSpPr>
          <p:spPr bwMode="auto">
            <a:xfrm>
              <a:off x="3199" y="3493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5" name="Arc 31"/>
          <p:cNvSpPr>
            <a:spLocks/>
          </p:cNvSpPr>
          <p:nvPr/>
        </p:nvSpPr>
        <p:spPr bwMode="auto">
          <a:xfrm>
            <a:off x="4778375" y="5372100"/>
            <a:ext cx="355600" cy="1746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78" name="Group 34"/>
          <p:cNvGrpSpPr>
            <a:grpSpLocks/>
          </p:cNvGrpSpPr>
          <p:nvPr/>
        </p:nvGrpSpPr>
        <p:grpSpPr bwMode="auto">
          <a:xfrm>
            <a:off x="6119813" y="5664200"/>
            <a:ext cx="114300" cy="152400"/>
            <a:chOff x="3855" y="3568"/>
            <a:chExt cx="72" cy="96"/>
          </a:xfrm>
        </p:grpSpPr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>
              <a:off x="3891" y="3568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Line 33"/>
            <p:cNvSpPr>
              <a:spLocks noChangeShapeType="1"/>
            </p:cNvSpPr>
            <p:nvPr/>
          </p:nvSpPr>
          <p:spPr bwMode="auto">
            <a:xfrm>
              <a:off x="3855" y="3616"/>
              <a:ext cx="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9" name="Rectangle 35"/>
          <p:cNvSpPr>
            <a:spLocks noChangeArrowheads="1"/>
          </p:cNvSpPr>
          <p:nvPr/>
        </p:nvSpPr>
        <p:spPr bwMode="auto">
          <a:xfrm>
            <a:off x="2481263" y="5268913"/>
            <a:ext cx="596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Line 36"/>
          <p:cNvSpPr>
            <a:spLocks noChangeShapeType="1"/>
          </p:cNvSpPr>
          <p:nvPr/>
        </p:nvSpPr>
        <p:spPr bwMode="auto">
          <a:xfrm>
            <a:off x="2540000" y="5345113"/>
            <a:ext cx="169863" cy="168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Arc 37"/>
          <p:cNvSpPr>
            <a:spLocks/>
          </p:cNvSpPr>
          <p:nvPr/>
        </p:nvSpPr>
        <p:spPr bwMode="auto">
          <a:xfrm>
            <a:off x="6530975" y="5349875"/>
            <a:ext cx="457200" cy="3810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6461125" y="5278438"/>
            <a:ext cx="596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Line 39"/>
          <p:cNvSpPr>
            <a:spLocks noChangeShapeType="1"/>
          </p:cNvSpPr>
          <p:nvPr/>
        </p:nvSpPr>
        <p:spPr bwMode="auto">
          <a:xfrm>
            <a:off x="6661150" y="5583238"/>
            <a:ext cx="169863" cy="168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Borrowing ideas and approaches from other fields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40768"/>
            <a:ext cx="7886700" cy="5517232"/>
          </a:xfrm>
          <a:noFill/>
          <a:ln/>
        </p:spPr>
        <p:txBody>
          <a:bodyPr/>
          <a:lstStyle/>
          <a:p>
            <a:r>
              <a:rPr lang="en-US" altLang="en-US" dirty="0"/>
              <a:t>Theater</a:t>
            </a:r>
          </a:p>
          <a:p>
            <a:pPr lvl="1"/>
            <a:r>
              <a:rPr lang="en-US" altLang="en-US" dirty="0"/>
              <a:t>drama used to engage audience members </a:t>
            </a:r>
          </a:p>
          <a:p>
            <a:pPr lvl="1"/>
            <a:r>
              <a:rPr lang="en-US" altLang="en-US" dirty="0"/>
              <a:t>now have interactive plays and novels</a:t>
            </a:r>
          </a:p>
          <a:p>
            <a:pPr lvl="1"/>
            <a:r>
              <a:rPr lang="en-US" altLang="en-US" dirty="0"/>
              <a:t>theater techniques can be used to increase audience involvement</a:t>
            </a:r>
          </a:p>
          <a:p>
            <a:pPr lvl="1"/>
            <a:r>
              <a:rPr lang="en-US" altLang="en-US" dirty="0"/>
              <a:t>e.g. GUIDES on the Macintosh </a:t>
            </a:r>
          </a:p>
          <a:p>
            <a:pPr lvl="2"/>
            <a:r>
              <a:rPr lang="en-US" altLang="en-US" dirty="0"/>
              <a:t>characters that present an information database from different points of view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019175" y="5526088"/>
            <a:ext cx="30368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b="0" dirty="0">
                <a:solidFill>
                  <a:srgbClr val="000000"/>
                </a:solidFill>
              </a:rPr>
              <a:t>The idea of "self aware" computers should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762375" y="55260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 altLang="en-US" sz="1200" b="0">
              <a:solidFill>
                <a:srgbClr val="000000"/>
              </a:solidFill>
            </a:endParaRPr>
          </a:p>
          <a:p>
            <a:endParaRPr lang="en-US" altLang="en-US" sz="1200" b="0">
              <a:solidFill>
                <a:srgbClr val="000000"/>
              </a:solidFill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1019175" y="5703888"/>
            <a:ext cx="2946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be immediately abandoned, because it is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660775" y="57038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 altLang="en-US" sz="1200" b="0">
              <a:solidFill>
                <a:srgbClr val="000000"/>
              </a:solidFill>
            </a:endParaRPr>
          </a:p>
          <a:p>
            <a:endParaRPr lang="en-US" altLang="en-US" sz="1200" b="0">
              <a:solidFill>
                <a:srgbClr val="000000"/>
              </a:solidFill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019175" y="5881688"/>
            <a:ext cx="3267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b="0" dirty="0">
                <a:solidFill>
                  <a:srgbClr val="000000"/>
                </a:solidFill>
              </a:rPr>
              <a:t>essentially tied up with the idea of a computer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990975" y="58816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 altLang="en-US" sz="1200" b="0">
              <a:solidFill>
                <a:srgbClr val="000000"/>
              </a:solidFill>
            </a:endParaRPr>
          </a:p>
          <a:p>
            <a:endParaRPr lang="en-US" altLang="en-US" sz="1200" b="0">
              <a:solidFill>
                <a:srgbClr val="000000"/>
              </a:solidFill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1019175" y="6059488"/>
            <a:ext cx="1123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having a soul.</a:t>
            </a:r>
          </a:p>
        </p:txBody>
      </p:sp>
      <p:pic>
        <p:nvPicPr>
          <p:cNvPr id="8203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5422900"/>
            <a:ext cx="41021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971550" y="5414963"/>
            <a:ext cx="7086600" cy="10175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05" name="Picture 13"/>
          <p:cNvPicPr>
            <a:picLocks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84984"/>
            <a:ext cx="1768624" cy="1745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6" name="Picture 14"/>
          <p:cNvPicPr>
            <a:picLocks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707" y="3428999"/>
            <a:ext cx="1839589" cy="1627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241425" y="5022850"/>
            <a:ext cx="1631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Religious perspective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5265738" y="5099050"/>
            <a:ext cx="15478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 b="0">
                <a:solidFill>
                  <a:srgbClr val="000000"/>
                </a:solidFill>
              </a:rPr>
              <a:t>Science perspective</a:t>
            </a:r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4278313" y="5408613"/>
            <a:ext cx="0" cy="1014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Borrowing ideas and approaches from other fields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architecture</a:t>
            </a:r>
          </a:p>
          <a:p>
            <a:pPr lvl="1"/>
            <a:r>
              <a:rPr lang="en-US" altLang="en-US" dirty="0"/>
              <a:t>creates livable, workable, attractive environments</a:t>
            </a:r>
          </a:p>
          <a:p>
            <a:pPr lvl="1"/>
            <a:r>
              <a:rPr lang="en-US" altLang="en-US" dirty="0"/>
              <a:t>gave the principle “form follows function”</a:t>
            </a:r>
          </a:p>
          <a:p>
            <a:pPr lvl="1"/>
            <a:r>
              <a:rPr lang="en-US" altLang="en-US" dirty="0"/>
              <a:t>architectural principles can be applied to interfaces</a:t>
            </a:r>
          </a:p>
          <a:p>
            <a:pPr lvl="1"/>
            <a:r>
              <a:rPr lang="en-US" altLang="en-US" dirty="0"/>
              <a:t>e.g. ROOMS, from Xerox</a:t>
            </a:r>
          </a:p>
        </p:txBody>
      </p:sp>
      <p:pic>
        <p:nvPicPr>
          <p:cNvPr id="1024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684074"/>
            <a:ext cx="194310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422525" y="5051425"/>
            <a:ext cx="2495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b="0"/>
              <a:t>A simple rooms-style system,</a:t>
            </a:r>
          </a:p>
          <a:p>
            <a:r>
              <a:rPr lang="en-US" altLang="en-US" b="0"/>
              <a:t>by Dashboard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Generating new ideas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Techniques for generating new ideas</a:t>
            </a:r>
          </a:p>
          <a:p>
            <a:pPr lvl="1"/>
            <a:r>
              <a:rPr lang="en-US" altLang="en-US"/>
              <a:t>new ideas usually recombinations of old ones in novel ways</a:t>
            </a:r>
          </a:p>
          <a:p>
            <a:pPr lvl="2"/>
            <a:r>
              <a:rPr lang="en-US" altLang="en-US"/>
              <a:t>“lateral thinking” to bring together unusual associations</a:t>
            </a:r>
          </a:p>
          <a:p>
            <a:r>
              <a:rPr lang="en-US" altLang="en-US"/>
              <a:t>1. New uses for the object</a:t>
            </a:r>
          </a:p>
          <a:p>
            <a:pPr lvl="1"/>
            <a:r>
              <a:rPr lang="en-US" altLang="en-US"/>
              <a:t>What is a computer form be used for?</a:t>
            </a:r>
          </a:p>
          <a:p>
            <a:pPr lvl="2"/>
            <a:r>
              <a:rPr lang="en-US" altLang="en-US"/>
              <a:t>conventional: form-filling for data base entry</a:t>
            </a:r>
          </a:p>
          <a:p>
            <a:pPr lvl="2"/>
            <a:r>
              <a:rPr lang="en-US" altLang="en-US"/>
              <a:t>unconventional:</a:t>
            </a:r>
          </a:p>
          <a:p>
            <a:pPr lvl="3"/>
            <a:r>
              <a:rPr lang="en-US" altLang="en-US"/>
              <a:t>email exchange</a:t>
            </a:r>
          </a:p>
          <a:p>
            <a:pPr lvl="3"/>
            <a:r>
              <a:rPr lang="en-US" altLang="en-US"/>
              <a:t>procedures associated with form that triggered events, control communication, etc</a:t>
            </a:r>
          </a:p>
          <a:p>
            <a:r>
              <a:rPr lang="en-US" altLang="en-US"/>
              <a:t>2. Adapt the object to be like something else</a:t>
            </a:r>
          </a:p>
          <a:p>
            <a:pPr lvl="1"/>
            <a:r>
              <a:rPr lang="en-US" altLang="en-US"/>
              <a:t>change the office desktop metaphor to be a kitchen counter metaphor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hidgets">
  <a:themeElements>
    <a:clrScheme name="">
      <a:dk1>
        <a:srgbClr val="000000"/>
      </a:dk1>
      <a:lt1>
        <a:srgbClr val="FFFFA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D4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hidge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1_phidget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hidget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hidget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hidget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hidge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hidge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hidge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Pages>22</Pages>
  <Words>503</Words>
  <Application>Microsoft Office PowerPoint</Application>
  <PresentationFormat>On-screen Show (4:3)</PresentationFormat>
  <Paragraphs>139</Paragraphs>
  <Slides>13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Verdana</vt:lpstr>
      <vt:lpstr>Office Theme</vt:lpstr>
      <vt:lpstr>1_phidgets</vt:lpstr>
      <vt:lpstr>Creating and developing interface ideas</vt:lpstr>
      <vt:lpstr>Reference</vt:lpstr>
      <vt:lpstr>PowerPoint Presentation</vt:lpstr>
      <vt:lpstr>PowerPoint Presentation</vt:lpstr>
      <vt:lpstr>Methods for creating and developing interface ideas*</vt:lpstr>
      <vt:lpstr>Borrowing from Animation</vt:lpstr>
      <vt:lpstr>Borrowing ideas and approaches from other fields</vt:lpstr>
      <vt:lpstr>Borrowing ideas and approaches from other fields</vt:lpstr>
      <vt:lpstr>Generating new ideas</vt:lpstr>
      <vt:lpstr>Generating new ideas</vt:lpstr>
      <vt:lpstr>Generating new ideas</vt:lpstr>
      <vt:lpstr>Generating new ideas</vt:lpstr>
      <vt:lpstr>You know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for creating and developing interface ideas</dc:title>
  <dc:subject/>
  <dc:creator>Saul Greenberg</dc:creator>
  <cp:keywords/>
  <dc:description/>
  <cp:lastModifiedBy>ADMIN</cp:lastModifiedBy>
  <cp:revision>53</cp:revision>
  <cp:lastPrinted>1997-08-15T18:23:54Z</cp:lastPrinted>
  <dcterms:created xsi:type="dcterms:W3CDTF">1995-08-22T10:42:04Z</dcterms:created>
  <dcterms:modified xsi:type="dcterms:W3CDTF">2021-11-09T01:53:36Z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saul@cpsc.ucalgary.ca</vt:lpwstr>
  </property>
  <property fmtid="{D5CDD505-2E9C-101B-9397-08002B2CF9AE}" pid="8" name="HomePage">
    <vt:lpwstr>http://www.cpsc.ucalgary.ca/~saul</vt:lpwstr>
  </property>
  <property fmtid="{D5CDD505-2E9C-101B-9397-08002B2CF9AE}" pid="9" name="Other">
    <vt:lpwstr>Saul Greenberg, _x000d_
Department of Computer Science, _x000d_
University of Calgary,  _x000d_
Calgary, Alberta CANADA_x000d_
T2N 1N4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16777215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D:\@www\grouplab\saul\481\topics</vt:lpwstr>
  </property>
</Properties>
</file>