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1"/>
  </p:notesMasterIdLst>
  <p:sldIdLst>
    <p:sldId id="306" r:id="rId2"/>
    <p:sldId id="256" r:id="rId3"/>
    <p:sldId id="274" r:id="rId4"/>
    <p:sldId id="270" r:id="rId5"/>
    <p:sldId id="264" r:id="rId6"/>
    <p:sldId id="263" r:id="rId7"/>
    <p:sldId id="277" r:id="rId8"/>
    <p:sldId id="265" r:id="rId9"/>
    <p:sldId id="266" r:id="rId10"/>
    <p:sldId id="278" r:id="rId11"/>
    <p:sldId id="276" r:id="rId12"/>
    <p:sldId id="268" r:id="rId13"/>
    <p:sldId id="271" r:id="rId14"/>
    <p:sldId id="279" r:id="rId15"/>
    <p:sldId id="280" r:id="rId16"/>
    <p:sldId id="281" r:id="rId17"/>
    <p:sldId id="309" r:id="rId18"/>
    <p:sldId id="286" r:id="rId19"/>
    <p:sldId id="285" r:id="rId20"/>
    <p:sldId id="284" r:id="rId21"/>
    <p:sldId id="291" r:id="rId22"/>
    <p:sldId id="290" r:id="rId23"/>
    <p:sldId id="292" r:id="rId24"/>
    <p:sldId id="293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294" r:id="rId33"/>
    <p:sldId id="302" r:id="rId34"/>
    <p:sldId id="303" r:id="rId35"/>
    <p:sldId id="307" r:id="rId36"/>
    <p:sldId id="308" r:id="rId37"/>
    <p:sldId id="269" r:id="rId38"/>
    <p:sldId id="333" r:id="rId39"/>
    <p:sldId id="272" r:id="rId40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42"/>
    </p:embeddedFont>
    <p:embeddedFont>
      <p:font typeface="맑은 고딕" panose="020B0503020000020004" pitchFamily="50" charset="-127"/>
      <p:regular r:id="rId43"/>
      <p:bold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89570" autoAdjust="0"/>
  </p:normalViewPr>
  <p:slideViewPr>
    <p:cSldViewPr>
      <p:cViewPr varScale="1">
        <p:scale>
          <a:sx n="109" d="100"/>
          <a:sy n="109" d="100"/>
        </p:scale>
        <p:origin x="78" y="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EF747-62C1-4B1B-A054-573A08325F3F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C645A-A7FE-422E-B7C2-54246C1CD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51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F99611-5F97-4053-8375-630D8956FB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843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https://magazine.hankyung.com/job-joy/article/202012087100b</a:t>
            </a:r>
          </a:p>
          <a:p>
            <a:r>
              <a:rPr lang="en-US" altLang="ko-KR" dirty="0"/>
              <a:t>https://www.donga.com/news/article/all/20180405/89466997/1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F99611-5F97-4053-8375-630D8956FB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405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F99611-5F97-4053-8375-630D8956FB0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606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CC17-2B54-415D-AE47-40A8A92A91FD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2ACF-456B-43F3-9AB9-3F95B483A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CC17-2B54-415D-AE47-40A8A92A91FD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2ACF-456B-43F3-9AB9-3F95B483A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1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CC17-2B54-415D-AE47-40A8A92A91FD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2ACF-456B-43F3-9AB9-3F95B483A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78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CC17-2B54-415D-AE47-40A8A92A91FD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2ACF-456B-43F3-9AB9-3F95B483A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9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CC17-2B54-415D-AE47-40A8A92A91FD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2ACF-456B-43F3-9AB9-3F95B483A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45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CC17-2B54-415D-AE47-40A8A92A91FD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2ACF-456B-43F3-9AB9-3F95B483A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7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CC17-2B54-415D-AE47-40A8A92A91FD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2ACF-456B-43F3-9AB9-3F95B483A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81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CC17-2B54-415D-AE47-40A8A92A91FD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2ACF-456B-43F3-9AB9-3F95B483A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65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CC17-2B54-415D-AE47-40A8A92A91FD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2ACF-456B-43F3-9AB9-3F95B483A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28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CC17-2B54-415D-AE47-40A8A92A91FD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2ACF-456B-43F3-9AB9-3F95B483A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65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CC17-2B54-415D-AE47-40A8A92A91FD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2ACF-456B-43F3-9AB9-3F95B483A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76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FCC17-2B54-415D-AE47-40A8A92A91FD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72ACF-456B-43F3-9AB9-3F95B483A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45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>
            <a:off x="-21704" y="5489848"/>
            <a:ext cx="2808312" cy="1368152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각 삼각형 3"/>
          <p:cNvSpPr/>
          <p:nvPr/>
        </p:nvSpPr>
        <p:spPr>
          <a:xfrm flipH="1" flipV="1">
            <a:off x="5911957" y="0"/>
            <a:ext cx="3263056" cy="180020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324544" y="5013176"/>
            <a:ext cx="3384376" cy="194421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549123" y="-171400"/>
            <a:ext cx="3816424" cy="23762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9A270987-6D04-4D76-B945-3FE51E285B4B}"/>
              </a:ext>
            </a:extLst>
          </p:cNvPr>
          <p:cNvGrpSpPr/>
          <p:nvPr/>
        </p:nvGrpSpPr>
        <p:grpSpPr>
          <a:xfrm>
            <a:off x="2519772" y="1053046"/>
            <a:ext cx="4104456" cy="2015914"/>
            <a:chOff x="3059832" y="3068960"/>
            <a:chExt cx="2919865" cy="918554"/>
          </a:xfrm>
        </p:grpSpPr>
        <p:sp>
          <p:nvSpPr>
            <p:cNvPr id="15" name="TextBox 14"/>
            <p:cNvSpPr txBox="1"/>
            <p:nvPr/>
          </p:nvSpPr>
          <p:spPr>
            <a:xfrm>
              <a:off x="3128421" y="3252703"/>
              <a:ext cx="2772308" cy="378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b="1" spc="-15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딱 </a:t>
              </a:r>
              <a:r>
                <a:rPr lang="ko-KR" altLang="en-US" sz="4800" b="1" spc="-150" dirty="0" err="1">
                  <a:ln>
                    <a:solidFill>
                      <a:schemeClr val="tx1">
                        <a:alpha val="2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맞춰조</a:t>
              </a:r>
              <a:endParaRPr lang="en-US" altLang="ko-KR" sz="4800" b="1" spc="-15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3455876" y="3675724"/>
              <a:ext cx="22322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455876" y="3068960"/>
              <a:ext cx="0" cy="72008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3059832" y="3217218"/>
              <a:ext cx="2016224" cy="57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5705475" y="3428381"/>
              <a:ext cx="0" cy="55913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5431253" y="3750014"/>
              <a:ext cx="54844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347864" y="3140968"/>
              <a:ext cx="0" cy="21663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>
              <a:off x="5148066" y="3217218"/>
              <a:ext cx="504054" cy="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/>
            <p:cNvSpPr/>
            <p:nvPr/>
          </p:nvSpPr>
          <p:spPr>
            <a:xfrm>
              <a:off x="5580112" y="3146724"/>
              <a:ext cx="108012" cy="10801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177673" y="3549774"/>
              <a:ext cx="216024" cy="216024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3128421" y="3544135"/>
              <a:ext cx="125950" cy="12595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5671567" y="3254396"/>
              <a:ext cx="67816" cy="67816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1DD1D27-BDE9-4BF3-8EA2-E3EBC19DF526}"/>
              </a:ext>
            </a:extLst>
          </p:cNvPr>
          <p:cNvSpPr txBox="1"/>
          <p:nvPr/>
        </p:nvSpPr>
        <p:spPr>
          <a:xfrm>
            <a:off x="6624228" y="5222757"/>
            <a:ext cx="2772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이민혁</a:t>
            </a:r>
            <a:endParaRPr lang="en-US" altLang="ko-KR" sz="1400" spc="-15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7A875D-1583-4EE6-86CF-746B5A352EF6}"/>
              </a:ext>
            </a:extLst>
          </p:cNvPr>
          <p:cNvSpPr txBox="1"/>
          <p:nvPr/>
        </p:nvSpPr>
        <p:spPr>
          <a:xfrm>
            <a:off x="6624228" y="5537424"/>
            <a:ext cx="2772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배주영</a:t>
            </a:r>
            <a:endParaRPr lang="en-US" altLang="ko-KR" sz="1400" spc="-15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A6344B-FEBB-426D-88E4-054A112503ED}"/>
              </a:ext>
            </a:extLst>
          </p:cNvPr>
          <p:cNvSpPr txBox="1"/>
          <p:nvPr/>
        </p:nvSpPr>
        <p:spPr>
          <a:xfrm>
            <a:off x="6624228" y="5851666"/>
            <a:ext cx="2772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윤형배</a:t>
            </a:r>
            <a:endParaRPr lang="en-US" altLang="ko-KR" sz="1400" spc="-15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78E144-1F30-467B-B0D4-12E86D3E8670}"/>
              </a:ext>
            </a:extLst>
          </p:cNvPr>
          <p:cNvSpPr txBox="1"/>
          <p:nvPr/>
        </p:nvSpPr>
        <p:spPr>
          <a:xfrm>
            <a:off x="6624228" y="6165908"/>
            <a:ext cx="2772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김현용</a:t>
            </a:r>
            <a:endParaRPr lang="en-US" altLang="ko-KR" sz="1400" spc="-15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160120-92B3-46D3-B796-2670B125D9A5}"/>
              </a:ext>
            </a:extLst>
          </p:cNvPr>
          <p:cNvSpPr/>
          <p:nvPr/>
        </p:nvSpPr>
        <p:spPr>
          <a:xfrm>
            <a:off x="6444646" y="5277346"/>
            <a:ext cx="1309385" cy="1985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201520202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1ED4B2-B6CF-43B5-9D09-94360A9DA410}"/>
              </a:ext>
            </a:extLst>
          </p:cNvPr>
          <p:cNvSpPr/>
          <p:nvPr/>
        </p:nvSpPr>
        <p:spPr>
          <a:xfrm>
            <a:off x="6444646" y="5592013"/>
            <a:ext cx="1309385" cy="1985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201421589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F69A235-18BA-445E-95C6-5C7FC0E8520D}"/>
              </a:ext>
            </a:extLst>
          </p:cNvPr>
          <p:cNvSpPr/>
          <p:nvPr/>
        </p:nvSpPr>
        <p:spPr>
          <a:xfrm>
            <a:off x="6444646" y="6220497"/>
            <a:ext cx="1309385" cy="1985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201520219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E3B843-8CFE-4726-B321-26F7F4A780D0}"/>
              </a:ext>
            </a:extLst>
          </p:cNvPr>
          <p:cNvSpPr/>
          <p:nvPr/>
        </p:nvSpPr>
        <p:spPr>
          <a:xfrm>
            <a:off x="6444646" y="5906255"/>
            <a:ext cx="1309385" cy="1985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201723224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81737B-1246-40B3-87BB-09A07465FB93}"/>
              </a:ext>
            </a:extLst>
          </p:cNvPr>
          <p:cNvSpPr txBox="1"/>
          <p:nvPr/>
        </p:nvSpPr>
        <p:spPr>
          <a:xfrm>
            <a:off x="468963" y="3132257"/>
            <a:ext cx="8352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추천 및 적재 최적화 알고리즘 구축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7314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>
            <a:off x="-21704" y="5489848"/>
            <a:ext cx="2808312" cy="1368152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각 삼각형 3"/>
          <p:cNvSpPr/>
          <p:nvPr/>
        </p:nvSpPr>
        <p:spPr>
          <a:xfrm flipH="1" flipV="1">
            <a:off x="5911957" y="0"/>
            <a:ext cx="3263056" cy="180020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324544" y="5013176"/>
            <a:ext cx="3384376" cy="194421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549123" y="-171400"/>
            <a:ext cx="3816424" cy="23762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15BB8195-91B7-49FF-9A99-CBB037471083}"/>
              </a:ext>
            </a:extLst>
          </p:cNvPr>
          <p:cNvSpPr txBox="1">
            <a:spLocks/>
          </p:cNvSpPr>
          <p:nvPr/>
        </p:nvSpPr>
        <p:spPr>
          <a:xfrm>
            <a:off x="-262880" y="1970584"/>
            <a:ext cx="9299376" cy="4410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3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51EE3AF-AA51-479B-9D05-4824A2E025CE}"/>
              </a:ext>
            </a:extLst>
          </p:cNvPr>
          <p:cNvSpPr txBox="1">
            <a:spLocks/>
          </p:cNvSpPr>
          <p:nvPr/>
        </p:nvSpPr>
        <p:spPr>
          <a:xfrm>
            <a:off x="1583668" y="2276872"/>
            <a:ext cx="59766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프로세스 구축 및 구현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FA5A6E-1ED5-4128-8CED-D7E75117EFDE}"/>
              </a:ext>
            </a:extLst>
          </p:cNvPr>
          <p:cNvSpPr txBox="1"/>
          <p:nvPr/>
        </p:nvSpPr>
        <p:spPr>
          <a:xfrm>
            <a:off x="3219466" y="3420979"/>
            <a:ext cx="2692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수집 및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8045B-07ED-4116-A6EA-9EBD8C31EFBA}"/>
              </a:ext>
            </a:extLst>
          </p:cNvPr>
          <p:cNvSpPr txBox="1"/>
          <p:nvPr/>
        </p:nvSpPr>
        <p:spPr>
          <a:xfrm>
            <a:off x="3219467" y="3795153"/>
            <a:ext cx="2986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Barcode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BC549D-661A-4FDA-BF9F-8E41A8D4E581}"/>
              </a:ext>
            </a:extLst>
          </p:cNvPr>
          <p:cNvSpPr txBox="1"/>
          <p:nvPr/>
        </p:nvSpPr>
        <p:spPr>
          <a:xfrm>
            <a:off x="3219467" y="4160219"/>
            <a:ext cx="2986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크기 추천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45B93A-6985-4720-9A24-CE6B11F31F07}"/>
              </a:ext>
            </a:extLst>
          </p:cNvPr>
          <p:cNvSpPr txBox="1"/>
          <p:nvPr/>
        </p:nvSpPr>
        <p:spPr>
          <a:xfrm>
            <a:off x="3219467" y="4532458"/>
            <a:ext cx="2986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 적재 최적화</a:t>
            </a:r>
          </a:p>
        </p:txBody>
      </p:sp>
    </p:spTree>
    <p:extLst>
      <p:ext uri="{BB962C8B-B14F-4D97-AF65-F5344CB8AC3E}">
        <p14:creationId xmlns:p14="http://schemas.microsoft.com/office/powerpoint/2010/main" val="3590306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flipH="1" flipV="1">
            <a:off x="5911957" y="0"/>
            <a:ext cx="3263056" cy="180020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549123" y="-171400"/>
            <a:ext cx="3816424" cy="23762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25DF4D0D-5436-40A8-ACFD-A25922382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214" y="5237887"/>
            <a:ext cx="1724266" cy="49536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A9693EE-2A6E-4340-8206-0EE7FCD55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152" y="4260409"/>
            <a:ext cx="1752845" cy="628738"/>
          </a:xfrm>
          <a:prstGeom prst="rect">
            <a:avLst/>
          </a:prstGeom>
        </p:spPr>
      </p:pic>
      <p:pic>
        <p:nvPicPr>
          <p:cNvPr id="19" name="그림 1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FBD8087-6DFF-4324-90C1-DC4A800F6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810" y="2276872"/>
            <a:ext cx="2181529" cy="657317"/>
          </a:xfrm>
          <a:prstGeom prst="rect">
            <a:avLst/>
          </a:prstGeom>
        </p:spPr>
      </p:pic>
      <p:pic>
        <p:nvPicPr>
          <p:cNvPr id="20" name="그림 1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7DE7939-35B0-4393-8082-43F18F1A33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625" y="3282930"/>
            <a:ext cx="2133898" cy="6287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BFF105-9F1B-4BF2-9D59-35D51238A5F7}"/>
              </a:ext>
            </a:extLst>
          </p:cNvPr>
          <p:cNvSpPr txBox="1"/>
          <p:nvPr/>
        </p:nvSpPr>
        <p:spPr>
          <a:xfrm>
            <a:off x="249917" y="434175"/>
            <a:ext cx="5181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수집 및 </a:t>
            </a: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2C786B0-69DB-4DDE-A5A8-8EB9DE9741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403" y="1412776"/>
            <a:ext cx="6696394" cy="460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02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flipH="1" flipV="1">
            <a:off x="5911957" y="0"/>
            <a:ext cx="3263056" cy="180020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549123" y="-171400"/>
            <a:ext cx="3816424" cy="23762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2EAA0C76-651C-4BAE-97BC-86B463C8D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22" y="1732982"/>
            <a:ext cx="1533955" cy="15339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B07EA5A-9C21-4A70-B453-1FFBCBC15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325" y="1628800"/>
            <a:ext cx="1610670" cy="16106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837A02-EFD5-4ECF-941E-69B3CF608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534" y="1795507"/>
            <a:ext cx="1372538" cy="1372538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F8CA939-2294-4E58-AA87-A0D7B657A4D4}"/>
              </a:ext>
            </a:extLst>
          </p:cNvPr>
          <p:cNvSpPr/>
          <p:nvPr/>
        </p:nvSpPr>
        <p:spPr>
          <a:xfrm>
            <a:off x="5549123" y="2124875"/>
            <a:ext cx="992760" cy="72008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십자형 12">
            <a:extLst>
              <a:ext uri="{FF2B5EF4-FFF2-40B4-BE49-F238E27FC236}">
                <a16:creationId xmlns:a16="http://schemas.microsoft.com/office/drawing/2014/main" id="{385542A7-DA01-4781-B46C-A3B371D63AAF}"/>
              </a:ext>
            </a:extLst>
          </p:cNvPr>
          <p:cNvSpPr/>
          <p:nvPr/>
        </p:nvSpPr>
        <p:spPr>
          <a:xfrm>
            <a:off x="2695176" y="2034257"/>
            <a:ext cx="918703" cy="864096"/>
          </a:xfrm>
          <a:prstGeom prst="plus">
            <a:avLst>
              <a:gd name="adj" fmla="val 37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68B93E-F062-4269-BA50-662507D7E7F2}"/>
              </a:ext>
            </a:extLst>
          </p:cNvPr>
          <p:cNvSpPr txBox="1"/>
          <p:nvPr/>
        </p:nvSpPr>
        <p:spPr>
          <a:xfrm>
            <a:off x="755576" y="3284984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 데이터 수집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0024EB-EF3E-4DF2-B032-79B38428FFCE}"/>
              </a:ext>
            </a:extLst>
          </p:cNvPr>
          <p:cNvSpPr txBox="1"/>
          <p:nvPr/>
        </p:nvSpPr>
        <p:spPr>
          <a:xfrm>
            <a:off x="4327387" y="328498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측정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AD9FF7-1B41-4C19-82A9-717AA56DAB0A}"/>
              </a:ext>
            </a:extLst>
          </p:cNvPr>
          <p:cNvSpPr txBox="1"/>
          <p:nvPr/>
        </p:nvSpPr>
        <p:spPr>
          <a:xfrm>
            <a:off x="6660232" y="3284984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베이스 구축</a:t>
            </a:r>
          </a:p>
        </p:txBody>
      </p:sp>
      <p:sp>
        <p:nvSpPr>
          <p:cNvPr id="17" name="육각형 16">
            <a:extLst>
              <a:ext uri="{FF2B5EF4-FFF2-40B4-BE49-F238E27FC236}">
                <a16:creationId xmlns:a16="http://schemas.microsoft.com/office/drawing/2014/main" id="{4E7E7D16-F3C6-482C-9891-065844A14123}"/>
              </a:ext>
            </a:extLst>
          </p:cNvPr>
          <p:cNvSpPr/>
          <p:nvPr/>
        </p:nvSpPr>
        <p:spPr>
          <a:xfrm>
            <a:off x="2195736" y="4385589"/>
            <a:ext cx="2052228" cy="1769162"/>
          </a:xfrm>
          <a:prstGeom prst="hexagon">
            <a:avLst/>
          </a:prstGeom>
          <a:solidFill>
            <a:schemeClr val="tx1">
              <a:lumMod val="50000"/>
              <a:lumOff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육각형 17">
            <a:extLst>
              <a:ext uri="{FF2B5EF4-FFF2-40B4-BE49-F238E27FC236}">
                <a16:creationId xmlns:a16="http://schemas.microsoft.com/office/drawing/2014/main" id="{995F7486-9EAD-429B-885F-52D5ECE54FE5}"/>
              </a:ext>
            </a:extLst>
          </p:cNvPr>
          <p:cNvSpPr/>
          <p:nvPr/>
        </p:nvSpPr>
        <p:spPr>
          <a:xfrm>
            <a:off x="2123728" y="4442890"/>
            <a:ext cx="2052228" cy="1769162"/>
          </a:xfrm>
          <a:prstGeom prst="hexagon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0445598-EA32-491B-842D-8A2797F2FB62}"/>
              </a:ext>
            </a:extLst>
          </p:cNvPr>
          <p:cNvCxnSpPr>
            <a:cxnSpLocks/>
            <a:stCxn id="23" idx="5"/>
          </p:cNvCxnSpPr>
          <p:nvPr/>
        </p:nvCxnSpPr>
        <p:spPr>
          <a:xfrm>
            <a:off x="4059208" y="4343998"/>
            <a:ext cx="222915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136AE33-C244-4BCA-8AFA-B3C102E3D069}"/>
              </a:ext>
            </a:extLst>
          </p:cNvPr>
          <p:cNvSpPr txBox="1"/>
          <p:nvPr/>
        </p:nvSpPr>
        <p:spPr>
          <a:xfrm>
            <a:off x="4159110" y="4057327"/>
            <a:ext cx="2106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150" normalizeH="0" baseline="0" noProof="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물건의 가로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세로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높이 등</a:t>
            </a:r>
            <a:endParaRPr kumimoji="0" lang="en-US" altLang="ko-KR" sz="1400" b="0" i="0" u="none" strike="noStrike" kern="1200" cap="none" spc="-150" normalizeH="0" baseline="0" noProof="0" dirty="0">
              <a:ln>
                <a:solidFill>
                  <a:prstClr val="black">
                    <a:alpha val="2000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FF7CF8-5A5E-49A3-823C-08B263F0BAE8}"/>
              </a:ext>
            </a:extLst>
          </p:cNvPr>
          <p:cNvSpPr txBox="1"/>
          <p:nvPr/>
        </p:nvSpPr>
        <p:spPr>
          <a:xfrm>
            <a:off x="4423999" y="5928380"/>
            <a:ext cx="1811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고객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 정보</a:t>
            </a:r>
            <a:endParaRPr kumimoji="0" lang="en-US" altLang="ko-KR" sz="1400" b="0" i="0" u="none" strike="noStrike" kern="1200" cap="none" spc="-150" normalizeH="0" baseline="0" noProof="0" dirty="0">
              <a:ln>
                <a:solidFill>
                  <a:prstClr val="black">
                    <a:alpha val="2000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2D9A48-34B6-4F80-A9FA-CC83A8CA718D}"/>
              </a:ext>
            </a:extLst>
          </p:cNvPr>
          <p:cNvSpPr txBox="1"/>
          <p:nvPr/>
        </p:nvSpPr>
        <p:spPr>
          <a:xfrm>
            <a:off x="4572392" y="4982878"/>
            <a:ext cx="1396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제품별 </a:t>
            </a:r>
            <a:r>
              <a:rPr lang="en-US" altLang="ko-KR" sz="1400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Barcode</a:t>
            </a:r>
            <a:endParaRPr kumimoji="0" lang="en-US" altLang="ko-KR" sz="1400" b="0" i="0" u="none" strike="noStrike" kern="1200" cap="none" spc="-150" normalizeH="0" baseline="0" noProof="0" dirty="0">
              <a:ln>
                <a:solidFill>
                  <a:prstClr val="black">
                    <a:alpha val="2000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육각형 22">
            <a:extLst>
              <a:ext uri="{FF2B5EF4-FFF2-40B4-BE49-F238E27FC236}">
                <a16:creationId xmlns:a16="http://schemas.microsoft.com/office/drawing/2014/main" id="{0A6BED37-7499-469A-BD77-6EFA733ED9AC}"/>
              </a:ext>
            </a:extLst>
          </p:cNvPr>
          <p:cNvSpPr/>
          <p:nvPr/>
        </p:nvSpPr>
        <p:spPr>
          <a:xfrm>
            <a:off x="2336292" y="4343998"/>
            <a:ext cx="2196244" cy="1893314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베이스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1C0BE39-1DF9-47D7-A88A-5C100EE76C94}"/>
              </a:ext>
            </a:extLst>
          </p:cNvPr>
          <p:cNvCxnSpPr>
            <a:cxnSpLocks/>
          </p:cNvCxnSpPr>
          <p:nvPr/>
        </p:nvCxnSpPr>
        <p:spPr>
          <a:xfrm flipV="1">
            <a:off x="4370582" y="5270170"/>
            <a:ext cx="2001618" cy="9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5F3A7F3-1612-4ECB-8C30-66A9BA1C938C}"/>
              </a:ext>
            </a:extLst>
          </p:cNvPr>
          <p:cNvCxnSpPr>
            <a:cxnSpLocks/>
          </p:cNvCxnSpPr>
          <p:nvPr/>
        </p:nvCxnSpPr>
        <p:spPr>
          <a:xfrm>
            <a:off x="4059207" y="6232332"/>
            <a:ext cx="222915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4A9C30-F646-4CD0-B151-64C3E5A3244B}"/>
              </a:ext>
            </a:extLst>
          </p:cNvPr>
          <p:cNvSpPr txBox="1"/>
          <p:nvPr/>
        </p:nvSpPr>
        <p:spPr>
          <a:xfrm>
            <a:off x="249917" y="434175"/>
            <a:ext cx="5181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수집 및 </a:t>
            </a: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구축</a:t>
            </a:r>
          </a:p>
        </p:txBody>
      </p:sp>
    </p:spTree>
    <p:extLst>
      <p:ext uri="{BB962C8B-B14F-4D97-AF65-F5344CB8AC3E}">
        <p14:creationId xmlns:p14="http://schemas.microsoft.com/office/powerpoint/2010/main" val="1965352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B5DF68-AE16-4261-BDED-5B8A0E5F23EB}"/>
              </a:ext>
            </a:extLst>
          </p:cNvPr>
          <p:cNvSpPr txBox="1"/>
          <p:nvPr/>
        </p:nvSpPr>
        <p:spPr>
          <a:xfrm>
            <a:off x="431540" y="385932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프로세스 구현 </a:t>
            </a:r>
            <a:r>
              <a:rPr kumimoji="0" lang="en-US" altLang="ko-KR" sz="3200" b="1" i="0" u="none" strike="noStrike" kern="1200" cap="none" spc="-150" normalizeH="0" baseline="0" noProof="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(Barcode </a:t>
            </a:r>
            <a:r>
              <a:rPr lang="ko-KR" altLang="en-US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인식</a:t>
            </a:r>
            <a:r>
              <a:rPr lang="en-US" altLang="ko-KR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0" lang="en-US" altLang="ko-KR" sz="3200" b="1" i="0" u="none" strike="noStrike" kern="1200" cap="none" spc="-150" normalizeH="0" baseline="0" noProof="0" dirty="0">
              <a:ln>
                <a:solidFill>
                  <a:prstClr val="black">
                    <a:alpha val="2000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000764E-7831-40E4-ABB2-9FEC2C675B6E}"/>
              </a:ext>
            </a:extLst>
          </p:cNvPr>
          <p:cNvSpPr/>
          <p:nvPr/>
        </p:nvSpPr>
        <p:spPr>
          <a:xfrm flipH="1" flipV="1">
            <a:off x="5911957" y="0"/>
            <a:ext cx="3263056" cy="180020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6CDD32F-9DB5-484E-AB8E-128A60023BDA}"/>
              </a:ext>
            </a:extLst>
          </p:cNvPr>
          <p:cNvCxnSpPr/>
          <p:nvPr/>
        </p:nvCxnSpPr>
        <p:spPr>
          <a:xfrm>
            <a:off x="5549123" y="-171400"/>
            <a:ext cx="3816424" cy="23762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D73401-1154-4D77-9228-AB3314139838}"/>
              </a:ext>
            </a:extLst>
          </p:cNvPr>
          <p:cNvSpPr/>
          <p:nvPr/>
        </p:nvSpPr>
        <p:spPr>
          <a:xfrm>
            <a:off x="528259" y="1334014"/>
            <a:ext cx="5649814" cy="445679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282E7B-902B-4317-92C8-7DFAF66F0ECA}"/>
              </a:ext>
            </a:extLst>
          </p:cNvPr>
          <p:cNvSpPr/>
          <p:nvPr/>
        </p:nvSpPr>
        <p:spPr>
          <a:xfrm>
            <a:off x="528259" y="2186132"/>
            <a:ext cx="5649814" cy="34566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0585A-CACD-4D22-B29D-022B5B6595CD}"/>
              </a:ext>
            </a:extLst>
          </p:cNvPr>
          <p:cNvSpPr txBox="1"/>
          <p:nvPr/>
        </p:nvSpPr>
        <p:spPr>
          <a:xfrm>
            <a:off x="1196064" y="2458177"/>
            <a:ext cx="474548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고객의 주문 내용 데이터 수신</a:t>
            </a:r>
            <a:endParaRPr lang="en-US" altLang="ko-KR" spc="-15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EA23A6B-5915-418D-BE79-E9B26A102D69}"/>
              </a:ext>
            </a:extLst>
          </p:cNvPr>
          <p:cNvSpPr/>
          <p:nvPr/>
        </p:nvSpPr>
        <p:spPr>
          <a:xfrm>
            <a:off x="725426" y="2550220"/>
            <a:ext cx="234115" cy="216024"/>
          </a:xfrm>
          <a:prstGeom prst="ellipse">
            <a:avLst/>
          </a:prstGeom>
          <a:solidFill>
            <a:schemeClr val="tx1">
              <a:lumMod val="50000"/>
              <a:lumOff val="5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44D9796-668B-4ECF-B5AB-9C6E8E5B23CF}"/>
              </a:ext>
            </a:extLst>
          </p:cNvPr>
          <p:cNvSpPr/>
          <p:nvPr/>
        </p:nvSpPr>
        <p:spPr>
          <a:xfrm>
            <a:off x="725426" y="3391210"/>
            <a:ext cx="234115" cy="216024"/>
          </a:xfrm>
          <a:prstGeom prst="ellipse">
            <a:avLst/>
          </a:prstGeom>
          <a:solidFill>
            <a:schemeClr val="tx1">
              <a:lumMod val="50000"/>
              <a:lumOff val="5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CC6B0CA4-82F3-45D7-AA67-F837D757010B}"/>
              </a:ext>
            </a:extLst>
          </p:cNvPr>
          <p:cNvSpPr/>
          <p:nvPr/>
        </p:nvSpPr>
        <p:spPr>
          <a:xfrm>
            <a:off x="3275856" y="2949265"/>
            <a:ext cx="219582" cy="25933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6E3149-3CC8-4503-A8A1-784EAEF526E5}"/>
              </a:ext>
            </a:extLst>
          </p:cNvPr>
          <p:cNvSpPr txBox="1"/>
          <p:nvPr/>
        </p:nvSpPr>
        <p:spPr>
          <a:xfrm>
            <a:off x="1196064" y="3314556"/>
            <a:ext cx="474548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베이스 바코드 정보 확인</a:t>
            </a:r>
            <a:endParaRPr lang="en-US" altLang="ko-KR" spc="-15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40F611C-A3A0-4ADA-A840-9E52ED84CB70}"/>
              </a:ext>
            </a:extLst>
          </p:cNvPr>
          <p:cNvSpPr/>
          <p:nvPr/>
        </p:nvSpPr>
        <p:spPr>
          <a:xfrm>
            <a:off x="725426" y="4247589"/>
            <a:ext cx="234115" cy="216024"/>
          </a:xfrm>
          <a:prstGeom prst="ellipse">
            <a:avLst/>
          </a:prstGeom>
          <a:solidFill>
            <a:schemeClr val="tx1">
              <a:lumMod val="50000"/>
              <a:lumOff val="5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5400A9DB-CF30-4F46-8B24-3FA6D013C440}"/>
              </a:ext>
            </a:extLst>
          </p:cNvPr>
          <p:cNvSpPr/>
          <p:nvPr/>
        </p:nvSpPr>
        <p:spPr>
          <a:xfrm>
            <a:off x="3275856" y="3805644"/>
            <a:ext cx="219582" cy="25933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69512A-4027-41BC-A157-AD09CC41FA19}"/>
              </a:ext>
            </a:extLst>
          </p:cNvPr>
          <p:cNvSpPr txBox="1"/>
          <p:nvPr/>
        </p:nvSpPr>
        <p:spPr>
          <a:xfrm>
            <a:off x="1196064" y="4170935"/>
            <a:ext cx="474548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제품 바코드 인식</a:t>
            </a:r>
            <a:endParaRPr lang="en-US" altLang="ko-KR" spc="-15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816C5BE-61CD-4B59-9053-7D70E6AC338D}"/>
              </a:ext>
            </a:extLst>
          </p:cNvPr>
          <p:cNvSpPr/>
          <p:nvPr/>
        </p:nvSpPr>
        <p:spPr>
          <a:xfrm>
            <a:off x="725426" y="5103968"/>
            <a:ext cx="234115" cy="216024"/>
          </a:xfrm>
          <a:prstGeom prst="ellipse">
            <a:avLst/>
          </a:prstGeom>
          <a:solidFill>
            <a:schemeClr val="tx1">
              <a:lumMod val="50000"/>
              <a:lumOff val="5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59A06364-461C-49B3-BEBB-FD1433D19291}"/>
              </a:ext>
            </a:extLst>
          </p:cNvPr>
          <p:cNvSpPr/>
          <p:nvPr/>
        </p:nvSpPr>
        <p:spPr>
          <a:xfrm>
            <a:off x="3275856" y="4662023"/>
            <a:ext cx="219582" cy="25933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87A61B-D965-443F-BFA2-BC1D83E314D3}"/>
              </a:ext>
            </a:extLst>
          </p:cNvPr>
          <p:cNvSpPr txBox="1"/>
          <p:nvPr/>
        </p:nvSpPr>
        <p:spPr>
          <a:xfrm>
            <a:off x="1196064" y="5027314"/>
            <a:ext cx="474548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 내용 데이터 일치 확인</a:t>
            </a:r>
            <a:endParaRPr lang="en-US" altLang="ko-KR" spc="-15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768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8A5C84F0-895B-4F11-B9D4-1935BB32719F}"/>
              </a:ext>
            </a:extLst>
          </p:cNvPr>
          <p:cNvSpPr/>
          <p:nvPr/>
        </p:nvSpPr>
        <p:spPr>
          <a:xfrm flipH="1" flipV="1">
            <a:off x="5911957" y="0"/>
            <a:ext cx="3263056" cy="180020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EFE2687-1127-4093-AF90-419AF1F23EB2}"/>
              </a:ext>
            </a:extLst>
          </p:cNvPr>
          <p:cNvCxnSpPr/>
          <p:nvPr/>
        </p:nvCxnSpPr>
        <p:spPr>
          <a:xfrm>
            <a:off x="5549123" y="-171400"/>
            <a:ext cx="3816424" cy="23762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D19DAC-A1F5-4955-9FE9-12260D0BE9FB}"/>
              </a:ext>
            </a:extLst>
          </p:cNvPr>
          <p:cNvSpPr/>
          <p:nvPr/>
        </p:nvSpPr>
        <p:spPr>
          <a:xfrm>
            <a:off x="528259" y="1334014"/>
            <a:ext cx="5649814" cy="445679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고객의 주문 내용 데이터 수신</a:t>
            </a:r>
            <a:endParaRPr lang="en-US" altLang="ko-KR" b="1" spc="-15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40EE6F-13AC-4BCE-972B-37524C09E476}"/>
              </a:ext>
            </a:extLst>
          </p:cNvPr>
          <p:cNvSpPr/>
          <p:nvPr/>
        </p:nvSpPr>
        <p:spPr>
          <a:xfrm>
            <a:off x="528259" y="2186132"/>
            <a:ext cx="5649814" cy="34566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083BE1-16ED-4AFA-A933-5EF233231C77}"/>
              </a:ext>
            </a:extLst>
          </p:cNvPr>
          <p:cNvSpPr txBox="1"/>
          <p:nvPr/>
        </p:nvSpPr>
        <p:spPr>
          <a:xfrm>
            <a:off x="980423" y="2383505"/>
            <a:ext cx="474548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 내용 데이터 </a:t>
            </a:r>
            <a:r>
              <a:rPr lang="en-US" altLang="ko-KR" spc="-15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pc="-15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제품명과 주문 개수 </a:t>
            </a:r>
            <a:endParaRPr lang="en-US" altLang="ko-KR" spc="-15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8A2B7BE-C867-42ED-9DC8-33B9D0697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496" y="2907569"/>
            <a:ext cx="3987560" cy="18722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79F5DF-6B3B-4C11-AF20-B4D49FFF31AB}"/>
              </a:ext>
            </a:extLst>
          </p:cNvPr>
          <p:cNvSpPr txBox="1"/>
          <p:nvPr/>
        </p:nvSpPr>
        <p:spPr>
          <a:xfrm>
            <a:off x="431540" y="385932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프로세스 구현 </a:t>
            </a:r>
            <a:r>
              <a:rPr kumimoji="0" lang="en-US" altLang="ko-KR" sz="3200" b="1" i="0" u="none" strike="noStrike" kern="1200" cap="none" spc="-150" normalizeH="0" baseline="0" noProof="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(Barcode </a:t>
            </a:r>
            <a:r>
              <a:rPr lang="ko-KR" altLang="en-US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인식</a:t>
            </a:r>
            <a:r>
              <a:rPr lang="en-US" altLang="ko-KR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0" lang="en-US" altLang="ko-KR" sz="3200" b="1" i="0" u="none" strike="noStrike" kern="1200" cap="none" spc="-150" normalizeH="0" baseline="0" noProof="0" dirty="0">
              <a:ln>
                <a:solidFill>
                  <a:prstClr val="black">
                    <a:alpha val="2000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8984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B88B6189-0FA7-46F8-BC4A-556CE7A8E961}"/>
              </a:ext>
            </a:extLst>
          </p:cNvPr>
          <p:cNvSpPr/>
          <p:nvPr/>
        </p:nvSpPr>
        <p:spPr>
          <a:xfrm flipH="1" flipV="1">
            <a:off x="5911957" y="0"/>
            <a:ext cx="3263056" cy="180020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169A48-00D4-4911-BB2F-B364B885A7E6}"/>
              </a:ext>
            </a:extLst>
          </p:cNvPr>
          <p:cNvCxnSpPr/>
          <p:nvPr/>
        </p:nvCxnSpPr>
        <p:spPr>
          <a:xfrm>
            <a:off x="5549123" y="-171400"/>
            <a:ext cx="3816424" cy="23762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DCE2A8-1208-4B25-A949-9D7C99BD8A4E}"/>
              </a:ext>
            </a:extLst>
          </p:cNvPr>
          <p:cNvSpPr/>
          <p:nvPr/>
        </p:nvSpPr>
        <p:spPr>
          <a:xfrm>
            <a:off x="329547" y="1244877"/>
            <a:ext cx="5649814" cy="445679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베이스 </a:t>
            </a:r>
            <a:r>
              <a:rPr lang="en-US" altLang="ko-KR" b="1" spc="-15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Barcode</a:t>
            </a:r>
            <a:r>
              <a:rPr lang="ko-KR" altLang="en-US" b="1" spc="-15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정보 확인</a:t>
            </a:r>
            <a:endParaRPr lang="en-US" altLang="ko-KR" b="1" spc="-15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70CD76-A299-4C98-BD11-3CCC748FA105}"/>
              </a:ext>
            </a:extLst>
          </p:cNvPr>
          <p:cNvSpPr/>
          <p:nvPr/>
        </p:nvSpPr>
        <p:spPr>
          <a:xfrm>
            <a:off x="307993" y="1973151"/>
            <a:ext cx="4180677" cy="44081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321423-EC9B-4C8F-B7A6-B7BD24F53D4A}"/>
              </a:ext>
            </a:extLst>
          </p:cNvPr>
          <p:cNvSpPr txBox="1"/>
          <p:nvPr/>
        </p:nvSpPr>
        <p:spPr>
          <a:xfrm>
            <a:off x="528259" y="2175789"/>
            <a:ext cx="382771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제품 데이터 베이스</a:t>
            </a:r>
            <a:endParaRPr lang="en-US" altLang="ko-KR" spc="-15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D36B60-5B09-49FC-B815-A36606EA7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56" y="2852936"/>
            <a:ext cx="4055862" cy="273630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9525CC8-93F2-41DE-AA10-CFB1BD7E70A9}"/>
              </a:ext>
            </a:extLst>
          </p:cNvPr>
          <p:cNvSpPr/>
          <p:nvPr/>
        </p:nvSpPr>
        <p:spPr>
          <a:xfrm>
            <a:off x="4655332" y="1973151"/>
            <a:ext cx="4180677" cy="44081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1A402C-224C-4708-959A-AACB3C2737A6}"/>
              </a:ext>
            </a:extLst>
          </p:cNvPr>
          <p:cNvSpPr txBox="1"/>
          <p:nvPr/>
        </p:nvSpPr>
        <p:spPr>
          <a:xfrm>
            <a:off x="4813390" y="2175789"/>
            <a:ext cx="382771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 내용 데이터에 바코드 정보 추가</a:t>
            </a:r>
            <a:endParaRPr lang="en-US" altLang="ko-KR" spc="-15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49E60A9-999C-4107-8900-F16BDFFDC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299" y="2827716"/>
            <a:ext cx="3899624" cy="29703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EC10949-D295-4CD3-A3B3-8C36FAFEB8C4}"/>
              </a:ext>
            </a:extLst>
          </p:cNvPr>
          <p:cNvSpPr txBox="1"/>
          <p:nvPr/>
        </p:nvSpPr>
        <p:spPr>
          <a:xfrm>
            <a:off x="307993" y="404666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프로세스 구현 </a:t>
            </a:r>
            <a:r>
              <a:rPr kumimoji="0" lang="en-US" altLang="ko-KR" sz="3200" b="1" i="0" u="none" strike="noStrike" kern="1200" cap="none" spc="-150" normalizeH="0" baseline="0" noProof="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(Barcode </a:t>
            </a:r>
            <a:r>
              <a:rPr lang="ko-KR" altLang="en-US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인식</a:t>
            </a:r>
            <a:r>
              <a:rPr lang="en-US" altLang="ko-KR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0" lang="en-US" altLang="ko-KR" sz="3200" b="1" i="0" u="none" strike="noStrike" kern="1200" cap="none" spc="-150" normalizeH="0" baseline="0" noProof="0" dirty="0">
              <a:ln>
                <a:solidFill>
                  <a:prstClr val="black">
                    <a:alpha val="2000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514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AA821FD2-E92F-476F-90ED-D9767EB1283A}"/>
              </a:ext>
            </a:extLst>
          </p:cNvPr>
          <p:cNvSpPr/>
          <p:nvPr/>
        </p:nvSpPr>
        <p:spPr>
          <a:xfrm flipH="1" flipV="1">
            <a:off x="5911957" y="0"/>
            <a:ext cx="3263056" cy="180020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0AA8C45-62C7-4424-9058-F2FE44244408}"/>
              </a:ext>
            </a:extLst>
          </p:cNvPr>
          <p:cNvCxnSpPr/>
          <p:nvPr/>
        </p:nvCxnSpPr>
        <p:spPr>
          <a:xfrm>
            <a:off x="5549123" y="-171400"/>
            <a:ext cx="3816424" cy="23762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C84F93-531B-4A57-8135-ED79A40E0E6B}"/>
              </a:ext>
            </a:extLst>
          </p:cNvPr>
          <p:cNvSpPr/>
          <p:nvPr/>
        </p:nvSpPr>
        <p:spPr>
          <a:xfrm>
            <a:off x="307993" y="1973151"/>
            <a:ext cx="4180677" cy="44081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A1ED8E-8F6A-4938-A80D-90DCC7D234F7}"/>
              </a:ext>
            </a:extLst>
          </p:cNvPr>
          <p:cNvSpPr txBox="1"/>
          <p:nvPr/>
        </p:nvSpPr>
        <p:spPr>
          <a:xfrm>
            <a:off x="528259" y="2175789"/>
            <a:ext cx="382771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 제품의 개수 파악 </a:t>
            </a:r>
            <a:endParaRPr lang="en-US" altLang="ko-KR" spc="-15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85B295-002E-41C2-8F2D-E7BD70ABA011}"/>
              </a:ext>
            </a:extLst>
          </p:cNvPr>
          <p:cNvSpPr/>
          <p:nvPr/>
        </p:nvSpPr>
        <p:spPr>
          <a:xfrm>
            <a:off x="4655332" y="1973151"/>
            <a:ext cx="4180677" cy="44081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EE577-635E-454B-8EC9-BA5CF7248FAA}"/>
              </a:ext>
            </a:extLst>
          </p:cNvPr>
          <p:cNvSpPr txBox="1"/>
          <p:nvPr/>
        </p:nvSpPr>
        <p:spPr>
          <a:xfrm>
            <a:off x="4813390" y="2175789"/>
            <a:ext cx="382771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제품 바코드 인식</a:t>
            </a:r>
            <a:endParaRPr lang="en-US" altLang="ko-KR" spc="-15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7442DEF-044D-4FD5-A8CE-F48AFB60E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390" y="2723090"/>
            <a:ext cx="3827717" cy="16801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71D1D59-061E-4166-8BCB-95C222F40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119" y="4434011"/>
            <a:ext cx="3545756" cy="189328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BDE7C74-9024-4CC3-8A9A-EF8B1AB7E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18" y="2662998"/>
            <a:ext cx="3479317" cy="148608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C7340D-238D-403D-835B-3A6005413F4E}"/>
              </a:ext>
            </a:extLst>
          </p:cNvPr>
          <p:cNvSpPr/>
          <p:nvPr/>
        </p:nvSpPr>
        <p:spPr>
          <a:xfrm>
            <a:off x="329547" y="1244877"/>
            <a:ext cx="5649814" cy="445679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제품 바코드 인식</a:t>
            </a:r>
            <a:endParaRPr lang="en-US" altLang="ko-KR" b="1" spc="-15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49778C-7896-4837-A30B-BF7379D045CA}"/>
              </a:ext>
            </a:extLst>
          </p:cNvPr>
          <p:cNvSpPr txBox="1"/>
          <p:nvPr/>
        </p:nvSpPr>
        <p:spPr>
          <a:xfrm>
            <a:off x="307993" y="404666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프로세스 구현 </a:t>
            </a:r>
            <a:r>
              <a:rPr kumimoji="0" lang="en-US" altLang="ko-KR" sz="3200" b="1" i="0" u="none" strike="noStrike" kern="1200" cap="none" spc="-150" normalizeH="0" baseline="0" noProof="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(Barcode </a:t>
            </a:r>
            <a:r>
              <a:rPr lang="ko-KR" altLang="en-US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인식</a:t>
            </a:r>
            <a:r>
              <a:rPr lang="en-US" altLang="ko-KR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0" lang="en-US" altLang="ko-KR" sz="3200" b="1" i="0" u="none" strike="noStrike" kern="1200" cap="none" spc="-150" normalizeH="0" baseline="0" noProof="0" dirty="0">
              <a:ln>
                <a:solidFill>
                  <a:prstClr val="black">
                    <a:alpha val="2000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0050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각 삼각형 30"/>
          <p:cNvSpPr/>
          <p:nvPr/>
        </p:nvSpPr>
        <p:spPr>
          <a:xfrm flipH="1" flipV="1">
            <a:off x="5911957" y="0"/>
            <a:ext cx="3263056" cy="180020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5549123" y="-171400"/>
            <a:ext cx="3816424" cy="23762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78EEC69-90F8-438D-89FD-C12EAA74E85A}"/>
              </a:ext>
            </a:extLst>
          </p:cNvPr>
          <p:cNvSpPr/>
          <p:nvPr/>
        </p:nvSpPr>
        <p:spPr>
          <a:xfrm>
            <a:off x="307993" y="1973151"/>
            <a:ext cx="4180677" cy="44081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9307A9-CE5D-4822-A396-793465A0A338}"/>
              </a:ext>
            </a:extLst>
          </p:cNvPr>
          <p:cNvSpPr txBox="1"/>
          <p:nvPr/>
        </p:nvSpPr>
        <p:spPr>
          <a:xfrm>
            <a:off x="528259" y="2175789"/>
            <a:ext cx="382771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인식된 정보 데이터 프레임 구축</a:t>
            </a:r>
            <a:endParaRPr lang="en-US" altLang="ko-KR" spc="-15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06F4A5-7CDC-4587-8E07-C2E7C8D46A37}"/>
              </a:ext>
            </a:extLst>
          </p:cNvPr>
          <p:cNvSpPr/>
          <p:nvPr/>
        </p:nvSpPr>
        <p:spPr>
          <a:xfrm>
            <a:off x="4655332" y="1973151"/>
            <a:ext cx="4180677" cy="44081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E02026-5B69-464C-81C4-C19E40D15D58}"/>
              </a:ext>
            </a:extLst>
          </p:cNvPr>
          <p:cNvSpPr txBox="1"/>
          <p:nvPr/>
        </p:nvSpPr>
        <p:spPr>
          <a:xfrm>
            <a:off x="4813390" y="2175789"/>
            <a:ext cx="382771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 내용 데이터 일치 확인</a:t>
            </a:r>
            <a:endParaRPr lang="en-US" altLang="ko-KR" spc="-15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7D0DD78-6D9B-4C46-B97F-C81F63886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29" y="2782136"/>
            <a:ext cx="3868145" cy="237505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E21BBA8-F8F9-48E7-AFC6-726061BEE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092" y="2782136"/>
            <a:ext cx="2808312" cy="21032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51D39F-FE34-48B8-859C-999AA000472B}"/>
              </a:ext>
            </a:extLst>
          </p:cNvPr>
          <p:cNvSpPr txBox="1"/>
          <p:nvPr/>
        </p:nvSpPr>
        <p:spPr>
          <a:xfrm>
            <a:off x="307993" y="404666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프로세스 구현 </a:t>
            </a:r>
            <a:r>
              <a:rPr kumimoji="0" lang="en-US" altLang="ko-KR" sz="3200" b="1" i="0" u="none" strike="noStrike" kern="1200" cap="none" spc="-150" normalizeH="0" baseline="0" noProof="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(Barcode </a:t>
            </a:r>
            <a:r>
              <a:rPr lang="ko-KR" altLang="en-US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인식</a:t>
            </a:r>
            <a:r>
              <a:rPr lang="en-US" altLang="ko-KR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0" lang="en-US" altLang="ko-KR" sz="3200" b="1" i="0" u="none" strike="noStrike" kern="1200" cap="none" spc="-150" normalizeH="0" baseline="0" noProof="0" dirty="0">
              <a:ln>
                <a:solidFill>
                  <a:prstClr val="black">
                    <a:alpha val="2000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376952-BAA3-49AE-891C-86F9EB85393A}"/>
              </a:ext>
            </a:extLst>
          </p:cNvPr>
          <p:cNvSpPr/>
          <p:nvPr/>
        </p:nvSpPr>
        <p:spPr>
          <a:xfrm>
            <a:off x="329547" y="1244877"/>
            <a:ext cx="5649814" cy="445679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 내용 데이터 일치 확인</a:t>
            </a:r>
            <a:endParaRPr lang="en-US" altLang="ko-KR" b="1" spc="-15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1138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F7EE4A-7CD8-4219-B008-744800E6EFC0}"/>
              </a:ext>
            </a:extLst>
          </p:cNvPr>
          <p:cNvSpPr txBox="1"/>
          <p:nvPr/>
        </p:nvSpPr>
        <p:spPr>
          <a:xfrm>
            <a:off x="359853" y="544324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프로세스 구현 </a:t>
            </a:r>
            <a:r>
              <a:rPr lang="en-US" altLang="ko-KR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박스 크기 추천</a:t>
            </a:r>
            <a:r>
              <a:rPr lang="en-US" altLang="ko-KR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0" lang="en-US" altLang="ko-KR" sz="3200" b="1" i="0" u="none" strike="noStrike" kern="1200" cap="none" spc="-150" normalizeH="0" baseline="0" noProof="0" dirty="0">
              <a:ln>
                <a:solidFill>
                  <a:prstClr val="black">
                    <a:alpha val="2000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9852FE95-A345-449C-AC16-52DB9B7F7DB4}"/>
              </a:ext>
            </a:extLst>
          </p:cNvPr>
          <p:cNvSpPr/>
          <p:nvPr/>
        </p:nvSpPr>
        <p:spPr>
          <a:xfrm flipH="1" flipV="1">
            <a:off x="5911957" y="0"/>
            <a:ext cx="3263056" cy="180020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4E309AE-5DAF-4360-943E-F7886DAD7BE1}"/>
              </a:ext>
            </a:extLst>
          </p:cNvPr>
          <p:cNvCxnSpPr/>
          <p:nvPr/>
        </p:nvCxnSpPr>
        <p:spPr>
          <a:xfrm>
            <a:off x="5549123" y="-171400"/>
            <a:ext cx="3816424" cy="23762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A0ACF47-CD8F-4ECE-B55F-57F03CC10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780928"/>
            <a:ext cx="1293497" cy="12934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070658-FE68-45A1-9E7C-81A0FDE28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384912"/>
            <a:ext cx="1842177" cy="18421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0986BE-BDD7-4B25-8132-778EF613A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470" y="2060848"/>
            <a:ext cx="2177480" cy="21774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6B807C1-D77E-486F-B2CC-C73768F89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873" y="1844824"/>
            <a:ext cx="2423109" cy="24231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516AA3-94B8-4A63-B7CC-6E1AA742BFA4}"/>
              </a:ext>
            </a:extLst>
          </p:cNvPr>
          <p:cNvSpPr txBox="1"/>
          <p:nvPr/>
        </p:nvSpPr>
        <p:spPr>
          <a:xfrm>
            <a:off x="849381" y="436353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상자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91D006-EDD1-4DAE-98E4-75762CBDB9A1}"/>
              </a:ext>
            </a:extLst>
          </p:cNvPr>
          <p:cNvSpPr txBox="1"/>
          <p:nvPr/>
        </p:nvSpPr>
        <p:spPr>
          <a:xfrm>
            <a:off x="2496682" y="4365104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상자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88FEFB-4850-49FB-B006-18E2A6C49872}"/>
              </a:ext>
            </a:extLst>
          </p:cNvPr>
          <p:cNvSpPr txBox="1"/>
          <p:nvPr/>
        </p:nvSpPr>
        <p:spPr>
          <a:xfrm>
            <a:off x="4572489" y="4363538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상자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5BDD1D-FD64-4D6A-BD8A-4B5EC8F08935}"/>
              </a:ext>
            </a:extLst>
          </p:cNvPr>
          <p:cNvSpPr txBox="1"/>
          <p:nvPr/>
        </p:nvSpPr>
        <p:spPr>
          <a:xfrm>
            <a:off x="6875897" y="4365104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상자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CAB217-EDEC-4C6A-B0F8-D915E03EBEE5}"/>
              </a:ext>
            </a:extLst>
          </p:cNvPr>
          <p:cNvSpPr txBox="1"/>
          <p:nvPr/>
        </p:nvSpPr>
        <p:spPr>
          <a:xfrm>
            <a:off x="638130" y="5527442"/>
            <a:ext cx="7853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Box_List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[[22, 19, 9],[27,18,15],[32,25,10],[34,25,21],[41,31,28],[48,38,34]]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925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AEA853B5-A6AD-4638-9B99-740FAD2E6A3D}"/>
              </a:ext>
            </a:extLst>
          </p:cNvPr>
          <p:cNvSpPr/>
          <p:nvPr/>
        </p:nvSpPr>
        <p:spPr>
          <a:xfrm flipH="1" flipV="1">
            <a:off x="5911957" y="0"/>
            <a:ext cx="3263056" cy="180020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A9E0A43-7C0E-480F-B370-8AFED7C1BDA0}"/>
              </a:ext>
            </a:extLst>
          </p:cNvPr>
          <p:cNvCxnSpPr/>
          <p:nvPr/>
        </p:nvCxnSpPr>
        <p:spPr>
          <a:xfrm>
            <a:off x="5549123" y="-171400"/>
            <a:ext cx="3816424" cy="23762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2B08791-037E-47C6-A123-32AB3F82C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00" y="2132856"/>
            <a:ext cx="1293497" cy="12934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179B94-F153-41E9-B146-AD05C0EACD3D}"/>
              </a:ext>
            </a:extLst>
          </p:cNvPr>
          <p:cNvSpPr txBox="1"/>
          <p:nvPr/>
        </p:nvSpPr>
        <p:spPr>
          <a:xfrm>
            <a:off x="899592" y="3606409"/>
            <a:ext cx="121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상자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부피</a:t>
            </a:r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DCE84C0B-8A02-45A4-B406-827C745A55A5}"/>
              </a:ext>
            </a:extLst>
          </p:cNvPr>
          <p:cNvSpPr/>
          <p:nvPr/>
        </p:nvSpPr>
        <p:spPr>
          <a:xfrm>
            <a:off x="3522869" y="2319035"/>
            <a:ext cx="1080120" cy="10081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3393484E-44E1-47FE-952E-6C45E7BB7D51}"/>
              </a:ext>
            </a:extLst>
          </p:cNvPr>
          <p:cNvSpPr/>
          <p:nvPr/>
        </p:nvSpPr>
        <p:spPr>
          <a:xfrm>
            <a:off x="4788024" y="2319035"/>
            <a:ext cx="1080120" cy="10081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정육면체 9">
            <a:extLst>
              <a:ext uri="{FF2B5EF4-FFF2-40B4-BE49-F238E27FC236}">
                <a16:creationId xmlns:a16="http://schemas.microsoft.com/office/drawing/2014/main" id="{9DBFFDC3-F2F1-4E12-889E-BC649CE94E17}"/>
              </a:ext>
            </a:extLst>
          </p:cNvPr>
          <p:cNvSpPr/>
          <p:nvPr/>
        </p:nvSpPr>
        <p:spPr>
          <a:xfrm>
            <a:off x="7236296" y="2319035"/>
            <a:ext cx="1080120" cy="1008112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F7ABB0-0211-4712-909A-CB883C430ADD}"/>
              </a:ext>
            </a:extLst>
          </p:cNvPr>
          <p:cNvSpPr txBox="1"/>
          <p:nvPr/>
        </p:nvSpPr>
        <p:spPr>
          <a:xfrm>
            <a:off x="6206577" y="2286340"/>
            <a:ext cx="608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368613-626B-4337-B872-08AD0301F09C}"/>
              </a:ext>
            </a:extLst>
          </p:cNvPr>
          <p:cNvSpPr txBox="1"/>
          <p:nvPr/>
        </p:nvSpPr>
        <p:spPr>
          <a:xfrm>
            <a:off x="4980119" y="3606409"/>
            <a:ext cx="1754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물품의 부피 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641709-D697-4D91-83AE-5DD772551932}"/>
              </a:ext>
            </a:extLst>
          </p:cNvPr>
          <p:cNvSpPr txBox="1"/>
          <p:nvPr/>
        </p:nvSpPr>
        <p:spPr>
          <a:xfrm>
            <a:off x="2674460" y="2469148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6F4ECD-B08F-446A-9CC0-15B19AD563DB}"/>
              </a:ext>
            </a:extLst>
          </p:cNvPr>
          <p:cNvSpPr txBox="1"/>
          <p:nvPr/>
        </p:nvSpPr>
        <p:spPr>
          <a:xfrm>
            <a:off x="912859" y="5358858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상자의 가로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세로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높이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7CD5BE-3916-4A23-A340-BC813D5D2B69}"/>
              </a:ext>
            </a:extLst>
          </p:cNvPr>
          <p:cNvSpPr txBox="1"/>
          <p:nvPr/>
        </p:nvSpPr>
        <p:spPr>
          <a:xfrm>
            <a:off x="5374585" y="5358858"/>
            <a:ext cx="265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물품들의 가로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세로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높이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5354BB-A6AF-41E9-978D-731842D845B0}"/>
              </a:ext>
            </a:extLst>
          </p:cNvPr>
          <p:cNvSpPr txBox="1"/>
          <p:nvPr/>
        </p:nvSpPr>
        <p:spPr>
          <a:xfrm>
            <a:off x="4206706" y="5189581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C3C3976B-C459-401F-90E2-C0D222031F69}"/>
              </a:ext>
            </a:extLst>
          </p:cNvPr>
          <p:cNvSpPr/>
          <p:nvPr/>
        </p:nvSpPr>
        <p:spPr>
          <a:xfrm>
            <a:off x="3724994" y="3831203"/>
            <a:ext cx="1423070" cy="1296144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True</a:t>
            </a:r>
            <a:endParaRPr lang="ko-KR" altLang="en-US" sz="16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F70622-FA32-4E1F-91EE-EA3DA48B82B4}"/>
              </a:ext>
            </a:extLst>
          </p:cNvPr>
          <p:cNvSpPr txBox="1"/>
          <p:nvPr/>
        </p:nvSpPr>
        <p:spPr>
          <a:xfrm>
            <a:off x="359853" y="544324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프로세스 구현 </a:t>
            </a:r>
            <a:r>
              <a:rPr lang="en-US" altLang="ko-KR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박스 크기 추천</a:t>
            </a:r>
            <a:r>
              <a:rPr lang="en-US" altLang="ko-KR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0" lang="en-US" altLang="ko-KR" sz="3200" b="1" i="0" u="none" strike="noStrike" kern="1200" cap="none" spc="-150" normalizeH="0" baseline="0" noProof="0" dirty="0">
              <a:ln>
                <a:solidFill>
                  <a:prstClr val="black">
                    <a:alpha val="2000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4434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각 삼각형 30"/>
          <p:cNvSpPr/>
          <p:nvPr/>
        </p:nvSpPr>
        <p:spPr>
          <a:xfrm flipH="1" flipV="1">
            <a:off x="5911957" y="0"/>
            <a:ext cx="3263056" cy="180020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5549123" y="-171400"/>
            <a:ext cx="3816424" cy="23762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4EDE4AB-2673-4CE2-9D61-A0EF837C402F}"/>
              </a:ext>
            </a:extLst>
          </p:cNvPr>
          <p:cNvSpPr txBox="1"/>
          <p:nvPr/>
        </p:nvSpPr>
        <p:spPr>
          <a:xfrm>
            <a:off x="539552" y="263982"/>
            <a:ext cx="4963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INDEX</a:t>
            </a:r>
            <a:endParaRPr lang="ko-KR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C1C8C60-275D-4428-B2FB-0A4ADA9DC3EA}"/>
              </a:ext>
            </a:extLst>
          </p:cNvPr>
          <p:cNvSpPr/>
          <p:nvPr/>
        </p:nvSpPr>
        <p:spPr>
          <a:xfrm>
            <a:off x="899591" y="1447910"/>
            <a:ext cx="288000" cy="288032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95FB06-6DD6-4D3E-B2CE-8F850BDF9039}"/>
              </a:ext>
            </a:extLst>
          </p:cNvPr>
          <p:cNvSpPr txBox="1"/>
          <p:nvPr/>
        </p:nvSpPr>
        <p:spPr>
          <a:xfrm>
            <a:off x="1337389" y="1268760"/>
            <a:ext cx="28688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선정 배경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61074F2-1A11-48DB-BBDD-324314A26DA6}"/>
              </a:ext>
            </a:extLst>
          </p:cNvPr>
          <p:cNvSpPr/>
          <p:nvPr/>
        </p:nvSpPr>
        <p:spPr>
          <a:xfrm>
            <a:off x="899591" y="2178585"/>
            <a:ext cx="288000" cy="288032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9A5AA1-9EA1-4F43-BF15-12B63F96AE9D}"/>
              </a:ext>
            </a:extLst>
          </p:cNvPr>
          <p:cNvSpPr txBox="1"/>
          <p:nvPr/>
        </p:nvSpPr>
        <p:spPr>
          <a:xfrm>
            <a:off x="1337388" y="1999435"/>
            <a:ext cx="34506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프로세스 분석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8063D8-A7DC-45AF-95F4-8F9EBA94B5E8}"/>
              </a:ext>
            </a:extLst>
          </p:cNvPr>
          <p:cNvSpPr txBox="1"/>
          <p:nvPr/>
        </p:nvSpPr>
        <p:spPr>
          <a:xfrm>
            <a:off x="1475656" y="4075735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수집 및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구축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F38477-643B-40BC-845A-D3B246472BF4}"/>
              </a:ext>
            </a:extLst>
          </p:cNvPr>
          <p:cNvSpPr txBox="1"/>
          <p:nvPr/>
        </p:nvSpPr>
        <p:spPr>
          <a:xfrm>
            <a:off x="1475656" y="4449909"/>
            <a:ext cx="2730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Barcode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인식</a:t>
            </a:r>
          </a:p>
        </p:txBody>
      </p:sp>
      <p:sp>
        <p:nvSpPr>
          <p:cNvPr id="4" name="다이아몬드 3">
            <a:extLst>
              <a:ext uri="{FF2B5EF4-FFF2-40B4-BE49-F238E27FC236}">
                <a16:creationId xmlns:a16="http://schemas.microsoft.com/office/drawing/2014/main" id="{AFCFCFB2-E5BF-43C8-851B-68AE490EBE74}"/>
              </a:ext>
            </a:extLst>
          </p:cNvPr>
          <p:cNvSpPr/>
          <p:nvPr/>
        </p:nvSpPr>
        <p:spPr>
          <a:xfrm>
            <a:off x="1295656" y="4153397"/>
            <a:ext cx="180000" cy="180000"/>
          </a:xfrm>
          <a:prstGeom prst="diamond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9" name="다이아몬드 48">
            <a:extLst>
              <a:ext uri="{FF2B5EF4-FFF2-40B4-BE49-F238E27FC236}">
                <a16:creationId xmlns:a16="http://schemas.microsoft.com/office/drawing/2014/main" id="{B69036CB-821F-4F26-A887-F6B5B6F22C5B}"/>
              </a:ext>
            </a:extLst>
          </p:cNvPr>
          <p:cNvSpPr/>
          <p:nvPr/>
        </p:nvSpPr>
        <p:spPr>
          <a:xfrm>
            <a:off x="1295656" y="4529186"/>
            <a:ext cx="180000" cy="180000"/>
          </a:xfrm>
          <a:prstGeom prst="diamond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F8B41A5-C3D5-437B-9D27-E16FFC1B309C}"/>
              </a:ext>
            </a:extLst>
          </p:cNvPr>
          <p:cNvSpPr/>
          <p:nvPr/>
        </p:nvSpPr>
        <p:spPr>
          <a:xfrm>
            <a:off x="899591" y="3572727"/>
            <a:ext cx="288000" cy="288032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BEBEB7-BC9D-403A-A740-E5C123DD36E5}"/>
              </a:ext>
            </a:extLst>
          </p:cNvPr>
          <p:cNvSpPr txBox="1"/>
          <p:nvPr/>
        </p:nvSpPr>
        <p:spPr>
          <a:xfrm>
            <a:off x="1337389" y="3393577"/>
            <a:ext cx="4211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프로세스 구축 및 구현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E514559-D382-4616-B1A9-8723282D5429}"/>
              </a:ext>
            </a:extLst>
          </p:cNvPr>
          <p:cNvSpPr/>
          <p:nvPr/>
        </p:nvSpPr>
        <p:spPr>
          <a:xfrm>
            <a:off x="899591" y="5768390"/>
            <a:ext cx="288000" cy="288032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0B2DAB-59C0-469F-94FF-956D57AC5833}"/>
              </a:ext>
            </a:extLst>
          </p:cNvPr>
          <p:cNvSpPr txBox="1"/>
          <p:nvPr/>
        </p:nvSpPr>
        <p:spPr>
          <a:xfrm>
            <a:off x="1337389" y="5589240"/>
            <a:ext cx="32346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의의 및 결론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4A21C5-900E-42F7-A94C-C7B6C7D44D23}"/>
              </a:ext>
            </a:extLst>
          </p:cNvPr>
          <p:cNvSpPr txBox="1"/>
          <p:nvPr/>
        </p:nvSpPr>
        <p:spPr>
          <a:xfrm>
            <a:off x="1475656" y="2609995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프로세스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E27DCA-E8D3-4742-9456-1B88A4256D9A}"/>
              </a:ext>
            </a:extLst>
          </p:cNvPr>
          <p:cNvSpPr txBox="1"/>
          <p:nvPr/>
        </p:nvSpPr>
        <p:spPr>
          <a:xfrm>
            <a:off x="1475656" y="2984169"/>
            <a:ext cx="2730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개선 프로세스</a:t>
            </a:r>
          </a:p>
        </p:txBody>
      </p: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9A75C508-2DC0-4725-8C18-D3724B9E9F2B}"/>
              </a:ext>
            </a:extLst>
          </p:cNvPr>
          <p:cNvSpPr/>
          <p:nvPr/>
        </p:nvSpPr>
        <p:spPr>
          <a:xfrm>
            <a:off x="1295656" y="2687657"/>
            <a:ext cx="180000" cy="180000"/>
          </a:xfrm>
          <a:prstGeom prst="diamond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783E0F5E-DE5A-4F9C-AAD3-5DE7D8057A7E}"/>
              </a:ext>
            </a:extLst>
          </p:cNvPr>
          <p:cNvSpPr/>
          <p:nvPr/>
        </p:nvSpPr>
        <p:spPr>
          <a:xfrm>
            <a:off x="1295656" y="3063446"/>
            <a:ext cx="180000" cy="180000"/>
          </a:xfrm>
          <a:prstGeom prst="diamond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9ACF1C-BCA4-42CF-8ACD-156243C4BBED}"/>
              </a:ext>
            </a:extLst>
          </p:cNvPr>
          <p:cNvSpPr txBox="1"/>
          <p:nvPr/>
        </p:nvSpPr>
        <p:spPr>
          <a:xfrm>
            <a:off x="1475656" y="4814975"/>
            <a:ext cx="2730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크기 추천 </a:t>
            </a:r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F8D43C73-730C-4769-9C4C-0CF68910D8BE}"/>
              </a:ext>
            </a:extLst>
          </p:cNvPr>
          <p:cNvSpPr/>
          <p:nvPr/>
        </p:nvSpPr>
        <p:spPr>
          <a:xfrm>
            <a:off x="1295656" y="4894252"/>
            <a:ext cx="180000" cy="180000"/>
          </a:xfrm>
          <a:prstGeom prst="diamond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ECF9EE-2412-4BB6-B52F-8A9576DB31B1}"/>
              </a:ext>
            </a:extLst>
          </p:cNvPr>
          <p:cNvSpPr txBox="1"/>
          <p:nvPr/>
        </p:nvSpPr>
        <p:spPr>
          <a:xfrm>
            <a:off x="1475656" y="5187214"/>
            <a:ext cx="2730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 적재 최적화</a:t>
            </a:r>
          </a:p>
        </p:txBody>
      </p: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4CE2AA9E-1BAF-4DCF-935F-8CA3281387C4}"/>
              </a:ext>
            </a:extLst>
          </p:cNvPr>
          <p:cNvSpPr/>
          <p:nvPr/>
        </p:nvSpPr>
        <p:spPr>
          <a:xfrm>
            <a:off x="1295656" y="5266491"/>
            <a:ext cx="180000" cy="180000"/>
          </a:xfrm>
          <a:prstGeom prst="diamond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867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4B822B1C-0F26-419F-AA7C-9E6D6BD5C014}"/>
              </a:ext>
            </a:extLst>
          </p:cNvPr>
          <p:cNvSpPr/>
          <p:nvPr/>
        </p:nvSpPr>
        <p:spPr>
          <a:xfrm flipH="1" flipV="1">
            <a:off x="5911957" y="0"/>
            <a:ext cx="3263056" cy="180020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38282F7-EFC6-4CCC-AD53-D51ABF616AF3}"/>
              </a:ext>
            </a:extLst>
          </p:cNvPr>
          <p:cNvCxnSpPr/>
          <p:nvPr/>
        </p:nvCxnSpPr>
        <p:spPr>
          <a:xfrm>
            <a:off x="5549123" y="-171400"/>
            <a:ext cx="3816424" cy="23762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AFCE376-A473-4CA3-B203-415940900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44824"/>
            <a:ext cx="1293497" cy="1293497"/>
          </a:xfrm>
          <a:prstGeom prst="rect">
            <a:avLst/>
          </a:prstGeom>
        </p:spPr>
      </p:pic>
      <p:sp>
        <p:nvSpPr>
          <p:cNvPr id="7" name="정육면체 6">
            <a:extLst>
              <a:ext uri="{FF2B5EF4-FFF2-40B4-BE49-F238E27FC236}">
                <a16:creationId xmlns:a16="http://schemas.microsoft.com/office/drawing/2014/main" id="{96067545-B747-446B-86D8-BE49EB5C7436}"/>
              </a:ext>
            </a:extLst>
          </p:cNvPr>
          <p:cNvSpPr/>
          <p:nvPr/>
        </p:nvSpPr>
        <p:spPr>
          <a:xfrm>
            <a:off x="3410937" y="2031003"/>
            <a:ext cx="1080120" cy="10081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62180120-9BEC-4CC6-A8E5-DE319AE7F172}"/>
              </a:ext>
            </a:extLst>
          </p:cNvPr>
          <p:cNvSpPr/>
          <p:nvPr/>
        </p:nvSpPr>
        <p:spPr>
          <a:xfrm>
            <a:off x="4676092" y="2031003"/>
            <a:ext cx="1080120" cy="10081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23427D29-B667-49ED-9A56-098F8B28E606}"/>
              </a:ext>
            </a:extLst>
          </p:cNvPr>
          <p:cNvSpPr/>
          <p:nvPr/>
        </p:nvSpPr>
        <p:spPr>
          <a:xfrm>
            <a:off x="7124364" y="2031003"/>
            <a:ext cx="1080120" cy="1008112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0B2F42-A1E0-473F-99B6-8E9C4956494E}"/>
              </a:ext>
            </a:extLst>
          </p:cNvPr>
          <p:cNvSpPr txBox="1"/>
          <p:nvPr/>
        </p:nvSpPr>
        <p:spPr>
          <a:xfrm>
            <a:off x="6094645" y="1998308"/>
            <a:ext cx="608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0B8135-0717-4690-B110-DB5523937155}"/>
              </a:ext>
            </a:extLst>
          </p:cNvPr>
          <p:cNvSpPr txBox="1"/>
          <p:nvPr/>
        </p:nvSpPr>
        <p:spPr>
          <a:xfrm>
            <a:off x="2562528" y="2181116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41FB43-B2D4-47F3-BC36-1A632507B1B8}"/>
              </a:ext>
            </a:extLst>
          </p:cNvPr>
          <p:cNvSpPr txBox="1"/>
          <p:nvPr/>
        </p:nvSpPr>
        <p:spPr>
          <a:xfrm>
            <a:off x="787660" y="3318377"/>
            <a:ext cx="121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상자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DE8346-8AE1-4982-9300-98AD03D9C004}"/>
              </a:ext>
            </a:extLst>
          </p:cNvPr>
          <p:cNvSpPr txBox="1"/>
          <p:nvPr/>
        </p:nvSpPr>
        <p:spPr>
          <a:xfrm>
            <a:off x="4868187" y="3318377"/>
            <a:ext cx="1754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물품의 부피 합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7153E0A1-DA0C-4A62-8960-02820920DA29}"/>
              </a:ext>
            </a:extLst>
          </p:cNvPr>
          <p:cNvSpPr/>
          <p:nvPr/>
        </p:nvSpPr>
        <p:spPr>
          <a:xfrm>
            <a:off x="3613062" y="3452293"/>
            <a:ext cx="1423070" cy="1296144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False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66E9DF7-119F-4617-953A-A4FEC20FF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695299"/>
            <a:ext cx="1293497" cy="1293497"/>
          </a:xfrm>
          <a:prstGeom prst="rect">
            <a:avLst/>
          </a:prstGeom>
        </p:spPr>
      </p:pic>
      <p:sp>
        <p:nvSpPr>
          <p:cNvPr id="16" name="정육면체 15">
            <a:extLst>
              <a:ext uri="{FF2B5EF4-FFF2-40B4-BE49-F238E27FC236}">
                <a16:creationId xmlns:a16="http://schemas.microsoft.com/office/drawing/2014/main" id="{D8018F27-2F0C-4A8D-B661-46DCC722770A}"/>
              </a:ext>
            </a:extLst>
          </p:cNvPr>
          <p:cNvSpPr/>
          <p:nvPr/>
        </p:nvSpPr>
        <p:spPr>
          <a:xfrm>
            <a:off x="3410937" y="4881478"/>
            <a:ext cx="1080120" cy="10081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정육면체 16">
            <a:extLst>
              <a:ext uri="{FF2B5EF4-FFF2-40B4-BE49-F238E27FC236}">
                <a16:creationId xmlns:a16="http://schemas.microsoft.com/office/drawing/2014/main" id="{84B5DC72-EB3F-4488-9AE2-F8C5DAF8F475}"/>
              </a:ext>
            </a:extLst>
          </p:cNvPr>
          <p:cNvSpPr/>
          <p:nvPr/>
        </p:nvSpPr>
        <p:spPr>
          <a:xfrm>
            <a:off x="4676092" y="4881478"/>
            <a:ext cx="1080120" cy="10081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정육면체 17">
            <a:extLst>
              <a:ext uri="{FF2B5EF4-FFF2-40B4-BE49-F238E27FC236}">
                <a16:creationId xmlns:a16="http://schemas.microsoft.com/office/drawing/2014/main" id="{D23CFD74-00B0-42BE-8920-9516952430A3}"/>
              </a:ext>
            </a:extLst>
          </p:cNvPr>
          <p:cNvSpPr/>
          <p:nvPr/>
        </p:nvSpPr>
        <p:spPr>
          <a:xfrm>
            <a:off x="7124364" y="4881478"/>
            <a:ext cx="1080120" cy="1008112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D1E192-2BB1-45FC-BE6B-45117AC80840}"/>
              </a:ext>
            </a:extLst>
          </p:cNvPr>
          <p:cNvSpPr txBox="1"/>
          <p:nvPr/>
        </p:nvSpPr>
        <p:spPr>
          <a:xfrm>
            <a:off x="6094645" y="4848783"/>
            <a:ext cx="608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08CA05-37AF-47F9-A021-A15ACC20819E}"/>
              </a:ext>
            </a:extLst>
          </p:cNvPr>
          <p:cNvSpPr txBox="1"/>
          <p:nvPr/>
        </p:nvSpPr>
        <p:spPr>
          <a:xfrm>
            <a:off x="2562528" y="5031591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ADC813-150D-42A4-AE0A-439326980169}"/>
              </a:ext>
            </a:extLst>
          </p:cNvPr>
          <p:cNvSpPr txBox="1"/>
          <p:nvPr/>
        </p:nvSpPr>
        <p:spPr>
          <a:xfrm>
            <a:off x="787660" y="6168852"/>
            <a:ext cx="120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상자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47225-C52B-4308-815A-BC066ACC31AC}"/>
              </a:ext>
            </a:extLst>
          </p:cNvPr>
          <p:cNvSpPr txBox="1"/>
          <p:nvPr/>
        </p:nvSpPr>
        <p:spPr>
          <a:xfrm>
            <a:off x="4868187" y="6168852"/>
            <a:ext cx="1754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물품의 부피 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AFEC6D-BC98-4524-97AC-3ED313320A03}"/>
              </a:ext>
            </a:extLst>
          </p:cNvPr>
          <p:cNvSpPr txBox="1"/>
          <p:nvPr/>
        </p:nvSpPr>
        <p:spPr>
          <a:xfrm>
            <a:off x="359853" y="544324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프로세스 구현 </a:t>
            </a:r>
            <a:r>
              <a:rPr lang="en-US" altLang="ko-KR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박스 크기 추천</a:t>
            </a:r>
            <a:r>
              <a:rPr lang="en-US" altLang="ko-KR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0" lang="en-US" altLang="ko-KR" sz="3200" b="1" i="0" u="none" strike="noStrike" kern="1200" cap="none" spc="-150" normalizeH="0" baseline="0" noProof="0" dirty="0">
              <a:ln>
                <a:solidFill>
                  <a:prstClr val="black">
                    <a:alpha val="2000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567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C9D4DC1E-FDFE-4435-B4A0-29D97A1CDE95}"/>
              </a:ext>
            </a:extLst>
          </p:cNvPr>
          <p:cNvSpPr/>
          <p:nvPr/>
        </p:nvSpPr>
        <p:spPr>
          <a:xfrm flipH="1" flipV="1">
            <a:off x="5911957" y="0"/>
            <a:ext cx="3263056" cy="180020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12BCCAB-8D12-4461-9B31-6D9FCDB8CDB1}"/>
              </a:ext>
            </a:extLst>
          </p:cNvPr>
          <p:cNvCxnSpPr/>
          <p:nvPr/>
        </p:nvCxnSpPr>
        <p:spPr>
          <a:xfrm>
            <a:off x="5549123" y="-171400"/>
            <a:ext cx="3816424" cy="23762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8E06E45-FA3D-4B51-98F4-5F6BA4D75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84" y="1800200"/>
            <a:ext cx="5677392" cy="39246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AD284EF-983B-4507-B5C4-E203A42552D6}"/>
              </a:ext>
            </a:extLst>
          </p:cNvPr>
          <p:cNvSpPr/>
          <p:nvPr/>
        </p:nvSpPr>
        <p:spPr>
          <a:xfrm>
            <a:off x="899592" y="2780928"/>
            <a:ext cx="3240360" cy="10801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904192E-6C9C-4F1F-99AC-2174A9045C16}"/>
              </a:ext>
            </a:extLst>
          </p:cNvPr>
          <p:cNvCxnSpPr>
            <a:stCxn id="6" idx="3"/>
          </p:cNvCxnSpPr>
          <p:nvPr/>
        </p:nvCxnSpPr>
        <p:spPr>
          <a:xfrm>
            <a:off x="4139952" y="3320988"/>
            <a:ext cx="1512168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42A07C-62C1-4F05-BB24-6EDF362AE241}"/>
              </a:ext>
            </a:extLst>
          </p:cNvPr>
          <p:cNvSpPr txBox="1"/>
          <p:nvPr/>
        </p:nvSpPr>
        <p:spPr>
          <a:xfrm>
            <a:off x="5580112" y="304979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상자의 부피와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물품의 부피 합 비교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8B6465-0574-4BC1-AAB9-4EF99C9D69C2}"/>
              </a:ext>
            </a:extLst>
          </p:cNvPr>
          <p:cNvSpPr/>
          <p:nvPr/>
        </p:nvSpPr>
        <p:spPr>
          <a:xfrm>
            <a:off x="899592" y="4077072"/>
            <a:ext cx="4176464" cy="130478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6C9BD93-C3D9-428D-A016-3BA1C0AA4ACE}"/>
              </a:ext>
            </a:extLst>
          </p:cNvPr>
          <p:cNvCxnSpPr>
            <a:cxnSpLocks/>
          </p:cNvCxnSpPr>
          <p:nvPr/>
        </p:nvCxnSpPr>
        <p:spPr>
          <a:xfrm>
            <a:off x="5083779" y="4725144"/>
            <a:ext cx="972108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C20776-2CCB-4A8A-AD51-9D70F3EBA3C3}"/>
              </a:ext>
            </a:extLst>
          </p:cNvPr>
          <p:cNvSpPr txBox="1"/>
          <p:nvPr/>
        </p:nvSpPr>
        <p:spPr>
          <a:xfrm>
            <a:off x="6012160" y="4489956"/>
            <a:ext cx="2678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상자의 가로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세로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높이와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물품의 가로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세로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높이 비교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21B7B6-536A-4711-8CD9-BC4CE847AF26}"/>
              </a:ext>
            </a:extLst>
          </p:cNvPr>
          <p:cNvSpPr/>
          <p:nvPr/>
        </p:nvSpPr>
        <p:spPr>
          <a:xfrm>
            <a:off x="786417" y="5422843"/>
            <a:ext cx="1265303" cy="301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09BA53F-6BF8-4B8C-AD37-55F5099E4EFA}"/>
              </a:ext>
            </a:extLst>
          </p:cNvPr>
          <p:cNvCxnSpPr>
            <a:cxnSpLocks/>
          </p:cNvCxnSpPr>
          <p:nvPr/>
        </p:nvCxnSpPr>
        <p:spPr>
          <a:xfrm>
            <a:off x="2051720" y="5589240"/>
            <a:ext cx="972108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0B7078-4A61-4B1D-9249-678E6BFA8A73}"/>
              </a:ext>
            </a:extLst>
          </p:cNvPr>
          <p:cNvSpPr txBox="1"/>
          <p:nvPr/>
        </p:nvSpPr>
        <p:spPr>
          <a:xfrm>
            <a:off x="2973203" y="5425479"/>
            <a:ext cx="2678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선택된 상자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정보값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리턴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A0B5D9-3E85-4E48-A554-4C4F49DFEE2B}"/>
              </a:ext>
            </a:extLst>
          </p:cNvPr>
          <p:cNvSpPr txBox="1"/>
          <p:nvPr/>
        </p:nvSpPr>
        <p:spPr>
          <a:xfrm>
            <a:off x="359853" y="544324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프로세스 구현 </a:t>
            </a:r>
            <a:r>
              <a:rPr lang="en-US" altLang="ko-KR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박스 크기 추천</a:t>
            </a:r>
            <a:r>
              <a:rPr lang="en-US" altLang="ko-KR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0" lang="en-US" altLang="ko-KR" sz="3200" b="1" i="0" u="none" strike="noStrike" kern="1200" cap="none" spc="-150" normalizeH="0" baseline="0" noProof="0" dirty="0">
              <a:ln>
                <a:solidFill>
                  <a:prstClr val="black">
                    <a:alpha val="2000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6557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BE374F5-E941-43FD-8139-6825E1EC3D9D}"/>
              </a:ext>
            </a:extLst>
          </p:cNvPr>
          <p:cNvSpPr/>
          <p:nvPr/>
        </p:nvSpPr>
        <p:spPr>
          <a:xfrm flipH="1" flipV="1">
            <a:off x="5911957" y="0"/>
            <a:ext cx="3263056" cy="180020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7C4B6D-2960-41B2-B3CC-6D963BB61003}"/>
              </a:ext>
            </a:extLst>
          </p:cNvPr>
          <p:cNvSpPr txBox="1"/>
          <p:nvPr/>
        </p:nvSpPr>
        <p:spPr>
          <a:xfrm>
            <a:off x="737854" y="1569147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물건 회전 리스트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67DF2F-6BB9-4726-8CAD-2B92E2CBBC60}"/>
              </a:ext>
            </a:extLst>
          </p:cNvPr>
          <p:cNvSpPr/>
          <p:nvPr/>
        </p:nvSpPr>
        <p:spPr>
          <a:xfrm>
            <a:off x="882732" y="2333302"/>
            <a:ext cx="1152128" cy="1347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428F9D-53ED-434D-9D11-96BE16CAB984}"/>
              </a:ext>
            </a:extLst>
          </p:cNvPr>
          <p:cNvSpPr/>
          <p:nvPr/>
        </p:nvSpPr>
        <p:spPr>
          <a:xfrm rot="5400000">
            <a:off x="2780596" y="2430966"/>
            <a:ext cx="1152128" cy="1347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AB789D-71E0-48CA-BE5B-F146689696AD}"/>
              </a:ext>
            </a:extLst>
          </p:cNvPr>
          <p:cNvSpPr txBox="1"/>
          <p:nvPr/>
        </p:nvSpPr>
        <p:spPr>
          <a:xfrm>
            <a:off x="1306350" y="3680758"/>
            <a:ext cx="30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BE53FB-4FD0-474D-AF59-77253F6F79DD}"/>
              </a:ext>
            </a:extLst>
          </p:cNvPr>
          <p:cNvSpPr txBox="1"/>
          <p:nvPr/>
        </p:nvSpPr>
        <p:spPr>
          <a:xfrm>
            <a:off x="2076798" y="2822364"/>
            <a:ext cx="30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9DE679-306B-4B92-968B-1BE86DEE2134}"/>
              </a:ext>
            </a:extLst>
          </p:cNvPr>
          <p:cNvSpPr txBox="1"/>
          <p:nvPr/>
        </p:nvSpPr>
        <p:spPr>
          <a:xfrm>
            <a:off x="3204214" y="3680758"/>
            <a:ext cx="30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49C903-CFEC-4FB4-A63D-F455A47F87F5}"/>
              </a:ext>
            </a:extLst>
          </p:cNvPr>
          <p:cNvSpPr txBox="1"/>
          <p:nvPr/>
        </p:nvSpPr>
        <p:spPr>
          <a:xfrm>
            <a:off x="4179184" y="2853030"/>
            <a:ext cx="30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35FC84-AEBF-4E00-8D8D-CBD20CD24DE8}"/>
              </a:ext>
            </a:extLst>
          </p:cNvPr>
          <p:cNvSpPr/>
          <p:nvPr/>
        </p:nvSpPr>
        <p:spPr>
          <a:xfrm rot="5400000">
            <a:off x="4505016" y="2221885"/>
            <a:ext cx="1598058" cy="1347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6C1726-3C0C-4C56-A0D3-86B955E53217}"/>
              </a:ext>
            </a:extLst>
          </p:cNvPr>
          <p:cNvSpPr txBox="1"/>
          <p:nvPr/>
        </p:nvSpPr>
        <p:spPr>
          <a:xfrm>
            <a:off x="5199742" y="3680758"/>
            <a:ext cx="30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C31771-830E-40B6-8CBC-E7FDFA283732}"/>
              </a:ext>
            </a:extLst>
          </p:cNvPr>
          <p:cNvSpPr txBox="1"/>
          <p:nvPr/>
        </p:nvSpPr>
        <p:spPr>
          <a:xfrm>
            <a:off x="6022253" y="2672646"/>
            <a:ext cx="30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E7E2B2-184C-4CBB-9BBB-8760775625B9}"/>
              </a:ext>
            </a:extLst>
          </p:cNvPr>
          <p:cNvSpPr/>
          <p:nvPr/>
        </p:nvSpPr>
        <p:spPr>
          <a:xfrm>
            <a:off x="6492415" y="2221885"/>
            <a:ext cx="1598058" cy="1347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044090-DC7C-4D95-A11C-2E55B814A7A0}"/>
              </a:ext>
            </a:extLst>
          </p:cNvPr>
          <p:cNvSpPr txBox="1"/>
          <p:nvPr/>
        </p:nvSpPr>
        <p:spPr>
          <a:xfrm>
            <a:off x="7195270" y="3680758"/>
            <a:ext cx="30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467A63-BA35-41FF-B623-890156346426}"/>
              </a:ext>
            </a:extLst>
          </p:cNvPr>
          <p:cNvSpPr txBox="1"/>
          <p:nvPr/>
        </p:nvSpPr>
        <p:spPr>
          <a:xfrm>
            <a:off x="8155540" y="2756307"/>
            <a:ext cx="30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B219B9-C7BC-452B-B9AF-D0E8DBA64698}"/>
              </a:ext>
            </a:extLst>
          </p:cNvPr>
          <p:cNvSpPr/>
          <p:nvPr/>
        </p:nvSpPr>
        <p:spPr>
          <a:xfrm>
            <a:off x="822451" y="4590135"/>
            <a:ext cx="1598058" cy="115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05E448-6F86-43A8-8A63-F545CD917033}"/>
              </a:ext>
            </a:extLst>
          </p:cNvPr>
          <p:cNvSpPr txBox="1"/>
          <p:nvPr/>
        </p:nvSpPr>
        <p:spPr>
          <a:xfrm>
            <a:off x="1463032" y="5785656"/>
            <a:ext cx="30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B5E34B-9643-4810-AC1A-4F5C098FE482}"/>
              </a:ext>
            </a:extLst>
          </p:cNvPr>
          <p:cNvSpPr txBox="1"/>
          <p:nvPr/>
        </p:nvSpPr>
        <p:spPr>
          <a:xfrm>
            <a:off x="2454607" y="4981469"/>
            <a:ext cx="30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0CA104-50D4-4433-9F53-DA929792EC2E}"/>
              </a:ext>
            </a:extLst>
          </p:cNvPr>
          <p:cNvSpPr/>
          <p:nvPr/>
        </p:nvSpPr>
        <p:spPr>
          <a:xfrm rot="16200000">
            <a:off x="2838219" y="4420943"/>
            <a:ext cx="1598058" cy="115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104309-B5A3-4A9E-8349-3202EDDA6B03}"/>
              </a:ext>
            </a:extLst>
          </p:cNvPr>
          <p:cNvSpPr txBox="1"/>
          <p:nvPr/>
        </p:nvSpPr>
        <p:spPr>
          <a:xfrm>
            <a:off x="4266366" y="4812276"/>
            <a:ext cx="30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B35199-663A-4BEF-BFA0-98ED1B34FF1E}"/>
              </a:ext>
            </a:extLst>
          </p:cNvPr>
          <p:cNvSpPr txBox="1"/>
          <p:nvPr/>
        </p:nvSpPr>
        <p:spPr>
          <a:xfrm>
            <a:off x="3468855" y="5795972"/>
            <a:ext cx="30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E6B764B-7890-411E-B67B-90AD58ACE2BC}"/>
              </a:ext>
            </a:extLst>
          </p:cNvPr>
          <p:cNvSpPr/>
          <p:nvPr/>
        </p:nvSpPr>
        <p:spPr>
          <a:xfrm>
            <a:off x="4918063" y="4590135"/>
            <a:ext cx="936104" cy="89082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3CAAD2-54AB-4613-B3F1-48D3EE51A9C5}"/>
              </a:ext>
            </a:extLst>
          </p:cNvPr>
          <p:cNvSpPr txBox="1"/>
          <p:nvPr/>
        </p:nvSpPr>
        <p:spPr>
          <a:xfrm>
            <a:off x="5943475" y="4654726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물품당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경우의 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D036998-5CB2-4EA5-97E8-E57B1E8513B1}"/>
                  </a:ext>
                </a:extLst>
              </p:cNvPr>
              <p:cNvSpPr txBox="1"/>
              <p:nvPr/>
            </p:nvSpPr>
            <p:spPr>
              <a:xfrm>
                <a:off x="5943475" y="5153995"/>
                <a:ext cx="2913519" cy="651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altLang="ko-KR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N</a:t>
                </a:r>
                <a:r>
                  <a:rPr lang="ko-KR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개의 물품의 경우 </a:t>
                </a:r>
                <a:endPara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r>
                  <a:rPr lang="en-US" altLang="ko-KR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스퀘어 Bold" panose="020B0600000101010101" pitchFamily="50" charset="-127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p>
                  </m:oMath>
                </a14:m>
                <a:r>
                  <a:rPr lang="ko-KR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개 리스트가 작성 됨 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D036998-5CB2-4EA5-97E8-E57B1E851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475" y="5153995"/>
                <a:ext cx="2913519" cy="651269"/>
              </a:xfrm>
              <a:prstGeom prst="rect">
                <a:avLst/>
              </a:prstGeom>
              <a:blipFill>
                <a:blip r:embed="rId2"/>
                <a:stretch>
                  <a:fillRect l="-1464" t="-4673" b="-130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D40CD7E-4F79-490C-AA04-E460B33AE321}"/>
              </a:ext>
            </a:extLst>
          </p:cNvPr>
          <p:cNvSpPr txBox="1"/>
          <p:nvPr/>
        </p:nvSpPr>
        <p:spPr>
          <a:xfrm>
            <a:off x="359853" y="544324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프로세스 구현 </a:t>
            </a:r>
            <a:r>
              <a:rPr lang="en-US" altLang="ko-KR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 적재 최적화</a:t>
            </a:r>
            <a:r>
              <a:rPr lang="en-US" altLang="ko-KR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0" lang="en-US" altLang="ko-KR" sz="3200" b="1" i="0" u="none" strike="noStrike" kern="1200" cap="none" spc="-150" normalizeH="0" baseline="0" noProof="0" dirty="0">
              <a:ln>
                <a:solidFill>
                  <a:prstClr val="black">
                    <a:alpha val="2000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037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88A6D3E-4EDE-4EEC-9112-D43B272E6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36" y="1891107"/>
            <a:ext cx="4511431" cy="3939881"/>
          </a:xfrm>
          <a:prstGeom prst="rect">
            <a:avLst/>
          </a:prstGeom>
        </p:spPr>
      </p:pic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35D4936E-5319-4046-B5A3-E5A394422891}"/>
              </a:ext>
            </a:extLst>
          </p:cNvPr>
          <p:cNvSpPr/>
          <p:nvPr/>
        </p:nvSpPr>
        <p:spPr>
          <a:xfrm flipH="1" flipV="1">
            <a:off x="5911957" y="0"/>
            <a:ext cx="3263056" cy="180020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5D46B19-12EE-4E42-9199-66B5A388A9BF}"/>
              </a:ext>
            </a:extLst>
          </p:cNvPr>
          <p:cNvCxnSpPr/>
          <p:nvPr/>
        </p:nvCxnSpPr>
        <p:spPr>
          <a:xfrm>
            <a:off x="5549123" y="-171400"/>
            <a:ext cx="3816424" cy="23762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43350C-96AE-4857-8AB5-7B87CDA0ACA2}"/>
              </a:ext>
            </a:extLst>
          </p:cNvPr>
          <p:cNvSpPr/>
          <p:nvPr/>
        </p:nvSpPr>
        <p:spPr>
          <a:xfrm>
            <a:off x="786416" y="2132856"/>
            <a:ext cx="4176463" cy="10801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392D825-1775-45EA-9D6F-75D823A6DB4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962879" y="2672916"/>
            <a:ext cx="576066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1FE11F-A066-430A-A3C6-C6252D681B0B}"/>
              </a:ext>
            </a:extLst>
          </p:cNvPr>
          <p:cNvSpPr txBox="1"/>
          <p:nvPr/>
        </p:nvSpPr>
        <p:spPr>
          <a:xfrm>
            <a:off x="5538945" y="241130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상품 별로 회전된 리스트를 만든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1157AF-B84B-4B58-9FCB-0E23FDB63ADF}"/>
              </a:ext>
            </a:extLst>
          </p:cNvPr>
          <p:cNvSpPr/>
          <p:nvPr/>
        </p:nvSpPr>
        <p:spPr>
          <a:xfrm>
            <a:off x="786416" y="3861048"/>
            <a:ext cx="4289640" cy="152080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39DACB2-55F6-4977-9B80-BF903A0D4F37}"/>
              </a:ext>
            </a:extLst>
          </p:cNvPr>
          <p:cNvCxnSpPr>
            <a:cxnSpLocks/>
          </p:cNvCxnSpPr>
          <p:nvPr/>
        </p:nvCxnSpPr>
        <p:spPr>
          <a:xfrm>
            <a:off x="5083779" y="4725144"/>
            <a:ext cx="972108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988208-04CD-47FD-BCAD-0239F698A758}"/>
                  </a:ext>
                </a:extLst>
              </p:cNvPr>
              <p:cNvSpPr txBox="1"/>
              <p:nvPr/>
            </p:nvSpPr>
            <p:spPr>
              <a:xfrm>
                <a:off x="6012160" y="4489956"/>
                <a:ext cx="2678917" cy="527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회전 리스트를 통해 </a:t>
                </a:r>
                <a14:m>
                  <m:oMath xmlns:m="http://schemas.openxmlformats.org/officeDocument/2006/math">
                    <m:r>
                      <a:rPr lang="en-US" altLang="ko-KR" sz="1400" b="1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  <m:sup>
                        <m:r>
                          <a:rPr lang="en-US" altLang="ko-KR" sz="1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ko-KR" sz="1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ko-KR" altLang="en-US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개의 경우의 수를 가진 리스트 작성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988208-04CD-47FD-BCAD-0239F698A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4489956"/>
                <a:ext cx="2678917" cy="527004"/>
              </a:xfrm>
              <a:prstGeom prst="rect">
                <a:avLst/>
              </a:prstGeom>
              <a:blipFill>
                <a:blip r:embed="rId3"/>
                <a:stretch>
                  <a:fillRect l="-682" t="-1163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B4913F-C400-4C78-9482-E6834A825018}"/>
              </a:ext>
            </a:extLst>
          </p:cNvPr>
          <p:cNvSpPr/>
          <p:nvPr/>
        </p:nvSpPr>
        <p:spPr>
          <a:xfrm>
            <a:off x="755576" y="5517232"/>
            <a:ext cx="1265303" cy="301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0133F49-9D24-45C2-9D9C-77CE4480DC3B}"/>
              </a:ext>
            </a:extLst>
          </p:cNvPr>
          <p:cNvCxnSpPr>
            <a:cxnSpLocks/>
          </p:cNvCxnSpPr>
          <p:nvPr/>
        </p:nvCxnSpPr>
        <p:spPr>
          <a:xfrm>
            <a:off x="2007993" y="5661248"/>
            <a:ext cx="972108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A0DDCE-6384-482A-A5E9-8BBE8C51826A}"/>
              </a:ext>
            </a:extLst>
          </p:cNvPr>
          <p:cNvSpPr txBox="1"/>
          <p:nvPr/>
        </p:nvSpPr>
        <p:spPr>
          <a:xfrm>
            <a:off x="3016105" y="5532225"/>
            <a:ext cx="2678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경우의 수 리스트 리턴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A2BA7A-FDEC-4B5B-8424-B7C09BFB6562}"/>
              </a:ext>
            </a:extLst>
          </p:cNvPr>
          <p:cNvSpPr txBox="1"/>
          <p:nvPr/>
        </p:nvSpPr>
        <p:spPr>
          <a:xfrm>
            <a:off x="359853" y="544324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프로세스 구현 </a:t>
            </a:r>
            <a:r>
              <a:rPr lang="en-US" altLang="ko-KR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 적재 최적화</a:t>
            </a:r>
            <a:r>
              <a:rPr lang="en-US" altLang="ko-KR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0" lang="en-US" altLang="ko-KR" sz="3200" b="1" i="0" u="none" strike="noStrike" kern="1200" cap="none" spc="-150" normalizeH="0" baseline="0" noProof="0" dirty="0">
              <a:ln>
                <a:solidFill>
                  <a:prstClr val="black">
                    <a:alpha val="2000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522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0E0FF1FB-D31D-4CDD-8374-97615C3B6989}"/>
              </a:ext>
            </a:extLst>
          </p:cNvPr>
          <p:cNvSpPr/>
          <p:nvPr/>
        </p:nvSpPr>
        <p:spPr>
          <a:xfrm flipH="1" flipV="1">
            <a:off x="5911957" y="0"/>
            <a:ext cx="3263056" cy="180020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1A1EC8-42B2-46A4-BD65-FF0D07D185BA}"/>
              </a:ext>
            </a:extLst>
          </p:cNvPr>
          <p:cNvCxnSpPr/>
          <p:nvPr/>
        </p:nvCxnSpPr>
        <p:spPr>
          <a:xfrm>
            <a:off x="5549123" y="-171400"/>
            <a:ext cx="3816424" cy="23762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정육면체 5">
            <a:extLst>
              <a:ext uri="{FF2B5EF4-FFF2-40B4-BE49-F238E27FC236}">
                <a16:creationId xmlns:a16="http://schemas.microsoft.com/office/drawing/2014/main" id="{55C6DC18-C6FA-44ED-B472-D4418C3CAECB}"/>
              </a:ext>
            </a:extLst>
          </p:cNvPr>
          <p:cNvSpPr/>
          <p:nvPr/>
        </p:nvSpPr>
        <p:spPr>
          <a:xfrm>
            <a:off x="683568" y="2549460"/>
            <a:ext cx="2880320" cy="2232248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C386E-0AF2-4501-9F16-D49BC863B838}"/>
              </a:ext>
            </a:extLst>
          </p:cNvPr>
          <p:cNvSpPr txBox="1"/>
          <p:nvPr/>
        </p:nvSpPr>
        <p:spPr>
          <a:xfrm>
            <a:off x="1547663" y="5069740"/>
            <a:ext cx="823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10cm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7029240C-F93B-4634-84AE-D2AAA4761568}"/>
              </a:ext>
            </a:extLst>
          </p:cNvPr>
          <p:cNvSpPr/>
          <p:nvPr/>
        </p:nvSpPr>
        <p:spPr>
          <a:xfrm rot="16200000">
            <a:off x="1809193" y="3997912"/>
            <a:ext cx="273692" cy="2302012"/>
          </a:xfrm>
          <a:prstGeom prst="leftBrace">
            <a:avLst>
              <a:gd name="adj1" fmla="val 8333"/>
              <a:gd name="adj2" fmla="val 46314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B83EA621-8545-4BA3-8146-4AFA5EF69C60}"/>
              </a:ext>
            </a:extLst>
          </p:cNvPr>
          <p:cNvSpPr/>
          <p:nvPr/>
        </p:nvSpPr>
        <p:spPr>
          <a:xfrm rot="13409450">
            <a:off x="3259025" y="4201311"/>
            <a:ext cx="267711" cy="795482"/>
          </a:xfrm>
          <a:prstGeom prst="leftBrace">
            <a:avLst>
              <a:gd name="adj1" fmla="val 8333"/>
              <a:gd name="adj2" fmla="val 46314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5222B2-E9C3-4A76-9B91-E02950EC35BF}"/>
              </a:ext>
            </a:extLst>
          </p:cNvPr>
          <p:cNvSpPr txBox="1"/>
          <p:nvPr/>
        </p:nvSpPr>
        <p:spPr>
          <a:xfrm>
            <a:off x="3324258" y="4635649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5cm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F6D80D4B-5F61-498A-97C8-8D626116D2A2}"/>
              </a:ext>
            </a:extLst>
          </p:cNvPr>
          <p:cNvSpPr/>
          <p:nvPr/>
        </p:nvSpPr>
        <p:spPr>
          <a:xfrm rot="10800000">
            <a:off x="3582966" y="2549460"/>
            <a:ext cx="287491" cy="1653477"/>
          </a:xfrm>
          <a:prstGeom prst="leftBrace">
            <a:avLst>
              <a:gd name="adj1" fmla="val 8333"/>
              <a:gd name="adj2" fmla="val 46314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92C29E-9D66-4375-AE47-5416D2B7B94F}"/>
              </a:ext>
            </a:extLst>
          </p:cNvPr>
          <p:cNvSpPr txBox="1"/>
          <p:nvPr/>
        </p:nvSpPr>
        <p:spPr>
          <a:xfrm>
            <a:off x="3851919" y="325222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8cm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8844CA2E-FDC7-4D2F-843F-738CC064EF07}"/>
              </a:ext>
            </a:extLst>
          </p:cNvPr>
          <p:cNvSpPr/>
          <p:nvPr/>
        </p:nvSpPr>
        <p:spPr>
          <a:xfrm>
            <a:off x="4580090" y="1757372"/>
            <a:ext cx="720000" cy="720000"/>
          </a:xfrm>
          <a:prstGeom prst="cub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왼쪽 중괄호 13">
            <a:extLst>
              <a:ext uri="{FF2B5EF4-FFF2-40B4-BE49-F238E27FC236}">
                <a16:creationId xmlns:a16="http://schemas.microsoft.com/office/drawing/2014/main" id="{E6E4C16D-8A7C-4619-8416-749C72C65D63}"/>
              </a:ext>
            </a:extLst>
          </p:cNvPr>
          <p:cNvSpPr/>
          <p:nvPr/>
        </p:nvSpPr>
        <p:spPr>
          <a:xfrm rot="16200000">
            <a:off x="4747809" y="2292962"/>
            <a:ext cx="222239" cy="578270"/>
          </a:xfrm>
          <a:prstGeom prst="leftBrace">
            <a:avLst>
              <a:gd name="adj1" fmla="val 8333"/>
              <a:gd name="adj2" fmla="val 46314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9813DE-2284-4B0F-8F0C-D70D5710A4E5}"/>
              </a:ext>
            </a:extLst>
          </p:cNvPr>
          <p:cNvSpPr txBox="1"/>
          <p:nvPr/>
        </p:nvSpPr>
        <p:spPr>
          <a:xfrm>
            <a:off x="4580089" y="2693216"/>
            <a:ext cx="69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1cm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C45759-FE62-4475-A4ED-88DAE327AA22}"/>
                  </a:ext>
                </a:extLst>
              </p:cNvPr>
              <p:cNvSpPr txBox="1"/>
              <p:nvPr/>
            </p:nvSpPr>
            <p:spPr>
              <a:xfrm>
                <a:off x="5540829" y="1791609"/>
                <a:ext cx="2060179" cy="527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n-US" altLang="ko-KR" sz="1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ko-KR" altLang="en-US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인</m:t>
                    </m:r>
                  </m:oMath>
                </a14:m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정육면체가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10 x 5 x 8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개가 나오게 됨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C45759-FE62-4475-A4ED-88DAE327A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829" y="1791609"/>
                <a:ext cx="2060179" cy="527260"/>
              </a:xfrm>
              <a:prstGeom prst="rect">
                <a:avLst/>
              </a:prstGeom>
              <a:blipFill>
                <a:blip r:embed="rId2"/>
                <a:stretch>
                  <a:fillRect l="-888" t="-1163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783447A-8D95-48B4-91F5-2BEF2E68C14A}"/>
              </a:ext>
            </a:extLst>
          </p:cNvPr>
          <p:cNvSpPr/>
          <p:nvPr/>
        </p:nvSpPr>
        <p:spPr>
          <a:xfrm>
            <a:off x="4534708" y="4145652"/>
            <a:ext cx="977123" cy="787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354685-9ADC-4C15-A062-8F1CDC6CAF54}"/>
              </a:ext>
            </a:extLst>
          </p:cNvPr>
          <p:cNvSpPr txBox="1"/>
          <p:nvPr/>
        </p:nvSpPr>
        <p:spPr>
          <a:xfrm>
            <a:off x="3870457" y="5150803"/>
            <a:ext cx="1723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빈 공간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0</a:t>
            </a: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채워진 공간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6083D0-FA17-403E-9577-2CE455A5571E}"/>
              </a:ext>
            </a:extLst>
          </p:cNvPr>
          <p:cNvSpPr txBox="1"/>
          <p:nvPr/>
        </p:nvSpPr>
        <p:spPr>
          <a:xfrm>
            <a:off x="6073747" y="3103508"/>
            <a:ext cx="2627642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[[[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,0,0,0,0,0,0,0,0,0],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[0,0,0,0,0,0,0,0,0,0],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[0,0,0,0,0,0,0,0,0,0],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[0,0,0,0,0,0,0,0,0,0],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[0,0,0,0,0,0,0,0,0,0]]</a:t>
            </a:r>
          </a:p>
          <a:p>
            <a:pPr marL="0" marR="0" lvl="0" indent="0" algn="l" defTabSz="914400" rtl="0" eaLnBrk="1" fontAlgn="auto" latinLnBrk="1" hangingPunct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.</a:t>
            </a:r>
          </a:p>
          <a:p>
            <a:pPr marL="0" marR="0" lvl="0" indent="0" algn="l" defTabSz="914400" rtl="0" eaLnBrk="1" fontAlgn="auto" latinLnBrk="1" hangingPunct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.</a:t>
            </a:r>
          </a:p>
          <a:p>
            <a:pPr marL="0" marR="0" lvl="0" indent="0" algn="l" defTabSz="914400" rtl="0" eaLnBrk="1" fontAlgn="auto" latinLnBrk="1" hangingPunct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[[0,0,0,0,0,0,0,0,0,0],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[0,0,0,0,0,0,0,0,0,0],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[0,0,0,0,0,0,0,0,0,0],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[0,0,0,0,0,0,0,0,0,0],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[0,0,0,0,0,0,0,0,0,0]]]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999D40-AF45-44B2-9850-B270910D81C6}"/>
              </a:ext>
            </a:extLst>
          </p:cNvPr>
          <p:cNvSpPr txBox="1"/>
          <p:nvPr/>
        </p:nvSpPr>
        <p:spPr>
          <a:xfrm>
            <a:off x="359853" y="544324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프로세스 구현 </a:t>
            </a:r>
            <a:r>
              <a:rPr lang="en-US" altLang="ko-KR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 적재 최적화</a:t>
            </a:r>
            <a:r>
              <a:rPr lang="en-US" altLang="ko-KR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0" lang="en-US" altLang="ko-KR" sz="3200" b="1" i="0" u="none" strike="noStrike" kern="1200" cap="none" spc="-150" normalizeH="0" baseline="0" noProof="0" dirty="0">
              <a:ln>
                <a:solidFill>
                  <a:prstClr val="black">
                    <a:alpha val="2000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419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3CAE14AE-8FCE-4E2A-8A31-7706949687A6}"/>
              </a:ext>
            </a:extLst>
          </p:cNvPr>
          <p:cNvSpPr/>
          <p:nvPr/>
        </p:nvSpPr>
        <p:spPr>
          <a:xfrm flipH="1" flipV="1">
            <a:off x="5911957" y="0"/>
            <a:ext cx="3263056" cy="180020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FFB2EE-C3A2-4C00-8E80-A33F7C62A9E7}"/>
              </a:ext>
            </a:extLst>
          </p:cNvPr>
          <p:cNvCxnSpPr/>
          <p:nvPr/>
        </p:nvCxnSpPr>
        <p:spPr>
          <a:xfrm>
            <a:off x="5549123" y="-171400"/>
            <a:ext cx="3816424" cy="23762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정육면체 5">
            <a:extLst>
              <a:ext uri="{FF2B5EF4-FFF2-40B4-BE49-F238E27FC236}">
                <a16:creationId xmlns:a16="http://schemas.microsoft.com/office/drawing/2014/main" id="{2B2EE16C-F8FA-4D4E-B179-CA0D2A148124}"/>
              </a:ext>
            </a:extLst>
          </p:cNvPr>
          <p:cNvSpPr/>
          <p:nvPr/>
        </p:nvSpPr>
        <p:spPr>
          <a:xfrm>
            <a:off x="658635" y="2621468"/>
            <a:ext cx="2880320" cy="2232248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7C19EC-985D-48D7-9145-41A3E2A3335F}"/>
              </a:ext>
            </a:extLst>
          </p:cNvPr>
          <p:cNvSpPr txBox="1"/>
          <p:nvPr/>
        </p:nvSpPr>
        <p:spPr>
          <a:xfrm>
            <a:off x="1522730" y="5141748"/>
            <a:ext cx="823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10cm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BDB4FC9C-ED1B-4F28-B017-58A4997DB579}"/>
              </a:ext>
            </a:extLst>
          </p:cNvPr>
          <p:cNvSpPr/>
          <p:nvPr/>
        </p:nvSpPr>
        <p:spPr>
          <a:xfrm rot="16200000">
            <a:off x="1841745" y="3797332"/>
            <a:ext cx="273692" cy="2302012"/>
          </a:xfrm>
          <a:prstGeom prst="leftBrace">
            <a:avLst>
              <a:gd name="adj1" fmla="val 8333"/>
              <a:gd name="adj2" fmla="val 46314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94817765-5AA7-49CC-AC43-39A2105C0456}"/>
              </a:ext>
            </a:extLst>
          </p:cNvPr>
          <p:cNvSpPr/>
          <p:nvPr/>
        </p:nvSpPr>
        <p:spPr>
          <a:xfrm rot="13409450">
            <a:off x="3234092" y="4273319"/>
            <a:ext cx="267711" cy="795482"/>
          </a:xfrm>
          <a:prstGeom prst="leftBrace">
            <a:avLst>
              <a:gd name="adj1" fmla="val 8333"/>
              <a:gd name="adj2" fmla="val 46314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FF5CBF-7133-41CD-8B06-789DB4D3ECFE}"/>
              </a:ext>
            </a:extLst>
          </p:cNvPr>
          <p:cNvSpPr txBox="1"/>
          <p:nvPr/>
        </p:nvSpPr>
        <p:spPr>
          <a:xfrm>
            <a:off x="3299325" y="4707657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5cm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3370474A-E6AB-4290-81D6-DBDCE9029482}"/>
              </a:ext>
            </a:extLst>
          </p:cNvPr>
          <p:cNvSpPr/>
          <p:nvPr/>
        </p:nvSpPr>
        <p:spPr>
          <a:xfrm rot="10800000">
            <a:off x="3558033" y="2621468"/>
            <a:ext cx="287491" cy="1653477"/>
          </a:xfrm>
          <a:prstGeom prst="leftBrace">
            <a:avLst>
              <a:gd name="adj1" fmla="val 8333"/>
              <a:gd name="adj2" fmla="val 46314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9DB323-9C9B-4FA0-97BC-B7F48D4AF94F}"/>
              </a:ext>
            </a:extLst>
          </p:cNvPr>
          <p:cNvSpPr txBox="1"/>
          <p:nvPr/>
        </p:nvSpPr>
        <p:spPr>
          <a:xfrm>
            <a:off x="3826986" y="332423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8cm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9AE6CCA6-FE5F-42E7-ABA1-0F8C116A1CBE}"/>
              </a:ext>
            </a:extLst>
          </p:cNvPr>
          <p:cNvSpPr/>
          <p:nvPr/>
        </p:nvSpPr>
        <p:spPr>
          <a:xfrm>
            <a:off x="4555157" y="1413203"/>
            <a:ext cx="1267310" cy="1136177"/>
          </a:xfrm>
          <a:prstGeom prst="cub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왼쪽 중괄호 13">
            <a:extLst>
              <a:ext uri="{FF2B5EF4-FFF2-40B4-BE49-F238E27FC236}">
                <a16:creationId xmlns:a16="http://schemas.microsoft.com/office/drawing/2014/main" id="{D772E2EF-4F15-4E0B-9510-0E16CDE88E1E}"/>
              </a:ext>
            </a:extLst>
          </p:cNvPr>
          <p:cNvSpPr/>
          <p:nvPr/>
        </p:nvSpPr>
        <p:spPr>
          <a:xfrm rot="16200000">
            <a:off x="4925500" y="2168740"/>
            <a:ext cx="215845" cy="977124"/>
          </a:xfrm>
          <a:prstGeom prst="leftBrace">
            <a:avLst>
              <a:gd name="adj1" fmla="val 8333"/>
              <a:gd name="adj2" fmla="val 46314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AC0E26-3498-4AF0-BEF0-B54B8E407BDB}"/>
              </a:ext>
            </a:extLst>
          </p:cNvPr>
          <p:cNvSpPr txBox="1"/>
          <p:nvPr/>
        </p:nvSpPr>
        <p:spPr>
          <a:xfrm>
            <a:off x="4721534" y="276522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6E2368A7-A271-405E-949C-BC0EFDCF2E3E}"/>
              </a:ext>
            </a:extLst>
          </p:cNvPr>
          <p:cNvSpPr/>
          <p:nvPr/>
        </p:nvSpPr>
        <p:spPr>
          <a:xfrm>
            <a:off x="4509775" y="4217660"/>
            <a:ext cx="977123" cy="787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9C9B07-09C4-4E63-966A-4EDEE6B0FCEB}"/>
              </a:ext>
            </a:extLst>
          </p:cNvPr>
          <p:cNvSpPr txBox="1"/>
          <p:nvPr/>
        </p:nvSpPr>
        <p:spPr>
          <a:xfrm>
            <a:off x="3845524" y="5222811"/>
            <a:ext cx="1723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빈 공간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채워진 공간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430A0B7-1944-47FD-977A-ACA4B60C93DE}"/>
              </a:ext>
            </a:extLst>
          </p:cNvPr>
          <p:cNvCxnSpPr>
            <a:cxnSpLocks/>
            <a:stCxn id="14" idx="0"/>
          </p:cNvCxnSpPr>
          <p:nvPr/>
        </p:nvCxnSpPr>
        <p:spPr>
          <a:xfrm flipH="1">
            <a:off x="658634" y="2549380"/>
            <a:ext cx="3886227" cy="23043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8E19C2A5-1AEA-478B-A099-A99A6DB86DBD}"/>
              </a:ext>
            </a:extLst>
          </p:cNvPr>
          <p:cNvSpPr/>
          <p:nvPr/>
        </p:nvSpPr>
        <p:spPr>
          <a:xfrm rot="13409450">
            <a:off x="5648931" y="2270210"/>
            <a:ext cx="275690" cy="424246"/>
          </a:xfrm>
          <a:prstGeom prst="leftBrace">
            <a:avLst>
              <a:gd name="adj1" fmla="val 8333"/>
              <a:gd name="adj2" fmla="val 46314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BB4F03-3C89-4AEF-B57C-1C6F6AE98A34}"/>
              </a:ext>
            </a:extLst>
          </p:cNvPr>
          <p:cNvSpPr txBox="1"/>
          <p:nvPr/>
        </p:nvSpPr>
        <p:spPr>
          <a:xfrm>
            <a:off x="5853276" y="242937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왼쪽 중괄호 20">
            <a:extLst>
              <a:ext uri="{FF2B5EF4-FFF2-40B4-BE49-F238E27FC236}">
                <a16:creationId xmlns:a16="http://schemas.microsoft.com/office/drawing/2014/main" id="{F32C08D0-8E1F-451E-B4AA-88A246158271}"/>
              </a:ext>
            </a:extLst>
          </p:cNvPr>
          <p:cNvSpPr/>
          <p:nvPr/>
        </p:nvSpPr>
        <p:spPr>
          <a:xfrm rot="10800000">
            <a:off x="5853275" y="1413202"/>
            <a:ext cx="279729" cy="832835"/>
          </a:xfrm>
          <a:prstGeom prst="leftBrace">
            <a:avLst>
              <a:gd name="adj1" fmla="val 8333"/>
              <a:gd name="adj2" fmla="val 46314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1F06CB-F913-4994-82FF-28B6A871EA2D}"/>
              </a:ext>
            </a:extLst>
          </p:cNvPr>
          <p:cNvSpPr txBox="1"/>
          <p:nvPr/>
        </p:nvSpPr>
        <p:spPr>
          <a:xfrm>
            <a:off x="6133004" y="158460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E1FD7E-61CA-4BFC-B165-42590593917C}"/>
              </a:ext>
            </a:extLst>
          </p:cNvPr>
          <p:cNvSpPr txBox="1"/>
          <p:nvPr/>
        </p:nvSpPr>
        <p:spPr>
          <a:xfrm>
            <a:off x="6048814" y="3175516"/>
            <a:ext cx="2627642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[[[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,0,0,0,0,0,0,0,0,0],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[0,0,0,0,0,0,0,0,0,0],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[0,0,0,0,0,0,0,0,0,0],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[0,0,0,0,0,0,0,0,0,0],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[0,0,0,0,0,0,0,0,0,0]]</a:t>
            </a:r>
          </a:p>
          <a:p>
            <a:pPr marL="0" marR="0" lvl="0" indent="0" algn="l" defTabSz="914400" rtl="0" eaLnBrk="1" fontAlgn="auto" latinLnBrk="1" hangingPunct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.</a:t>
            </a:r>
          </a:p>
          <a:p>
            <a:pPr marL="0" marR="0" lvl="0" indent="0" algn="l" defTabSz="914400" rtl="0" eaLnBrk="1" fontAlgn="auto" latinLnBrk="1" hangingPunct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.</a:t>
            </a:r>
          </a:p>
          <a:p>
            <a:pPr marL="0" marR="0" lvl="0" indent="0" algn="l" defTabSz="914400" rtl="0" eaLnBrk="1" fontAlgn="auto" latinLnBrk="1" hangingPunct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[[0,0,0,0,0,0,0,0,0,0],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[0,0,0,0,0,0,0,0,0,0],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[0,0,0,0,0,0,0,0,0,0],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[0,0,0,0,0,0,0,0,0,0],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[0,0,0,0,0,0,0,0,0,0]]]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C6E9C2-9BA9-4596-B160-47E1761B05EC}"/>
              </a:ext>
            </a:extLst>
          </p:cNvPr>
          <p:cNvSpPr txBox="1"/>
          <p:nvPr/>
        </p:nvSpPr>
        <p:spPr>
          <a:xfrm>
            <a:off x="359853" y="544324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프로세스 구현 </a:t>
            </a:r>
            <a:r>
              <a:rPr lang="en-US" altLang="ko-KR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 적재 최적화</a:t>
            </a:r>
            <a:r>
              <a:rPr lang="en-US" altLang="ko-KR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0" lang="en-US" altLang="ko-KR" sz="3200" b="1" i="0" u="none" strike="noStrike" kern="1200" cap="none" spc="-150" normalizeH="0" baseline="0" noProof="0" dirty="0">
              <a:ln>
                <a:solidFill>
                  <a:prstClr val="black">
                    <a:alpha val="2000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4385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27D5594E-5921-4C66-ABDD-230FCFA50AFD}"/>
              </a:ext>
            </a:extLst>
          </p:cNvPr>
          <p:cNvSpPr/>
          <p:nvPr/>
        </p:nvSpPr>
        <p:spPr>
          <a:xfrm flipH="1" flipV="1">
            <a:off x="5911957" y="0"/>
            <a:ext cx="3263056" cy="180020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E54ADC-0CB4-4FBC-88D9-04CA9FBF3F0E}"/>
              </a:ext>
            </a:extLst>
          </p:cNvPr>
          <p:cNvCxnSpPr/>
          <p:nvPr/>
        </p:nvCxnSpPr>
        <p:spPr>
          <a:xfrm>
            <a:off x="5549123" y="-171400"/>
            <a:ext cx="3816424" cy="23762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정육면체 5">
            <a:extLst>
              <a:ext uri="{FF2B5EF4-FFF2-40B4-BE49-F238E27FC236}">
                <a16:creationId xmlns:a16="http://schemas.microsoft.com/office/drawing/2014/main" id="{57362874-CE3B-497B-B7BB-7A93B14E1A4A}"/>
              </a:ext>
            </a:extLst>
          </p:cNvPr>
          <p:cNvSpPr/>
          <p:nvPr/>
        </p:nvSpPr>
        <p:spPr>
          <a:xfrm>
            <a:off x="755577" y="2693476"/>
            <a:ext cx="2880320" cy="2232248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390B42-D70A-4AE3-A109-6E8B6B3D3BB1}"/>
              </a:ext>
            </a:extLst>
          </p:cNvPr>
          <p:cNvSpPr txBox="1"/>
          <p:nvPr/>
        </p:nvSpPr>
        <p:spPr>
          <a:xfrm>
            <a:off x="1619672" y="5213756"/>
            <a:ext cx="823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10cm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37FDD1CA-633B-4D01-90FF-1AC847B165B3}"/>
              </a:ext>
            </a:extLst>
          </p:cNvPr>
          <p:cNvSpPr/>
          <p:nvPr/>
        </p:nvSpPr>
        <p:spPr>
          <a:xfrm rot="16200000">
            <a:off x="1769737" y="3925904"/>
            <a:ext cx="273692" cy="2302012"/>
          </a:xfrm>
          <a:prstGeom prst="leftBrace">
            <a:avLst>
              <a:gd name="adj1" fmla="val 8333"/>
              <a:gd name="adj2" fmla="val 46314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B09ED663-74C4-42AD-818A-123A23475096}"/>
              </a:ext>
            </a:extLst>
          </p:cNvPr>
          <p:cNvSpPr/>
          <p:nvPr/>
        </p:nvSpPr>
        <p:spPr>
          <a:xfrm rot="13409450">
            <a:off x="3331034" y="4345327"/>
            <a:ext cx="267711" cy="795482"/>
          </a:xfrm>
          <a:prstGeom prst="leftBrace">
            <a:avLst>
              <a:gd name="adj1" fmla="val 8333"/>
              <a:gd name="adj2" fmla="val 46314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1A3087-DB9D-446A-8BDB-FC06D3ED9B50}"/>
              </a:ext>
            </a:extLst>
          </p:cNvPr>
          <p:cNvSpPr txBox="1"/>
          <p:nvPr/>
        </p:nvSpPr>
        <p:spPr>
          <a:xfrm>
            <a:off x="3396267" y="4779665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5cm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0D00CE41-0F5C-4413-BE8C-2FA704C2EEE6}"/>
              </a:ext>
            </a:extLst>
          </p:cNvPr>
          <p:cNvSpPr/>
          <p:nvPr/>
        </p:nvSpPr>
        <p:spPr>
          <a:xfrm rot="10800000">
            <a:off x="3654975" y="2693476"/>
            <a:ext cx="287491" cy="1653477"/>
          </a:xfrm>
          <a:prstGeom prst="leftBrace">
            <a:avLst>
              <a:gd name="adj1" fmla="val 8333"/>
              <a:gd name="adj2" fmla="val 46314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A17906-F5C7-49D6-8CF8-27BA7DEF0F7A}"/>
              </a:ext>
            </a:extLst>
          </p:cNvPr>
          <p:cNvSpPr txBox="1"/>
          <p:nvPr/>
        </p:nvSpPr>
        <p:spPr>
          <a:xfrm>
            <a:off x="3923928" y="339624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8cm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52250040-3D9E-4598-A683-04A376CBB5C4}"/>
              </a:ext>
            </a:extLst>
          </p:cNvPr>
          <p:cNvSpPr/>
          <p:nvPr/>
        </p:nvSpPr>
        <p:spPr>
          <a:xfrm>
            <a:off x="785849" y="3794299"/>
            <a:ext cx="1267310" cy="1136177"/>
          </a:xfrm>
          <a:prstGeom prst="cub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왼쪽 중괄호 13">
            <a:extLst>
              <a:ext uri="{FF2B5EF4-FFF2-40B4-BE49-F238E27FC236}">
                <a16:creationId xmlns:a16="http://schemas.microsoft.com/office/drawing/2014/main" id="{CBFD5F49-7602-4A7D-9BC3-0058B380BF55}"/>
              </a:ext>
            </a:extLst>
          </p:cNvPr>
          <p:cNvSpPr/>
          <p:nvPr/>
        </p:nvSpPr>
        <p:spPr>
          <a:xfrm rot="16200000">
            <a:off x="1156192" y="4549836"/>
            <a:ext cx="215845" cy="977124"/>
          </a:xfrm>
          <a:prstGeom prst="leftBrace">
            <a:avLst>
              <a:gd name="adj1" fmla="val 8333"/>
              <a:gd name="adj2" fmla="val 46314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C80389-4AB1-4985-BE5F-DCD7B933D04D}"/>
              </a:ext>
            </a:extLst>
          </p:cNvPr>
          <p:cNvSpPr txBox="1"/>
          <p:nvPr/>
        </p:nvSpPr>
        <p:spPr>
          <a:xfrm>
            <a:off x="952225" y="5146320"/>
            <a:ext cx="66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3cm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159E2B42-FDE7-4404-8D64-847A3E5A41AD}"/>
              </a:ext>
            </a:extLst>
          </p:cNvPr>
          <p:cNvSpPr/>
          <p:nvPr/>
        </p:nvSpPr>
        <p:spPr>
          <a:xfrm>
            <a:off x="4606717" y="4289668"/>
            <a:ext cx="977123" cy="787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80D958-BC37-4E2E-8F05-EC535CA39AE2}"/>
              </a:ext>
            </a:extLst>
          </p:cNvPr>
          <p:cNvSpPr txBox="1"/>
          <p:nvPr/>
        </p:nvSpPr>
        <p:spPr>
          <a:xfrm>
            <a:off x="3942466" y="5294819"/>
            <a:ext cx="1723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빈 공간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채워진 공간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9B890802-B580-40A4-9E3D-DFDDFAA51312}"/>
              </a:ext>
            </a:extLst>
          </p:cNvPr>
          <p:cNvSpPr/>
          <p:nvPr/>
        </p:nvSpPr>
        <p:spPr>
          <a:xfrm rot="13409450">
            <a:off x="1879623" y="4651306"/>
            <a:ext cx="275690" cy="424246"/>
          </a:xfrm>
          <a:prstGeom prst="leftBrace">
            <a:avLst>
              <a:gd name="adj1" fmla="val 8333"/>
              <a:gd name="adj2" fmla="val 46314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CE1E41-5060-445B-9E12-B4A7216CD890}"/>
              </a:ext>
            </a:extLst>
          </p:cNvPr>
          <p:cNvSpPr txBox="1"/>
          <p:nvPr/>
        </p:nvSpPr>
        <p:spPr>
          <a:xfrm>
            <a:off x="2083968" y="481047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1cm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왼쪽 중괄호 19">
            <a:extLst>
              <a:ext uri="{FF2B5EF4-FFF2-40B4-BE49-F238E27FC236}">
                <a16:creationId xmlns:a16="http://schemas.microsoft.com/office/drawing/2014/main" id="{2BC3C04B-5053-4D82-9935-59846D12AEB7}"/>
              </a:ext>
            </a:extLst>
          </p:cNvPr>
          <p:cNvSpPr/>
          <p:nvPr/>
        </p:nvSpPr>
        <p:spPr>
          <a:xfrm rot="10800000">
            <a:off x="2083967" y="3794298"/>
            <a:ext cx="279729" cy="832835"/>
          </a:xfrm>
          <a:prstGeom prst="leftBrace">
            <a:avLst>
              <a:gd name="adj1" fmla="val 8333"/>
              <a:gd name="adj2" fmla="val 46314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0E65C3-4F70-4D11-B82F-01F68FD1C6EC}"/>
              </a:ext>
            </a:extLst>
          </p:cNvPr>
          <p:cNvSpPr txBox="1"/>
          <p:nvPr/>
        </p:nvSpPr>
        <p:spPr>
          <a:xfrm>
            <a:off x="2270576" y="405120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2cm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5EA377B3-B5A7-431C-86CF-F08F43DF5A30}"/>
              </a:ext>
            </a:extLst>
          </p:cNvPr>
          <p:cNvSpPr/>
          <p:nvPr/>
        </p:nvSpPr>
        <p:spPr>
          <a:xfrm>
            <a:off x="4728596" y="1317189"/>
            <a:ext cx="1499587" cy="1473292"/>
          </a:xfrm>
          <a:prstGeom prst="cub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왼쪽 중괄호 22">
            <a:extLst>
              <a:ext uri="{FF2B5EF4-FFF2-40B4-BE49-F238E27FC236}">
                <a16:creationId xmlns:a16="http://schemas.microsoft.com/office/drawing/2014/main" id="{99C9AC0B-EADF-4FDC-AB0E-94D2EF1ED565}"/>
              </a:ext>
            </a:extLst>
          </p:cNvPr>
          <p:cNvSpPr/>
          <p:nvPr/>
        </p:nvSpPr>
        <p:spPr>
          <a:xfrm rot="16200000">
            <a:off x="5140490" y="2393683"/>
            <a:ext cx="267567" cy="1091354"/>
          </a:xfrm>
          <a:prstGeom prst="leftBrace">
            <a:avLst>
              <a:gd name="adj1" fmla="val 8333"/>
              <a:gd name="adj2" fmla="val 46314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F2CC77-2796-48CC-8AB3-1A7BDCD63A49}"/>
              </a:ext>
            </a:extLst>
          </p:cNvPr>
          <p:cNvSpPr txBox="1"/>
          <p:nvPr/>
        </p:nvSpPr>
        <p:spPr>
          <a:xfrm>
            <a:off x="4925270" y="298447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4cm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왼쪽 중괄호 24">
            <a:extLst>
              <a:ext uri="{FF2B5EF4-FFF2-40B4-BE49-F238E27FC236}">
                <a16:creationId xmlns:a16="http://schemas.microsoft.com/office/drawing/2014/main" id="{98DCFF3E-70C9-422D-AE92-AA285D66A6A7}"/>
              </a:ext>
            </a:extLst>
          </p:cNvPr>
          <p:cNvSpPr/>
          <p:nvPr/>
        </p:nvSpPr>
        <p:spPr>
          <a:xfrm rot="13409450">
            <a:off x="5987319" y="2438671"/>
            <a:ext cx="279090" cy="457636"/>
          </a:xfrm>
          <a:prstGeom prst="leftBrace">
            <a:avLst>
              <a:gd name="adj1" fmla="val 8333"/>
              <a:gd name="adj2" fmla="val 46314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6ED418-DD2E-4DFA-889B-773FB0C9AC4A}"/>
              </a:ext>
            </a:extLst>
          </p:cNvPr>
          <p:cNvSpPr txBox="1"/>
          <p:nvPr/>
        </p:nvSpPr>
        <p:spPr>
          <a:xfrm>
            <a:off x="6237838" y="2708473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2cm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01450D23-D7EC-4F11-BF43-0168F16AB32A}"/>
              </a:ext>
            </a:extLst>
          </p:cNvPr>
          <p:cNvSpPr/>
          <p:nvPr/>
        </p:nvSpPr>
        <p:spPr>
          <a:xfrm rot="10800000">
            <a:off x="6309845" y="1188617"/>
            <a:ext cx="353179" cy="1073160"/>
          </a:xfrm>
          <a:prstGeom prst="leftBrace">
            <a:avLst>
              <a:gd name="adj1" fmla="val 8333"/>
              <a:gd name="adj2" fmla="val 46314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AAC499-9D92-4EDE-BF18-7283DBA8C51A}"/>
              </a:ext>
            </a:extLst>
          </p:cNvPr>
          <p:cNvSpPr txBox="1"/>
          <p:nvPr/>
        </p:nvSpPr>
        <p:spPr>
          <a:xfrm>
            <a:off x="6550866" y="174410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3cm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7D390AA-64FD-48A5-9E65-5913E7282B05}"/>
              </a:ext>
            </a:extLst>
          </p:cNvPr>
          <p:cNvCxnSpPr>
            <a:cxnSpLocks/>
            <a:stCxn id="23" idx="0"/>
            <a:endCxn id="14" idx="0"/>
          </p:cNvCxnSpPr>
          <p:nvPr/>
        </p:nvCxnSpPr>
        <p:spPr>
          <a:xfrm flipH="1">
            <a:off x="775553" y="2805577"/>
            <a:ext cx="3953044" cy="21248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DEC3402-121D-4CC2-ABDD-584B3627D00E}"/>
              </a:ext>
            </a:extLst>
          </p:cNvPr>
          <p:cNvSpPr txBox="1"/>
          <p:nvPr/>
        </p:nvSpPr>
        <p:spPr>
          <a:xfrm>
            <a:off x="1149377" y="215940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0,0,0 </a:t>
            </a:r>
            <a:r>
              <a:rPr lang="ko-KR" altLang="en-US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위치부터 되는지 확인해 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8F4621-60C6-41A2-952D-F2656E1D9037}"/>
              </a:ext>
            </a:extLst>
          </p:cNvPr>
          <p:cNvSpPr txBox="1"/>
          <p:nvPr/>
        </p:nvSpPr>
        <p:spPr>
          <a:xfrm>
            <a:off x="6145756" y="3247524"/>
            <a:ext cx="2276585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[[[1,1,1,0,0,0,0,0,0,0],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[0,0,0,0,0,0,0,0,0,0],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[0,0,0,0,0,0,0,0,0,0],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[0,0,0,0,0,0,0,0,0,0],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[0,0,0,0,0,0,0,0,0,0]]</a:t>
            </a:r>
          </a:p>
          <a:p>
            <a:pPr marL="0" marR="0" lvl="0" indent="0" algn="l" defTabSz="914400" rtl="0" eaLnBrk="1" fontAlgn="auto" latinLnBrk="1" hangingPunct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.</a:t>
            </a:r>
          </a:p>
          <a:p>
            <a:pPr marL="0" marR="0" lvl="0" indent="0" algn="l" defTabSz="914400" rtl="0" eaLnBrk="1" fontAlgn="auto" latinLnBrk="1" hangingPunct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.</a:t>
            </a:r>
          </a:p>
          <a:p>
            <a:pPr marL="0" marR="0" lvl="0" indent="0" algn="l" defTabSz="914400" rtl="0" eaLnBrk="1" fontAlgn="auto" latinLnBrk="1" hangingPunct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[[0,0,0,0,0,0,0,0,0,0],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[0,0,0,0,0,0,0,0,0,0],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[0,0,0,0,0,0,0,0,0,0],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[0,0,0,0,0,0,0,0,0,0],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[0,0,0,0,0,0,0,0,0,0]]]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C38746-7A8D-40A7-A27F-367AEB0F1051}"/>
              </a:ext>
            </a:extLst>
          </p:cNvPr>
          <p:cNvSpPr txBox="1"/>
          <p:nvPr/>
        </p:nvSpPr>
        <p:spPr>
          <a:xfrm>
            <a:off x="359853" y="544324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프로세스 구현 </a:t>
            </a:r>
            <a:r>
              <a:rPr lang="en-US" altLang="ko-KR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 적재 최적화</a:t>
            </a:r>
            <a:r>
              <a:rPr lang="en-US" altLang="ko-KR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0" lang="en-US" altLang="ko-KR" sz="3200" b="1" i="0" u="none" strike="noStrike" kern="1200" cap="none" spc="-150" normalizeH="0" baseline="0" noProof="0" dirty="0">
              <a:ln>
                <a:solidFill>
                  <a:prstClr val="black">
                    <a:alpha val="2000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124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9BB0F773-E2BB-4484-9128-7082C69E1F48}"/>
              </a:ext>
            </a:extLst>
          </p:cNvPr>
          <p:cNvSpPr/>
          <p:nvPr/>
        </p:nvSpPr>
        <p:spPr>
          <a:xfrm flipH="1" flipV="1">
            <a:off x="5911957" y="0"/>
            <a:ext cx="3263056" cy="180020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B7D26003-3812-4336-A359-5CACDD9BF8CA}"/>
              </a:ext>
            </a:extLst>
          </p:cNvPr>
          <p:cNvSpPr/>
          <p:nvPr/>
        </p:nvSpPr>
        <p:spPr>
          <a:xfrm>
            <a:off x="755577" y="2693476"/>
            <a:ext cx="2880320" cy="2232248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5C8E9-8808-401B-B8FA-3D84C5C58179}"/>
              </a:ext>
            </a:extLst>
          </p:cNvPr>
          <p:cNvSpPr txBox="1"/>
          <p:nvPr/>
        </p:nvSpPr>
        <p:spPr>
          <a:xfrm>
            <a:off x="1619672" y="5213756"/>
            <a:ext cx="823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10cm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E299779E-71F0-4B9E-918B-C38E980B4B5E}"/>
              </a:ext>
            </a:extLst>
          </p:cNvPr>
          <p:cNvSpPr/>
          <p:nvPr/>
        </p:nvSpPr>
        <p:spPr>
          <a:xfrm rot="16200000">
            <a:off x="1769737" y="3925904"/>
            <a:ext cx="273692" cy="2302012"/>
          </a:xfrm>
          <a:prstGeom prst="leftBrace">
            <a:avLst>
              <a:gd name="adj1" fmla="val 8333"/>
              <a:gd name="adj2" fmla="val 46314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EB210865-BB1E-4843-8943-C0C2C184FF33}"/>
              </a:ext>
            </a:extLst>
          </p:cNvPr>
          <p:cNvSpPr/>
          <p:nvPr/>
        </p:nvSpPr>
        <p:spPr>
          <a:xfrm rot="13409450">
            <a:off x="3331034" y="4345327"/>
            <a:ext cx="267711" cy="795482"/>
          </a:xfrm>
          <a:prstGeom prst="leftBrace">
            <a:avLst>
              <a:gd name="adj1" fmla="val 8333"/>
              <a:gd name="adj2" fmla="val 46314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08E919-E144-45CD-A930-895D661E8ADD}"/>
              </a:ext>
            </a:extLst>
          </p:cNvPr>
          <p:cNvSpPr txBox="1"/>
          <p:nvPr/>
        </p:nvSpPr>
        <p:spPr>
          <a:xfrm>
            <a:off x="3396267" y="4779665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5cm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5130BBBB-0F8C-4FD6-AE90-B25B6B571E2A}"/>
              </a:ext>
            </a:extLst>
          </p:cNvPr>
          <p:cNvSpPr/>
          <p:nvPr/>
        </p:nvSpPr>
        <p:spPr>
          <a:xfrm rot="10800000">
            <a:off x="3654975" y="2693476"/>
            <a:ext cx="287491" cy="1653477"/>
          </a:xfrm>
          <a:prstGeom prst="leftBrace">
            <a:avLst>
              <a:gd name="adj1" fmla="val 8333"/>
              <a:gd name="adj2" fmla="val 46314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FBB897-ABF8-492B-A45F-CBCE0406B5BD}"/>
              </a:ext>
            </a:extLst>
          </p:cNvPr>
          <p:cNvSpPr txBox="1"/>
          <p:nvPr/>
        </p:nvSpPr>
        <p:spPr>
          <a:xfrm>
            <a:off x="3923928" y="339624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8cm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8F8AD7D3-CC0D-4564-825A-032673BBBCDB}"/>
              </a:ext>
            </a:extLst>
          </p:cNvPr>
          <p:cNvSpPr/>
          <p:nvPr/>
        </p:nvSpPr>
        <p:spPr>
          <a:xfrm>
            <a:off x="785849" y="3794299"/>
            <a:ext cx="1267310" cy="1136177"/>
          </a:xfrm>
          <a:prstGeom prst="cub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7E8EED75-1430-4154-B07D-271C0A26DC84}"/>
              </a:ext>
            </a:extLst>
          </p:cNvPr>
          <p:cNvSpPr/>
          <p:nvPr/>
        </p:nvSpPr>
        <p:spPr>
          <a:xfrm rot="16200000">
            <a:off x="1156192" y="4549836"/>
            <a:ext cx="215845" cy="977124"/>
          </a:xfrm>
          <a:prstGeom prst="leftBrace">
            <a:avLst>
              <a:gd name="adj1" fmla="val 8333"/>
              <a:gd name="adj2" fmla="val 46314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B31F4F-8A51-49E0-AD15-2D25854AC4DF}"/>
              </a:ext>
            </a:extLst>
          </p:cNvPr>
          <p:cNvSpPr txBox="1"/>
          <p:nvPr/>
        </p:nvSpPr>
        <p:spPr>
          <a:xfrm>
            <a:off x="952226" y="514632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3cm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FED6EA20-121E-4626-829F-5DCE5FBF4A69}"/>
              </a:ext>
            </a:extLst>
          </p:cNvPr>
          <p:cNvSpPr/>
          <p:nvPr/>
        </p:nvSpPr>
        <p:spPr>
          <a:xfrm>
            <a:off x="4606717" y="4289668"/>
            <a:ext cx="977123" cy="787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CF2E5D-0EAE-4D81-811F-8C37575A4878}"/>
              </a:ext>
            </a:extLst>
          </p:cNvPr>
          <p:cNvSpPr txBox="1"/>
          <p:nvPr/>
        </p:nvSpPr>
        <p:spPr>
          <a:xfrm>
            <a:off x="3942466" y="5294819"/>
            <a:ext cx="1723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빈 공간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채워진 공간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3D4C06A0-FFE8-4237-A407-3F3EBD3C2208}"/>
              </a:ext>
            </a:extLst>
          </p:cNvPr>
          <p:cNvSpPr/>
          <p:nvPr/>
        </p:nvSpPr>
        <p:spPr>
          <a:xfrm rot="13409450">
            <a:off x="1879623" y="4651306"/>
            <a:ext cx="275690" cy="424246"/>
          </a:xfrm>
          <a:prstGeom prst="leftBrace">
            <a:avLst>
              <a:gd name="adj1" fmla="val 8333"/>
              <a:gd name="adj2" fmla="val 46314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968000-CF7E-4808-A9AC-A582AB8B35AB}"/>
              </a:ext>
            </a:extLst>
          </p:cNvPr>
          <p:cNvSpPr txBox="1"/>
          <p:nvPr/>
        </p:nvSpPr>
        <p:spPr>
          <a:xfrm>
            <a:off x="2083968" y="481047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1cm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89B1DEC5-BE23-42FB-AF2F-BF5347EE6E49}"/>
              </a:ext>
            </a:extLst>
          </p:cNvPr>
          <p:cNvSpPr/>
          <p:nvPr/>
        </p:nvSpPr>
        <p:spPr>
          <a:xfrm rot="10800000">
            <a:off x="2083967" y="3794298"/>
            <a:ext cx="279729" cy="832835"/>
          </a:xfrm>
          <a:prstGeom prst="leftBrace">
            <a:avLst>
              <a:gd name="adj1" fmla="val 8333"/>
              <a:gd name="adj2" fmla="val 46314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A0A93B-31A2-484C-B260-927E8953D3AC}"/>
              </a:ext>
            </a:extLst>
          </p:cNvPr>
          <p:cNvSpPr txBox="1"/>
          <p:nvPr/>
        </p:nvSpPr>
        <p:spPr>
          <a:xfrm>
            <a:off x="2270576" y="405120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2cm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09CA953D-CDE9-4D6E-A88E-5D182187D350}"/>
              </a:ext>
            </a:extLst>
          </p:cNvPr>
          <p:cNvSpPr/>
          <p:nvPr/>
        </p:nvSpPr>
        <p:spPr>
          <a:xfrm>
            <a:off x="4728596" y="1317189"/>
            <a:ext cx="1499587" cy="1473292"/>
          </a:xfrm>
          <a:prstGeom prst="cub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왼쪽 중괄호 21">
            <a:extLst>
              <a:ext uri="{FF2B5EF4-FFF2-40B4-BE49-F238E27FC236}">
                <a16:creationId xmlns:a16="http://schemas.microsoft.com/office/drawing/2014/main" id="{F0E638AB-6C2D-4490-8E24-5F5EE86FA6AE}"/>
              </a:ext>
            </a:extLst>
          </p:cNvPr>
          <p:cNvSpPr/>
          <p:nvPr/>
        </p:nvSpPr>
        <p:spPr>
          <a:xfrm rot="16200000">
            <a:off x="5140490" y="2393683"/>
            <a:ext cx="267567" cy="1091354"/>
          </a:xfrm>
          <a:prstGeom prst="leftBrace">
            <a:avLst>
              <a:gd name="adj1" fmla="val 8333"/>
              <a:gd name="adj2" fmla="val 46314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938314-4BA4-486F-917B-18FB547D07EF}"/>
              </a:ext>
            </a:extLst>
          </p:cNvPr>
          <p:cNvSpPr txBox="1"/>
          <p:nvPr/>
        </p:nvSpPr>
        <p:spPr>
          <a:xfrm>
            <a:off x="4860032" y="2984478"/>
            <a:ext cx="72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4cm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왼쪽 중괄호 23">
            <a:extLst>
              <a:ext uri="{FF2B5EF4-FFF2-40B4-BE49-F238E27FC236}">
                <a16:creationId xmlns:a16="http://schemas.microsoft.com/office/drawing/2014/main" id="{43850DEB-12E7-4AA0-ABDA-0360908C6B9C}"/>
              </a:ext>
            </a:extLst>
          </p:cNvPr>
          <p:cNvSpPr/>
          <p:nvPr/>
        </p:nvSpPr>
        <p:spPr>
          <a:xfrm rot="13409450">
            <a:off x="5987319" y="2438671"/>
            <a:ext cx="279090" cy="457636"/>
          </a:xfrm>
          <a:prstGeom prst="leftBrace">
            <a:avLst>
              <a:gd name="adj1" fmla="val 8333"/>
              <a:gd name="adj2" fmla="val 46314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6EBC28-F190-49D4-AF54-3CA45A7C894A}"/>
              </a:ext>
            </a:extLst>
          </p:cNvPr>
          <p:cNvSpPr txBox="1"/>
          <p:nvPr/>
        </p:nvSpPr>
        <p:spPr>
          <a:xfrm>
            <a:off x="6237838" y="2708473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2cm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80BC1C84-E37D-42F6-A3CF-57EAD1351718}"/>
              </a:ext>
            </a:extLst>
          </p:cNvPr>
          <p:cNvSpPr/>
          <p:nvPr/>
        </p:nvSpPr>
        <p:spPr>
          <a:xfrm rot="10800000">
            <a:off x="6309845" y="1188617"/>
            <a:ext cx="353179" cy="1073160"/>
          </a:xfrm>
          <a:prstGeom prst="leftBrace">
            <a:avLst>
              <a:gd name="adj1" fmla="val 8333"/>
              <a:gd name="adj2" fmla="val 46314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02A981-FB0A-4ABC-9738-C870EA267577}"/>
              </a:ext>
            </a:extLst>
          </p:cNvPr>
          <p:cNvSpPr txBox="1"/>
          <p:nvPr/>
        </p:nvSpPr>
        <p:spPr>
          <a:xfrm>
            <a:off x="6550866" y="174410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3cm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881B3E2-9439-4CDA-8D9A-D52B75CD964F}"/>
              </a:ext>
            </a:extLst>
          </p:cNvPr>
          <p:cNvCxnSpPr>
            <a:cxnSpLocks/>
            <a:stCxn id="22" idx="0"/>
          </p:cNvCxnSpPr>
          <p:nvPr/>
        </p:nvCxnSpPr>
        <p:spPr>
          <a:xfrm flipH="1">
            <a:off x="1043608" y="2805577"/>
            <a:ext cx="3684989" cy="21201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95D22A-E686-4BD6-92E5-450D8F91F067}"/>
              </a:ext>
            </a:extLst>
          </p:cNvPr>
          <p:cNvSpPr txBox="1"/>
          <p:nvPr/>
        </p:nvSpPr>
        <p:spPr>
          <a:xfrm>
            <a:off x="6145755" y="3247524"/>
            <a:ext cx="3041901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[[[1,1,1,0,0,0,0,0,0,0],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[0,0,0,0,0,0,0,0,0,0],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[0,0,0,0,0,0,0,0,0,0],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[0,0,0,0,0,0,0,0,0,0],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[0,0,0,0,0,0,0,0,0,0]]</a:t>
            </a:r>
          </a:p>
          <a:p>
            <a:pPr marL="0" marR="0" lvl="0" indent="0" algn="l" defTabSz="914400" rtl="0" eaLnBrk="1" fontAlgn="auto" latinLnBrk="1" hangingPunct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.</a:t>
            </a:r>
          </a:p>
          <a:p>
            <a:pPr marL="0" marR="0" lvl="0" indent="0" algn="l" defTabSz="914400" rtl="0" eaLnBrk="1" fontAlgn="auto" latinLnBrk="1" hangingPunct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.</a:t>
            </a:r>
          </a:p>
          <a:p>
            <a:pPr marL="0" marR="0" lvl="0" indent="0" algn="l" defTabSz="914400" rtl="0" eaLnBrk="1" fontAlgn="auto" latinLnBrk="1" hangingPunct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[[0,0,0,0,0,0,0,0,0,0],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[0,0,0,0,0,0,0,0,0,0],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[0,0,0,0,0,0,0,0,0,0],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[0,0,0,0,0,0,0,0,0,0],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[0,0,0,0,0,0,0,0,0,0]]]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8D970C-8A4D-4AF3-9D5C-A10D822A04A9}"/>
              </a:ext>
            </a:extLst>
          </p:cNvPr>
          <p:cNvSpPr txBox="1"/>
          <p:nvPr/>
        </p:nvSpPr>
        <p:spPr>
          <a:xfrm>
            <a:off x="1149377" y="215940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칸씩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이동하며 확인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!!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43EA5F-412A-4C43-883E-20123E8B1537}"/>
              </a:ext>
            </a:extLst>
          </p:cNvPr>
          <p:cNvSpPr txBox="1"/>
          <p:nvPr/>
        </p:nvSpPr>
        <p:spPr>
          <a:xfrm>
            <a:off x="359853" y="544324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프로세스 구현 </a:t>
            </a:r>
            <a:r>
              <a:rPr lang="en-US" altLang="ko-KR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 적재 최적화</a:t>
            </a:r>
            <a:r>
              <a:rPr lang="en-US" altLang="ko-KR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0" lang="en-US" altLang="ko-KR" sz="3200" b="1" i="0" u="none" strike="noStrike" kern="1200" cap="none" spc="-150" normalizeH="0" baseline="0" noProof="0" dirty="0">
              <a:ln>
                <a:solidFill>
                  <a:prstClr val="black">
                    <a:alpha val="2000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769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97B5114B-1600-430E-8F5C-D1A9FFDCBDF4}"/>
              </a:ext>
            </a:extLst>
          </p:cNvPr>
          <p:cNvSpPr/>
          <p:nvPr/>
        </p:nvSpPr>
        <p:spPr>
          <a:xfrm flipH="1" flipV="1">
            <a:off x="5911957" y="0"/>
            <a:ext cx="3263056" cy="180020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FB0E375-3168-46C0-92AC-F924636DEEEE}"/>
              </a:ext>
            </a:extLst>
          </p:cNvPr>
          <p:cNvCxnSpPr/>
          <p:nvPr/>
        </p:nvCxnSpPr>
        <p:spPr>
          <a:xfrm>
            <a:off x="5549123" y="-171400"/>
            <a:ext cx="3816424" cy="23762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정육면체 5">
            <a:extLst>
              <a:ext uri="{FF2B5EF4-FFF2-40B4-BE49-F238E27FC236}">
                <a16:creationId xmlns:a16="http://schemas.microsoft.com/office/drawing/2014/main" id="{37E6A639-1500-4824-8A7D-8E1BD8F2A99A}"/>
              </a:ext>
            </a:extLst>
          </p:cNvPr>
          <p:cNvSpPr/>
          <p:nvPr/>
        </p:nvSpPr>
        <p:spPr>
          <a:xfrm>
            <a:off x="755577" y="2693476"/>
            <a:ext cx="2880320" cy="2232248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D3047-FB8F-4D1C-91F7-D94C015906C8}"/>
              </a:ext>
            </a:extLst>
          </p:cNvPr>
          <p:cNvSpPr txBox="1"/>
          <p:nvPr/>
        </p:nvSpPr>
        <p:spPr>
          <a:xfrm>
            <a:off x="1619672" y="5213756"/>
            <a:ext cx="84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10cm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ADF47102-D5AF-4166-872D-8696D39C3548}"/>
              </a:ext>
            </a:extLst>
          </p:cNvPr>
          <p:cNvSpPr/>
          <p:nvPr/>
        </p:nvSpPr>
        <p:spPr>
          <a:xfrm rot="16200000">
            <a:off x="1769737" y="3925904"/>
            <a:ext cx="273692" cy="2302012"/>
          </a:xfrm>
          <a:prstGeom prst="leftBrace">
            <a:avLst>
              <a:gd name="adj1" fmla="val 8333"/>
              <a:gd name="adj2" fmla="val 46314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6D53107A-F271-414F-9A30-568CAE276FA8}"/>
              </a:ext>
            </a:extLst>
          </p:cNvPr>
          <p:cNvSpPr/>
          <p:nvPr/>
        </p:nvSpPr>
        <p:spPr>
          <a:xfrm rot="13409450">
            <a:off x="3331034" y="4345327"/>
            <a:ext cx="267711" cy="795482"/>
          </a:xfrm>
          <a:prstGeom prst="leftBrace">
            <a:avLst>
              <a:gd name="adj1" fmla="val 8333"/>
              <a:gd name="adj2" fmla="val 46314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8DBA68-982D-4632-A512-D45D4612ABE2}"/>
              </a:ext>
            </a:extLst>
          </p:cNvPr>
          <p:cNvSpPr txBox="1"/>
          <p:nvPr/>
        </p:nvSpPr>
        <p:spPr>
          <a:xfrm>
            <a:off x="3396267" y="4779665"/>
            <a:ext cx="74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5cm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E68048DC-4EB2-4473-8EA9-EA15EC05A6AE}"/>
              </a:ext>
            </a:extLst>
          </p:cNvPr>
          <p:cNvSpPr/>
          <p:nvPr/>
        </p:nvSpPr>
        <p:spPr>
          <a:xfrm rot="10800000">
            <a:off x="3654975" y="2693476"/>
            <a:ext cx="287491" cy="1653477"/>
          </a:xfrm>
          <a:prstGeom prst="leftBrace">
            <a:avLst>
              <a:gd name="adj1" fmla="val 8333"/>
              <a:gd name="adj2" fmla="val 46314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3C93E1-DD76-4296-90D3-B364CFFC406D}"/>
              </a:ext>
            </a:extLst>
          </p:cNvPr>
          <p:cNvSpPr txBox="1"/>
          <p:nvPr/>
        </p:nvSpPr>
        <p:spPr>
          <a:xfrm>
            <a:off x="3923927" y="3396241"/>
            <a:ext cx="88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8cm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4CC1D1BD-6880-415A-B2CB-B8611ABAE9D6}"/>
              </a:ext>
            </a:extLst>
          </p:cNvPr>
          <p:cNvSpPr/>
          <p:nvPr/>
        </p:nvSpPr>
        <p:spPr>
          <a:xfrm>
            <a:off x="785849" y="3794299"/>
            <a:ext cx="1267310" cy="1136177"/>
          </a:xfrm>
          <a:prstGeom prst="cub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왼쪽 중괄호 13">
            <a:extLst>
              <a:ext uri="{FF2B5EF4-FFF2-40B4-BE49-F238E27FC236}">
                <a16:creationId xmlns:a16="http://schemas.microsoft.com/office/drawing/2014/main" id="{CCDAF8D0-FE1B-44C0-ADCA-C0839C9272D7}"/>
              </a:ext>
            </a:extLst>
          </p:cNvPr>
          <p:cNvSpPr/>
          <p:nvPr/>
        </p:nvSpPr>
        <p:spPr>
          <a:xfrm rot="16200000">
            <a:off x="1156192" y="4549836"/>
            <a:ext cx="215845" cy="977124"/>
          </a:xfrm>
          <a:prstGeom prst="leftBrace">
            <a:avLst>
              <a:gd name="adj1" fmla="val 8333"/>
              <a:gd name="adj2" fmla="val 46314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61D9B2-D201-4258-9FF6-D2AF01CCD74A}"/>
              </a:ext>
            </a:extLst>
          </p:cNvPr>
          <p:cNvSpPr txBox="1"/>
          <p:nvPr/>
        </p:nvSpPr>
        <p:spPr>
          <a:xfrm>
            <a:off x="952226" y="5146320"/>
            <a:ext cx="65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3cm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10E187-8992-4034-BCF8-A87E49A48E41}"/>
              </a:ext>
            </a:extLst>
          </p:cNvPr>
          <p:cNvSpPr txBox="1"/>
          <p:nvPr/>
        </p:nvSpPr>
        <p:spPr>
          <a:xfrm>
            <a:off x="6171338" y="3247524"/>
            <a:ext cx="2703961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[[[1,1,1,1,1,1,1,0,0,0],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[0,0,0,1,1,1,1,0,0,0],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[0,0,0,0,0,0,0,0,0,0],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[0,0,0,0,0,0,0,0,0,0],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[0,0,0,0,0,0,0,0,0,0]]</a:t>
            </a:r>
          </a:p>
          <a:p>
            <a:pPr marL="0" marR="0" lvl="0" indent="0" algn="l" defTabSz="914400" rtl="0" eaLnBrk="1" fontAlgn="auto" latinLnBrk="1" hangingPunct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.</a:t>
            </a:r>
          </a:p>
          <a:p>
            <a:pPr marL="0" marR="0" lvl="0" indent="0" algn="l" defTabSz="914400" rtl="0" eaLnBrk="1" fontAlgn="auto" latinLnBrk="1" hangingPunct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.</a:t>
            </a:r>
          </a:p>
          <a:p>
            <a:pPr marL="0" marR="0" lvl="0" indent="0" algn="l" defTabSz="914400" rtl="0" eaLnBrk="1" fontAlgn="auto" latinLnBrk="1" hangingPunct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[[0,0,0,0,0,0,0,0,0,0],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[0,0,0,0,0,0,0,0,0,0],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[0,0,0,0,0,0,0,0,0,0],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[0,0,0,0,0,0,0,0,0,0],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[0,0,0,0,0,0,0,0,0,0]]]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26E819F-5A8C-49D3-B816-696DB95EB854}"/>
              </a:ext>
            </a:extLst>
          </p:cNvPr>
          <p:cNvSpPr/>
          <p:nvPr/>
        </p:nvSpPr>
        <p:spPr>
          <a:xfrm>
            <a:off x="4606717" y="4289668"/>
            <a:ext cx="977123" cy="787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9E8E00-FB4F-4F3D-9A11-A6D0FB825BD8}"/>
              </a:ext>
            </a:extLst>
          </p:cNvPr>
          <p:cNvSpPr txBox="1"/>
          <p:nvPr/>
        </p:nvSpPr>
        <p:spPr>
          <a:xfrm>
            <a:off x="3942466" y="5294819"/>
            <a:ext cx="1773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빈 공간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채워진 공간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2248EBFF-5E19-4E22-90C3-B8711410F4DC}"/>
              </a:ext>
            </a:extLst>
          </p:cNvPr>
          <p:cNvSpPr/>
          <p:nvPr/>
        </p:nvSpPr>
        <p:spPr>
          <a:xfrm rot="13409450">
            <a:off x="1879623" y="4651306"/>
            <a:ext cx="275690" cy="424246"/>
          </a:xfrm>
          <a:prstGeom prst="leftBrace">
            <a:avLst>
              <a:gd name="adj1" fmla="val 8333"/>
              <a:gd name="adj2" fmla="val 46314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D6ECEE-B178-4B19-A2EF-0C5C6AF2090D}"/>
              </a:ext>
            </a:extLst>
          </p:cNvPr>
          <p:cNvSpPr txBox="1"/>
          <p:nvPr/>
        </p:nvSpPr>
        <p:spPr>
          <a:xfrm>
            <a:off x="2083968" y="4810472"/>
            <a:ext cx="74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1cm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왼쪽 중괄호 20">
            <a:extLst>
              <a:ext uri="{FF2B5EF4-FFF2-40B4-BE49-F238E27FC236}">
                <a16:creationId xmlns:a16="http://schemas.microsoft.com/office/drawing/2014/main" id="{63D50C8F-609B-45ED-8864-06246EB4D596}"/>
              </a:ext>
            </a:extLst>
          </p:cNvPr>
          <p:cNvSpPr/>
          <p:nvPr/>
        </p:nvSpPr>
        <p:spPr>
          <a:xfrm rot="10800000">
            <a:off x="2083967" y="3794298"/>
            <a:ext cx="279729" cy="832835"/>
          </a:xfrm>
          <a:prstGeom prst="leftBrace">
            <a:avLst>
              <a:gd name="adj1" fmla="val 8333"/>
              <a:gd name="adj2" fmla="val 46314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D0101F-978F-4252-B901-81576A762565}"/>
              </a:ext>
            </a:extLst>
          </p:cNvPr>
          <p:cNvSpPr txBox="1"/>
          <p:nvPr/>
        </p:nvSpPr>
        <p:spPr>
          <a:xfrm>
            <a:off x="2270575" y="4051200"/>
            <a:ext cx="88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2cm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정육면체 22">
            <a:extLst>
              <a:ext uri="{FF2B5EF4-FFF2-40B4-BE49-F238E27FC236}">
                <a16:creationId xmlns:a16="http://schemas.microsoft.com/office/drawing/2014/main" id="{ECD0663B-F8AF-4210-96CD-865E0D819B89}"/>
              </a:ext>
            </a:extLst>
          </p:cNvPr>
          <p:cNvSpPr/>
          <p:nvPr/>
        </p:nvSpPr>
        <p:spPr>
          <a:xfrm>
            <a:off x="4728596" y="1317189"/>
            <a:ext cx="1499587" cy="1473292"/>
          </a:xfrm>
          <a:prstGeom prst="cub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왼쪽 중괄호 23">
            <a:extLst>
              <a:ext uri="{FF2B5EF4-FFF2-40B4-BE49-F238E27FC236}">
                <a16:creationId xmlns:a16="http://schemas.microsoft.com/office/drawing/2014/main" id="{D29842E3-EA52-4539-A6A0-2520294F0439}"/>
              </a:ext>
            </a:extLst>
          </p:cNvPr>
          <p:cNvSpPr/>
          <p:nvPr/>
        </p:nvSpPr>
        <p:spPr>
          <a:xfrm rot="16200000">
            <a:off x="5140490" y="2393683"/>
            <a:ext cx="267567" cy="1091354"/>
          </a:xfrm>
          <a:prstGeom prst="leftBrace">
            <a:avLst>
              <a:gd name="adj1" fmla="val 8333"/>
              <a:gd name="adj2" fmla="val 46314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72E976-C09C-4574-B9E5-F215B3E3CA13}"/>
              </a:ext>
            </a:extLst>
          </p:cNvPr>
          <p:cNvSpPr txBox="1"/>
          <p:nvPr/>
        </p:nvSpPr>
        <p:spPr>
          <a:xfrm>
            <a:off x="4925270" y="2984478"/>
            <a:ext cx="65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5EE0E0FA-1171-4EBD-8197-84D87D364098}"/>
              </a:ext>
            </a:extLst>
          </p:cNvPr>
          <p:cNvSpPr/>
          <p:nvPr/>
        </p:nvSpPr>
        <p:spPr>
          <a:xfrm rot="13409450">
            <a:off x="5987319" y="2438671"/>
            <a:ext cx="279090" cy="457636"/>
          </a:xfrm>
          <a:prstGeom prst="leftBrace">
            <a:avLst>
              <a:gd name="adj1" fmla="val 8333"/>
              <a:gd name="adj2" fmla="val 46314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2FB99B-6832-4C9E-A2EB-BA1F7126DD1B}"/>
              </a:ext>
            </a:extLst>
          </p:cNvPr>
          <p:cNvSpPr txBox="1"/>
          <p:nvPr/>
        </p:nvSpPr>
        <p:spPr>
          <a:xfrm>
            <a:off x="6237838" y="2708473"/>
            <a:ext cx="74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FE4F153C-B894-47C0-BFBF-AE9A55FF9DF5}"/>
              </a:ext>
            </a:extLst>
          </p:cNvPr>
          <p:cNvSpPr/>
          <p:nvPr/>
        </p:nvSpPr>
        <p:spPr>
          <a:xfrm rot="10800000">
            <a:off x="6309845" y="1188617"/>
            <a:ext cx="353179" cy="1073160"/>
          </a:xfrm>
          <a:prstGeom prst="leftBrace">
            <a:avLst>
              <a:gd name="adj1" fmla="val 8333"/>
              <a:gd name="adj2" fmla="val 46314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8F8DD7-DFBB-491D-A2A0-453C2A79B3FA}"/>
              </a:ext>
            </a:extLst>
          </p:cNvPr>
          <p:cNvSpPr txBox="1"/>
          <p:nvPr/>
        </p:nvSpPr>
        <p:spPr>
          <a:xfrm>
            <a:off x="6550865" y="1744106"/>
            <a:ext cx="88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78C4CC3-7C15-4577-9932-6D7011AC6B62}"/>
              </a:ext>
            </a:extLst>
          </p:cNvPr>
          <p:cNvCxnSpPr>
            <a:cxnSpLocks/>
            <a:stCxn id="24" idx="0"/>
            <a:endCxn id="19" idx="0"/>
          </p:cNvCxnSpPr>
          <p:nvPr/>
        </p:nvCxnSpPr>
        <p:spPr>
          <a:xfrm flipH="1">
            <a:off x="1771472" y="2805577"/>
            <a:ext cx="2957125" cy="21168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5D216BE-5CA6-4A90-B3DB-6DCB4C608FAB}"/>
              </a:ext>
            </a:extLst>
          </p:cNvPr>
          <p:cNvSpPr txBox="1"/>
          <p:nvPr/>
        </p:nvSpPr>
        <p:spPr>
          <a:xfrm>
            <a:off x="1072921" y="1857349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가능한 위치 발견 시 적재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이를 다양한 순서에 따라 적재함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B5E2CA-E074-4180-A0A3-554DD6FA839A}"/>
              </a:ext>
            </a:extLst>
          </p:cNvPr>
          <p:cNvSpPr txBox="1"/>
          <p:nvPr/>
        </p:nvSpPr>
        <p:spPr>
          <a:xfrm>
            <a:off x="359853" y="544324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프로세스 구현 </a:t>
            </a:r>
            <a:r>
              <a:rPr lang="en-US" altLang="ko-KR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 적재 최적화</a:t>
            </a:r>
            <a:r>
              <a:rPr lang="en-US" altLang="ko-KR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0" lang="en-US" altLang="ko-KR" sz="3200" b="1" i="0" u="none" strike="noStrike" kern="1200" cap="none" spc="-150" normalizeH="0" baseline="0" noProof="0" dirty="0">
              <a:ln>
                <a:solidFill>
                  <a:prstClr val="black">
                    <a:alpha val="2000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5480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4BDEB00-547C-4611-A7D7-29EDED348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36296"/>
            <a:ext cx="7155800" cy="4801016"/>
          </a:xfrm>
          <a:prstGeom prst="rect">
            <a:avLst/>
          </a:prstGeom>
        </p:spPr>
      </p:pic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235CFADA-619C-443A-BD2C-A713372FE94F}"/>
              </a:ext>
            </a:extLst>
          </p:cNvPr>
          <p:cNvSpPr/>
          <p:nvPr/>
        </p:nvSpPr>
        <p:spPr>
          <a:xfrm flipH="1" flipV="1">
            <a:off x="5911957" y="0"/>
            <a:ext cx="3263056" cy="180020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3AC53C-81CA-457D-9F4E-E4F3D9C536DE}"/>
              </a:ext>
            </a:extLst>
          </p:cNvPr>
          <p:cNvCxnSpPr/>
          <p:nvPr/>
        </p:nvCxnSpPr>
        <p:spPr>
          <a:xfrm>
            <a:off x="5549123" y="-171400"/>
            <a:ext cx="3816424" cy="23762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030840-F310-4796-8527-4677F013B456}"/>
              </a:ext>
            </a:extLst>
          </p:cNvPr>
          <p:cNvSpPr/>
          <p:nvPr/>
        </p:nvSpPr>
        <p:spPr>
          <a:xfrm>
            <a:off x="566561" y="1543407"/>
            <a:ext cx="5256583" cy="22163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38321DD-C9C5-4CE6-B9B6-E2F683C07632}"/>
              </a:ext>
            </a:extLst>
          </p:cNvPr>
          <p:cNvCxnSpPr>
            <a:cxnSpLocks/>
          </p:cNvCxnSpPr>
          <p:nvPr/>
        </p:nvCxnSpPr>
        <p:spPr>
          <a:xfrm>
            <a:off x="5823144" y="3107927"/>
            <a:ext cx="720080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905BF0-DF04-4EA6-A693-F58A16DCB036}"/>
              </a:ext>
            </a:extLst>
          </p:cNvPr>
          <p:cNvSpPr txBox="1"/>
          <p:nvPr/>
        </p:nvSpPr>
        <p:spPr>
          <a:xfrm>
            <a:off x="6606237" y="2846317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구현하는데 필요한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기본값 설정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B644C4-A3D4-4F6E-97D0-08D53329412A}"/>
              </a:ext>
            </a:extLst>
          </p:cNvPr>
          <p:cNvSpPr/>
          <p:nvPr/>
        </p:nvSpPr>
        <p:spPr>
          <a:xfrm>
            <a:off x="1102194" y="4226128"/>
            <a:ext cx="6089102" cy="16938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6503F91-03CE-4C98-AE80-5531F89334AD}"/>
              </a:ext>
            </a:extLst>
          </p:cNvPr>
          <p:cNvCxnSpPr>
            <a:cxnSpLocks/>
          </p:cNvCxnSpPr>
          <p:nvPr/>
        </p:nvCxnSpPr>
        <p:spPr>
          <a:xfrm flipV="1">
            <a:off x="7191296" y="5119110"/>
            <a:ext cx="432048" cy="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52F27A4-9D63-4C4F-95F5-B2C99AEF1859}"/>
              </a:ext>
            </a:extLst>
          </p:cNvPr>
          <p:cNvSpPr txBox="1"/>
          <p:nvPr/>
        </p:nvSpPr>
        <p:spPr>
          <a:xfrm>
            <a:off x="7551336" y="4965222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적재가능 여부 검사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474648-6CCC-4F55-9547-8BE3D1B557EC}"/>
              </a:ext>
            </a:extLst>
          </p:cNvPr>
          <p:cNvSpPr txBox="1"/>
          <p:nvPr/>
        </p:nvSpPr>
        <p:spPr>
          <a:xfrm>
            <a:off x="359853" y="544324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프로세스 구현 </a:t>
            </a:r>
            <a:r>
              <a:rPr lang="en-US" altLang="ko-KR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 적재 최적화</a:t>
            </a:r>
            <a:r>
              <a:rPr lang="en-US" altLang="ko-KR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0" lang="en-US" altLang="ko-KR" sz="3200" b="1" i="0" u="none" strike="noStrike" kern="1200" cap="none" spc="-150" normalizeH="0" baseline="0" noProof="0" dirty="0">
              <a:ln>
                <a:solidFill>
                  <a:prstClr val="black">
                    <a:alpha val="2000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76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>
            <a:off x="-21704" y="5489848"/>
            <a:ext cx="2808312" cy="1368152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직각 삼각형 3"/>
          <p:cNvSpPr/>
          <p:nvPr/>
        </p:nvSpPr>
        <p:spPr>
          <a:xfrm flipH="1" flipV="1">
            <a:off x="5911957" y="0"/>
            <a:ext cx="3263056" cy="180020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324544" y="5013176"/>
            <a:ext cx="3384376" cy="194421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549123" y="-171400"/>
            <a:ext cx="3816424" cy="23762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62F2A189-09A2-4B7D-B083-6FD1004E85CC}"/>
              </a:ext>
            </a:extLst>
          </p:cNvPr>
          <p:cNvSpPr txBox="1">
            <a:spLocks/>
          </p:cNvSpPr>
          <p:nvPr/>
        </p:nvSpPr>
        <p:spPr>
          <a:xfrm>
            <a:off x="2568606" y="2578596"/>
            <a:ext cx="40067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선정 배경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5BB8195-91B7-49FF-9A99-CBB037471083}"/>
              </a:ext>
            </a:extLst>
          </p:cNvPr>
          <p:cNvSpPr txBox="1">
            <a:spLocks/>
          </p:cNvSpPr>
          <p:nvPr/>
        </p:nvSpPr>
        <p:spPr>
          <a:xfrm>
            <a:off x="-262880" y="1970584"/>
            <a:ext cx="9299376" cy="4410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014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07915B4-3D95-42DD-8121-E22D2B64C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2" y="1124746"/>
            <a:ext cx="5508612" cy="5688630"/>
          </a:xfrm>
          <a:prstGeom prst="rect">
            <a:avLst/>
          </a:prstGeom>
        </p:spPr>
      </p:pic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7E8C046A-C52C-4A1F-9894-FB28D5F742C2}"/>
              </a:ext>
            </a:extLst>
          </p:cNvPr>
          <p:cNvSpPr/>
          <p:nvPr/>
        </p:nvSpPr>
        <p:spPr>
          <a:xfrm flipH="1" flipV="1">
            <a:off x="5911957" y="0"/>
            <a:ext cx="3263056" cy="180020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0FE68A-C2DB-4911-8B73-1BF87D7D5C70}"/>
              </a:ext>
            </a:extLst>
          </p:cNvPr>
          <p:cNvCxnSpPr/>
          <p:nvPr/>
        </p:nvCxnSpPr>
        <p:spPr>
          <a:xfrm>
            <a:off x="5549123" y="-171400"/>
            <a:ext cx="3816424" cy="23762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D1B462-3672-4EBE-808E-673081495404}"/>
              </a:ext>
            </a:extLst>
          </p:cNvPr>
          <p:cNvSpPr/>
          <p:nvPr/>
        </p:nvSpPr>
        <p:spPr>
          <a:xfrm>
            <a:off x="611561" y="1124746"/>
            <a:ext cx="5256583" cy="252027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201B550-9852-47A0-A540-BCF4DB94F3AC}"/>
              </a:ext>
            </a:extLst>
          </p:cNvPr>
          <p:cNvCxnSpPr>
            <a:cxnSpLocks/>
          </p:cNvCxnSpPr>
          <p:nvPr/>
        </p:nvCxnSpPr>
        <p:spPr>
          <a:xfrm>
            <a:off x="5868144" y="2921158"/>
            <a:ext cx="720080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78D15B8-148C-48BA-869F-7AF38DA366F5}"/>
              </a:ext>
            </a:extLst>
          </p:cNvPr>
          <p:cNvSpPr txBox="1"/>
          <p:nvPr/>
        </p:nvSpPr>
        <p:spPr>
          <a:xfrm>
            <a:off x="6552220" y="2629885"/>
            <a:ext cx="2232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적재가 불가능할 경우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위치를 이동해 보며 확인하는 부분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D814D1-E21D-4A2A-AD2D-2B1ACBA90E41}"/>
              </a:ext>
            </a:extLst>
          </p:cNvPr>
          <p:cNvSpPr txBox="1"/>
          <p:nvPr/>
        </p:nvSpPr>
        <p:spPr>
          <a:xfrm>
            <a:off x="6588224" y="3913311"/>
            <a:ext cx="1986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적재 불가능 여부 판단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377849-8DED-4804-8D0F-5F906417ECCC}"/>
              </a:ext>
            </a:extLst>
          </p:cNvPr>
          <p:cNvSpPr/>
          <p:nvPr/>
        </p:nvSpPr>
        <p:spPr>
          <a:xfrm>
            <a:off x="611561" y="3672202"/>
            <a:ext cx="5256583" cy="8369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B00EA66-E971-4193-96F6-46F59F5C7BB3}"/>
              </a:ext>
            </a:extLst>
          </p:cNvPr>
          <p:cNvCxnSpPr>
            <a:cxnSpLocks/>
          </p:cNvCxnSpPr>
          <p:nvPr/>
        </p:nvCxnSpPr>
        <p:spPr>
          <a:xfrm>
            <a:off x="5868144" y="4077072"/>
            <a:ext cx="720080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3B3EE6-E145-4E31-BAED-B82D5C88CFAC}"/>
              </a:ext>
            </a:extLst>
          </p:cNvPr>
          <p:cNvSpPr/>
          <p:nvPr/>
        </p:nvSpPr>
        <p:spPr>
          <a:xfrm>
            <a:off x="292541" y="6597352"/>
            <a:ext cx="3055324" cy="2557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A0D9671-36F1-46AB-9FEE-5BC790D6FF32}"/>
              </a:ext>
            </a:extLst>
          </p:cNvPr>
          <p:cNvCxnSpPr>
            <a:cxnSpLocks/>
          </p:cNvCxnSpPr>
          <p:nvPr/>
        </p:nvCxnSpPr>
        <p:spPr>
          <a:xfrm>
            <a:off x="3347865" y="6741368"/>
            <a:ext cx="720080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1EBFDF-5D26-4547-843D-65CBA7A6392C}"/>
              </a:ext>
            </a:extLst>
          </p:cNvPr>
          <p:cNvSpPr txBox="1"/>
          <p:nvPr/>
        </p:nvSpPr>
        <p:spPr>
          <a:xfrm>
            <a:off x="4033560" y="6545311"/>
            <a:ext cx="3850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물품의 위치와 가로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세로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높이 정보 리턴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795840-C1DE-42C0-A314-7A4BCF48FB8E}"/>
              </a:ext>
            </a:extLst>
          </p:cNvPr>
          <p:cNvSpPr txBox="1"/>
          <p:nvPr/>
        </p:nvSpPr>
        <p:spPr>
          <a:xfrm>
            <a:off x="359532" y="338647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프로세스 구현 </a:t>
            </a:r>
            <a:r>
              <a:rPr lang="en-US" altLang="ko-KR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 적재 최적화</a:t>
            </a:r>
            <a:r>
              <a:rPr lang="en-US" altLang="ko-KR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0" lang="en-US" altLang="ko-KR" sz="3200" b="1" i="0" u="none" strike="noStrike" kern="1200" cap="none" spc="-150" normalizeH="0" baseline="0" noProof="0" dirty="0">
              <a:ln>
                <a:solidFill>
                  <a:prstClr val="black">
                    <a:alpha val="2000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9710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C3DCB5F-2B08-454F-8C30-6F2F04335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904927"/>
            <a:ext cx="1585097" cy="30312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8CD5D04-A306-44B7-A728-D721AA2F1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80" y="2669204"/>
            <a:ext cx="8527519" cy="2812024"/>
          </a:xfrm>
          <a:prstGeom prst="rect">
            <a:avLst/>
          </a:prstGeom>
        </p:spPr>
      </p:pic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ED8F365F-A043-4108-A106-209D5622C291}"/>
              </a:ext>
            </a:extLst>
          </p:cNvPr>
          <p:cNvSpPr/>
          <p:nvPr/>
        </p:nvSpPr>
        <p:spPr>
          <a:xfrm flipH="1" flipV="1">
            <a:off x="5911957" y="0"/>
            <a:ext cx="3263056" cy="180020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CF960D4-5338-4CE5-86D0-7DD6DAD396F7}"/>
              </a:ext>
            </a:extLst>
          </p:cNvPr>
          <p:cNvCxnSpPr/>
          <p:nvPr/>
        </p:nvCxnSpPr>
        <p:spPr>
          <a:xfrm>
            <a:off x="5549123" y="-171400"/>
            <a:ext cx="3816424" cy="23762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5FBBDF-3E90-4D68-B383-6D0C7FB1A3F1}"/>
              </a:ext>
            </a:extLst>
          </p:cNvPr>
          <p:cNvSpPr/>
          <p:nvPr/>
        </p:nvSpPr>
        <p:spPr>
          <a:xfrm>
            <a:off x="403579" y="1813756"/>
            <a:ext cx="1720149" cy="4304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36C180A-B4FB-48B0-BE5D-A6C92BD85C17}"/>
              </a:ext>
            </a:extLst>
          </p:cNvPr>
          <p:cNvCxnSpPr>
            <a:cxnSpLocks/>
          </p:cNvCxnSpPr>
          <p:nvPr/>
        </p:nvCxnSpPr>
        <p:spPr>
          <a:xfrm>
            <a:off x="2123728" y="2060848"/>
            <a:ext cx="720080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F5C8A9-6473-4C15-B70C-D9923FD247D9}"/>
              </a:ext>
            </a:extLst>
          </p:cNvPr>
          <p:cNvSpPr txBox="1"/>
          <p:nvPr/>
        </p:nvSpPr>
        <p:spPr>
          <a:xfrm>
            <a:off x="2843808" y="1897087"/>
            <a:ext cx="326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Vpython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이용하여 시각화 하였음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4D0038-2050-4CD5-ADBE-4B3AF80C3228}"/>
              </a:ext>
            </a:extLst>
          </p:cNvPr>
          <p:cNvSpPr txBox="1"/>
          <p:nvPr/>
        </p:nvSpPr>
        <p:spPr>
          <a:xfrm>
            <a:off x="6466904" y="2843063"/>
            <a:ext cx="1201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상자 시각화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C1D641-DC21-41F0-AA77-B35ABC000A8A}"/>
              </a:ext>
            </a:extLst>
          </p:cNvPr>
          <p:cNvSpPr/>
          <p:nvPr/>
        </p:nvSpPr>
        <p:spPr>
          <a:xfrm>
            <a:off x="404692" y="2557485"/>
            <a:ext cx="5319436" cy="7507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42303E8-4BDB-424D-A87E-9DE87D363F1B}"/>
              </a:ext>
            </a:extLst>
          </p:cNvPr>
          <p:cNvCxnSpPr>
            <a:cxnSpLocks/>
          </p:cNvCxnSpPr>
          <p:nvPr/>
        </p:nvCxnSpPr>
        <p:spPr>
          <a:xfrm>
            <a:off x="5746824" y="2996952"/>
            <a:ext cx="720080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D8A666-09EC-46ED-9A7C-0414762DE771}"/>
              </a:ext>
            </a:extLst>
          </p:cNvPr>
          <p:cNvSpPr/>
          <p:nvPr/>
        </p:nvSpPr>
        <p:spPr>
          <a:xfrm>
            <a:off x="403578" y="3636016"/>
            <a:ext cx="8527519" cy="18452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766B80A-B4E5-4277-9E13-B2E2EC7F044A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4667338" y="5481228"/>
            <a:ext cx="0" cy="75608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ACE220D-5B7B-462C-AAFC-E692913482D1}"/>
              </a:ext>
            </a:extLst>
          </p:cNvPr>
          <p:cNvSpPr txBox="1"/>
          <p:nvPr/>
        </p:nvSpPr>
        <p:spPr>
          <a:xfrm>
            <a:off x="3635896" y="6237312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물품의 적재 상황 시각화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1E9882-A4B7-448C-BEF1-2B965F104329}"/>
              </a:ext>
            </a:extLst>
          </p:cNvPr>
          <p:cNvSpPr txBox="1"/>
          <p:nvPr/>
        </p:nvSpPr>
        <p:spPr>
          <a:xfrm>
            <a:off x="359853" y="544324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프로세스 구현 </a:t>
            </a:r>
            <a:r>
              <a:rPr lang="en-US" altLang="ko-KR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 적재 최적화</a:t>
            </a:r>
            <a:r>
              <a:rPr lang="en-US" altLang="ko-KR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0" lang="en-US" altLang="ko-KR" sz="3200" b="1" i="0" u="none" strike="noStrike" kern="1200" cap="none" spc="-150" normalizeH="0" baseline="0" noProof="0" dirty="0">
              <a:ln>
                <a:solidFill>
                  <a:prstClr val="black">
                    <a:alpha val="2000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5874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EFDB5C89-6DD6-42EF-9AEC-5461C130380B}"/>
              </a:ext>
            </a:extLst>
          </p:cNvPr>
          <p:cNvSpPr/>
          <p:nvPr/>
        </p:nvSpPr>
        <p:spPr>
          <a:xfrm flipH="1" flipV="1">
            <a:off x="5911957" y="0"/>
            <a:ext cx="3263056" cy="180020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9B93624-3AAF-47AD-AC1C-866CE56B472C}"/>
              </a:ext>
            </a:extLst>
          </p:cNvPr>
          <p:cNvCxnSpPr/>
          <p:nvPr/>
        </p:nvCxnSpPr>
        <p:spPr>
          <a:xfrm>
            <a:off x="5549123" y="-171400"/>
            <a:ext cx="3816424" cy="23762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7052396-F307-48E3-A71B-44EB0B023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916832"/>
            <a:ext cx="4035595" cy="30963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F976CA5-4F01-4E22-BD38-040509DD7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473" y="2060848"/>
            <a:ext cx="4267200" cy="29125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FE2357-1B73-4BDD-9A73-43D78A90E201}"/>
              </a:ext>
            </a:extLst>
          </p:cNvPr>
          <p:cNvSpPr txBox="1"/>
          <p:nvPr/>
        </p:nvSpPr>
        <p:spPr>
          <a:xfrm>
            <a:off x="4572000" y="5205674"/>
            <a:ext cx="4634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Box_size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[22, 19, 9]</a:t>
            </a:r>
          </a:p>
          <a:p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product_list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[[15,4,15],[6,14,3],[15,4,4],[15,4,4],[15,4,15]]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6AEB6-5739-4993-9E80-74453E4A1D76}"/>
              </a:ext>
            </a:extLst>
          </p:cNvPr>
          <p:cNvSpPr txBox="1"/>
          <p:nvPr/>
        </p:nvSpPr>
        <p:spPr>
          <a:xfrm>
            <a:off x="323528" y="5205674"/>
            <a:ext cx="4510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Box_size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[41, 31, 28]</a:t>
            </a:r>
          </a:p>
          <a:p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product_list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[[35,10,10],[35,10,10],[35,10,10],[35,10,10]</a:t>
            </a:r>
          </a:p>
          <a:p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[25,10,8],[25,10,8],[25,10,8],[22,12,1]]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0D9811-C9F5-4AD3-8CA7-FAE1A0F1BA12}"/>
              </a:ext>
            </a:extLst>
          </p:cNvPr>
          <p:cNvSpPr txBox="1"/>
          <p:nvPr/>
        </p:nvSpPr>
        <p:spPr>
          <a:xfrm>
            <a:off x="359853" y="544324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프로세스 구현 </a:t>
            </a:r>
            <a:r>
              <a:rPr lang="en-US" altLang="ko-KR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 적재 최적화</a:t>
            </a:r>
            <a:r>
              <a:rPr lang="en-US" altLang="ko-KR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0" lang="en-US" altLang="ko-KR" sz="3200" b="1" i="0" u="none" strike="noStrike" kern="1200" cap="none" spc="-150" normalizeH="0" baseline="0" noProof="0" dirty="0">
              <a:ln>
                <a:solidFill>
                  <a:prstClr val="black">
                    <a:alpha val="2000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13972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F553EDCE-D099-47EF-9E5A-9F6AC879D7C4}"/>
              </a:ext>
            </a:extLst>
          </p:cNvPr>
          <p:cNvSpPr/>
          <p:nvPr/>
        </p:nvSpPr>
        <p:spPr>
          <a:xfrm>
            <a:off x="-21704" y="5489848"/>
            <a:ext cx="2808312" cy="1368152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AC06523-3115-4D78-952F-5EFE8ED80784}"/>
              </a:ext>
            </a:extLst>
          </p:cNvPr>
          <p:cNvSpPr/>
          <p:nvPr/>
        </p:nvSpPr>
        <p:spPr>
          <a:xfrm flipH="1" flipV="1">
            <a:off x="5911957" y="0"/>
            <a:ext cx="3263056" cy="180020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93C6A1E-3A73-4F42-8C74-F9DD4336BCFF}"/>
              </a:ext>
            </a:extLst>
          </p:cNvPr>
          <p:cNvCxnSpPr/>
          <p:nvPr/>
        </p:nvCxnSpPr>
        <p:spPr>
          <a:xfrm>
            <a:off x="-324544" y="5013176"/>
            <a:ext cx="3384376" cy="194421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29C258-B09E-4325-A7F1-0B76E3A6453A}"/>
              </a:ext>
            </a:extLst>
          </p:cNvPr>
          <p:cNvCxnSpPr/>
          <p:nvPr/>
        </p:nvCxnSpPr>
        <p:spPr>
          <a:xfrm>
            <a:off x="5549123" y="-171400"/>
            <a:ext cx="3816424" cy="23762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B1D712F3-7F3E-4683-8F66-597C4F35855A}"/>
              </a:ext>
            </a:extLst>
          </p:cNvPr>
          <p:cNvSpPr txBox="1">
            <a:spLocks/>
          </p:cNvSpPr>
          <p:nvPr/>
        </p:nvSpPr>
        <p:spPr>
          <a:xfrm>
            <a:off x="374848" y="26460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의의 및 결론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F76E468-EFD7-43FA-9771-67E9A500099D}"/>
              </a:ext>
            </a:extLst>
          </p:cNvPr>
          <p:cNvSpPr txBox="1">
            <a:spLocks/>
          </p:cNvSpPr>
          <p:nvPr/>
        </p:nvSpPr>
        <p:spPr>
          <a:xfrm>
            <a:off x="-262880" y="1970584"/>
            <a:ext cx="9299376" cy="4410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1383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5D51FEF1-E6B6-4CC5-B0DA-E8BEFAE2E100}"/>
              </a:ext>
            </a:extLst>
          </p:cNvPr>
          <p:cNvSpPr/>
          <p:nvPr/>
        </p:nvSpPr>
        <p:spPr>
          <a:xfrm flipH="1" flipV="1">
            <a:off x="5911957" y="0"/>
            <a:ext cx="3263056" cy="180020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7C71A25-5380-43BB-8CC5-8DC50F38CA0E}"/>
              </a:ext>
            </a:extLst>
          </p:cNvPr>
          <p:cNvCxnSpPr/>
          <p:nvPr/>
        </p:nvCxnSpPr>
        <p:spPr>
          <a:xfrm>
            <a:off x="5549123" y="-171400"/>
            <a:ext cx="3816424" cy="23762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9531A86C-A0F0-483B-818F-8264D104A296}"/>
              </a:ext>
            </a:extLst>
          </p:cNvPr>
          <p:cNvSpPr txBox="1">
            <a:spLocks/>
          </p:cNvSpPr>
          <p:nvPr/>
        </p:nvSpPr>
        <p:spPr>
          <a:xfrm>
            <a:off x="-262880" y="1970584"/>
            <a:ext cx="9299376" cy="4410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16A1C-4BBC-424B-BC03-1BAEB818C4DF}"/>
              </a:ext>
            </a:extLst>
          </p:cNvPr>
          <p:cNvSpPr txBox="1"/>
          <p:nvPr/>
        </p:nvSpPr>
        <p:spPr>
          <a:xfrm>
            <a:off x="431540" y="385932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의의 및 결론</a:t>
            </a:r>
            <a:endParaRPr kumimoji="0" lang="en-US" altLang="ko-KR" sz="3200" b="1" i="0" u="none" strike="noStrike" kern="1200" cap="none" spc="-150" normalizeH="0" baseline="0" noProof="0" dirty="0">
              <a:ln>
                <a:solidFill>
                  <a:prstClr val="black"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4C346C-9851-43DF-8167-BC95E8429D25}"/>
              </a:ext>
            </a:extLst>
          </p:cNvPr>
          <p:cNvSpPr txBox="1"/>
          <p:nvPr/>
        </p:nvSpPr>
        <p:spPr>
          <a:xfrm>
            <a:off x="2080202" y="1494001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800" b="1" dirty="0">
                <a:solidFill>
                  <a:srgbClr val="FF000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기술의 범용화 및 시스템화</a:t>
            </a:r>
            <a:endParaRPr lang="en-US" altLang="ko-KR" sz="2000" spc="-15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6AEDD1-5F36-4D31-9CAA-391C60D6A07D}"/>
              </a:ext>
            </a:extLst>
          </p:cNvPr>
          <p:cNvSpPr txBox="1"/>
          <p:nvPr/>
        </p:nvSpPr>
        <p:spPr>
          <a:xfrm>
            <a:off x="1331640" y="2066978"/>
            <a:ext cx="634039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ko-KR" sz="15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물류 자동화의 단계가 매우 높은 일부 대기업의 유통 물류센터를 제외하고는 비용 및 시간의 이슈로 인해 아직까지 물류 자동화 시스템에 대한 구축 미흡</a:t>
            </a:r>
            <a:endParaRPr lang="en-US" altLang="ko-KR" sz="15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00" kern="1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ko-KR" sz="15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박스 선정</a:t>
            </a:r>
            <a:r>
              <a:rPr lang="en-US" altLang="ko-KR" sz="15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5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상품 적재 및 검수의 과정이 작업자의 직관에 따라 결정되는 경우가 많은데</a:t>
            </a:r>
            <a:r>
              <a:rPr lang="en-US" altLang="ko-KR" sz="15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5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본 시스템을 통해 상품 데이터 및 고객 주문정보만 있으면 </a:t>
            </a:r>
            <a:r>
              <a:rPr lang="ko-KR" altLang="ko-KR" sz="1500" kern="100" dirty="0">
                <a:solidFill>
                  <a:srgbClr val="FF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누구나 쉽게 자동화 프로세스를 구축하고 빠르게 도입</a:t>
            </a:r>
            <a:r>
              <a:rPr lang="ko-KR" altLang="ko-KR" sz="15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할 수 있음</a:t>
            </a:r>
            <a:r>
              <a:rPr lang="en-US" altLang="ko-KR" sz="15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E6C174-B2FF-45D2-9DB3-6346F6C8AFD5}"/>
              </a:ext>
            </a:extLst>
          </p:cNvPr>
          <p:cNvSpPr txBox="1"/>
          <p:nvPr/>
        </p:nvSpPr>
        <p:spPr>
          <a:xfrm>
            <a:off x="1688601" y="4277641"/>
            <a:ext cx="417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800" b="1" kern="100" dirty="0">
                <a:solidFill>
                  <a:srgbClr val="FF000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상품 적재 최적화를 통한 물류 효율화</a:t>
            </a:r>
            <a:endParaRPr lang="ko-KR" altLang="ko-KR" sz="1800" kern="100" dirty="0">
              <a:solidFill>
                <a:srgbClr val="FF0000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74783B-187B-4F37-9961-8B140C5967F8}"/>
              </a:ext>
            </a:extLst>
          </p:cNvPr>
          <p:cNvSpPr txBox="1"/>
          <p:nvPr/>
        </p:nvSpPr>
        <p:spPr>
          <a:xfrm>
            <a:off x="1331640" y="4815897"/>
            <a:ext cx="6340397" cy="190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ko-KR" altLang="ko-KR" sz="15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코로나로 인해 </a:t>
            </a:r>
            <a:r>
              <a:rPr lang="en-US" altLang="ko-KR" sz="15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E-COMMERCE</a:t>
            </a:r>
            <a:r>
              <a:rPr lang="ko-KR" altLang="en-US" sz="15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의 급속한 성장으로</a:t>
            </a:r>
            <a:r>
              <a:rPr lang="ko-KR" altLang="ko-KR" sz="15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물류 자동화에 대한 중요</a:t>
            </a:r>
            <a:r>
              <a:rPr lang="ko-KR" altLang="en-US" sz="15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도가</a:t>
            </a:r>
            <a:r>
              <a:rPr lang="ko-KR" altLang="ko-KR" sz="15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높아짐</a:t>
            </a:r>
            <a:r>
              <a:rPr lang="en-US" altLang="ko-KR" sz="15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5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고객 주문 정보의 유입부터 최종 출하의 과정까지 일부 자동화 시스템을 구축함으로써 </a:t>
            </a:r>
            <a:r>
              <a:rPr lang="ko-KR" altLang="ko-KR" sz="1500" kern="100" dirty="0">
                <a:solidFill>
                  <a:srgbClr val="FF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상품 적재를 최적화하고 물류 효율성 확보</a:t>
            </a:r>
            <a:endParaRPr lang="en-US" altLang="ko-KR" sz="1500" kern="100" dirty="0">
              <a:solidFill>
                <a:srgbClr val="FF0000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ko-KR" altLang="ko-KR" sz="15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상품 데이터베이스를 통해 시스템이 사전에 작업자에게 최적의 박스 크기 및 적재 방식을 추천해줌으로써 물류에서의 </a:t>
            </a:r>
            <a:r>
              <a:rPr lang="ko-KR" altLang="ko-KR" sz="1500" kern="100" dirty="0">
                <a:solidFill>
                  <a:srgbClr val="FF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공간 효율 및 인력 운영 효율 증진</a:t>
            </a:r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FC5E304B-0FC0-4D28-9101-14EC881E98C9}"/>
              </a:ext>
            </a:extLst>
          </p:cNvPr>
          <p:cNvSpPr/>
          <p:nvPr/>
        </p:nvSpPr>
        <p:spPr>
          <a:xfrm>
            <a:off x="1688601" y="1327441"/>
            <a:ext cx="4022420" cy="711145"/>
          </a:xfrm>
          <a:prstGeom prst="roundRect">
            <a:avLst/>
          </a:prstGeom>
          <a:solidFill>
            <a:schemeClr val="tx1">
              <a:lumMod val="50000"/>
              <a:lumOff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육각형 15">
            <a:extLst>
              <a:ext uri="{FF2B5EF4-FFF2-40B4-BE49-F238E27FC236}">
                <a16:creationId xmlns:a16="http://schemas.microsoft.com/office/drawing/2014/main" id="{74FB589F-25CC-4071-987F-FA43D7D5A67C}"/>
              </a:ext>
            </a:extLst>
          </p:cNvPr>
          <p:cNvSpPr/>
          <p:nvPr/>
        </p:nvSpPr>
        <p:spPr>
          <a:xfrm>
            <a:off x="1038207" y="1395442"/>
            <a:ext cx="729520" cy="584775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모서리가 둥근 직사각형 2">
            <a:extLst>
              <a:ext uri="{FF2B5EF4-FFF2-40B4-BE49-F238E27FC236}">
                <a16:creationId xmlns:a16="http://schemas.microsoft.com/office/drawing/2014/main" id="{F707855B-D882-45AA-AF63-38D3B7076258}"/>
              </a:ext>
            </a:extLst>
          </p:cNvPr>
          <p:cNvSpPr/>
          <p:nvPr/>
        </p:nvSpPr>
        <p:spPr>
          <a:xfrm>
            <a:off x="1688601" y="4106114"/>
            <a:ext cx="4022420" cy="711145"/>
          </a:xfrm>
          <a:prstGeom prst="roundRect">
            <a:avLst/>
          </a:prstGeom>
          <a:solidFill>
            <a:schemeClr val="tx1">
              <a:lumMod val="50000"/>
              <a:lumOff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육각형 17">
            <a:extLst>
              <a:ext uri="{FF2B5EF4-FFF2-40B4-BE49-F238E27FC236}">
                <a16:creationId xmlns:a16="http://schemas.microsoft.com/office/drawing/2014/main" id="{9DEA6CD6-894B-4FAB-8416-A181D0EE0920}"/>
              </a:ext>
            </a:extLst>
          </p:cNvPr>
          <p:cNvSpPr/>
          <p:nvPr/>
        </p:nvSpPr>
        <p:spPr>
          <a:xfrm>
            <a:off x="1038207" y="4169300"/>
            <a:ext cx="729520" cy="584775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36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5D51FEF1-E6B6-4CC5-B0DA-E8BEFAE2E100}"/>
              </a:ext>
            </a:extLst>
          </p:cNvPr>
          <p:cNvSpPr/>
          <p:nvPr/>
        </p:nvSpPr>
        <p:spPr>
          <a:xfrm flipH="1" flipV="1">
            <a:off x="5911957" y="0"/>
            <a:ext cx="3263056" cy="180020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7C71A25-5380-43BB-8CC5-8DC50F38CA0E}"/>
              </a:ext>
            </a:extLst>
          </p:cNvPr>
          <p:cNvCxnSpPr/>
          <p:nvPr/>
        </p:nvCxnSpPr>
        <p:spPr>
          <a:xfrm>
            <a:off x="5549123" y="-171400"/>
            <a:ext cx="3816424" cy="23762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9531A86C-A0F0-483B-818F-8264D104A296}"/>
              </a:ext>
            </a:extLst>
          </p:cNvPr>
          <p:cNvSpPr txBox="1">
            <a:spLocks/>
          </p:cNvSpPr>
          <p:nvPr/>
        </p:nvSpPr>
        <p:spPr>
          <a:xfrm>
            <a:off x="-262880" y="1970584"/>
            <a:ext cx="9299376" cy="4410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4C346C-9851-43DF-8167-BC95E8429D25}"/>
              </a:ext>
            </a:extLst>
          </p:cNvPr>
          <p:cNvSpPr txBox="1"/>
          <p:nvPr/>
        </p:nvSpPr>
        <p:spPr>
          <a:xfrm>
            <a:off x="1810281" y="1503162"/>
            <a:ext cx="381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err="1">
                <a:solidFill>
                  <a:srgbClr val="FF000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오출</a:t>
            </a:r>
            <a:r>
              <a:rPr lang="ko-KR" altLang="en-US" sz="1800" b="1" dirty="0">
                <a:solidFill>
                  <a:srgbClr val="FF000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 방지를 통한 고객 서비스 개선 </a:t>
            </a:r>
            <a:endParaRPr lang="en-US" altLang="ko-KR" sz="2000" b="1" spc="-15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6AEDD1-5F36-4D31-9CAA-391C60D6A07D}"/>
              </a:ext>
            </a:extLst>
          </p:cNvPr>
          <p:cNvSpPr txBox="1"/>
          <p:nvPr/>
        </p:nvSpPr>
        <p:spPr>
          <a:xfrm>
            <a:off x="1331640" y="2066978"/>
            <a:ext cx="6340397" cy="1853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ko-KR" altLang="ko-KR" sz="15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대부분의 유통 물류센터의 경우 작업자가 출고지시서와 실제 </a:t>
            </a:r>
            <a:r>
              <a:rPr lang="en-US" altLang="ko-KR" sz="15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picking</a:t>
            </a:r>
            <a:r>
              <a:rPr lang="ko-KR" altLang="ko-KR" sz="15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된 물품을 직접 육안으로 확인하며 검수의 과정을 거침</a:t>
            </a:r>
            <a:r>
              <a:rPr lang="en-US" altLang="ko-KR" sz="15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5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숙련된 작업자임에도 불구하고 편의점 유통물류센터 기준 </a:t>
            </a:r>
            <a:r>
              <a:rPr lang="ko-KR" altLang="ko-KR" sz="1500" kern="100" dirty="0">
                <a:solidFill>
                  <a:srgbClr val="FF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약 </a:t>
            </a:r>
            <a:r>
              <a:rPr lang="en-US" altLang="ko-KR" sz="1500" kern="100" dirty="0">
                <a:solidFill>
                  <a:srgbClr val="FF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5-7% </a:t>
            </a:r>
            <a:r>
              <a:rPr lang="ko-KR" altLang="ko-KR" sz="1500" kern="100" dirty="0">
                <a:solidFill>
                  <a:srgbClr val="FF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사이의 </a:t>
            </a:r>
            <a:r>
              <a:rPr lang="ko-KR" altLang="ko-KR" sz="1500" kern="100" dirty="0" err="1">
                <a:solidFill>
                  <a:srgbClr val="FF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오출</a:t>
            </a:r>
            <a:r>
              <a:rPr lang="ko-KR" altLang="ko-KR" sz="1500" kern="100" dirty="0">
                <a:solidFill>
                  <a:srgbClr val="FF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존재</a:t>
            </a:r>
            <a:endParaRPr lang="en-US" altLang="ko-KR" sz="1500" kern="100" dirty="0">
              <a:solidFill>
                <a:srgbClr val="FF0000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00" kern="1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ko-KR" altLang="ko-KR" sz="1500" kern="10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카메라 센서를 통해 상품 바코드를 인식하고 이를 실제 고객 주문 정보와 대조함으로써 고객이 주문한 상품이 맞는지에 대한 검수의 과정을 시스템이 대체</a:t>
            </a:r>
            <a:r>
              <a:rPr lang="en-US" altLang="ko-KR" sz="1500" kern="10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500" kern="100" dirty="0">
                <a:solidFill>
                  <a:srgbClr val="FF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상품 출고 정확도 </a:t>
            </a:r>
            <a:r>
              <a:rPr lang="en-US" altLang="ko-KR" sz="1500" kern="100" dirty="0">
                <a:solidFill>
                  <a:srgbClr val="FF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100% </a:t>
            </a:r>
            <a:r>
              <a:rPr lang="ko-KR" altLang="ko-KR" sz="1500" kern="100" dirty="0">
                <a:solidFill>
                  <a:srgbClr val="FF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달성 가능</a:t>
            </a:r>
            <a:r>
              <a:rPr lang="en-US" altLang="ko-KR" sz="1500" kern="10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1500" kern="100" dirty="0">
              <a:effectLst/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74783B-187B-4F37-9961-8B140C5967F8}"/>
              </a:ext>
            </a:extLst>
          </p:cNvPr>
          <p:cNvSpPr txBox="1"/>
          <p:nvPr/>
        </p:nvSpPr>
        <p:spPr>
          <a:xfrm>
            <a:off x="1331640" y="4815897"/>
            <a:ext cx="6340397" cy="1540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ko-KR" altLang="ko-KR" sz="15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공정 및 물류단계에서의 </a:t>
            </a:r>
            <a:r>
              <a:rPr lang="ko-KR" altLang="ko-KR" sz="1500" kern="100" dirty="0">
                <a:solidFill>
                  <a:srgbClr val="FF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불필요한 자원 소모 </a:t>
            </a:r>
            <a:r>
              <a:rPr lang="ko-KR" altLang="en-US" sz="1500" kern="100" dirty="0">
                <a:solidFill>
                  <a:srgbClr val="FF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최소화</a:t>
            </a:r>
            <a:r>
              <a:rPr lang="ko-KR" altLang="en-US" sz="15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를 통해 상품의 원가경쟁력 확보 및 수익성 개선 </a:t>
            </a:r>
            <a:endParaRPr lang="en-US" altLang="ko-KR" sz="1500" kern="1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altLang="ko-KR" sz="15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ESG(Environmental, Social and Governance)</a:t>
            </a:r>
            <a:r>
              <a:rPr lang="ko-KR" altLang="ko-KR" sz="15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가 글로벌 트렌드로 자리매김하면서 친환경 경영의 </a:t>
            </a:r>
            <a:r>
              <a:rPr lang="ko-KR" altLang="en-US" sz="15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중요도가 높아짐</a:t>
            </a:r>
            <a:r>
              <a:rPr lang="en-US" altLang="ko-KR" sz="15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5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최적의 자원 사용으로</a:t>
            </a:r>
            <a:r>
              <a:rPr lang="ko-KR" altLang="ko-KR" sz="15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녹색 물류를 실천하고 </a:t>
            </a:r>
            <a:r>
              <a:rPr lang="ko-KR" altLang="ko-KR" sz="1500" kern="100" dirty="0">
                <a:solidFill>
                  <a:srgbClr val="FF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친환경 및 </a:t>
            </a:r>
            <a:r>
              <a:rPr lang="en-US" altLang="ko-KR" sz="1500" kern="100" dirty="0">
                <a:solidFill>
                  <a:srgbClr val="FF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ESG </a:t>
            </a:r>
            <a:r>
              <a:rPr lang="ko-KR" altLang="ko-KR" sz="1500" kern="100" dirty="0">
                <a:solidFill>
                  <a:srgbClr val="FF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관련 긍정적 요소 확보</a:t>
            </a:r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FC5E304B-0FC0-4D28-9101-14EC881E98C9}"/>
              </a:ext>
            </a:extLst>
          </p:cNvPr>
          <p:cNvSpPr/>
          <p:nvPr/>
        </p:nvSpPr>
        <p:spPr>
          <a:xfrm>
            <a:off x="1681863" y="1332256"/>
            <a:ext cx="4022420" cy="711145"/>
          </a:xfrm>
          <a:prstGeom prst="roundRect">
            <a:avLst/>
          </a:prstGeom>
          <a:solidFill>
            <a:schemeClr val="tx1">
              <a:lumMod val="50000"/>
              <a:lumOff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육각형 15">
            <a:extLst>
              <a:ext uri="{FF2B5EF4-FFF2-40B4-BE49-F238E27FC236}">
                <a16:creationId xmlns:a16="http://schemas.microsoft.com/office/drawing/2014/main" id="{74FB589F-25CC-4071-987F-FA43D7D5A67C}"/>
              </a:ext>
            </a:extLst>
          </p:cNvPr>
          <p:cNvSpPr/>
          <p:nvPr/>
        </p:nvSpPr>
        <p:spPr>
          <a:xfrm>
            <a:off x="1038207" y="1395442"/>
            <a:ext cx="729520" cy="584775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육각형 17">
            <a:extLst>
              <a:ext uri="{FF2B5EF4-FFF2-40B4-BE49-F238E27FC236}">
                <a16:creationId xmlns:a16="http://schemas.microsoft.com/office/drawing/2014/main" id="{9DEA6CD6-894B-4FAB-8416-A181D0EE0920}"/>
              </a:ext>
            </a:extLst>
          </p:cNvPr>
          <p:cNvSpPr/>
          <p:nvPr/>
        </p:nvSpPr>
        <p:spPr>
          <a:xfrm>
            <a:off x="1038207" y="4169300"/>
            <a:ext cx="729520" cy="584775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0575CE-CDFE-4528-9732-C63689E836BD}"/>
              </a:ext>
            </a:extLst>
          </p:cNvPr>
          <p:cNvSpPr txBox="1"/>
          <p:nvPr/>
        </p:nvSpPr>
        <p:spPr>
          <a:xfrm>
            <a:off x="1861735" y="4274595"/>
            <a:ext cx="366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FF000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자원 소모 최소화 및 </a:t>
            </a:r>
            <a:r>
              <a:rPr lang="en-US" altLang="ko-KR" sz="1800" b="1" dirty="0">
                <a:solidFill>
                  <a:srgbClr val="FF000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ESG </a:t>
            </a:r>
            <a:r>
              <a:rPr lang="ko-KR" altLang="ko-KR" sz="1800" b="1" dirty="0">
                <a:solidFill>
                  <a:srgbClr val="FF000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확보</a:t>
            </a:r>
            <a:endParaRPr lang="en-US" altLang="ko-KR" sz="1400" b="1" spc="-15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991401-2C89-4334-A8C7-CCD25DA91207}"/>
              </a:ext>
            </a:extLst>
          </p:cNvPr>
          <p:cNvSpPr txBox="1"/>
          <p:nvPr/>
        </p:nvSpPr>
        <p:spPr>
          <a:xfrm>
            <a:off x="431540" y="385932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의의 및 결론</a:t>
            </a:r>
            <a:endParaRPr kumimoji="0" lang="en-US" altLang="ko-KR" sz="3200" b="1" i="0" u="none" strike="noStrike" kern="1200" cap="none" spc="-150" normalizeH="0" baseline="0" noProof="0" dirty="0">
              <a:ln>
                <a:solidFill>
                  <a:prstClr val="black"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모서리가 둥근 직사각형 2">
            <a:extLst>
              <a:ext uri="{FF2B5EF4-FFF2-40B4-BE49-F238E27FC236}">
                <a16:creationId xmlns:a16="http://schemas.microsoft.com/office/drawing/2014/main" id="{F707855B-D882-45AA-AF63-38D3B7076258}"/>
              </a:ext>
            </a:extLst>
          </p:cNvPr>
          <p:cNvSpPr/>
          <p:nvPr/>
        </p:nvSpPr>
        <p:spPr>
          <a:xfrm>
            <a:off x="1681863" y="4103689"/>
            <a:ext cx="4022420" cy="711145"/>
          </a:xfrm>
          <a:prstGeom prst="roundRect">
            <a:avLst/>
          </a:prstGeom>
          <a:solidFill>
            <a:schemeClr val="tx1">
              <a:lumMod val="50000"/>
              <a:lumOff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79242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F553EDCE-D099-47EF-9E5A-9F6AC879D7C4}"/>
              </a:ext>
            </a:extLst>
          </p:cNvPr>
          <p:cNvSpPr/>
          <p:nvPr/>
        </p:nvSpPr>
        <p:spPr>
          <a:xfrm>
            <a:off x="-21704" y="5489848"/>
            <a:ext cx="2808312" cy="1368152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AC06523-3115-4D78-952F-5EFE8ED80784}"/>
              </a:ext>
            </a:extLst>
          </p:cNvPr>
          <p:cNvSpPr/>
          <p:nvPr/>
        </p:nvSpPr>
        <p:spPr>
          <a:xfrm flipH="1" flipV="1">
            <a:off x="5911957" y="0"/>
            <a:ext cx="3263056" cy="180020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93C6A1E-3A73-4F42-8C74-F9DD4336BCFF}"/>
              </a:ext>
            </a:extLst>
          </p:cNvPr>
          <p:cNvCxnSpPr/>
          <p:nvPr/>
        </p:nvCxnSpPr>
        <p:spPr>
          <a:xfrm>
            <a:off x="-324544" y="5013176"/>
            <a:ext cx="3384376" cy="194421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29C258-B09E-4325-A7F1-0B76E3A6453A}"/>
              </a:ext>
            </a:extLst>
          </p:cNvPr>
          <p:cNvCxnSpPr/>
          <p:nvPr/>
        </p:nvCxnSpPr>
        <p:spPr>
          <a:xfrm>
            <a:off x="5549123" y="-171400"/>
            <a:ext cx="3816424" cy="23762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B1D712F3-7F3E-4683-8F66-597C4F35855A}"/>
              </a:ext>
            </a:extLst>
          </p:cNvPr>
          <p:cNvSpPr txBox="1">
            <a:spLocks/>
          </p:cNvSpPr>
          <p:nvPr/>
        </p:nvSpPr>
        <p:spPr>
          <a:xfrm>
            <a:off x="374848" y="2286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기타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F76E468-EFD7-43FA-9771-67E9A500099D}"/>
              </a:ext>
            </a:extLst>
          </p:cNvPr>
          <p:cNvSpPr txBox="1">
            <a:spLocks/>
          </p:cNvSpPr>
          <p:nvPr/>
        </p:nvSpPr>
        <p:spPr>
          <a:xfrm>
            <a:off x="-262880" y="1970584"/>
            <a:ext cx="9299376" cy="4410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1364E7-CA41-4F42-BA40-1ABFCB7C3DDC}"/>
              </a:ext>
            </a:extLst>
          </p:cNvPr>
          <p:cNvSpPr txBox="1"/>
          <p:nvPr/>
        </p:nvSpPr>
        <p:spPr>
          <a:xfrm>
            <a:off x="3616865" y="3364344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 분담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122261-6706-4F7B-B1D5-4A043F2A55E6}"/>
              </a:ext>
            </a:extLst>
          </p:cNvPr>
          <p:cNvSpPr txBox="1"/>
          <p:nvPr/>
        </p:nvSpPr>
        <p:spPr>
          <a:xfrm>
            <a:off x="3616865" y="3738518"/>
            <a:ext cx="2730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 별 진행 내용</a:t>
            </a:r>
          </a:p>
        </p:txBody>
      </p:sp>
    </p:spTree>
    <p:extLst>
      <p:ext uri="{BB962C8B-B14F-4D97-AF65-F5344CB8AC3E}">
        <p14:creationId xmlns:p14="http://schemas.microsoft.com/office/powerpoint/2010/main" val="21649216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각 삼각형 30"/>
          <p:cNvSpPr/>
          <p:nvPr/>
        </p:nvSpPr>
        <p:spPr>
          <a:xfrm flipH="1" flipV="1">
            <a:off x="5911957" y="0"/>
            <a:ext cx="3263056" cy="180020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5549123" y="-171400"/>
            <a:ext cx="3816424" cy="23762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BFD1D01-8022-4B3A-AE98-07830AED7654}"/>
              </a:ext>
            </a:extLst>
          </p:cNvPr>
          <p:cNvGrpSpPr/>
          <p:nvPr/>
        </p:nvGrpSpPr>
        <p:grpSpPr>
          <a:xfrm>
            <a:off x="554832" y="1700808"/>
            <a:ext cx="3225080" cy="1584176"/>
            <a:chOff x="395536" y="1371185"/>
            <a:chExt cx="4176464" cy="1893314"/>
          </a:xfrm>
        </p:grpSpPr>
        <p:sp>
          <p:nvSpPr>
            <p:cNvPr id="17" name="육각형 16">
              <a:extLst>
                <a:ext uri="{FF2B5EF4-FFF2-40B4-BE49-F238E27FC236}">
                  <a16:creationId xmlns:a16="http://schemas.microsoft.com/office/drawing/2014/main" id="{743806F7-E6BA-4690-B1E2-2B5FBA4F6D49}"/>
                </a:ext>
              </a:extLst>
            </p:cNvPr>
            <p:cNvSpPr/>
            <p:nvPr/>
          </p:nvSpPr>
          <p:spPr>
            <a:xfrm>
              <a:off x="680108" y="1371185"/>
              <a:ext cx="2196244" cy="1893314"/>
            </a:xfrm>
            <a:prstGeom prst="hexag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8" name="육각형 17">
              <a:extLst>
                <a:ext uri="{FF2B5EF4-FFF2-40B4-BE49-F238E27FC236}">
                  <a16:creationId xmlns:a16="http://schemas.microsoft.com/office/drawing/2014/main" id="{4D7589E7-694B-4A01-B737-283FAB4B2E1F}"/>
                </a:ext>
              </a:extLst>
            </p:cNvPr>
            <p:cNvSpPr/>
            <p:nvPr/>
          </p:nvSpPr>
          <p:spPr>
            <a:xfrm>
              <a:off x="539552" y="1412776"/>
              <a:ext cx="2052228" cy="1769162"/>
            </a:xfrm>
            <a:prstGeom prst="hexagon">
              <a:avLst/>
            </a:prstGeom>
            <a:solidFill>
              <a:schemeClr val="tx1">
                <a:lumMod val="50000"/>
                <a:lumOff val="50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" name="육각형 18">
              <a:extLst>
                <a:ext uri="{FF2B5EF4-FFF2-40B4-BE49-F238E27FC236}">
                  <a16:creationId xmlns:a16="http://schemas.microsoft.com/office/drawing/2014/main" id="{7B56B77E-EAAA-4065-8A4E-4675B6654AFF}"/>
                </a:ext>
              </a:extLst>
            </p:cNvPr>
            <p:cNvSpPr/>
            <p:nvPr/>
          </p:nvSpPr>
          <p:spPr>
            <a:xfrm>
              <a:off x="395536" y="1412776"/>
              <a:ext cx="2052228" cy="1769162"/>
            </a:xfrm>
            <a:prstGeom prst="hexagon">
              <a:avLst/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A72E47D-8389-4B4B-B134-D89B7133F8D5}"/>
                </a:ext>
              </a:extLst>
            </p:cNvPr>
            <p:cNvCxnSpPr>
              <a:cxnSpLocks/>
              <a:stCxn id="17" idx="5"/>
            </p:cNvCxnSpPr>
            <p:nvPr/>
          </p:nvCxnSpPr>
          <p:spPr>
            <a:xfrm>
              <a:off x="2403024" y="1371185"/>
              <a:ext cx="1620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7A42A9C-AB88-4867-A61D-B1B7B1D7A9BD}"/>
                </a:ext>
              </a:extLst>
            </p:cNvPr>
            <p:cNvCxnSpPr>
              <a:cxnSpLocks/>
            </p:cNvCxnSpPr>
            <p:nvPr/>
          </p:nvCxnSpPr>
          <p:spPr>
            <a:xfrm>
              <a:off x="2876352" y="2297357"/>
              <a:ext cx="16956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EB3AFCE-80A1-4649-9BBF-E22421B44C02}"/>
                </a:ext>
              </a:extLst>
            </p:cNvPr>
            <p:cNvCxnSpPr>
              <a:cxnSpLocks/>
            </p:cNvCxnSpPr>
            <p:nvPr/>
          </p:nvCxnSpPr>
          <p:spPr>
            <a:xfrm>
              <a:off x="2403024" y="3264499"/>
              <a:ext cx="1620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8C1C001-0D9E-41F3-9F30-C7B0A7E4B71D}"/>
              </a:ext>
            </a:extLst>
          </p:cNvPr>
          <p:cNvGrpSpPr/>
          <p:nvPr/>
        </p:nvGrpSpPr>
        <p:grpSpPr>
          <a:xfrm>
            <a:off x="4542747" y="1700808"/>
            <a:ext cx="3225080" cy="1584176"/>
            <a:chOff x="395536" y="1371185"/>
            <a:chExt cx="4176464" cy="1893314"/>
          </a:xfrm>
        </p:grpSpPr>
        <p:sp>
          <p:nvSpPr>
            <p:cNvPr id="59" name="육각형 58">
              <a:extLst>
                <a:ext uri="{FF2B5EF4-FFF2-40B4-BE49-F238E27FC236}">
                  <a16:creationId xmlns:a16="http://schemas.microsoft.com/office/drawing/2014/main" id="{F4C87827-7AA4-42B8-8B1E-7E077E11B1BA}"/>
                </a:ext>
              </a:extLst>
            </p:cNvPr>
            <p:cNvSpPr/>
            <p:nvPr/>
          </p:nvSpPr>
          <p:spPr>
            <a:xfrm>
              <a:off x="680108" y="1371185"/>
              <a:ext cx="2196244" cy="1893314"/>
            </a:xfrm>
            <a:prstGeom prst="hexag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0" name="육각형 59">
              <a:extLst>
                <a:ext uri="{FF2B5EF4-FFF2-40B4-BE49-F238E27FC236}">
                  <a16:creationId xmlns:a16="http://schemas.microsoft.com/office/drawing/2014/main" id="{B20B7643-8BB7-497D-A8D9-752B790F8A91}"/>
                </a:ext>
              </a:extLst>
            </p:cNvPr>
            <p:cNvSpPr/>
            <p:nvPr/>
          </p:nvSpPr>
          <p:spPr>
            <a:xfrm>
              <a:off x="539552" y="1412776"/>
              <a:ext cx="2052228" cy="1769162"/>
            </a:xfrm>
            <a:prstGeom prst="hexagon">
              <a:avLst/>
            </a:prstGeom>
            <a:solidFill>
              <a:schemeClr val="tx1">
                <a:lumMod val="50000"/>
                <a:lumOff val="50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1" name="육각형 60">
              <a:extLst>
                <a:ext uri="{FF2B5EF4-FFF2-40B4-BE49-F238E27FC236}">
                  <a16:creationId xmlns:a16="http://schemas.microsoft.com/office/drawing/2014/main" id="{6B04708C-D0E5-4F62-AE3B-8217C5BAD08F}"/>
                </a:ext>
              </a:extLst>
            </p:cNvPr>
            <p:cNvSpPr/>
            <p:nvPr/>
          </p:nvSpPr>
          <p:spPr>
            <a:xfrm>
              <a:off x="395536" y="1412776"/>
              <a:ext cx="2052228" cy="1769162"/>
            </a:xfrm>
            <a:prstGeom prst="hexagon">
              <a:avLst/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09B9C33D-61CD-49AD-8B23-68D73A72521D}"/>
                </a:ext>
              </a:extLst>
            </p:cNvPr>
            <p:cNvCxnSpPr>
              <a:cxnSpLocks/>
              <a:stCxn id="59" idx="5"/>
            </p:cNvCxnSpPr>
            <p:nvPr/>
          </p:nvCxnSpPr>
          <p:spPr>
            <a:xfrm>
              <a:off x="2403024" y="1371185"/>
              <a:ext cx="1620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A9CB5184-2CC4-43BE-B3C1-6626331B3D47}"/>
                </a:ext>
              </a:extLst>
            </p:cNvPr>
            <p:cNvCxnSpPr>
              <a:cxnSpLocks/>
            </p:cNvCxnSpPr>
            <p:nvPr/>
          </p:nvCxnSpPr>
          <p:spPr>
            <a:xfrm>
              <a:off x="2876352" y="2297357"/>
              <a:ext cx="16956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C90C719-EE5B-4AE3-9446-4142BAE47467}"/>
                </a:ext>
              </a:extLst>
            </p:cNvPr>
            <p:cNvCxnSpPr>
              <a:cxnSpLocks/>
            </p:cNvCxnSpPr>
            <p:nvPr/>
          </p:nvCxnSpPr>
          <p:spPr>
            <a:xfrm>
              <a:off x="2403024" y="3264499"/>
              <a:ext cx="1620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0A8B8AD-4B61-467A-98E1-FFF1ADA5813A}"/>
              </a:ext>
            </a:extLst>
          </p:cNvPr>
          <p:cNvGrpSpPr/>
          <p:nvPr/>
        </p:nvGrpSpPr>
        <p:grpSpPr>
          <a:xfrm>
            <a:off x="554832" y="4005064"/>
            <a:ext cx="3225080" cy="1584176"/>
            <a:chOff x="395536" y="1371185"/>
            <a:chExt cx="4176464" cy="1893314"/>
          </a:xfrm>
        </p:grpSpPr>
        <p:sp>
          <p:nvSpPr>
            <p:cNvPr id="66" name="육각형 65">
              <a:extLst>
                <a:ext uri="{FF2B5EF4-FFF2-40B4-BE49-F238E27FC236}">
                  <a16:creationId xmlns:a16="http://schemas.microsoft.com/office/drawing/2014/main" id="{09EC5EAD-0B73-4DE8-B4AF-FC3CB00E4C8B}"/>
                </a:ext>
              </a:extLst>
            </p:cNvPr>
            <p:cNvSpPr/>
            <p:nvPr/>
          </p:nvSpPr>
          <p:spPr>
            <a:xfrm>
              <a:off x="680108" y="1371185"/>
              <a:ext cx="2196244" cy="1893314"/>
            </a:xfrm>
            <a:prstGeom prst="hexag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7" name="육각형 66">
              <a:extLst>
                <a:ext uri="{FF2B5EF4-FFF2-40B4-BE49-F238E27FC236}">
                  <a16:creationId xmlns:a16="http://schemas.microsoft.com/office/drawing/2014/main" id="{2808DF75-93DB-41A1-8326-09B46277AB83}"/>
                </a:ext>
              </a:extLst>
            </p:cNvPr>
            <p:cNvSpPr/>
            <p:nvPr/>
          </p:nvSpPr>
          <p:spPr>
            <a:xfrm>
              <a:off x="539552" y="1412776"/>
              <a:ext cx="2052228" cy="1769162"/>
            </a:xfrm>
            <a:prstGeom prst="hexagon">
              <a:avLst/>
            </a:prstGeom>
            <a:solidFill>
              <a:schemeClr val="tx1">
                <a:lumMod val="50000"/>
                <a:lumOff val="50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8" name="육각형 67">
              <a:extLst>
                <a:ext uri="{FF2B5EF4-FFF2-40B4-BE49-F238E27FC236}">
                  <a16:creationId xmlns:a16="http://schemas.microsoft.com/office/drawing/2014/main" id="{6A7514AC-C0E0-4330-AA5E-C972873B2917}"/>
                </a:ext>
              </a:extLst>
            </p:cNvPr>
            <p:cNvSpPr/>
            <p:nvPr/>
          </p:nvSpPr>
          <p:spPr>
            <a:xfrm>
              <a:off x="395536" y="1412776"/>
              <a:ext cx="2052228" cy="1769162"/>
            </a:xfrm>
            <a:prstGeom prst="hexagon">
              <a:avLst/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ED506A92-E082-4DB4-8608-4B69C49D1DBF}"/>
                </a:ext>
              </a:extLst>
            </p:cNvPr>
            <p:cNvCxnSpPr>
              <a:cxnSpLocks/>
              <a:stCxn id="66" idx="5"/>
            </p:cNvCxnSpPr>
            <p:nvPr/>
          </p:nvCxnSpPr>
          <p:spPr>
            <a:xfrm>
              <a:off x="2403024" y="1371185"/>
              <a:ext cx="1620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C9383578-6D7B-4F26-A921-31F73A059520}"/>
                </a:ext>
              </a:extLst>
            </p:cNvPr>
            <p:cNvCxnSpPr>
              <a:cxnSpLocks/>
            </p:cNvCxnSpPr>
            <p:nvPr/>
          </p:nvCxnSpPr>
          <p:spPr>
            <a:xfrm>
              <a:off x="2876352" y="2297357"/>
              <a:ext cx="16956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0C76D001-33F4-4C4D-A3C8-68805D07F12F}"/>
                </a:ext>
              </a:extLst>
            </p:cNvPr>
            <p:cNvCxnSpPr>
              <a:cxnSpLocks/>
            </p:cNvCxnSpPr>
            <p:nvPr/>
          </p:nvCxnSpPr>
          <p:spPr>
            <a:xfrm>
              <a:off x="2403024" y="3264499"/>
              <a:ext cx="1620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C77AF78-9757-4510-A740-AD37353B8863}"/>
              </a:ext>
            </a:extLst>
          </p:cNvPr>
          <p:cNvGrpSpPr/>
          <p:nvPr/>
        </p:nvGrpSpPr>
        <p:grpSpPr>
          <a:xfrm>
            <a:off x="4542747" y="4005064"/>
            <a:ext cx="3225080" cy="1584176"/>
            <a:chOff x="395536" y="1371185"/>
            <a:chExt cx="4176464" cy="1893314"/>
          </a:xfrm>
        </p:grpSpPr>
        <p:sp>
          <p:nvSpPr>
            <p:cNvPr id="73" name="육각형 72">
              <a:extLst>
                <a:ext uri="{FF2B5EF4-FFF2-40B4-BE49-F238E27FC236}">
                  <a16:creationId xmlns:a16="http://schemas.microsoft.com/office/drawing/2014/main" id="{73C1F1BF-917C-48DC-883E-E045633C86D3}"/>
                </a:ext>
              </a:extLst>
            </p:cNvPr>
            <p:cNvSpPr/>
            <p:nvPr/>
          </p:nvSpPr>
          <p:spPr>
            <a:xfrm>
              <a:off x="680108" y="1371185"/>
              <a:ext cx="2196244" cy="1893314"/>
            </a:xfrm>
            <a:prstGeom prst="hexag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4" name="육각형 73">
              <a:extLst>
                <a:ext uri="{FF2B5EF4-FFF2-40B4-BE49-F238E27FC236}">
                  <a16:creationId xmlns:a16="http://schemas.microsoft.com/office/drawing/2014/main" id="{CEBB607F-C4E4-4A5C-8089-6D3B482DF5F3}"/>
                </a:ext>
              </a:extLst>
            </p:cNvPr>
            <p:cNvSpPr/>
            <p:nvPr/>
          </p:nvSpPr>
          <p:spPr>
            <a:xfrm>
              <a:off x="539552" y="1412776"/>
              <a:ext cx="2052228" cy="1769162"/>
            </a:xfrm>
            <a:prstGeom prst="hexagon">
              <a:avLst/>
            </a:prstGeom>
            <a:solidFill>
              <a:schemeClr val="tx1">
                <a:lumMod val="50000"/>
                <a:lumOff val="50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5" name="육각형 74">
              <a:extLst>
                <a:ext uri="{FF2B5EF4-FFF2-40B4-BE49-F238E27FC236}">
                  <a16:creationId xmlns:a16="http://schemas.microsoft.com/office/drawing/2014/main" id="{8000DF30-6AB6-4123-A593-F9F5BD2EC282}"/>
                </a:ext>
              </a:extLst>
            </p:cNvPr>
            <p:cNvSpPr/>
            <p:nvPr/>
          </p:nvSpPr>
          <p:spPr>
            <a:xfrm>
              <a:off x="395536" y="1412776"/>
              <a:ext cx="2052228" cy="1769162"/>
            </a:xfrm>
            <a:prstGeom prst="hexagon">
              <a:avLst/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BB9D6382-8A84-4A91-BE3F-BA022B95F54C}"/>
                </a:ext>
              </a:extLst>
            </p:cNvPr>
            <p:cNvCxnSpPr>
              <a:cxnSpLocks/>
              <a:stCxn id="73" idx="5"/>
            </p:cNvCxnSpPr>
            <p:nvPr/>
          </p:nvCxnSpPr>
          <p:spPr>
            <a:xfrm>
              <a:off x="2403024" y="1371185"/>
              <a:ext cx="1620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B52D9212-9DE8-4E64-A69A-A70AE599E717}"/>
                </a:ext>
              </a:extLst>
            </p:cNvPr>
            <p:cNvCxnSpPr>
              <a:cxnSpLocks/>
            </p:cNvCxnSpPr>
            <p:nvPr/>
          </p:nvCxnSpPr>
          <p:spPr>
            <a:xfrm>
              <a:off x="2876352" y="2297357"/>
              <a:ext cx="16956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856F2393-8BD2-4575-8ADA-910E94058809}"/>
                </a:ext>
              </a:extLst>
            </p:cNvPr>
            <p:cNvCxnSpPr>
              <a:cxnSpLocks/>
            </p:cNvCxnSpPr>
            <p:nvPr/>
          </p:nvCxnSpPr>
          <p:spPr>
            <a:xfrm>
              <a:off x="2403024" y="3264499"/>
              <a:ext cx="1620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06AB0032-4864-47E7-B049-E323BF7C62C4}"/>
              </a:ext>
            </a:extLst>
          </p:cNvPr>
          <p:cNvSpPr txBox="1"/>
          <p:nvPr/>
        </p:nvSpPr>
        <p:spPr>
          <a:xfrm>
            <a:off x="1161539" y="2275700"/>
            <a:ext cx="890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이민혁</a:t>
            </a:r>
            <a:endParaRPr lang="en-US" altLang="ko-KR" sz="2000" b="1" spc="-15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A957A50-FA15-482D-9E0E-BCF66EA10E4A}"/>
              </a:ext>
            </a:extLst>
          </p:cNvPr>
          <p:cNvSpPr txBox="1"/>
          <p:nvPr/>
        </p:nvSpPr>
        <p:spPr>
          <a:xfrm>
            <a:off x="5165105" y="2275700"/>
            <a:ext cx="890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배주영</a:t>
            </a:r>
            <a:endParaRPr lang="en-US" altLang="ko-KR" sz="2000" b="1" spc="-15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E9E6B27-BFEA-4E5C-B6F6-BA6BEB6AF94F}"/>
              </a:ext>
            </a:extLst>
          </p:cNvPr>
          <p:cNvSpPr txBox="1"/>
          <p:nvPr/>
        </p:nvSpPr>
        <p:spPr>
          <a:xfrm>
            <a:off x="1161539" y="4596680"/>
            <a:ext cx="890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윤형배</a:t>
            </a:r>
            <a:endParaRPr lang="en-US" altLang="ko-KR" sz="2000" b="1" spc="-15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0023CC0-6D1D-4320-BE4B-B1C58E34AC5C}"/>
              </a:ext>
            </a:extLst>
          </p:cNvPr>
          <p:cNvSpPr txBox="1"/>
          <p:nvPr/>
        </p:nvSpPr>
        <p:spPr>
          <a:xfrm>
            <a:off x="5165104" y="4596680"/>
            <a:ext cx="890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김현용</a:t>
            </a:r>
            <a:endParaRPr lang="en-US" altLang="ko-KR" sz="2000" b="1" spc="-15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6ED2DC3-82FB-4597-9B0C-2AF4DCD99795}"/>
              </a:ext>
            </a:extLst>
          </p:cNvPr>
          <p:cNvSpPr/>
          <p:nvPr/>
        </p:nvSpPr>
        <p:spPr>
          <a:xfrm>
            <a:off x="2045747" y="1490272"/>
            <a:ext cx="1309385" cy="1985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201520202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66E4D85-1205-4424-B6CD-A5DE6B5285C7}"/>
              </a:ext>
            </a:extLst>
          </p:cNvPr>
          <p:cNvSpPr/>
          <p:nvPr/>
        </p:nvSpPr>
        <p:spPr>
          <a:xfrm>
            <a:off x="2426650" y="2282764"/>
            <a:ext cx="1309385" cy="1985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Barcode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인식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A9372E7-7C5D-42A5-AA4E-5CC8EE33BC31}"/>
              </a:ext>
            </a:extLst>
          </p:cNvPr>
          <p:cNvSpPr/>
          <p:nvPr/>
        </p:nvSpPr>
        <p:spPr>
          <a:xfrm>
            <a:off x="2102020" y="3074061"/>
            <a:ext cx="1309385" cy="1985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발표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D944BDE-4398-4AA1-8A85-22100AACAECC}"/>
              </a:ext>
            </a:extLst>
          </p:cNvPr>
          <p:cNvSpPr/>
          <p:nvPr/>
        </p:nvSpPr>
        <p:spPr>
          <a:xfrm>
            <a:off x="6424066" y="2282764"/>
            <a:ext cx="1109922" cy="214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조사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078492A-4D06-48D0-A485-0646D4548628}"/>
              </a:ext>
            </a:extLst>
          </p:cNvPr>
          <p:cNvSpPr/>
          <p:nvPr/>
        </p:nvSpPr>
        <p:spPr>
          <a:xfrm>
            <a:off x="6066978" y="3074061"/>
            <a:ext cx="2410980" cy="2109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 정보 수집 및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구축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4371B74-D9FB-4FB1-9C4A-752F8C5CFA8B}"/>
              </a:ext>
            </a:extLst>
          </p:cNvPr>
          <p:cNvSpPr/>
          <p:nvPr/>
        </p:nvSpPr>
        <p:spPr>
          <a:xfrm>
            <a:off x="6066978" y="1495899"/>
            <a:ext cx="1309385" cy="1985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201421589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40049F5-FC83-4258-8507-98A1BE90494C}"/>
              </a:ext>
            </a:extLst>
          </p:cNvPr>
          <p:cNvSpPr/>
          <p:nvPr/>
        </p:nvSpPr>
        <p:spPr>
          <a:xfrm>
            <a:off x="6424065" y="4561541"/>
            <a:ext cx="1440879" cy="218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최적 박스 추천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D4A34AF-6D2A-4D8D-9620-1949657FAF1F}"/>
              </a:ext>
            </a:extLst>
          </p:cNvPr>
          <p:cNvSpPr/>
          <p:nvPr/>
        </p:nvSpPr>
        <p:spPr>
          <a:xfrm>
            <a:off x="6010815" y="5402800"/>
            <a:ext cx="1584738" cy="1593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적재 최적화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6BCE112-C43E-4AF2-91FE-1CDC50CFB06D}"/>
              </a:ext>
            </a:extLst>
          </p:cNvPr>
          <p:cNvSpPr/>
          <p:nvPr/>
        </p:nvSpPr>
        <p:spPr>
          <a:xfrm>
            <a:off x="6066978" y="3794140"/>
            <a:ext cx="1309385" cy="1985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201520219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6894C0B-EC48-4667-91C9-75D57C42E303}"/>
              </a:ext>
            </a:extLst>
          </p:cNvPr>
          <p:cNvSpPr/>
          <p:nvPr/>
        </p:nvSpPr>
        <p:spPr>
          <a:xfrm>
            <a:off x="2453338" y="4561541"/>
            <a:ext cx="1423691" cy="2333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최적 박스 추천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EC5D526-0A05-42A3-8679-0AEDBD4CA316}"/>
              </a:ext>
            </a:extLst>
          </p:cNvPr>
          <p:cNvSpPr/>
          <p:nvPr/>
        </p:nvSpPr>
        <p:spPr>
          <a:xfrm>
            <a:off x="1907704" y="5363306"/>
            <a:ext cx="1731133" cy="2333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적재 최적화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35566E2-1769-45BB-89CA-24931EFCDDC2}"/>
              </a:ext>
            </a:extLst>
          </p:cNvPr>
          <p:cNvSpPr/>
          <p:nvPr/>
        </p:nvSpPr>
        <p:spPr>
          <a:xfrm>
            <a:off x="2075813" y="3799980"/>
            <a:ext cx="1309385" cy="1985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201723224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821156-1905-44F1-9D7D-1F094D752CBE}"/>
              </a:ext>
            </a:extLst>
          </p:cNvPr>
          <p:cNvSpPr txBox="1"/>
          <p:nvPr/>
        </p:nvSpPr>
        <p:spPr>
          <a:xfrm>
            <a:off x="359532" y="338647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역할 분담</a:t>
            </a:r>
            <a:endParaRPr kumimoji="0" lang="en-US" altLang="ko-KR" sz="3200" b="1" i="0" u="none" strike="noStrike" kern="1200" cap="none" spc="-150" normalizeH="0" baseline="0" noProof="0" dirty="0">
              <a:ln>
                <a:solidFill>
                  <a:prstClr val="black">
                    <a:alpha val="2000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51724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각 삼각형 30"/>
          <p:cNvSpPr/>
          <p:nvPr/>
        </p:nvSpPr>
        <p:spPr>
          <a:xfrm flipH="1" flipV="1">
            <a:off x="5911957" y="0"/>
            <a:ext cx="3263056" cy="180020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5549123" y="-171400"/>
            <a:ext cx="3816424" cy="23762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9821156-1905-44F1-9D7D-1F094D752CBE}"/>
              </a:ext>
            </a:extLst>
          </p:cNvPr>
          <p:cNvSpPr txBox="1"/>
          <p:nvPr/>
        </p:nvSpPr>
        <p:spPr>
          <a:xfrm>
            <a:off x="359532" y="338647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주차 별 진행 내용</a:t>
            </a:r>
            <a:endParaRPr kumimoji="0" lang="en-US" altLang="ko-KR" sz="3200" b="1" i="0" u="none" strike="noStrike" kern="1200" cap="none" spc="-150" normalizeH="0" baseline="0" noProof="0" dirty="0">
              <a:ln>
                <a:solidFill>
                  <a:prstClr val="black">
                    <a:alpha val="2000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50" name="표 6">
            <a:extLst>
              <a:ext uri="{FF2B5EF4-FFF2-40B4-BE49-F238E27FC236}">
                <a16:creationId xmlns:a16="http://schemas.microsoft.com/office/drawing/2014/main" id="{F4ED8F97-9F4C-49BA-A9D2-53AEC7B03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042429"/>
              </p:ext>
            </p:extLst>
          </p:nvPr>
        </p:nvGraphicFramePr>
        <p:xfrm>
          <a:off x="580415" y="1549486"/>
          <a:ext cx="8095752" cy="42479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75287">
                  <a:extLst>
                    <a:ext uri="{9D8B030D-6E8A-4147-A177-3AD203B41FA5}">
                      <a16:colId xmlns:a16="http://schemas.microsoft.com/office/drawing/2014/main" val="1291373508"/>
                    </a:ext>
                  </a:extLst>
                </a:gridCol>
                <a:gridCol w="6820465">
                  <a:extLst>
                    <a:ext uri="{9D8B030D-6E8A-4147-A177-3AD203B41FA5}">
                      <a16:colId xmlns:a16="http://schemas.microsoft.com/office/drawing/2014/main" val="794694057"/>
                    </a:ext>
                  </a:extLst>
                </a:gridCol>
              </a:tblGrid>
              <a:tr h="424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</a:t>
                      </a:r>
                    </a:p>
                  </a:txBody>
                  <a:tcPr marL="91077" marR="91077" marT="45539" marB="455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383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내용</a:t>
                      </a:r>
                    </a:p>
                  </a:txBody>
                  <a:tcPr marL="91077" marR="91077" marT="45539" marB="455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204723"/>
                  </a:ext>
                </a:extLst>
              </a:tr>
              <a:tr h="424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</a:t>
                      </a:r>
                    </a:p>
                  </a:txBody>
                  <a:tcPr marL="91077" marR="91077" marT="45539" marB="455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주제 선정 및 필요 기술 탐색</a:t>
                      </a:r>
                    </a:p>
                  </a:txBody>
                  <a:tcPr marL="91077" marR="91077" marT="45539" marB="455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056496"/>
                  </a:ext>
                </a:extLst>
              </a:tr>
              <a:tr h="424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</a:t>
                      </a:r>
                    </a:p>
                  </a:txBody>
                  <a:tcPr marL="91077" marR="91077" marT="45539" marB="455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현황 파악 및 프로세스 분석</a:t>
                      </a:r>
                    </a:p>
                  </a:txBody>
                  <a:tcPr marL="91077" marR="91077" marT="45539" marB="455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701068"/>
                  </a:ext>
                </a:extLst>
              </a:tr>
              <a:tr h="424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</a:t>
                      </a:r>
                      <a:endParaRPr lang="en-US" altLang="ko-KR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077" marR="91077" marT="45539" marB="455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상품 및 박스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고객 정보 관련 데이터베이스 구축</a:t>
                      </a:r>
                    </a:p>
                  </a:txBody>
                  <a:tcPr marL="91077" marR="91077" marT="45539" marB="455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401297"/>
                  </a:ext>
                </a:extLst>
              </a:tr>
              <a:tr h="424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</a:t>
                      </a:r>
                    </a:p>
                  </a:txBody>
                  <a:tcPr marL="91077" marR="91077" marT="45539" marB="455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상품 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Barcode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인식 관련 알고리즘 구축</a:t>
                      </a:r>
                    </a:p>
                  </a:txBody>
                  <a:tcPr marL="91077" marR="91077" marT="45539" marB="455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932314"/>
                  </a:ext>
                </a:extLst>
              </a:tr>
              <a:tr h="424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</a:t>
                      </a:r>
                    </a:p>
                  </a:txBody>
                  <a:tcPr marL="91077" marR="91077" marT="45539" marB="455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고객 주문 별 최적의 박스 추천 알고리즘 구축</a:t>
                      </a:r>
                    </a:p>
                  </a:txBody>
                  <a:tcPr marL="91077" marR="91077" marT="45539" marB="455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02624"/>
                  </a:ext>
                </a:extLst>
              </a:tr>
              <a:tr h="424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</a:t>
                      </a:r>
                    </a:p>
                  </a:txBody>
                  <a:tcPr marL="91077" marR="91077" marT="45539" marB="455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상품 적재 최적화 알고리즘 구축</a:t>
                      </a:r>
                    </a:p>
                  </a:txBody>
                  <a:tcPr marL="91077" marR="91077" marT="45539" marB="455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282095"/>
                  </a:ext>
                </a:extLst>
              </a:tr>
              <a:tr h="424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</a:t>
                      </a:r>
                    </a:p>
                  </a:txBody>
                  <a:tcPr marL="91077" marR="91077" marT="45539" marB="455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전체 시스템 연동성 확보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오류 도출 및 개선</a:t>
                      </a:r>
                    </a:p>
                  </a:txBody>
                  <a:tcPr marL="91077" marR="91077" marT="45539" marB="455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190168"/>
                  </a:ext>
                </a:extLst>
              </a:tr>
              <a:tr h="424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</a:t>
                      </a:r>
                    </a:p>
                  </a:txBody>
                  <a:tcPr marL="91077" marR="91077" marT="45539" marB="455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최종 결과물 구현 및 검증</a:t>
                      </a:r>
                    </a:p>
                  </a:txBody>
                  <a:tcPr marL="91077" marR="91077" marT="45539" marB="455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06233"/>
                  </a:ext>
                </a:extLst>
              </a:tr>
              <a:tr h="424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</a:t>
                      </a:r>
                    </a:p>
                  </a:txBody>
                  <a:tcPr marL="91077" marR="91077" marT="45539" marB="455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PPT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제작 및 최종 발표 준비</a:t>
                      </a:r>
                    </a:p>
                  </a:txBody>
                  <a:tcPr marL="91077" marR="91077" marT="45539" marB="455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485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0376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>
            <a:off x="-21704" y="5489848"/>
            <a:ext cx="2808312" cy="1368152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각 삼각형 3"/>
          <p:cNvSpPr/>
          <p:nvPr/>
        </p:nvSpPr>
        <p:spPr>
          <a:xfrm flipH="1" flipV="1">
            <a:off x="5911957" y="0"/>
            <a:ext cx="3263056" cy="180020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324544" y="5013176"/>
            <a:ext cx="3384376" cy="194421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549123" y="-171400"/>
            <a:ext cx="3816424" cy="23762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9A270987-6D04-4D76-B945-3FE51E285B4B}"/>
              </a:ext>
            </a:extLst>
          </p:cNvPr>
          <p:cNvGrpSpPr/>
          <p:nvPr/>
        </p:nvGrpSpPr>
        <p:grpSpPr>
          <a:xfrm>
            <a:off x="2519772" y="2453406"/>
            <a:ext cx="4104456" cy="2015914"/>
            <a:chOff x="3059832" y="3068960"/>
            <a:chExt cx="2919865" cy="918554"/>
          </a:xfrm>
        </p:grpSpPr>
        <p:sp>
          <p:nvSpPr>
            <p:cNvPr id="15" name="TextBox 14"/>
            <p:cNvSpPr txBox="1"/>
            <p:nvPr/>
          </p:nvSpPr>
          <p:spPr>
            <a:xfrm>
              <a:off x="3181776" y="3283817"/>
              <a:ext cx="2772308" cy="350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b="1" spc="-15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감사합니다</a:t>
              </a:r>
              <a:endParaRPr lang="en-US" altLang="ko-KR" sz="4400" b="1" spc="-15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3455876" y="3675724"/>
              <a:ext cx="22322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455876" y="3068960"/>
              <a:ext cx="0" cy="72008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3059832" y="3217218"/>
              <a:ext cx="2016224" cy="57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5705475" y="3428381"/>
              <a:ext cx="0" cy="55913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5431253" y="3750014"/>
              <a:ext cx="54844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347864" y="3140968"/>
              <a:ext cx="0" cy="21663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>
              <a:off x="5148066" y="3217218"/>
              <a:ext cx="504054" cy="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/>
            <p:cNvSpPr/>
            <p:nvPr/>
          </p:nvSpPr>
          <p:spPr>
            <a:xfrm>
              <a:off x="5580112" y="3146724"/>
              <a:ext cx="108012" cy="10801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177673" y="3549774"/>
              <a:ext cx="216024" cy="216024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3128421" y="3544135"/>
              <a:ext cx="125950" cy="12595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5671567" y="3254396"/>
              <a:ext cx="67816" cy="67816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774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083E176-4477-4AF8-8EA6-577C4D3B8519}"/>
              </a:ext>
            </a:extLst>
          </p:cNvPr>
          <p:cNvSpPr/>
          <p:nvPr/>
        </p:nvSpPr>
        <p:spPr>
          <a:xfrm>
            <a:off x="363503" y="1196752"/>
            <a:ext cx="4105996" cy="5089971"/>
          </a:xfrm>
          <a:prstGeom prst="roundRect">
            <a:avLst>
              <a:gd name="adj" fmla="val 8497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flipH="1" flipV="1">
            <a:off x="5911957" y="0"/>
            <a:ext cx="3263056" cy="180020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5549123" y="-171400"/>
            <a:ext cx="3816424" cy="23762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4EDE4AB-2673-4CE2-9D61-A0EF837C402F}"/>
              </a:ext>
            </a:extLst>
          </p:cNvPr>
          <p:cNvSpPr txBox="1"/>
          <p:nvPr/>
        </p:nvSpPr>
        <p:spPr>
          <a:xfrm>
            <a:off x="539552" y="263982"/>
            <a:ext cx="4963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선정 배경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CC09EA-69B5-48F4-B15D-6199F4B00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68" y="1387515"/>
            <a:ext cx="3653844" cy="46586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13AE06-E04C-4EB5-85D0-358FCE2B8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507" y="1284242"/>
            <a:ext cx="3119146" cy="23354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0616EF-10F6-4557-AF55-587843BDA7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808972"/>
            <a:ext cx="4466036" cy="253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8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flipH="1" flipV="1">
            <a:off x="5911957" y="0"/>
            <a:ext cx="3263056" cy="180020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549123" y="-171400"/>
            <a:ext cx="3816424" cy="23762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607C3103-8597-46EE-BF10-6BA63FBC1C8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32" y="1238936"/>
            <a:ext cx="6431480" cy="340164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44CF8F5-638A-4464-9290-14DB197DBEBF}"/>
              </a:ext>
            </a:extLst>
          </p:cNvPr>
          <p:cNvSpPr/>
          <p:nvPr/>
        </p:nvSpPr>
        <p:spPr>
          <a:xfrm>
            <a:off x="969132" y="5106098"/>
            <a:ext cx="2378732" cy="13066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0" lang="ko-KR" altLang="en-US" sz="1600" i="0" u="none" strike="noStrike" kern="1200" cap="none" spc="-150" normalizeH="0" baseline="0" noProof="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고객 주문 정보와 </a:t>
            </a:r>
            <a:r>
              <a:rPr kumimoji="0" lang="ko-KR" altLang="en-US" sz="1600" i="0" u="none" strike="noStrike" kern="1200" cap="none" spc="-150" normalizeH="0" baseline="0" noProof="0" dirty="0" err="1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피킹된</a:t>
            </a:r>
            <a:r>
              <a:rPr kumimoji="0" lang="ko-KR" altLang="en-US" sz="1600" i="0" u="none" strike="noStrike" kern="1200" cap="none" spc="-150" normalizeH="0" baseline="0" noProof="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kumimoji="0" lang="en-US" altLang="ko-KR" sz="1600" i="0" u="none" strike="noStrike" kern="1200" cap="none" spc="-150" normalizeH="0" baseline="0" noProof="0" dirty="0">
              <a:ln>
                <a:solidFill>
                  <a:prstClr val="black">
                    <a:alpha val="2000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kumimoji="0" lang="ko-KR" altLang="en-US" sz="1600" i="0" u="none" strike="noStrike" kern="1200" cap="none" spc="-150" normalizeH="0" baseline="0" noProof="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 정보가 </a:t>
            </a:r>
            <a:r>
              <a:rPr lang="ko-KR" altLang="en-US" sz="1600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일치 하는지  </a:t>
            </a:r>
            <a:endParaRPr lang="en-US" altLang="ko-KR" sz="1600" spc="-150" dirty="0">
              <a:ln>
                <a:solidFill>
                  <a:prstClr val="black">
                    <a:alpha val="2000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작업자가 일일이 검수</a:t>
            </a:r>
            <a:endParaRPr kumimoji="0" lang="en-US" altLang="ko-KR" sz="1600" i="0" u="none" strike="noStrike" kern="1200" cap="none" spc="-150" normalizeH="0" baseline="0" noProof="0" dirty="0">
              <a:ln>
                <a:solidFill>
                  <a:prstClr val="black">
                    <a:alpha val="2000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3701A7-3F13-4A43-9483-4EE561C6A6D8}"/>
              </a:ext>
            </a:extLst>
          </p:cNvPr>
          <p:cNvSpPr/>
          <p:nvPr/>
        </p:nvSpPr>
        <p:spPr>
          <a:xfrm>
            <a:off x="5021880" y="5167649"/>
            <a:ext cx="2378732" cy="1245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ko-KR" altLang="en-US" sz="1600" spc="-150" dirty="0" err="1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오출</a:t>
            </a:r>
            <a:r>
              <a:rPr lang="ko-KR" altLang="en-US" sz="1600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가능성 존재</a:t>
            </a:r>
            <a:endParaRPr lang="en-US" altLang="ko-KR" sz="1600" spc="-150" dirty="0">
              <a:ln>
                <a:solidFill>
                  <a:prstClr val="black">
                    <a:alpha val="20000"/>
                  </a:prst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비효율적 인력운용</a:t>
            </a:r>
            <a:endParaRPr lang="en-US" altLang="ko-KR" sz="1600" spc="-150" dirty="0">
              <a:ln>
                <a:solidFill>
                  <a:prstClr val="black">
                    <a:alpha val="20000"/>
                  </a:prst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낮은 생산성</a:t>
            </a:r>
            <a:endParaRPr kumimoji="0" lang="en-US" altLang="ko-KR" sz="1600" i="0" u="none" strike="noStrike" kern="1200" cap="none" spc="-150" normalizeH="0" baseline="0" noProof="0" dirty="0">
              <a:ln>
                <a:solidFill>
                  <a:prstClr val="black">
                    <a:alpha val="20000"/>
                  </a:prstClr>
                </a:solidFill>
              </a:ln>
              <a:solidFill>
                <a:srgbClr val="FF000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1F4348C-25A6-4013-8B76-126FDFB08919}"/>
              </a:ext>
            </a:extLst>
          </p:cNvPr>
          <p:cNvSpPr/>
          <p:nvPr/>
        </p:nvSpPr>
        <p:spPr>
          <a:xfrm>
            <a:off x="3797744" y="5442473"/>
            <a:ext cx="774256" cy="5847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9941A2-CF2B-428C-9283-5DCC54C764F0}"/>
              </a:ext>
            </a:extLst>
          </p:cNvPr>
          <p:cNvSpPr txBox="1"/>
          <p:nvPr/>
        </p:nvSpPr>
        <p:spPr>
          <a:xfrm>
            <a:off x="539552" y="263982"/>
            <a:ext cx="4963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선정 배경</a:t>
            </a:r>
          </a:p>
        </p:txBody>
      </p:sp>
    </p:spTree>
    <p:extLst>
      <p:ext uri="{BB962C8B-B14F-4D97-AF65-F5344CB8AC3E}">
        <p14:creationId xmlns:p14="http://schemas.microsoft.com/office/powerpoint/2010/main" val="181286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flipH="1" flipV="1">
            <a:off x="5911957" y="0"/>
            <a:ext cx="3263056" cy="180020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549123" y="-171400"/>
            <a:ext cx="3816424" cy="23762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D7B32E24-D733-4AE1-B659-AE5055DBA60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32" y="1340769"/>
            <a:ext cx="6431480" cy="333167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DFE1EE-68F1-4DB3-B6D3-0F09BA95F46F}"/>
              </a:ext>
            </a:extLst>
          </p:cNvPr>
          <p:cNvSpPr/>
          <p:nvPr/>
        </p:nvSpPr>
        <p:spPr>
          <a:xfrm>
            <a:off x="969132" y="5106098"/>
            <a:ext cx="2378732" cy="13066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0" lang="ko-KR" altLang="en-US" sz="1600" i="0" u="none" strike="noStrike" kern="1200" cap="none" spc="-150" normalizeH="0" baseline="0" noProof="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작업자의 판단에 따라</a:t>
            </a:r>
            <a:endParaRPr kumimoji="0" lang="en-US" altLang="ko-KR" sz="1600" i="0" u="none" strike="noStrike" kern="1200" cap="none" spc="-150" normalizeH="0" baseline="0" noProof="0" dirty="0">
              <a:ln>
                <a:solidFill>
                  <a:prstClr val="black">
                    <a:alpha val="2000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kumimoji="0" lang="ko-KR" altLang="en-US" sz="1600" i="0" u="none" strike="noStrike" kern="1200" cap="none" spc="-150" normalizeH="0" baseline="0" noProof="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임의로 박스 크기 선택  후</a:t>
            </a:r>
            <a:endParaRPr kumimoji="0" lang="en-US" altLang="ko-KR" sz="1600" i="0" u="none" strike="noStrike" kern="1200" cap="none" spc="-150" normalizeH="0" baseline="0" noProof="0" dirty="0">
              <a:ln>
                <a:solidFill>
                  <a:prstClr val="black">
                    <a:alpha val="2000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상품을 적재</a:t>
            </a:r>
            <a:endParaRPr kumimoji="0" lang="en-US" altLang="ko-KR" sz="1600" i="0" u="none" strike="noStrike" kern="1200" cap="none" spc="-150" normalizeH="0" baseline="0" noProof="0" dirty="0">
              <a:ln>
                <a:solidFill>
                  <a:prstClr val="black">
                    <a:alpha val="2000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278409-86A7-486D-A709-4D1E877F73C1}"/>
              </a:ext>
            </a:extLst>
          </p:cNvPr>
          <p:cNvSpPr/>
          <p:nvPr/>
        </p:nvSpPr>
        <p:spPr>
          <a:xfrm>
            <a:off x="5021880" y="5170631"/>
            <a:ext cx="2574456" cy="1245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적재 시간 증가</a:t>
            </a:r>
            <a:endParaRPr lang="en-US" altLang="ko-KR" sz="1600" spc="-150" dirty="0">
              <a:ln>
                <a:solidFill>
                  <a:prstClr val="black">
                    <a:alpha val="20000"/>
                  </a:prst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박스 선택 오류 가능성</a:t>
            </a:r>
            <a:endParaRPr lang="en-US" altLang="ko-KR" sz="1600" spc="-150" dirty="0">
              <a:ln>
                <a:solidFill>
                  <a:prstClr val="black">
                    <a:alpha val="20000"/>
                  </a:prst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낮은 생산성</a:t>
            </a:r>
            <a:endParaRPr kumimoji="0" lang="en-US" altLang="ko-KR" sz="1600" i="0" u="none" strike="noStrike" kern="1200" cap="none" spc="-150" normalizeH="0" baseline="0" noProof="0" dirty="0">
              <a:ln>
                <a:solidFill>
                  <a:prstClr val="black">
                    <a:alpha val="20000"/>
                  </a:prstClr>
                </a:solidFill>
              </a:ln>
              <a:solidFill>
                <a:srgbClr val="FF000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1E77EE0-953E-4CF0-937C-2200879B12E6}"/>
              </a:ext>
            </a:extLst>
          </p:cNvPr>
          <p:cNvSpPr/>
          <p:nvPr/>
        </p:nvSpPr>
        <p:spPr>
          <a:xfrm>
            <a:off x="3797744" y="5404503"/>
            <a:ext cx="774256" cy="5847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6F944F-DD62-49F9-88E2-5300C933FC53}"/>
              </a:ext>
            </a:extLst>
          </p:cNvPr>
          <p:cNvSpPr txBox="1"/>
          <p:nvPr/>
        </p:nvSpPr>
        <p:spPr>
          <a:xfrm>
            <a:off x="539552" y="263982"/>
            <a:ext cx="4963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선정 배경</a:t>
            </a:r>
          </a:p>
        </p:txBody>
      </p:sp>
    </p:spTree>
    <p:extLst>
      <p:ext uri="{BB962C8B-B14F-4D97-AF65-F5344CB8AC3E}">
        <p14:creationId xmlns:p14="http://schemas.microsoft.com/office/powerpoint/2010/main" val="574512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>
            <a:off x="-21704" y="5489848"/>
            <a:ext cx="2808312" cy="1368152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직각 삼각형 3"/>
          <p:cNvSpPr/>
          <p:nvPr/>
        </p:nvSpPr>
        <p:spPr>
          <a:xfrm flipH="1" flipV="1">
            <a:off x="5911957" y="0"/>
            <a:ext cx="3263056" cy="180020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324544" y="5013176"/>
            <a:ext cx="3384376" cy="194421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549123" y="-171400"/>
            <a:ext cx="3816424" cy="23762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62F2A189-09A2-4B7D-B083-6FD1004E85CC}"/>
              </a:ext>
            </a:extLst>
          </p:cNvPr>
          <p:cNvSpPr txBox="1">
            <a:spLocks/>
          </p:cNvSpPr>
          <p:nvPr/>
        </p:nvSpPr>
        <p:spPr>
          <a:xfrm>
            <a:off x="2704914" y="2420888"/>
            <a:ext cx="37341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프로세스 분석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41C668-864F-4BF6-8166-6DE5A8E84A91}"/>
              </a:ext>
            </a:extLst>
          </p:cNvPr>
          <p:cNvSpPr txBox="1"/>
          <p:nvPr/>
        </p:nvSpPr>
        <p:spPr>
          <a:xfrm>
            <a:off x="3616865" y="3580368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프로세스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DBD5E9-B41F-4F9E-94C5-B86765D117A4}"/>
              </a:ext>
            </a:extLst>
          </p:cNvPr>
          <p:cNvSpPr txBox="1"/>
          <p:nvPr/>
        </p:nvSpPr>
        <p:spPr>
          <a:xfrm>
            <a:off x="3616865" y="3954542"/>
            <a:ext cx="2730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개선 프로세스</a:t>
            </a:r>
          </a:p>
        </p:txBody>
      </p:sp>
    </p:spTree>
    <p:extLst>
      <p:ext uri="{BB962C8B-B14F-4D97-AF65-F5344CB8AC3E}">
        <p14:creationId xmlns:p14="http://schemas.microsoft.com/office/powerpoint/2010/main" val="258808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flipH="1" flipV="1">
            <a:off x="5911957" y="0"/>
            <a:ext cx="3263056" cy="180020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549123" y="-171400"/>
            <a:ext cx="3816424" cy="23762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DEF1FF02-DBF7-4F01-85AC-7CC52C647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13" y="1691183"/>
            <a:ext cx="1412776" cy="141277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E3CB07C-1DFE-4034-9CE4-711E61505BF8}"/>
              </a:ext>
            </a:extLst>
          </p:cNvPr>
          <p:cNvSpPr txBox="1"/>
          <p:nvPr/>
        </p:nvSpPr>
        <p:spPr>
          <a:xfrm>
            <a:off x="1180627" y="316746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고객 주문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A5B46FB7-7718-45BD-B691-AF6BBE6F0598}"/>
              </a:ext>
            </a:extLst>
          </p:cNvPr>
          <p:cNvSpPr/>
          <p:nvPr/>
        </p:nvSpPr>
        <p:spPr>
          <a:xfrm>
            <a:off x="3066280" y="2083875"/>
            <a:ext cx="774256" cy="5847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B59E64C-EA3E-4286-B6D4-BE8BDF2F9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627" y="1494408"/>
            <a:ext cx="1763711" cy="176371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75E7F90-D2AC-4BAE-8161-AD41E4949B72}"/>
              </a:ext>
            </a:extLst>
          </p:cNvPr>
          <p:cNvSpPr txBox="1"/>
          <p:nvPr/>
        </p:nvSpPr>
        <p:spPr>
          <a:xfrm>
            <a:off x="4819308" y="305966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피킹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D15925B7-5BFC-4032-B78F-D672106F03E0}"/>
              </a:ext>
            </a:extLst>
          </p:cNvPr>
          <p:cNvSpPr/>
          <p:nvPr/>
        </p:nvSpPr>
        <p:spPr>
          <a:xfrm>
            <a:off x="2527581" y="4562792"/>
            <a:ext cx="774256" cy="5847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8B9B1D-6D51-49CF-BB0A-1A6626404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485" y="4022636"/>
            <a:ext cx="1286585" cy="157722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8ADABB1-0781-46B0-B5A0-1198CCE9713B}"/>
              </a:ext>
            </a:extLst>
          </p:cNvPr>
          <p:cNvSpPr txBox="1"/>
          <p:nvPr/>
        </p:nvSpPr>
        <p:spPr>
          <a:xfrm>
            <a:off x="3483174" y="5714339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작업자 상품 검수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0BCD54-F29C-4A9D-A111-BCAF5F13A8C6}"/>
              </a:ext>
            </a:extLst>
          </p:cNvPr>
          <p:cNvSpPr txBox="1"/>
          <p:nvPr/>
        </p:nvSpPr>
        <p:spPr>
          <a:xfrm>
            <a:off x="6453628" y="5713678"/>
            <a:ext cx="183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선택 및 적재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6DC8B8C0-9AAD-47E5-87A2-B18CFFC91E07}"/>
              </a:ext>
            </a:extLst>
          </p:cNvPr>
          <p:cNvSpPr/>
          <p:nvPr/>
        </p:nvSpPr>
        <p:spPr>
          <a:xfrm>
            <a:off x="5437718" y="4562792"/>
            <a:ext cx="774256" cy="5847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BBD1EF-0E8F-4C45-8C9B-9C65FDA8B3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622" y="4074892"/>
            <a:ext cx="1472707" cy="147270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78D5943-9DEF-4B4C-8AD0-0AF5560EE137}"/>
              </a:ext>
            </a:extLst>
          </p:cNvPr>
          <p:cNvSpPr txBox="1"/>
          <p:nvPr/>
        </p:nvSpPr>
        <p:spPr>
          <a:xfrm>
            <a:off x="475344" y="506584"/>
            <a:ext cx="5824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프로세스 분석 </a:t>
            </a: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프로세스</a:t>
            </a: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7278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flipH="1" flipV="1">
            <a:off x="5911957" y="0"/>
            <a:ext cx="3263056" cy="180020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549123" y="-171400"/>
            <a:ext cx="3816424" cy="23762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9F3C5613-5950-479D-BE6A-C931375E7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61" y="1891868"/>
            <a:ext cx="1272830" cy="127283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03FF72A-1D4E-4AF2-A053-690B2628C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97" y="1824010"/>
            <a:ext cx="1457992" cy="1457992"/>
          </a:xfrm>
          <a:prstGeom prst="rect">
            <a:avLst/>
          </a:prstGeom>
        </p:spPr>
      </p:pic>
      <p:pic>
        <p:nvPicPr>
          <p:cNvPr id="28" name="그림 27" descr="텍스트, 갤러리, 표지판, 방이(가) 표시된 사진&#10;&#10;자동 생성된 설명">
            <a:extLst>
              <a:ext uri="{FF2B5EF4-FFF2-40B4-BE49-F238E27FC236}">
                <a16:creationId xmlns:a16="http://schemas.microsoft.com/office/drawing/2014/main" id="{C524816E-1A19-4092-9878-E271FA84B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949" y="3897180"/>
            <a:ext cx="1399742" cy="139974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9FC84A9-F20D-4E3C-9782-5782E93C05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093" y="1769834"/>
            <a:ext cx="1172756" cy="118029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EB43227-576E-4557-9555-2F83190646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677" y="3889930"/>
            <a:ext cx="1457992" cy="145799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1AF010B-1723-4D2D-967D-10906DB9EB2E}"/>
              </a:ext>
            </a:extLst>
          </p:cNvPr>
          <p:cNvSpPr txBox="1"/>
          <p:nvPr/>
        </p:nvSpPr>
        <p:spPr>
          <a:xfrm>
            <a:off x="810413" y="3213241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고객 주문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287350-BED8-45BA-B431-CFCCE6E81AA4}"/>
              </a:ext>
            </a:extLst>
          </p:cNvPr>
          <p:cNvSpPr txBox="1"/>
          <p:nvPr/>
        </p:nvSpPr>
        <p:spPr>
          <a:xfrm>
            <a:off x="3773842" y="320999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피킹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23D5D6-F8CE-43C6-996E-C322D3B0CBBA}"/>
              </a:ext>
            </a:extLst>
          </p:cNvPr>
          <p:cNvSpPr txBox="1"/>
          <p:nvPr/>
        </p:nvSpPr>
        <p:spPr>
          <a:xfrm>
            <a:off x="6641169" y="3164698"/>
            <a:ext cx="163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Barcode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559A58-449B-4457-8D23-71D867958194}"/>
              </a:ext>
            </a:extLst>
          </p:cNvPr>
          <p:cNvSpPr txBox="1"/>
          <p:nvPr/>
        </p:nvSpPr>
        <p:spPr>
          <a:xfrm>
            <a:off x="876814" y="5576966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최적화된 크기의 박스 추천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ED4799-0A4F-4153-BBEE-D7C43B1C5A66}"/>
              </a:ext>
            </a:extLst>
          </p:cNvPr>
          <p:cNvSpPr txBox="1"/>
          <p:nvPr/>
        </p:nvSpPr>
        <p:spPr>
          <a:xfrm>
            <a:off x="4788024" y="5580023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최적화된 상품 적재 방식 추천</a:t>
            </a: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CD9062EE-F672-4ABD-830A-F7BAAB2DDF53}"/>
              </a:ext>
            </a:extLst>
          </p:cNvPr>
          <p:cNvSpPr/>
          <p:nvPr/>
        </p:nvSpPr>
        <p:spPr>
          <a:xfrm>
            <a:off x="2415116" y="2193171"/>
            <a:ext cx="774256" cy="5847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103422F6-E916-4F2E-A8A5-B5414FD98FCF}"/>
              </a:ext>
            </a:extLst>
          </p:cNvPr>
          <p:cNvSpPr/>
          <p:nvPr/>
        </p:nvSpPr>
        <p:spPr>
          <a:xfrm>
            <a:off x="5537014" y="2201882"/>
            <a:ext cx="774256" cy="5847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429237C-7CE5-487C-A3B0-84D642DEF4D6}"/>
              </a:ext>
            </a:extLst>
          </p:cNvPr>
          <p:cNvSpPr/>
          <p:nvPr/>
        </p:nvSpPr>
        <p:spPr>
          <a:xfrm>
            <a:off x="3812681" y="4353411"/>
            <a:ext cx="774256" cy="5847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D6BEFA-FDB2-406C-996A-2D980269F72A}"/>
              </a:ext>
            </a:extLst>
          </p:cNvPr>
          <p:cNvSpPr txBox="1"/>
          <p:nvPr/>
        </p:nvSpPr>
        <p:spPr>
          <a:xfrm>
            <a:off x="475344" y="506584"/>
            <a:ext cx="5752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프로세스 분석 </a:t>
            </a: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개선 프로세스</a:t>
            </a: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9623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1376</Words>
  <Application>Microsoft Office PowerPoint</Application>
  <PresentationFormat>화면 슬라이드 쇼(4:3)</PresentationFormat>
  <Paragraphs>352</Paragraphs>
  <Slides>39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7" baseType="lpstr">
      <vt:lpstr>Wingdings</vt:lpstr>
      <vt:lpstr>나눔스퀘어</vt:lpstr>
      <vt:lpstr>나눔스퀘어 ExtraBold</vt:lpstr>
      <vt:lpstr>Arial</vt:lpstr>
      <vt:lpstr>나눔스퀘어 Bold</vt:lpstr>
      <vt:lpstr>맑은 고딕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yonghyun</dc:creator>
  <cp:lastModifiedBy>lee minhyeok</cp:lastModifiedBy>
  <cp:revision>79</cp:revision>
  <dcterms:created xsi:type="dcterms:W3CDTF">2014-03-22T01:09:39Z</dcterms:created>
  <dcterms:modified xsi:type="dcterms:W3CDTF">2021-06-08T02:09:54Z</dcterms:modified>
</cp:coreProperties>
</file>