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81" r:id="rId6"/>
    <p:sldId id="264" r:id="rId7"/>
    <p:sldId id="258" r:id="rId8"/>
    <p:sldId id="270" r:id="rId9"/>
    <p:sldId id="262" r:id="rId10"/>
    <p:sldId id="273" r:id="rId11"/>
    <p:sldId id="272" r:id="rId12"/>
    <p:sldId id="263" r:id="rId13"/>
    <p:sldId id="285" r:id="rId14"/>
    <p:sldId id="286" r:id="rId15"/>
    <p:sldId id="282" r:id="rId16"/>
    <p:sldId id="269" r:id="rId17"/>
    <p:sldId id="289" r:id="rId18"/>
    <p:sldId id="287" r:id="rId19"/>
    <p:sldId id="275" r:id="rId20"/>
    <p:sldId id="276" r:id="rId21"/>
    <p:sldId id="277" r:id="rId22"/>
    <p:sldId id="279" r:id="rId23"/>
    <p:sldId id="278" r:id="rId24"/>
    <p:sldId id="268" r:id="rId25"/>
    <p:sldId id="284" r:id="rId26"/>
    <p:sldId id="283" r:id="rId27"/>
    <p:sldId id="266" r:id="rId28"/>
    <p:sldId id="265" r:id="rId29"/>
    <p:sldId id="271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1598B"/>
    <a:srgbClr val="003618"/>
    <a:srgbClr val="9B0AA6"/>
    <a:srgbClr val="1A2E52"/>
    <a:srgbClr val="A27DFF"/>
    <a:srgbClr val="070189"/>
    <a:srgbClr val="FFFF00"/>
    <a:srgbClr val="E5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68043" autoAdjust="0"/>
  </p:normalViewPr>
  <p:slideViewPr>
    <p:cSldViewPr snapToGrid="0">
      <p:cViewPr varScale="1">
        <p:scale>
          <a:sx n="50" d="100"/>
          <a:sy n="50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E57D-6F56-41F5-B3A6-2ED29DA62C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B0362-3886-4C29-BFA2-47E86E989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7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0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Nếu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cách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thông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thường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sẽ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tốn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rất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nhiều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thời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gian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cũng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như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sức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để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thích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hợp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để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tập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làm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việc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Chính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vì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sự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bất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tiện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khó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khăn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em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quyết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định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thực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hiện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“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gợi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ý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phố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”.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Từ</a:t>
            </a:r>
            <a:r>
              <a:rPr lang="en-US" sz="1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những</a:t>
            </a:r>
            <a:r>
              <a:rPr lang="en-US" sz="1200" b="1" baseline="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1" baseline="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khó</a:t>
            </a:r>
            <a:r>
              <a:rPr lang="en-US" sz="1200" b="1" baseline="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khan </a:t>
            </a:r>
            <a:r>
              <a:rPr lang="en-US" sz="1200" b="1" baseline="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endParaRPr lang="en-US" sz="1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phân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quyền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B0362-3886-4C29-BFA2-47E86E989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BCA5-5A11-4157-88D4-583CB9414087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9986-9D7E-4973-A258-1E6A81B1ADAE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A3E-9FF0-462F-9070-4AA341C4B1A5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476-CD6C-471D-9205-D5C9536C760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57A-B8A7-4F61-BB97-0F59736F673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EDD-25C8-4995-875F-D7D1EB461FE6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4A5-6A19-4778-A8A7-0EB3456D50C4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E3F0-875B-4D30-8F9A-22D84CD538D0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68A-7F29-46B1-81B4-B73EFE6B4618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821-F99A-456D-8FD9-F6CDBF174A6F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6437-D4BA-4ECB-8BFA-70532C81426B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7609-6EB0-41B4-BA5B-1F535BC161AE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1137-7A17-4605-A4F9-3A8E0C5C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3050404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3"/>
          <p:cNvSpPr txBox="1">
            <a:spLocks/>
          </p:cNvSpPr>
          <p:nvPr/>
        </p:nvSpPr>
        <p:spPr>
          <a:xfrm>
            <a:off x="1861232" y="1383563"/>
            <a:ext cx="8754256" cy="11539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LUẬN </a:t>
            </a:r>
            <a:r>
              <a:rPr lang="en-US" sz="40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VĂN TỐT </a:t>
            </a:r>
            <a:r>
              <a:rPr lang="en-US" sz="40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NGHIỆP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NGÀNH </a:t>
            </a:r>
            <a:r>
              <a:rPr lang="en-US" sz="3200" b="1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HỆ THỐNG THÔNG TIN</a:t>
            </a:r>
            <a:endParaRPr lang="es-ES_tradnl" sz="3200" b="1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011" y="4752436"/>
            <a:ext cx="472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GVHD: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Minh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Khiêm</a:t>
            </a: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501" y="6174824"/>
            <a:ext cx="3225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Cần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Thơ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, 05/2018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61232" y="2791668"/>
            <a:ext cx="9213028" cy="1438308"/>
            <a:chOff x="1976766" y="2279510"/>
            <a:chExt cx="8238460" cy="1872271"/>
          </a:xfrm>
        </p:grpSpPr>
        <p:sp>
          <p:nvSpPr>
            <p:cNvPr id="7" name="Marcador de texto 13"/>
            <p:cNvSpPr txBox="1">
              <a:spLocks/>
            </p:cNvSpPr>
            <p:nvPr/>
          </p:nvSpPr>
          <p:spPr>
            <a:xfrm>
              <a:off x="1976766" y="2279510"/>
              <a:ext cx="8238460" cy="187227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FF0000"/>
                  </a:solidFill>
                </a:rPr>
                <a:t>HỆ THỐNG GỢI Ý TÌM NHÀ TRỌ CHO SINH VIÊN</a:t>
              </a:r>
            </a:p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FF0000"/>
                  </a:solidFill>
                </a:rPr>
                <a:t>KHU VỰC THÀNH PHỐ CẦN THƠ</a:t>
              </a:r>
              <a:endParaRPr lang="es-ES_tradnl" sz="36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" name="Marcador de texto 13"/>
            <p:cNvSpPr txBox="1">
              <a:spLocks/>
            </p:cNvSpPr>
            <p:nvPr/>
          </p:nvSpPr>
          <p:spPr>
            <a:xfrm>
              <a:off x="2065363" y="2419563"/>
              <a:ext cx="8023133" cy="163740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s-ES_tradnl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Marcador de texto 13"/>
          <p:cNvSpPr txBox="1">
            <a:spLocks/>
          </p:cNvSpPr>
          <p:nvPr/>
        </p:nvSpPr>
        <p:spPr>
          <a:xfrm>
            <a:off x="3261890" y="185434"/>
            <a:ext cx="6509710" cy="1036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TRƯỜNG ĐẠI HỌC CẦN THƠ</a:t>
            </a:r>
          </a:p>
          <a:p>
            <a:pPr marL="0" indent="0" algn="ctr">
              <a:buNone/>
            </a:pP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Khoa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Công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Nghệ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Thông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Tin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Truyền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s-ES_tradnl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Thông</a:t>
            </a:r>
            <a:endParaRPr lang="es-ES_tradn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3" descr="DH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11" y="546388"/>
            <a:ext cx="1955371" cy="175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38360" y="4720545"/>
            <a:ext cx="581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SVTH: </a:t>
            </a:r>
            <a:r>
              <a:rPr lang="en-US" sz="28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Minh </a:t>
            </a:r>
            <a:r>
              <a:rPr lang="en-US" sz="2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Ý (B1411457)</a:t>
            </a: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2538" y="6356350"/>
            <a:ext cx="421261" cy="365125"/>
          </a:xfrm>
        </p:spPr>
        <p:txBody>
          <a:bodyPr/>
          <a:lstStyle/>
          <a:p>
            <a:fld id="{8AED1137-7A17-4605-A4F9-3A8E0C5C52EF}" type="slidenum">
              <a:rPr lang="en-US" sz="2400" b="1" smtClean="0"/>
              <a:t>1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7023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7674216" cy="1015663"/>
            <a:chOff x="2751050" y="4013537"/>
            <a:chExt cx="767421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4.</a:t>
              </a:r>
              <a:endParaRPr lang="en-US" sz="6000" kern="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6519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CÔNG CỤ, NGÔN NGỮ, CÔNG NGHỆ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775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8668" y="564687"/>
            <a:ext cx="832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CÔNG CỤ, NGÔN NGỮ, CÔNG NGHỆ</a:t>
            </a:r>
          </a:p>
        </p:txBody>
      </p:sp>
      <p:sp>
        <p:nvSpPr>
          <p:cNvPr id="28" name="Rectángulo 1"/>
          <p:cNvSpPr/>
          <p:nvPr/>
        </p:nvSpPr>
        <p:spPr>
          <a:xfrm>
            <a:off x="227741" y="678885"/>
            <a:ext cx="417934" cy="417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10"/>
          <p:cNvSpPr/>
          <p:nvPr/>
        </p:nvSpPr>
        <p:spPr>
          <a:xfrm>
            <a:off x="219654" y="263275"/>
            <a:ext cx="217054" cy="21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5" name="Group 94"/>
          <p:cNvGrpSpPr/>
          <p:nvPr/>
        </p:nvGrpSpPr>
        <p:grpSpPr>
          <a:xfrm>
            <a:off x="768668" y="1688816"/>
            <a:ext cx="10804566" cy="3477945"/>
            <a:chOff x="537148" y="1302130"/>
            <a:chExt cx="10804566" cy="2922234"/>
          </a:xfrm>
        </p:grpSpPr>
        <p:sp>
          <p:nvSpPr>
            <p:cNvPr id="66" name="TextBox 65"/>
            <p:cNvSpPr txBox="1"/>
            <p:nvPr/>
          </p:nvSpPr>
          <p:spPr>
            <a:xfrm>
              <a:off x="1531967" y="1302130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cụ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phát</a:t>
              </a:r>
              <a:r>
                <a:rPr lang="en-US" sz="3000" b="1" kern="3000" spc="-150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triển</a:t>
              </a:r>
              <a:endParaRPr lang="en-US" sz="3000" b="1" kern="3000" spc="-150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7148" y="1394848"/>
              <a:ext cx="994820" cy="768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prstClr val="white"/>
                  </a:solidFill>
                  <a:latin typeface="Source Sans Pro Black" pitchFamily="34" charset="0"/>
                </a:rPr>
                <a:t>01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20530" y="1671847"/>
              <a:ext cx="3970089" cy="11636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err="1" smtClean="0">
                  <a:solidFill>
                    <a:prstClr val="black"/>
                  </a:solidFill>
                </a:rPr>
                <a:t>Xampp</a:t>
              </a:r>
              <a:r>
                <a:rPr lang="en-US" sz="2800" b="1" dirty="0" smtClean="0">
                  <a:solidFill>
                    <a:prstClr val="black"/>
                  </a:solidFill>
                </a:rPr>
                <a:t>, MySQL, Sublime Text 3, </a:t>
              </a:r>
              <a:r>
                <a:rPr lang="en-US" sz="2800" b="1" dirty="0" err="1" smtClean="0">
                  <a:solidFill>
                    <a:prstClr val="black"/>
                  </a:solidFill>
                </a:rPr>
                <a:t>PowerDesigner</a:t>
              </a:r>
              <a:r>
                <a:rPr lang="en-US" sz="2800" b="1" dirty="0" smtClean="0">
                  <a:solidFill>
                    <a:prstClr val="black"/>
                  </a:solidFill>
                </a:rPr>
                <a:t>, </a:t>
              </a:r>
              <a:r>
                <a:rPr lang="en-US" sz="2800" b="1" dirty="0" err="1" smtClean="0">
                  <a:solidFill>
                    <a:prstClr val="black"/>
                  </a:solidFill>
                </a:rPr>
                <a:t>HeidiSQL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1968" y="3006644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cụ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hỗ</a:t>
              </a:r>
              <a:r>
                <a:rPr lang="en-US" sz="3000" b="1" kern="3000" spc="-150" dirty="0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4">
                      <a:lumMod val="75000"/>
                    </a:schemeClr>
                  </a:solidFill>
                  <a:latin typeface="Source Sans Pro" pitchFamily="34" charset="0"/>
                </a:rPr>
                <a:t>trợ</a:t>
              </a:r>
              <a:endParaRPr lang="en-US" sz="3000" b="1" kern="3000" spc="-150" dirty="0">
                <a:solidFill>
                  <a:schemeClr val="accent4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7148" y="3006644"/>
              <a:ext cx="994820" cy="8556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smtClean="0">
                  <a:solidFill>
                    <a:prstClr val="white"/>
                  </a:solidFill>
                  <a:latin typeface="Source Sans Pro Black" pitchFamily="34" charset="0"/>
                </a:rPr>
                <a:t>03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31968" y="3448554"/>
              <a:ext cx="2723042" cy="43961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err="1" smtClean="0">
                  <a:solidFill>
                    <a:prstClr val="black"/>
                  </a:solidFill>
                </a:rPr>
                <a:t>GitHub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83062" y="1394848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Ngôn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ngữ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lập</a:t>
              </a:r>
              <a:r>
                <a:rPr lang="en-US" sz="3000" b="1" kern="3000" spc="-150" dirty="0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chemeClr val="accent5">
                      <a:lumMod val="75000"/>
                    </a:schemeClr>
                  </a:solidFill>
                  <a:latin typeface="Source Sans Pro" pitchFamily="34" charset="0"/>
                </a:rPr>
                <a:t>trình</a:t>
              </a:r>
              <a:endParaRPr lang="en-US" sz="3000" b="1" kern="3000" spc="-150" dirty="0">
                <a:solidFill>
                  <a:schemeClr val="accent5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88242" y="1394848"/>
              <a:ext cx="994820" cy="768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smtClean="0">
                  <a:solidFill>
                    <a:schemeClr val="bg1"/>
                  </a:solidFill>
                  <a:latin typeface="Source Sans Pro Black" pitchFamily="34" charset="0"/>
                </a:rPr>
                <a:t>02</a:t>
              </a:r>
              <a:endParaRPr lang="ms-MY" sz="3000" b="1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83062" y="1946538"/>
              <a:ext cx="4058652" cy="43961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</a:rPr>
                <a:t>PHP, HTML, JavaScript,….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83062" y="3006644"/>
              <a:ext cx="405865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b="1" kern="3000" spc="-150" dirty="0" err="1" smtClean="0">
                  <a:solidFill>
                    <a:srgbClr val="9B0AA6"/>
                  </a:solidFill>
                  <a:latin typeface="Source Sans Pro" pitchFamily="34" charset="0"/>
                </a:rPr>
                <a:t>Công</a:t>
              </a:r>
              <a:r>
                <a:rPr lang="en-US" sz="3000" b="1" kern="3000" spc="-150" dirty="0" smtClean="0">
                  <a:solidFill>
                    <a:srgbClr val="9B0AA6"/>
                  </a:solidFill>
                  <a:latin typeface="Source Sans Pro" pitchFamily="34" charset="0"/>
                </a:rPr>
                <a:t> </a:t>
              </a:r>
              <a:r>
                <a:rPr lang="en-US" sz="3000" b="1" kern="3000" spc="-150" dirty="0" err="1" smtClean="0">
                  <a:solidFill>
                    <a:srgbClr val="9B0AA6"/>
                  </a:solidFill>
                  <a:latin typeface="Source Sans Pro" pitchFamily="34" charset="0"/>
                </a:rPr>
                <a:t>Nghệ</a:t>
              </a:r>
              <a:endParaRPr lang="en-US" sz="3000" b="1" kern="3000" spc="-150" dirty="0">
                <a:solidFill>
                  <a:srgbClr val="9B0AA6"/>
                </a:solidFill>
                <a:latin typeface="Source Sans Pro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288242" y="3006644"/>
              <a:ext cx="994820" cy="855669"/>
            </a:xfrm>
            <a:prstGeom prst="rect">
              <a:avLst/>
            </a:prstGeom>
            <a:solidFill>
              <a:srgbClr val="9B0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prstClr val="white"/>
                  </a:solidFill>
                  <a:latin typeface="Source Sans Pro Black" pitchFamily="34" charset="0"/>
                </a:rPr>
                <a:t>04</a:t>
              </a:r>
              <a:endParaRPr lang="ms-MY" sz="3000" b="1" dirty="0">
                <a:solidFill>
                  <a:prstClr val="white"/>
                </a:solidFill>
                <a:latin typeface="Source Sans Pro Black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283062" y="3422706"/>
              <a:ext cx="3728041" cy="80165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</a:rPr>
                <a:t>LARAVEL FRAMEWORK, Google Map API</a:t>
              </a:r>
              <a:endParaRPr lang="en-US" sz="2800" b="1" dirty="0">
                <a:solidFill>
                  <a:srgbClr val="222A35"/>
                </a:solidFill>
                <a:latin typeface="Source Sans Pro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4564" y="533161"/>
            <a:ext cx="5490606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LARAVEL FRAMEWORK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r="22406"/>
          <a:stretch/>
        </p:blipFill>
        <p:spPr>
          <a:xfrm>
            <a:off x="171978" y="1179492"/>
            <a:ext cx="2428407" cy="204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8630" y="1556000"/>
            <a:ext cx="9823541" cy="39555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Laravel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b="0" dirty="0"/>
              <a:t> </a:t>
            </a:r>
            <a:r>
              <a:rPr lang="en-US" sz="3200" b="0" dirty="0" err="1"/>
              <a:t>một</a:t>
            </a:r>
            <a:r>
              <a:rPr lang="en-US" sz="3200" b="0" dirty="0"/>
              <a:t> </a:t>
            </a:r>
            <a:r>
              <a:rPr lang="en-US" sz="3200" dirty="0"/>
              <a:t>PHP framework</a:t>
            </a:r>
            <a:r>
              <a:rPr lang="en-US" sz="3200" b="0" dirty="0"/>
              <a:t> </a:t>
            </a:r>
            <a:r>
              <a:rPr lang="en-US" sz="3200" b="0" dirty="0" err="1"/>
              <a:t>mã</a:t>
            </a:r>
            <a:r>
              <a:rPr lang="en-US" sz="3200" b="0" dirty="0"/>
              <a:t> </a:t>
            </a:r>
            <a:r>
              <a:rPr lang="en-US" sz="3200" b="0" dirty="0" err="1"/>
              <a:t>nguồn</a:t>
            </a:r>
            <a:r>
              <a:rPr lang="en-US" sz="3200" b="0" dirty="0"/>
              <a:t> </a:t>
            </a:r>
            <a:r>
              <a:rPr lang="en-US" sz="3200" b="0" dirty="0" err="1"/>
              <a:t>mở</a:t>
            </a:r>
            <a:r>
              <a:rPr lang="en-US" sz="3200" b="0" dirty="0"/>
              <a:t> </a:t>
            </a:r>
            <a:r>
              <a:rPr lang="en-US" sz="3200" b="0" dirty="0" err="1"/>
              <a:t>và</a:t>
            </a:r>
            <a:r>
              <a:rPr lang="en-US" sz="3200" b="0" dirty="0"/>
              <a:t> </a:t>
            </a:r>
            <a:r>
              <a:rPr lang="en-US" sz="3200" b="0" dirty="0" err="1"/>
              <a:t>miễn</a:t>
            </a:r>
            <a:r>
              <a:rPr lang="en-US" sz="3200" b="0" dirty="0"/>
              <a:t> </a:t>
            </a:r>
            <a:r>
              <a:rPr lang="en-US" sz="3200" b="0" dirty="0" err="1" smtClean="0"/>
              <a:t>phí</a:t>
            </a:r>
            <a:r>
              <a:rPr lang="en-US" sz="3200" b="0" dirty="0" smtClean="0"/>
              <a:t>, </a:t>
            </a:r>
            <a:r>
              <a:rPr lang="vi-VN" sz="3200" b="0" dirty="0"/>
              <a:t>được thiết kế dựa trên mô hình </a:t>
            </a:r>
            <a:r>
              <a:rPr lang="vi-VN" sz="3200" b="0" dirty="0" smtClean="0"/>
              <a:t>MVC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/>
              <a:t>Laravel</a:t>
            </a:r>
            <a:r>
              <a:rPr lang="en-US" sz="3200" b="0" dirty="0"/>
              <a:t> </a:t>
            </a:r>
            <a:r>
              <a:rPr lang="en-US" sz="3200" b="0" dirty="0" err="1"/>
              <a:t>hiện</a:t>
            </a:r>
            <a:r>
              <a:rPr lang="en-US" sz="3200" b="0" dirty="0"/>
              <a:t> </a:t>
            </a:r>
            <a:r>
              <a:rPr lang="en-US" sz="3200" b="0" dirty="0" err="1"/>
              <a:t>đang</a:t>
            </a:r>
            <a:r>
              <a:rPr lang="en-US" sz="3200" b="0" dirty="0"/>
              <a:t> </a:t>
            </a:r>
            <a:r>
              <a:rPr lang="en-US" sz="3200" b="0" dirty="0" err="1"/>
              <a:t>là</a:t>
            </a:r>
            <a:r>
              <a:rPr lang="en-US" sz="3200" b="0" dirty="0"/>
              <a:t> framework </a:t>
            </a:r>
            <a:r>
              <a:rPr lang="en-US" sz="3200" b="0" dirty="0" err="1"/>
              <a:t>tốt</a:t>
            </a:r>
            <a:r>
              <a:rPr lang="en-US" sz="3200" b="0" dirty="0"/>
              <a:t> </a:t>
            </a:r>
            <a:r>
              <a:rPr lang="en-US" sz="3200" b="0" dirty="0" err="1"/>
              <a:t>nhất</a:t>
            </a:r>
            <a:r>
              <a:rPr lang="en-US" sz="3200" b="0" dirty="0"/>
              <a:t>, </a:t>
            </a:r>
            <a:r>
              <a:rPr lang="en-US" sz="3200" b="0" dirty="0" err="1"/>
              <a:t>đứng</a:t>
            </a:r>
            <a:r>
              <a:rPr lang="en-US" sz="3200" b="0" dirty="0"/>
              <a:t> TOP 1 </a:t>
            </a:r>
            <a:r>
              <a:rPr lang="en-US" sz="3200" b="0" dirty="0" err="1"/>
              <a:t>trong</a:t>
            </a:r>
            <a:r>
              <a:rPr lang="en-US" sz="3200" b="0" dirty="0"/>
              <a:t> 3 </a:t>
            </a:r>
            <a:r>
              <a:rPr lang="en-US" sz="3200" b="0" dirty="0" err="1"/>
              <a:t>năm</a:t>
            </a:r>
            <a:r>
              <a:rPr lang="en-US" sz="3200" b="0" dirty="0"/>
              <a:t> </a:t>
            </a:r>
            <a:r>
              <a:rPr lang="en-US" sz="3200" b="0" dirty="0" err="1"/>
              <a:t>liền</a:t>
            </a:r>
            <a:r>
              <a:rPr lang="en-US" sz="3200" b="0" dirty="0"/>
              <a:t> </a:t>
            </a:r>
            <a:r>
              <a:rPr lang="en-US" sz="3200" b="0" dirty="0" err="1"/>
              <a:t>trên</a:t>
            </a:r>
            <a:r>
              <a:rPr lang="en-US" sz="3200" b="0" dirty="0"/>
              <a:t> </a:t>
            </a:r>
            <a:r>
              <a:rPr lang="en-US" sz="3200" b="0" dirty="0" err="1"/>
              <a:t>bảng</a:t>
            </a:r>
            <a:r>
              <a:rPr lang="en-US" sz="3200" b="0" dirty="0"/>
              <a:t> </a:t>
            </a:r>
            <a:r>
              <a:rPr lang="en-US" sz="3200" b="0" dirty="0" err="1"/>
              <a:t>xếp</a:t>
            </a:r>
            <a:r>
              <a:rPr lang="en-US" sz="3200" b="0" dirty="0"/>
              <a:t> </a:t>
            </a:r>
            <a:r>
              <a:rPr lang="en-US" sz="3200" b="0" dirty="0" err="1"/>
              <a:t>hạng</a:t>
            </a:r>
            <a:r>
              <a:rPr lang="en-US" sz="3200" b="0" dirty="0"/>
              <a:t> </a:t>
            </a:r>
            <a:r>
              <a:rPr lang="en-US" sz="3200" b="0" dirty="0" err="1"/>
              <a:t>các</a:t>
            </a:r>
            <a:r>
              <a:rPr lang="en-US" sz="3200" b="0" dirty="0"/>
              <a:t> Framework </a:t>
            </a:r>
            <a:r>
              <a:rPr lang="en-US" sz="3200" b="0" dirty="0" err="1"/>
              <a:t>tốt</a:t>
            </a:r>
            <a:r>
              <a:rPr lang="en-US" sz="3200" b="0" dirty="0"/>
              <a:t> </a:t>
            </a:r>
            <a:r>
              <a:rPr lang="en-US" sz="3200" b="0" dirty="0" err="1" smtClean="0"/>
              <a:t>nhất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85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90" y="263338"/>
            <a:ext cx="9142246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Những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aravel</a:t>
            </a:r>
            <a:r>
              <a:rPr lang="en-US" dirty="0" smtClean="0">
                <a:solidFill>
                  <a:schemeClr val="bg1"/>
                </a:solidFill>
              </a:rPr>
              <a:t> Framework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r="22406"/>
          <a:stretch/>
        </p:blipFill>
        <p:spPr>
          <a:xfrm>
            <a:off x="9368852" y="263338"/>
            <a:ext cx="2428407" cy="2043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790" y="1739135"/>
            <a:ext cx="11487469" cy="49514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thư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Composer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Migration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bố</a:t>
            </a:r>
            <a:r>
              <a:rPr lang="en-US" sz="3200" dirty="0"/>
              <a:t> </a:t>
            </a:r>
            <a:r>
              <a:rPr lang="en-US" sz="3200" dirty="0" err="1"/>
              <a:t>cục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Blade </a:t>
            </a:r>
            <a:r>
              <a:rPr lang="en-US" sz="3200" dirty="0" smtClean="0"/>
              <a:t>Template.</a:t>
            </a:r>
            <a:endParaRPr lang="en-US" sz="32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trì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 smtClean="0"/>
              <a:t>.</a:t>
            </a:r>
            <a:endParaRPr lang="en-US" sz="3200" b="0" dirty="0" smtClean="0"/>
          </a:p>
          <a:p>
            <a:pPr algn="just">
              <a:lnSpc>
                <a:spcPct val="150000"/>
              </a:lnSpc>
            </a:pPr>
            <a:endParaRPr lang="en-US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79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t="9078" r="3717" b="19223"/>
          <a:stretch/>
        </p:blipFill>
        <p:spPr>
          <a:xfrm>
            <a:off x="172397" y="1066188"/>
            <a:ext cx="3545164" cy="1591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790" y="263338"/>
            <a:ext cx="4235455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GOOGLE MAP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7561" y="1171119"/>
            <a:ext cx="8274571" cy="23215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/>
              <a:t>L</a:t>
            </a:r>
            <a:r>
              <a:rPr lang="en-US" sz="3200" dirty="0" err="1" smtClean="0"/>
              <a:t>à</a:t>
            </a:r>
            <a:r>
              <a:rPr lang="en-US" sz="3200" dirty="0" smtClean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web </a:t>
            </a:r>
            <a:r>
              <a:rPr lang="en-US" sz="3200" dirty="0" err="1"/>
              <a:t>miễn</a:t>
            </a:r>
            <a:r>
              <a:rPr lang="en-US" sz="3200" dirty="0"/>
              <a:t>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cung</a:t>
            </a:r>
            <a:r>
              <a:rPr lang="en-US" sz="3200" dirty="0"/>
              <a:t>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Google</a:t>
            </a:r>
            <a:r>
              <a:rPr lang="en-US" sz="3200" b="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790" y="3327817"/>
            <a:ext cx="11342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ứng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Google Map API: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Đánh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dấu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bản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đồ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kèm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thông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tin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đó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vi-VN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 </a:t>
            </a:r>
            <a:r>
              <a:rPr lang="vi-V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hàng khách sạn, cây ATM, bệnh viện, trường học</a:t>
            </a:r>
            <a:r>
              <a:rPr lang="vi-VN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,…</a:t>
            </a: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Chỉ dẫn đường đến các địa điểm cần tìm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Khoanh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vùng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kinh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tế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đô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thị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ô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nhiễm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28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A2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4824076" cy="1015663"/>
            <a:chOff x="2751050" y="4013537"/>
            <a:chExt cx="482407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A27DFF"/>
                  </a:solidFill>
                  <a:latin typeface="Gill Sans Ultra Bold" panose="020B0A02020104020203" pitchFamily="34" charset="0"/>
                </a:rPr>
                <a:t>5</a:t>
              </a:r>
              <a:r>
                <a:rPr lang="en-US" sz="6000" kern="0" dirty="0" smtClean="0">
                  <a:solidFill>
                    <a:srgbClr val="A27DFF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A27DFF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SƠ ĐỒ CHỨC NĂNG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0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4666662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SƠ ĐỒ CHỨC NĂNG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303531" y="971224"/>
            <a:ext cx="9055310" cy="5759360"/>
            <a:chOff x="2303531" y="971224"/>
            <a:chExt cx="9055310" cy="575936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84" name="Group 83"/>
            <p:cNvGrpSpPr/>
            <p:nvPr/>
          </p:nvGrpSpPr>
          <p:grpSpPr>
            <a:xfrm>
              <a:off x="2303531" y="971224"/>
              <a:ext cx="9055310" cy="5759360"/>
              <a:chOff x="1873404" y="805341"/>
              <a:chExt cx="9055310" cy="5759360"/>
            </a:xfrm>
            <a:grpFill/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4318140" y="5722084"/>
                <a:ext cx="392112" cy="0"/>
              </a:xfrm>
              <a:prstGeom prst="straightConnector1">
                <a:avLst/>
              </a:prstGeom>
              <a:grpFill/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1873404" y="805341"/>
                <a:ext cx="9055310" cy="5759360"/>
                <a:chOff x="1963345" y="902167"/>
                <a:chExt cx="9055310" cy="5759360"/>
              </a:xfrm>
              <a:grpFill/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1963345" y="902167"/>
                  <a:ext cx="9055310" cy="5520322"/>
                  <a:chOff x="1963345" y="902167"/>
                  <a:chExt cx="9055310" cy="5520322"/>
                </a:xfrm>
                <a:grpFill/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963345" y="902167"/>
                    <a:ext cx="9055310" cy="5520322"/>
                    <a:chOff x="104565" y="814855"/>
                    <a:chExt cx="9055310" cy="5520322"/>
                  </a:xfrm>
                  <a:grpFill/>
                </p:grpSpPr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466725" y="814855"/>
                      <a:ext cx="8058150" cy="542358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s-ES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HỆ THỐNG GỢI Ý TÌM NHÀ TRỌ CHO SINH VIÊN KHU VỰC CẦN THƠ</a:t>
                      </a:r>
                      <a:endParaRPr lang="en-US" dirty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endParaRPr>
                    </a:p>
                  </p:txBody>
                </p:sp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134937" y="1666875"/>
                      <a:ext cx="2044702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Người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dùng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chưa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tài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khoản</a:t>
                      </a:r>
                      <a:endParaRPr lang="en-US" dirty="0"/>
                    </a:p>
                  </p:txBody>
                </p:sp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2514600" y="1666875"/>
                      <a:ext cx="16764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Sinh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p:txBody>
                </p:sp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4787900" y="1666875"/>
                      <a:ext cx="17526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Chủ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7110413" y="1666875"/>
                      <a:ext cx="1828800" cy="6254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dirty="0" smtClean="0"/>
                        <a:t>ADMIN</a:t>
                      </a:r>
                      <a:endParaRPr lang="en-US" dirty="0"/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533400" y="2449513"/>
                      <a:ext cx="1524000" cy="5048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Đăng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kí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khoản</a:t>
                      </a:r>
                      <a:endParaRPr lang="en-US" sz="1600" dirty="0"/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533400" y="3759200"/>
                      <a:ext cx="1524000" cy="5334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thông</a:t>
                      </a:r>
                      <a:r>
                        <a:rPr lang="en-US" sz="1600" dirty="0" smtClean="0"/>
                        <a:t> tin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561975" y="4381499"/>
                      <a:ext cx="1524000" cy="60193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hướng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dẫn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chỉ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đường</a:t>
                      </a:r>
                      <a:endParaRPr lang="en-US" dirty="0"/>
                    </a:p>
                  </p:txBody>
                </p:sp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533400" y="3097213"/>
                      <a:ext cx="1524000" cy="5334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Tìm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2930525" y="2409980"/>
                      <a:ext cx="1706022" cy="576262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Cập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nhật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thông</a:t>
                      </a:r>
                      <a:r>
                        <a:rPr lang="en-US" sz="1600" dirty="0" smtClean="0"/>
                        <a:t> tin </a:t>
                      </a:r>
                      <a:r>
                        <a:rPr lang="en-US" sz="1600" dirty="0" err="1" smtClean="0"/>
                        <a:t>cá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nhân</a:t>
                      </a:r>
                      <a:endParaRPr lang="en-US" sz="1600" dirty="0"/>
                    </a:p>
                  </p:txBody>
                </p:sp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5192712" y="2513013"/>
                      <a:ext cx="1646913" cy="57785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Đăng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kí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7593013" y="2513013"/>
                      <a:ext cx="1562100" cy="6096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người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dùng</a:t>
                      </a:r>
                      <a:endParaRPr lang="en-US" dirty="0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2930524" y="3122613"/>
                      <a:ext cx="1706023" cy="6318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Tìm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2950044" y="3837781"/>
                      <a:ext cx="1686504" cy="5715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Hẹn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phòng</a:t>
                      </a:r>
                      <a:endParaRPr lang="en-US" dirty="0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2959568" y="4547069"/>
                      <a:ext cx="1676980" cy="63341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Bình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Luận</a:t>
                      </a:r>
                      <a:endParaRPr lang="en-US" dirty="0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5192713" y="3343275"/>
                      <a:ext cx="1646912" cy="57467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đăng</a:t>
                      </a:r>
                      <a:endParaRPr lang="en-US" sz="1600" dirty="0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5192713" y="4129088"/>
                      <a:ext cx="1646912" cy="560387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nhà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trọ</a:t>
                      </a:r>
                      <a:endParaRPr lang="en-US" sz="1600" dirty="0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5192713" y="4914900"/>
                      <a:ext cx="1646912" cy="619125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đặt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xem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phòng</a:t>
                      </a:r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7597775" y="3305175"/>
                      <a:ext cx="1527175" cy="649288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nhà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trọ</a:t>
                      </a:r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7597775" y="4143375"/>
                      <a:ext cx="1527175" cy="5588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bài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đăng</a:t>
                      </a:r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7597775" y="4903788"/>
                      <a:ext cx="1562100" cy="655637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 smtClean="0"/>
                        <a:t>Quản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lý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bình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luận</a:t>
                      </a:r>
                      <a:endParaRPr lang="en-US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04565" y="2218695"/>
                      <a:ext cx="0" cy="2429505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514600" y="2246879"/>
                      <a:ext cx="0" cy="408829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4787900" y="2246879"/>
                      <a:ext cx="0" cy="3097823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7107316" y="2292228"/>
                      <a:ext cx="0" cy="371280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3">
                      <a:schemeClr val="accent4"/>
                    </a:lnRef>
                    <a:fillRef idx="0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4495800" y="1371600"/>
                      <a:ext cx="0" cy="1524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941388" y="1524000"/>
                      <a:ext cx="7083425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8024813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5664200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24" idx="0"/>
                    </p:cNvCxnSpPr>
                    <p:nvPr/>
                  </p:nvCxnSpPr>
                  <p:spPr>
                    <a:xfrm>
                      <a:off x="3352800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941388" y="1524000"/>
                      <a:ext cx="0" cy="14287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>
                      <a:endCxn id="27" idx="1"/>
                    </p:cNvCxnSpPr>
                    <p:nvPr/>
                  </p:nvCxnSpPr>
                  <p:spPr>
                    <a:xfrm>
                      <a:off x="141288" y="270192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>
                      <a:off x="169863" y="334327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141288" y="4008438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169863" y="4648200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2538413" y="2798763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2514600" y="4440238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2514600" y="3570288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2538413" y="5172075"/>
                      <a:ext cx="392112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800600" y="367347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800600" y="44164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>
                      <a:off x="4800600" y="28543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7200900" y="2854325"/>
                      <a:ext cx="392113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4800600" y="5314950"/>
                      <a:ext cx="358775" cy="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7137400" y="5281613"/>
                      <a:ext cx="455613" cy="1270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7137400" y="4440238"/>
                      <a:ext cx="460375" cy="6350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 flipV="1">
                      <a:off x="7137400" y="3629025"/>
                      <a:ext cx="460375" cy="1588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accent1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808823" y="5402262"/>
                    <a:ext cx="1686505" cy="633413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dirty="0" err="1" smtClean="0"/>
                      <a:t>Đăng</a:t>
                    </a:r>
                    <a:r>
                      <a:rPr lang="en-US" dirty="0" smtClean="0"/>
                      <a:t> tin ở </a:t>
                    </a:r>
                    <a:r>
                      <a:rPr lang="en-US" dirty="0" err="1" smtClean="0"/>
                      <a:t>ghép</a:t>
                    </a:r>
                    <a:endParaRPr lang="en-US" dirty="0"/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4830579" y="6155530"/>
                  <a:ext cx="1664750" cy="505997"/>
                </a:xfrm>
                <a:prstGeom prst="round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dirty="0" err="1" smtClean="0"/>
                    <a:t>Xem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chỉ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đường</a:t>
                  </a:r>
                  <a:endParaRPr lang="en-US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408081" y="6422489"/>
                  <a:ext cx="392112" cy="0"/>
                </a:xfrm>
                <a:prstGeom prst="straightConnector1">
                  <a:avLst/>
                </a:prstGeom>
                <a:grpFill/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Rounded Rectangle 84"/>
            <p:cNvSpPr/>
            <p:nvPr/>
          </p:nvSpPr>
          <p:spPr>
            <a:xfrm>
              <a:off x="9791979" y="5839931"/>
              <a:ext cx="1562100" cy="655637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dirty="0" err="1" smtClean="0"/>
                <a:t>Quản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lý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mục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336365" y="6155049"/>
              <a:ext cx="455613" cy="12700"/>
            </a:xfrm>
            <a:prstGeom prst="straightConnector1">
              <a:avLst/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6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715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580" y="2921168"/>
            <a:ext cx="4012957" cy="1015663"/>
            <a:chOff x="2751050" y="4013537"/>
            <a:chExt cx="4012957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51050" y="401353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71598B"/>
                  </a:solidFill>
                  <a:latin typeface="Gill Sans Ultra Bold" panose="020B0A02020104020203" pitchFamily="34" charset="0"/>
                </a:rPr>
                <a:t>6.</a:t>
              </a:r>
              <a:endParaRPr lang="en-US" sz="6000" kern="0" dirty="0">
                <a:solidFill>
                  <a:srgbClr val="71598B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532" y="4372329"/>
              <a:ext cx="2858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MÔ HÌNH CDM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695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3621504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MÔ HÌNH CDM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8" y="173397"/>
            <a:ext cx="11374788" cy="65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5580" y="2921168"/>
            <a:ext cx="7307706" cy="1015663"/>
            <a:chOff x="2751049" y="5285126"/>
            <a:chExt cx="7307706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751049" y="5285126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5.</a:t>
              </a:r>
              <a:endParaRPr lang="en-US" sz="6000" kern="0" dirty="0">
                <a:solidFill>
                  <a:srgbClr val="00B05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5532" y="5643916"/>
              <a:ext cx="6153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KẾT LUẬN &amp; HƯỚNG PHÁT TRIỂN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21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1049" y="80514"/>
            <a:ext cx="3786041" cy="1015663"/>
            <a:chOff x="2751049" y="80514"/>
            <a:chExt cx="3786041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2751049" y="8051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7030A0"/>
                  </a:solidFill>
                  <a:latin typeface="Gill Sans Ultra Bold" panose="020B0A02020104020203" pitchFamily="34" charset="0"/>
                </a:rPr>
                <a:t>1.</a:t>
              </a:r>
              <a:endParaRPr lang="en-US" sz="6000" kern="0" dirty="0">
                <a:solidFill>
                  <a:srgbClr val="7030A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8602" y="384957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ĐẶT VẤN ĐỀ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1897" y="903399"/>
            <a:ext cx="4509901" cy="1015663"/>
            <a:chOff x="2831897" y="903399"/>
            <a:chExt cx="4509901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831897" y="903399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2.</a:t>
              </a:r>
              <a:endParaRPr lang="en-US" sz="6000" kern="0" dirty="0">
                <a:solidFill>
                  <a:srgbClr val="00206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8602" y="1184018"/>
              <a:ext cx="3243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MỤC TIÊU ĐỀ TÀI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05145" y="1726284"/>
            <a:ext cx="8383219" cy="1015663"/>
            <a:chOff x="2805145" y="1726284"/>
            <a:chExt cx="8383219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2805145" y="172628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3.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1931" y="2065320"/>
              <a:ext cx="710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ĐỐI TƯỢNG VÀ PHẠM VI NGHIÊN CỨU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05145" y="2573847"/>
            <a:ext cx="7796520" cy="1015663"/>
            <a:chOff x="2805145" y="2573847"/>
            <a:chExt cx="779652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2805145" y="2573847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4.</a:t>
              </a:r>
              <a:endParaRPr lang="en-US" sz="6000" kern="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1931" y="2856483"/>
              <a:ext cx="6519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CÔNG CỤ, NGÔN NGỮ, CÔNG NGHỆ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5955" y="3372054"/>
            <a:ext cx="4982241" cy="1015663"/>
            <a:chOff x="2785955" y="3372054"/>
            <a:chExt cx="4982241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5.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602" y="3688185"/>
              <a:ext cx="3669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SƠ ĐỒ CHỨC NĂNG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11476" y="0"/>
            <a:ext cx="128587" cy="668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875561" cy="5619487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3600" b="1" smtClean="0">
                <a:latin typeface="UTM Eremitage" panose="02040603050506020204" pitchFamily="18" charset="0"/>
              </a:rPr>
              <a:t>NỘI DUNG</a:t>
            </a:r>
            <a:endParaRPr lang="en-US" sz="3600" b="1">
              <a:latin typeface="UTM Eremitage" panose="02040603050506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6330" y="1290623"/>
            <a:ext cx="875561" cy="4890121"/>
          </a:xfrm>
          <a:prstGeom prst="rect">
            <a:avLst/>
          </a:prstGeom>
          <a:noFill/>
        </p:spPr>
        <p:txBody>
          <a:bodyPr vert="wordArtVert" wrap="none" numCol="1" rtlCol="0" anchor="ctr">
            <a:spAutoFit/>
          </a:bodyPr>
          <a:lstStyle/>
          <a:p>
            <a:r>
              <a:rPr lang="en-US" sz="3600" b="1" kern="0" spc="-100">
                <a:latin typeface="UTM Eremitage" panose="02040603050506020204" pitchFamily="18" charset="0"/>
              </a:rPr>
              <a:t>BÁO</a:t>
            </a:r>
            <a:r>
              <a:rPr lang="en-US" sz="3600" b="1">
                <a:latin typeface="UTM Eremitage" panose="02040603050506020204" pitchFamily="18" charset="0"/>
              </a:rPr>
              <a:t> CÁO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51049" y="4244295"/>
            <a:ext cx="4154451" cy="1015663"/>
            <a:chOff x="2785955" y="3372054"/>
            <a:chExt cx="4154451" cy="1015663"/>
          </a:xfrm>
        </p:grpSpPr>
        <p:sp>
          <p:nvSpPr>
            <p:cNvPr id="24" name="TextBox 23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chemeClr val="accent5">
                      <a:lumMod val="50000"/>
                    </a:schemeClr>
                  </a:solidFill>
                  <a:latin typeface="Gill Sans Ultra Bold" panose="020B0A02020104020203" pitchFamily="34" charset="0"/>
                </a:rPr>
                <a:t>6</a:t>
              </a:r>
              <a:r>
                <a:rPr lang="en-US" sz="6000" kern="0" dirty="0" smtClean="0">
                  <a:solidFill>
                    <a:schemeClr val="accent5">
                      <a:lumMod val="50000"/>
                    </a:schemeClr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chemeClr val="accent5">
                    <a:lumMod val="50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81931" y="3647646"/>
              <a:ext cx="2858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MÔ HÌNH CDM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51049" y="5147748"/>
            <a:ext cx="7449199" cy="1015663"/>
            <a:chOff x="2785955" y="3372054"/>
            <a:chExt cx="7449199" cy="1015663"/>
          </a:xfrm>
        </p:grpSpPr>
        <p:sp>
          <p:nvSpPr>
            <p:cNvPr id="27" name="TextBox 26"/>
            <p:cNvSpPr txBox="1"/>
            <p:nvPr/>
          </p:nvSpPr>
          <p:spPr>
            <a:xfrm>
              <a:off x="2785955" y="3372054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7</a:t>
              </a:r>
              <a:r>
                <a:rPr lang="en-US" sz="6000" kern="0" dirty="0" smtClean="0">
                  <a:solidFill>
                    <a:srgbClr val="00B050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00B05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1931" y="3647646"/>
              <a:ext cx="6153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KẾT LUẬN &amp; HƯỚNG PHÁT TRIỂN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418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6453" y="151624"/>
            <a:ext cx="1528763" cy="1528763"/>
            <a:chOff x="196453" y="151624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196453" y="151624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ss 2"/>
            <p:cNvSpPr/>
            <p:nvPr/>
          </p:nvSpPr>
          <p:spPr>
            <a:xfrm>
              <a:off x="428625" y="383796"/>
              <a:ext cx="1064417" cy="1064417"/>
            </a:xfrm>
            <a:prstGeom prst="plus">
              <a:avLst>
                <a:gd name="adj" fmla="val 367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25214" y="592838"/>
            <a:ext cx="62270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KẾT </a:t>
            </a:r>
            <a:r>
              <a:rPr lang="en-US" dirty="0" smtClean="0"/>
              <a:t>QUẢ</a:t>
            </a:r>
            <a:r>
              <a:rPr lang="en-US" dirty="0"/>
              <a:t> </a:t>
            </a:r>
            <a:r>
              <a:rPr lang="en-US" dirty="0" smtClean="0"/>
              <a:t>ĐẠT ĐƯỢC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7416" y="2726371"/>
            <a:ext cx="11845631" cy="726545"/>
            <a:chOff x="277416" y="2726371"/>
            <a:chExt cx="11845631" cy="726545"/>
          </a:xfrm>
        </p:grpSpPr>
        <p:grpSp>
          <p:nvGrpSpPr>
            <p:cNvPr id="54" name="Group 53"/>
            <p:cNvGrpSpPr/>
            <p:nvPr/>
          </p:nvGrpSpPr>
          <p:grpSpPr>
            <a:xfrm>
              <a:off x="277416" y="2793926"/>
              <a:ext cx="683417" cy="658990"/>
              <a:chOff x="4445631" y="2611327"/>
              <a:chExt cx="683417" cy="65899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22622" y="268847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02</a:t>
                </a:r>
                <a:endParaRPr lang="en-US" sz="25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  <p:grpSp>
            <p:nvGrpSpPr>
              <p:cNvPr id="56" name="Agrupar 12"/>
              <p:cNvGrpSpPr/>
              <p:nvPr/>
            </p:nvGrpSpPr>
            <p:grpSpPr>
              <a:xfrm rot="5400000">
                <a:off x="4457845" y="2599113"/>
                <a:ext cx="658990" cy="683417"/>
                <a:chOff x="5477797" y="1624693"/>
                <a:chExt cx="2501508" cy="189411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7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58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1000346" y="2726371"/>
              <a:ext cx="11122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Chủ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quản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lý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bài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,….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854" y="1912559"/>
            <a:ext cx="11806119" cy="658990"/>
            <a:chOff x="310854" y="1912559"/>
            <a:chExt cx="11806119" cy="658990"/>
          </a:xfrm>
        </p:grpSpPr>
        <p:grpSp>
          <p:nvGrpSpPr>
            <p:cNvPr id="49" name="Group 48"/>
            <p:cNvGrpSpPr/>
            <p:nvPr/>
          </p:nvGrpSpPr>
          <p:grpSpPr>
            <a:xfrm>
              <a:off x="310854" y="1912559"/>
              <a:ext cx="683417" cy="658990"/>
              <a:chOff x="3323762" y="820775"/>
              <a:chExt cx="683417" cy="658990"/>
            </a:xfrm>
          </p:grpSpPr>
          <p:grpSp>
            <p:nvGrpSpPr>
              <p:cNvPr id="50" name="Agrupar 12"/>
              <p:cNvGrpSpPr/>
              <p:nvPr/>
            </p:nvGrpSpPr>
            <p:grpSpPr>
              <a:xfrm rot="5400000">
                <a:off x="3335976" y="808561"/>
                <a:ext cx="658990" cy="683417"/>
                <a:chOff x="5477797" y="1624693"/>
                <a:chExt cx="2501508" cy="1894115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52" name="Forma libre 6"/>
                <p:cNvSpPr/>
                <p:nvPr/>
              </p:nvSpPr>
              <p:spPr>
                <a:xfrm>
                  <a:off x="5477797" y="1624693"/>
                  <a:ext cx="947057" cy="1894115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53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3367021" y="90491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01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994272" y="1941139"/>
              <a:ext cx="11122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nhóm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Chủ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Admin.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0854" y="3813557"/>
            <a:ext cx="11772680" cy="954107"/>
            <a:chOff x="310854" y="3813557"/>
            <a:chExt cx="11772680" cy="954107"/>
          </a:xfrm>
        </p:grpSpPr>
        <p:grpSp>
          <p:nvGrpSpPr>
            <p:cNvPr id="39" name="Group 38"/>
            <p:cNvGrpSpPr/>
            <p:nvPr/>
          </p:nvGrpSpPr>
          <p:grpSpPr>
            <a:xfrm>
              <a:off x="310854" y="3933270"/>
              <a:ext cx="683417" cy="658990"/>
              <a:chOff x="7256296" y="2611326"/>
              <a:chExt cx="683417" cy="658990"/>
            </a:xfrm>
          </p:grpSpPr>
          <p:grpSp>
            <p:nvGrpSpPr>
              <p:cNvPr id="40" name="Agrupar 12"/>
              <p:cNvGrpSpPr/>
              <p:nvPr/>
            </p:nvGrpSpPr>
            <p:grpSpPr>
              <a:xfrm rot="5400000">
                <a:off x="7268510" y="2599112"/>
                <a:ext cx="658990" cy="683417"/>
                <a:chOff x="5477797" y="1624693"/>
                <a:chExt cx="2501508" cy="1894115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42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43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333288" y="268847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03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60833" y="3813557"/>
              <a:ext cx="11122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tìm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kiếm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theo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nhiều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tiêu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xem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chỉ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đường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khoảng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đặt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lịch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hẹn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 ở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ghép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bình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luận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,…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7416" y="4927982"/>
            <a:ext cx="11790283" cy="658990"/>
            <a:chOff x="277416" y="4927982"/>
            <a:chExt cx="11790283" cy="658990"/>
          </a:xfrm>
        </p:grpSpPr>
        <p:grpSp>
          <p:nvGrpSpPr>
            <p:cNvPr id="44" name="Group 43"/>
            <p:cNvGrpSpPr/>
            <p:nvPr/>
          </p:nvGrpSpPr>
          <p:grpSpPr>
            <a:xfrm>
              <a:off x="277416" y="4927982"/>
              <a:ext cx="683417" cy="658990"/>
              <a:chOff x="9999395" y="2611327"/>
              <a:chExt cx="683417" cy="658990"/>
            </a:xfrm>
          </p:grpSpPr>
          <p:grpSp>
            <p:nvGrpSpPr>
              <p:cNvPr id="45" name="Agrupar 12"/>
              <p:cNvGrpSpPr/>
              <p:nvPr/>
            </p:nvGrpSpPr>
            <p:grpSpPr>
              <a:xfrm rot="5400000">
                <a:off x="10011609" y="2599113"/>
                <a:ext cx="658990" cy="683417"/>
                <a:chOff x="5477797" y="1624693"/>
                <a:chExt cx="2501508" cy="1894115"/>
              </a:xfrm>
              <a:solidFill>
                <a:srgbClr val="7030A0"/>
              </a:solidFill>
            </p:grpSpPr>
            <p:sp>
              <p:nvSpPr>
                <p:cNvPr id="47" name="Forma libre 6"/>
                <p:cNvSpPr/>
                <p:nvPr/>
              </p:nvSpPr>
              <p:spPr>
                <a:xfrm>
                  <a:off x="5477797" y="1624693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48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10076387" y="2688472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04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44998" y="4968390"/>
              <a:ext cx="11122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Đáp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ứng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cơ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bản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của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Admin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0854" y="5639808"/>
            <a:ext cx="11772680" cy="954107"/>
            <a:chOff x="296934" y="5618643"/>
            <a:chExt cx="11772680" cy="954107"/>
          </a:xfrm>
        </p:grpSpPr>
        <p:grpSp>
          <p:nvGrpSpPr>
            <p:cNvPr id="71" name="Group 70"/>
            <p:cNvGrpSpPr/>
            <p:nvPr/>
          </p:nvGrpSpPr>
          <p:grpSpPr>
            <a:xfrm>
              <a:off x="296934" y="5814843"/>
              <a:ext cx="683417" cy="658990"/>
              <a:chOff x="3323762" y="820775"/>
              <a:chExt cx="683417" cy="658990"/>
            </a:xfrm>
          </p:grpSpPr>
          <p:grpSp>
            <p:nvGrpSpPr>
              <p:cNvPr id="72" name="Agrupar 12"/>
              <p:cNvGrpSpPr/>
              <p:nvPr/>
            </p:nvGrpSpPr>
            <p:grpSpPr>
              <a:xfrm rot="5400000">
                <a:off x="3335976" y="808561"/>
                <a:ext cx="658990" cy="683417"/>
                <a:chOff x="5477797" y="1624693"/>
                <a:chExt cx="2501508" cy="1894115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4" name="Forma libre 6"/>
                <p:cNvSpPr/>
                <p:nvPr/>
              </p:nvSpPr>
              <p:spPr>
                <a:xfrm>
                  <a:off x="5477797" y="1624693"/>
                  <a:ext cx="947057" cy="1894115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237796 h 1656916"/>
                    <a:gd name="connsiteX3" fmla="*/ 237792 w 828458"/>
                    <a:gd name="connsiteY3" fmla="*/ 237796 h 1656916"/>
                    <a:gd name="connsiteX4" fmla="*/ 237792 w 828458"/>
                    <a:gd name="connsiteY4" fmla="*/ 1419118 h 1656916"/>
                    <a:gd name="connsiteX5" fmla="*/ 828458 w 828458"/>
                    <a:gd name="connsiteY5" fmla="*/ 1419118 h 1656916"/>
                    <a:gd name="connsiteX6" fmla="*/ 828458 w 828458"/>
                    <a:gd name="connsiteY6" fmla="*/ 1656916 h 1656916"/>
                    <a:gd name="connsiteX7" fmla="*/ 0 w 828458"/>
                    <a:gd name="connsiteY7" fmla="*/ 165691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237796"/>
                      </a:lnTo>
                      <a:lnTo>
                        <a:pt x="237792" y="237796"/>
                      </a:lnTo>
                      <a:lnTo>
                        <a:pt x="237792" y="1419118"/>
                      </a:lnTo>
                      <a:lnTo>
                        <a:pt x="828458" y="1419118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  <p:sp>
              <p:nvSpPr>
                <p:cNvPr id="75" name="Forma libre 7"/>
                <p:cNvSpPr/>
                <p:nvPr/>
              </p:nvSpPr>
              <p:spPr>
                <a:xfrm>
                  <a:off x="7032247" y="1624694"/>
                  <a:ext cx="947058" cy="1894114"/>
                </a:xfrm>
                <a:custGeom>
                  <a:avLst/>
                  <a:gdLst>
                    <a:gd name="connsiteX0" fmla="*/ 0 w 828458"/>
                    <a:gd name="connsiteY0" fmla="*/ 0 h 1656916"/>
                    <a:gd name="connsiteX1" fmla="*/ 828458 w 828458"/>
                    <a:gd name="connsiteY1" fmla="*/ 0 h 1656916"/>
                    <a:gd name="connsiteX2" fmla="*/ 828458 w 828458"/>
                    <a:gd name="connsiteY2" fmla="*/ 1656916 h 1656916"/>
                    <a:gd name="connsiteX3" fmla="*/ 0 w 828458"/>
                    <a:gd name="connsiteY3" fmla="*/ 1656916 h 1656916"/>
                    <a:gd name="connsiteX4" fmla="*/ 0 w 828458"/>
                    <a:gd name="connsiteY4" fmla="*/ 1419118 h 1656916"/>
                    <a:gd name="connsiteX5" fmla="*/ 590665 w 828458"/>
                    <a:gd name="connsiteY5" fmla="*/ 1419118 h 1656916"/>
                    <a:gd name="connsiteX6" fmla="*/ 590665 w 828458"/>
                    <a:gd name="connsiteY6" fmla="*/ 237796 h 1656916"/>
                    <a:gd name="connsiteX7" fmla="*/ 0 w 828458"/>
                    <a:gd name="connsiteY7" fmla="*/ 237796 h 1656916"/>
                    <a:gd name="connsiteX8" fmla="*/ 0 w 828458"/>
                    <a:gd name="connsiteY8" fmla="*/ 0 h 1656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458" h="1656916">
                      <a:moveTo>
                        <a:pt x="0" y="0"/>
                      </a:moveTo>
                      <a:lnTo>
                        <a:pt x="828458" y="0"/>
                      </a:lnTo>
                      <a:lnTo>
                        <a:pt x="828458" y="1656916"/>
                      </a:lnTo>
                      <a:lnTo>
                        <a:pt x="0" y="1656916"/>
                      </a:lnTo>
                      <a:lnTo>
                        <a:pt x="0" y="1419118"/>
                      </a:lnTo>
                      <a:lnTo>
                        <a:pt x="590665" y="1419118"/>
                      </a:lnTo>
                      <a:lnTo>
                        <a:pt x="590665" y="237796"/>
                      </a:lnTo>
                      <a:lnTo>
                        <a:pt x="0" y="2377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latin typeface="Raleway Black" panose="020B0A03030101060003" pitchFamily="34" charset="0"/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3367021" y="90491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5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aleway Black" panose="020B0A03030101060003" pitchFamily="34" charset="0"/>
                  </a:rPr>
                  <a:t>05</a:t>
                </a:r>
                <a:endParaRPr 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946913" y="5618643"/>
              <a:ext cx="11122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marL="46038" algn="just">
                <a:defRPr/>
              </a:pP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Tính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chính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trong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việc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định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vị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địa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điểm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vị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,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gửi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Email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xác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nhận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425" y="592841"/>
            <a:ext cx="1276311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HẠN</a:t>
            </a:r>
          </a:p>
          <a:p>
            <a:r>
              <a:rPr lang="en-US" smtClean="0"/>
              <a:t>CHẾ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72809" y="2250866"/>
            <a:ext cx="9524844" cy="3250525"/>
            <a:chOff x="1856270" y="2845230"/>
            <a:chExt cx="5516489" cy="2310540"/>
          </a:xfrm>
        </p:grpSpPr>
        <p:grpSp>
          <p:nvGrpSpPr>
            <p:cNvPr id="17" name="Agrupar 12"/>
            <p:cNvGrpSpPr/>
            <p:nvPr/>
          </p:nvGrpSpPr>
          <p:grpSpPr>
            <a:xfrm rot="5400000">
              <a:off x="2920900" y="3339761"/>
              <a:ext cx="658989" cy="632671"/>
              <a:chOff x="5477797" y="1624695"/>
              <a:chExt cx="2501506" cy="17534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Forma libre 6"/>
              <p:cNvSpPr/>
              <p:nvPr/>
            </p:nvSpPr>
            <p:spPr>
              <a:xfrm>
                <a:off x="5477797" y="1624695"/>
                <a:ext cx="947069" cy="1753469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19" name="Forma libre 7"/>
              <p:cNvSpPr/>
              <p:nvPr/>
            </p:nvSpPr>
            <p:spPr>
              <a:xfrm>
                <a:off x="7090039" y="1624695"/>
                <a:ext cx="889264" cy="175347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01299" y="3507106"/>
              <a:ext cx="495521" cy="33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6270" y="3989580"/>
              <a:ext cx="2743200" cy="9583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Chưa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thực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hiện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gửi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nhắn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bằng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sms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đến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3" name="Agrupar 12"/>
            <p:cNvGrpSpPr/>
            <p:nvPr/>
          </p:nvGrpSpPr>
          <p:grpSpPr>
            <a:xfrm rot="5400000">
              <a:off x="5663700" y="3340159"/>
              <a:ext cx="658991" cy="631876"/>
              <a:chOff x="5477793" y="1624694"/>
              <a:chExt cx="2501513" cy="175126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" name="Forma libre 6"/>
              <p:cNvSpPr/>
              <p:nvPr/>
            </p:nvSpPr>
            <p:spPr>
              <a:xfrm>
                <a:off x="5477793" y="1624694"/>
                <a:ext cx="947072" cy="1709323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5" name="Forma libre 7"/>
              <p:cNvSpPr/>
              <p:nvPr/>
            </p:nvSpPr>
            <p:spPr>
              <a:xfrm>
                <a:off x="7049209" y="1624696"/>
                <a:ext cx="930097" cy="175126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828190" y="3494995"/>
              <a:ext cx="480944" cy="33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29559" y="3976526"/>
              <a:ext cx="2743200" cy="984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Chưa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kiểm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thông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của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người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dùng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(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đăng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kí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ảo</a:t>
              </a:r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).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29560" y="2845230"/>
              <a:ext cx="0" cy="23105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28663" y="428625"/>
            <a:ext cx="1528763" cy="1528763"/>
            <a:chOff x="728663" y="428625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728663" y="428625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62692" y="1055845"/>
              <a:ext cx="1060704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425" y="592841"/>
            <a:ext cx="494699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HƯỚNG PHÁT TRIỂN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4674" y="2195876"/>
            <a:ext cx="11371676" cy="4291264"/>
            <a:chOff x="100984" y="2830324"/>
            <a:chExt cx="11371676" cy="2855603"/>
          </a:xfrm>
        </p:grpSpPr>
        <p:grpSp>
          <p:nvGrpSpPr>
            <p:cNvPr id="17" name="Agrupar 12"/>
            <p:cNvGrpSpPr/>
            <p:nvPr/>
          </p:nvGrpSpPr>
          <p:grpSpPr>
            <a:xfrm rot="5400000">
              <a:off x="1618061" y="3205362"/>
              <a:ext cx="580224" cy="822711"/>
              <a:chOff x="5477798" y="1238635"/>
              <a:chExt cx="2202513" cy="228017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Forma libre 6"/>
              <p:cNvSpPr/>
              <p:nvPr/>
            </p:nvSpPr>
            <p:spPr>
              <a:xfrm>
                <a:off x="5477798" y="1238635"/>
                <a:ext cx="947058" cy="2280173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19" name="Forma libre 7"/>
              <p:cNvSpPr/>
              <p:nvPr/>
            </p:nvSpPr>
            <p:spPr>
              <a:xfrm>
                <a:off x="6733253" y="1238639"/>
                <a:ext cx="947058" cy="2280167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650005" y="3460033"/>
              <a:ext cx="746513" cy="31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984" y="4091094"/>
              <a:ext cx="3142079" cy="1536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Triển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khai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hệ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thống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đến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với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ở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Cần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Thơ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nói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chung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và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Đại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học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Cần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Thơ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nói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riêng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23" name="Agrupar 12"/>
            <p:cNvGrpSpPr/>
            <p:nvPr/>
          </p:nvGrpSpPr>
          <p:grpSpPr>
            <a:xfrm rot="5400000">
              <a:off x="4390767" y="3175058"/>
              <a:ext cx="565390" cy="868478"/>
              <a:chOff x="5477796" y="1111790"/>
              <a:chExt cx="2146208" cy="240702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" name="Forma libre 6"/>
              <p:cNvSpPr/>
              <p:nvPr/>
            </p:nvSpPr>
            <p:spPr>
              <a:xfrm>
                <a:off x="5477796" y="1111791"/>
                <a:ext cx="947059" cy="24070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5" name="Forma libre 7"/>
              <p:cNvSpPr/>
              <p:nvPr/>
            </p:nvSpPr>
            <p:spPr>
              <a:xfrm>
                <a:off x="6676945" y="1111790"/>
                <a:ext cx="947059" cy="240702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393208" y="3425666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3061" y="4149863"/>
              <a:ext cx="2743200" cy="1536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Tích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hợp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công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nghệ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ảnh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360</a:t>
              </a:r>
              <a:r>
                <a:rPr lang="en-US" sz="2400" baseline="30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để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hình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ảnh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nhà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trọ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được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thể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hiện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một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trực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quan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nhất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28" name="Agrupar 12"/>
            <p:cNvGrpSpPr/>
            <p:nvPr/>
          </p:nvGrpSpPr>
          <p:grpSpPr>
            <a:xfrm rot="5400000">
              <a:off x="7180567" y="3128895"/>
              <a:ext cx="540064" cy="938255"/>
              <a:chOff x="5477794" y="1623906"/>
              <a:chExt cx="2050070" cy="260040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9" name="Forma libre 6"/>
              <p:cNvSpPr/>
              <p:nvPr/>
            </p:nvSpPr>
            <p:spPr>
              <a:xfrm>
                <a:off x="5477794" y="1624691"/>
                <a:ext cx="947059" cy="2599622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0" name="Forma libre 7"/>
              <p:cNvSpPr/>
              <p:nvPr/>
            </p:nvSpPr>
            <p:spPr>
              <a:xfrm>
                <a:off x="6580805" y="1623906"/>
                <a:ext cx="947059" cy="2600409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152008" y="3419866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03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6256" y="4246040"/>
              <a:ext cx="2743200" cy="798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just"/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Thiết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kế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chuyên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nghiệp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hơn</a:t>
              </a:r>
              <a:r>
                <a:rPr lang="en-US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</a:t>
              </a:r>
            </a:p>
          </p:txBody>
        </p:sp>
        <p:grpSp>
          <p:nvGrpSpPr>
            <p:cNvPr id="33" name="Agrupar 12"/>
            <p:cNvGrpSpPr/>
            <p:nvPr/>
          </p:nvGrpSpPr>
          <p:grpSpPr>
            <a:xfrm rot="5400000">
              <a:off x="9914059" y="3128637"/>
              <a:ext cx="550900" cy="946829"/>
              <a:chOff x="5477792" y="921037"/>
              <a:chExt cx="2091204" cy="2624177"/>
            </a:xfrm>
            <a:solidFill>
              <a:srgbClr val="7030A0"/>
            </a:solidFill>
          </p:grpSpPr>
          <p:sp>
            <p:nvSpPr>
              <p:cNvPr id="34" name="Forma libre 6"/>
              <p:cNvSpPr/>
              <p:nvPr/>
            </p:nvSpPr>
            <p:spPr>
              <a:xfrm>
                <a:off x="5477792" y="921823"/>
                <a:ext cx="947061" cy="2623391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5" name="Forma libre 7"/>
              <p:cNvSpPr/>
              <p:nvPr/>
            </p:nvSpPr>
            <p:spPr>
              <a:xfrm>
                <a:off x="6778884" y="921037"/>
                <a:ext cx="790112" cy="2597778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9871153" y="3419866"/>
              <a:ext cx="791487" cy="31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04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29460" y="4246040"/>
              <a:ext cx="2743200" cy="7987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Xây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dựng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hoàn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chỉnh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các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còn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lại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43065" y="2845230"/>
              <a:ext cx="0" cy="28406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86264" y="2845230"/>
              <a:ext cx="0" cy="27819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729462" y="2830324"/>
              <a:ext cx="0" cy="27968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28663" y="428625"/>
            <a:ext cx="1528763" cy="1528763"/>
            <a:chOff x="728663" y="428625"/>
            <a:chExt cx="1528763" cy="1528763"/>
          </a:xfrm>
        </p:grpSpPr>
        <p:sp>
          <p:nvSpPr>
            <p:cNvPr id="2" name="Rectangle 1"/>
            <p:cNvSpPr/>
            <p:nvPr/>
          </p:nvSpPr>
          <p:spPr>
            <a:xfrm>
              <a:off x="728663" y="428625"/>
              <a:ext cx="1528763" cy="15287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6200000">
              <a:off x="962692" y="662653"/>
              <a:ext cx="1060704" cy="1060704"/>
            </a:xfrm>
            <a:prstGeom prst="rightArrow">
              <a:avLst>
                <a:gd name="adj1" fmla="val 30802"/>
                <a:gd name="adj2" fmla="val 511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707" y="1359905"/>
            <a:ext cx="11886587" cy="4138190"/>
            <a:chOff x="152705" y="1005573"/>
            <a:chExt cx="11886587" cy="4138190"/>
          </a:xfrm>
        </p:grpSpPr>
        <p:sp>
          <p:nvSpPr>
            <p:cNvPr id="3" name="TextBox 2"/>
            <p:cNvSpPr txBox="1"/>
            <p:nvPr/>
          </p:nvSpPr>
          <p:spPr>
            <a:xfrm>
              <a:off x="152705" y="1005573"/>
              <a:ext cx="118865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60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dirty="0" smtClean="0"/>
                <a:t>CẢM ƠN THẦY VÀ CÁC BẠN ĐÃ CHÚ Ý LẮNG NGHE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428" y="2566304"/>
              <a:ext cx="4529140" cy="257745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3397"/>
            <a:ext cx="3621504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CÁC THỰC THỂ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04403" y="1536174"/>
            <a:ext cx="6093510" cy="3785652"/>
            <a:chOff x="1459832" y="1604211"/>
            <a:chExt cx="6093510" cy="3785652"/>
          </a:xfrm>
        </p:grpSpPr>
        <p:sp>
          <p:nvSpPr>
            <p:cNvPr id="3" name="TextBox 2"/>
            <p:cNvSpPr txBox="1"/>
            <p:nvPr/>
          </p:nvSpPr>
          <p:spPr>
            <a:xfrm>
              <a:off x="1459832" y="1604211"/>
              <a:ext cx="228351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  <a:defRPr sz="2400"/>
              </a:lvl1pPr>
            </a:lstStyle>
            <a:p>
              <a:r>
                <a:rPr lang="en-US"/>
                <a:t>Nhân viên</a:t>
              </a:r>
            </a:p>
            <a:p>
              <a:r>
                <a:rPr lang="en-US"/>
                <a:t>Khách hàng</a:t>
              </a:r>
            </a:p>
            <a:p>
              <a:r>
                <a:rPr lang="en-US"/>
                <a:t>Nhà cung cấp</a:t>
              </a:r>
            </a:p>
            <a:p>
              <a:r>
                <a:rPr lang="en-US"/>
                <a:t>Hãng sản </a:t>
              </a:r>
              <a:r>
                <a:rPr lang="en-US" smtClean="0"/>
                <a:t>xuất</a:t>
              </a:r>
            </a:p>
            <a:p>
              <a:r>
                <a:rPr lang="en-US" smtClean="0"/>
                <a:t>Tài khoản</a:t>
              </a: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9832" y="1604211"/>
              <a:ext cx="228351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  <a:defRPr sz="2400"/>
              </a:lvl1pPr>
            </a:lstStyle>
            <a:p>
              <a:r>
                <a:rPr lang="en-US" smtClean="0"/>
                <a:t>Loại sản phẩm</a:t>
              </a:r>
              <a:endParaRPr lang="en-US"/>
            </a:p>
            <a:p>
              <a:r>
                <a:rPr lang="en-US" smtClean="0"/>
                <a:t>Chất liệu</a:t>
              </a:r>
              <a:endParaRPr lang="en-US"/>
            </a:p>
            <a:p>
              <a:r>
                <a:rPr lang="en-US" smtClean="0"/>
                <a:t>Đồng hồ</a:t>
              </a:r>
              <a:endParaRPr lang="en-US"/>
            </a:p>
            <a:p>
              <a:r>
                <a:rPr lang="en-US" smtClean="0"/>
                <a:t>Hóa đơn</a:t>
              </a:r>
            </a:p>
            <a:p>
              <a:r>
                <a:rPr lang="en-US" smtClean="0"/>
                <a:t>Phiếu nhập</a:t>
              </a:r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23" y="0"/>
            <a:ext cx="5572903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72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0742" y="3882792"/>
            <a:ext cx="7599307" cy="1430881"/>
            <a:chOff x="2296347" y="2713560"/>
            <a:chExt cx="7599307" cy="143088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93" y="2713560"/>
              <a:ext cx="895350" cy="8953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96347" y="3608910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/>
                <a:t>NHÂN VIÊN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558" y="2713560"/>
              <a:ext cx="895350" cy="8953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82813" y="3608910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 smtClean="0"/>
                <a:t>QUẢN LÝ</a:t>
              </a:r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8703" y="1819062"/>
            <a:ext cx="596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rPr>
              <a:t>01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73" y="3430326"/>
            <a:ext cx="2743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Phát huy khả năng làm việc nhóm và khả năng chịu áp lực công việc cao</a:t>
            </a:r>
            <a:endParaRPr lang="en-US"/>
          </a:p>
        </p:txBody>
      </p:sp>
      <p:grpSp>
        <p:nvGrpSpPr>
          <p:cNvPr id="7" name="Agrupar 12"/>
          <p:cNvGrpSpPr/>
          <p:nvPr/>
        </p:nvGrpSpPr>
        <p:grpSpPr>
          <a:xfrm rot="5400000">
            <a:off x="4457844" y="2599113"/>
            <a:ext cx="658990" cy="683417"/>
            <a:chOff x="5477797" y="1624693"/>
            <a:chExt cx="2501508" cy="1894115"/>
          </a:xfrm>
          <a:solidFill>
            <a:schemeClr val="accent5">
              <a:lumMod val="75000"/>
            </a:schemeClr>
          </a:solidFill>
        </p:grpSpPr>
        <p:sp>
          <p:nvSpPr>
            <p:cNvPr id="23" name="Forma libre 6"/>
            <p:cNvSpPr/>
            <p:nvPr/>
          </p:nvSpPr>
          <p:spPr>
            <a:xfrm>
              <a:off x="5477797" y="1624693"/>
              <a:ext cx="947058" cy="1894114"/>
            </a:xfrm>
            <a:custGeom>
              <a:avLst/>
              <a:gdLst>
                <a:gd name="connsiteX0" fmla="*/ 0 w 828458"/>
                <a:gd name="connsiteY0" fmla="*/ 0 h 1656916"/>
                <a:gd name="connsiteX1" fmla="*/ 828458 w 828458"/>
                <a:gd name="connsiteY1" fmla="*/ 0 h 1656916"/>
                <a:gd name="connsiteX2" fmla="*/ 828458 w 828458"/>
                <a:gd name="connsiteY2" fmla="*/ 237796 h 1656916"/>
                <a:gd name="connsiteX3" fmla="*/ 237792 w 828458"/>
                <a:gd name="connsiteY3" fmla="*/ 237796 h 1656916"/>
                <a:gd name="connsiteX4" fmla="*/ 237792 w 828458"/>
                <a:gd name="connsiteY4" fmla="*/ 1419118 h 1656916"/>
                <a:gd name="connsiteX5" fmla="*/ 828458 w 828458"/>
                <a:gd name="connsiteY5" fmla="*/ 1419118 h 1656916"/>
                <a:gd name="connsiteX6" fmla="*/ 828458 w 828458"/>
                <a:gd name="connsiteY6" fmla="*/ 1656916 h 1656916"/>
                <a:gd name="connsiteX7" fmla="*/ 0 w 828458"/>
                <a:gd name="connsiteY7" fmla="*/ 1656916 h 1656916"/>
                <a:gd name="connsiteX8" fmla="*/ 0 w 828458"/>
                <a:gd name="connsiteY8" fmla="*/ 0 h 16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458" h="1656916">
                  <a:moveTo>
                    <a:pt x="0" y="0"/>
                  </a:moveTo>
                  <a:lnTo>
                    <a:pt x="828458" y="0"/>
                  </a:lnTo>
                  <a:lnTo>
                    <a:pt x="828458" y="237796"/>
                  </a:lnTo>
                  <a:lnTo>
                    <a:pt x="237792" y="237796"/>
                  </a:lnTo>
                  <a:lnTo>
                    <a:pt x="237792" y="1419118"/>
                  </a:lnTo>
                  <a:lnTo>
                    <a:pt x="828458" y="1419118"/>
                  </a:lnTo>
                  <a:lnTo>
                    <a:pt x="828458" y="1656916"/>
                  </a:lnTo>
                  <a:lnTo>
                    <a:pt x="0" y="16569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Raleway Black" panose="020B0A03030101060003" pitchFamily="34" charset="0"/>
              </a:endParaRPr>
            </a:p>
          </p:txBody>
        </p:sp>
        <p:sp>
          <p:nvSpPr>
            <p:cNvPr id="24" name="Forma libre 7"/>
            <p:cNvSpPr/>
            <p:nvPr/>
          </p:nvSpPr>
          <p:spPr>
            <a:xfrm>
              <a:off x="7032247" y="1624694"/>
              <a:ext cx="947058" cy="1894114"/>
            </a:xfrm>
            <a:custGeom>
              <a:avLst/>
              <a:gdLst>
                <a:gd name="connsiteX0" fmla="*/ 0 w 828458"/>
                <a:gd name="connsiteY0" fmla="*/ 0 h 1656916"/>
                <a:gd name="connsiteX1" fmla="*/ 828458 w 828458"/>
                <a:gd name="connsiteY1" fmla="*/ 0 h 1656916"/>
                <a:gd name="connsiteX2" fmla="*/ 828458 w 828458"/>
                <a:gd name="connsiteY2" fmla="*/ 1656916 h 1656916"/>
                <a:gd name="connsiteX3" fmla="*/ 0 w 828458"/>
                <a:gd name="connsiteY3" fmla="*/ 1656916 h 1656916"/>
                <a:gd name="connsiteX4" fmla="*/ 0 w 828458"/>
                <a:gd name="connsiteY4" fmla="*/ 1419118 h 1656916"/>
                <a:gd name="connsiteX5" fmla="*/ 590665 w 828458"/>
                <a:gd name="connsiteY5" fmla="*/ 1419118 h 1656916"/>
                <a:gd name="connsiteX6" fmla="*/ 590665 w 828458"/>
                <a:gd name="connsiteY6" fmla="*/ 237796 h 1656916"/>
                <a:gd name="connsiteX7" fmla="*/ 0 w 828458"/>
                <a:gd name="connsiteY7" fmla="*/ 237796 h 1656916"/>
                <a:gd name="connsiteX8" fmla="*/ 0 w 828458"/>
                <a:gd name="connsiteY8" fmla="*/ 0 h 16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8458" h="1656916">
                  <a:moveTo>
                    <a:pt x="0" y="0"/>
                  </a:moveTo>
                  <a:lnTo>
                    <a:pt x="828458" y="0"/>
                  </a:lnTo>
                  <a:lnTo>
                    <a:pt x="828458" y="1656916"/>
                  </a:lnTo>
                  <a:lnTo>
                    <a:pt x="0" y="1656916"/>
                  </a:lnTo>
                  <a:lnTo>
                    <a:pt x="0" y="1419118"/>
                  </a:lnTo>
                  <a:lnTo>
                    <a:pt x="590665" y="1419118"/>
                  </a:lnTo>
                  <a:lnTo>
                    <a:pt x="590665" y="237796"/>
                  </a:lnTo>
                  <a:lnTo>
                    <a:pt x="0" y="237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atin typeface="Raleway Black" panose="020B0A030301010600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49472" y="3430326"/>
            <a:ext cx="2743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Nâng cao khả năng phân tích và đánh giá thực tế để tạo ra sản phẩm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078258" y="666005"/>
            <a:ext cx="683417" cy="658990"/>
            <a:chOff x="7256296" y="2611326"/>
            <a:chExt cx="683417" cy="658990"/>
          </a:xfrm>
        </p:grpSpPr>
        <p:grpSp>
          <p:nvGrpSpPr>
            <p:cNvPr id="10" name="Agrupar 12"/>
            <p:cNvGrpSpPr/>
            <p:nvPr/>
          </p:nvGrpSpPr>
          <p:grpSpPr>
            <a:xfrm rot="5400000">
              <a:off x="7268510" y="2599112"/>
              <a:ext cx="658990" cy="683417"/>
              <a:chOff x="5477797" y="1624693"/>
              <a:chExt cx="2501508" cy="189411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2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333288" y="268847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03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92572" y="3430325"/>
            <a:ext cx="2743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Rèn luyện kỹ thuật lập trình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0853834" y="743150"/>
            <a:ext cx="683417" cy="658990"/>
            <a:chOff x="9999395" y="2611327"/>
            <a:chExt cx="683417" cy="658990"/>
          </a:xfrm>
        </p:grpSpPr>
        <p:grpSp>
          <p:nvGrpSpPr>
            <p:cNvPr id="13" name="Agrupar 12"/>
            <p:cNvGrpSpPr/>
            <p:nvPr/>
          </p:nvGrpSpPr>
          <p:grpSpPr>
            <a:xfrm rot="5400000">
              <a:off x="10011609" y="2599113"/>
              <a:ext cx="658990" cy="683417"/>
              <a:chOff x="5477797" y="1624693"/>
              <a:chExt cx="2501508" cy="1894115"/>
            </a:xfrm>
            <a:solidFill>
              <a:srgbClr val="7030A0"/>
            </a:solidFill>
          </p:grpSpPr>
          <p:sp>
            <p:nvSpPr>
              <p:cNvPr id="19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0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076387" y="2688472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04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952390" y="3430325"/>
            <a:ext cx="2743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Rèn luyện khả năng quản lý dự án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49473" y="212995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92672" y="2115046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35772" y="212995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19522" y="685864"/>
            <a:ext cx="683417" cy="658990"/>
            <a:chOff x="3323762" y="820775"/>
            <a:chExt cx="683417" cy="658990"/>
          </a:xfrm>
        </p:grpSpPr>
        <p:grpSp>
          <p:nvGrpSpPr>
            <p:cNvPr id="4" name="Agrupar 12"/>
            <p:cNvGrpSpPr/>
            <p:nvPr/>
          </p:nvGrpSpPr>
          <p:grpSpPr>
            <a:xfrm rot="5400000">
              <a:off x="3335976" y="808561"/>
              <a:ext cx="658990" cy="683417"/>
              <a:chOff x="5477797" y="1624693"/>
              <a:chExt cx="2501508" cy="189411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" name="Forma libre 6"/>
              <p:cNvSpPr/>
              <p:nvPr/>
            </p:nvSpPr>
            <p:spPr>
              <a:xfrm>
                <a:off x="5477797" y="1624693"/>
                <a:ext cx="947057" cy="1894115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26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67021" y="90491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01</a:t>
              </a:r>
              <a:endPara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98890" y="717287"/>
            <a:ext cx="683417" cy="658990"/>
            <a:chOff x="4445631" y="2611327"/>
            <a:chExt cx="683417" cy="658990"/>
          </a:xfrm>
        </p:grpSpPr>
        <p:sp>
          <p:nvSpPr>
            <p:cNvPr id="8" name="TextBox 7"/>
            <p:cNvSpPr txBox="1"/>
            <p:nvPr/>
          </p:nvSpPr>
          <p:spPr>
            <a:xfrm>
              <a:off x="4522622" y="2688471"/>
              <a:ext cx="5969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5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 Black" panose="020B0A03030101060003" pitchFamily="34" charset="0"/>
                </a:rPr>
                <a:t>02</a:t>
              </a:r>
              <a:endParaRPr lang="en-US" sz="2500" err="1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B0A03030101060003" pitchFamily="34" charset="0"/>
              </a:endParaRPr>
            </a:p>
          </p:txBody>
        </p:sp>
        <p:grpSp>
          <p:nvGrpSpPr>
            <p:cNvPr id="30" name="Agrupar 12"/>
            <p:cNvGrpSpPr/>
            <p:nvPr/>
          </p:nvGrpSpPr>
          <p:grpSpPr>
            <a:xfrm rot="5400000">
              <a:off x="4457845" y="2599113"/>
              <a:ext cx="658990" cy="683417"/>
              <a:chOff x="5477797" y="1624693"/>
              <a:chExt cx="2501508" cy="189411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" name="Forma libre 6"/>
              <p:cNvSpPr/>
              <p:nvPr/>
            </p:nvSpPr>
            <p:spPr>
              <a:xfrm>
                <a:off x="5477797" y="1624693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237796 h 1656916"/>
                  <a:gd name="connsiteX3" fmla="*/ 237792 w 828458"/>
                  <a:gd name="connsiteY3" fmla="*/ 237796 h 1656916"/>
                  <a:gd name="connsiteX4" fmla="*/ 237792 w 828458"/>
                  <a:gd name="connsiteY4" fmla="*/ 1419118 h 1656916"/>
                  <a:gd name="connsiteX5" fmla="*/ 828458 w 828458"/>
                  <a:gd name="connsiteY5" fmla="*/ 1419118 h 1656916"/>
                  <a:gd name="connsiteX6" fmla="*/ 828458 w 828458"/>
                  <a:gd name="connsiteY6" fmla="*/ 1656916 h 1656916"/>
                  <a:gd name="connsiteX7" fmla="*/ 0 w 828458"/>
                  <a:gd name="connsiteY7" fmla="*/ 165691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237796"/>
                    </a:lnTo>
                    <a:lnTo>
                      <a:pt x="237792" y="237796"/>
                    </a:lnTo>
                    <a:lnTo>
                      <a:pt x="237792" y="1419118"/>
                    </a:lnTo>
                    <a:lnTo>
                      <a:pt x="828458" y="1419118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  <p:sp>
            <p:nvSpPr>
              <p:cNvPr id="32" name="Forma libre 7"/>
              <p:cNvSpPr/>
              <p:nvPr/>
            </p:nvSpPr>
            <p:spPr>
              <a:xfrm>
                <a:off x="7032247" y="1624694"/>
                <a:ext cx="947058" cy="1894114"/>
              </a:xfrm>
              <a:custGeom>
                <a:avLst/>
                <a:gdLst>
                  <a:gd name="connsiteX0" fmla="*/ 0 w 828458"/>
                  <a:gd name="connsiteY0" fmla="*/ 0 h 1656916"/>
                  <a:gd name="connsiteX1" fmla="*/ 828458 w 828458"/>
                  <a:gd name="connsiteY1" fmla="*/ 0 h 1656916"/>
                  <a:gd name="connsiteX2" fmla="*/ 828458 w 828458"/>
                  <a:gd name="connsiteY2" fmla="*/ 1656916 h 1656916"/>
                  <a:gd name="connsiteX3" fmla="*/ 0 w 828458"/>
                  <a:gd name="connsiteY3" fmla="*/ 1656916 h 1656916"/>
                  <a:gd name="connsiteX4" fmla="*/ 0 w 828458"/>
                  <a:gd name="connsiteY4" fmla="*/ 1419118 h 1656916"/>
                  <a:gd name="connsiteX5" fmla="*/ 590665 w 828458"/>
                  <a:gd name="connsiteY5" fmla="*/ 1419118 h 1656916"/>
                  <a:gd name="connsiteX6" fmla="*/ 590665 w 828458"/>
                  <a:gd name="connsiteY6" fmla="*/ 237796 h 1656916"/>
                  <a:gd name="connsiteX7" fmla="*/ 0 w 828458"/>
                  <a:gd name="connsiteY7" fmla="*/ 237796 h 1656916"/>
                  <a:gd name="connsiteX8" fmla="*/ 0 w 828458"/>
                  <a:gd name="connsiteY8" fmla="*/ 0 h 165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458" h="1656916">
                    <a:moveTo>
                      <a:pt x="0" y="0"/>
                    </a:moveTo>
                    <a:lnTo>
                      <a:pt x="828458" y="0"/>
                    </a:lnTo>
                    <a:lnTo>
                      <a:pt x="828458" y="1656916"/>
                    </a:lnTo>
                    <a:lnTo>
                      <a:pt x="0" y="1656916"/>
                    </a:lnTo>
                    <a:lnTo>
                      <a:pt x="0" y="1419118"/>
                    </a:lnTo>
                    <a:lnTo>
                      <a:pt x="590665" y="1419118"/>
                    </a:lnTo>
                    <a:lnTo>
                      <a:pt x="590665" y="237796"/>
                    </a:lnTo>
                    <a:lnTo>
                      <a:pt x="0" y="2377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latin typeface="Raleway Black" panose="020B0A03030101060003" pitchFamily="34" charset="0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6160" y="1032094"/>
            <a:ext cx="11619680" cy="5683031"/>
            <a:chOff x="396108" y="1032094"/>
            <a:chExt cx="11619680" cy="5683031"/>
          </a:xfrm>
        </p:grpSpPr>
        <p:sp>
          <p:nvSpPr>
            <p:cNvPr id="6" name="Rectangle 5"/>
            <p:cNvSpPr/>
            <p:nvPr/>
          </p:nvSpPr>
          <p:spPr>
            <a:xfrm>
              <a:off x="396109" y="1032094"/>
              <a:ext cx="2412841" cy="284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8950" y="1032094"/>
              <a:ext cx="9206838" cy="5683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53" y="1736277"/>
              <a:ext cx="895350" cy="8953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6108" y="2631627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/>
                <a:t>NHÂN VIÊN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108" y="3871341"/>
              <a:ext cx="2412841" cy="2843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5" y="4580061"/>
            <a:ext cx="895350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6160" y="5475411"/>
            <a:ext cx="2412841" cy="53553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u="sng" smtClean="0"/>
              <a:t>QUẢN LÝ</a:t>
            </a:r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0" y="173397"/>
            <a:ext cx="7311617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SƠ ĐỒ TRƯỜNG HỢP SỬ DỤNG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3397"/>
            <a:ext cx="7311617" cy="64633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spAutoFit/>
          </a:bodyPr>
          <a:lstStyle>
            <a:defPPr>
              <a:defRPr lang="en-US"/>
            </a:defPPr>
            <a:lvl1pPr>
              <a:defRPr sz="36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SƠ ĐỒ TRƯỜNG HỢP SỬ DỤNG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6160" y="1032094"/>
            <a:ext cx="11619680" cy="5683031"/>
            <a:chOff x="396108" y="1032094"/>
            <a:chExt cx="11619680" cy="5683031"/>
          </a:xfrm>
        </p:grpSpPr>
        <p:sp>
          <p:nvSpPr>
            <p:cNvPr id="6" name="Rectangle 5"/>
            <p:cNvSpPr/>
            <p:nvPr/>
          </p:nvSpPr>
          <p:spPr>
            <a:xfrm>
              <a:off x="396109" y="1032094"/>
              <a:ext cx="2412841" cy="2843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8950" y="1032094"/>
              <a:ext cx="9206838" cy="5683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853" y="1736277"/>
              <a:ext cx="895350" cy="8953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6108" y="2631627"/>
              <a:ext cx="2412841" cy="53553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r>
                <a:rPr lang="en-US" u="sng"/>
                <a:t>NHÂN VIÊN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108" y="3871341"/>
              <a:ext cx="2412841" cy="2843784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5" y="4580061"/>
            <a:ext cx="895350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6160" y="5475411"/>
            <a:ext cx="2412841" cy="53553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smtClean="0"/>
              <a:t>QUẢN LÝ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9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148" y="50725"/>
            <a:ext cx="4672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NHÓM PHÁT TRIỂN</a:t>
            </a:r>
            <a:endParaRPr lang="en-US" sz="3600"/>
          </a:p>
        </p:txBody>
      </p:sp>
      <p:grpSp>
        <p:nvGrpSpPr>
          <p:cNvPr id="27" name="Group 26"/>
          <p:cNvGrpSpPr/>
          <p:nvPr/>
        </p:nvGrpSpPr>
        <p:grpSpPr>
          <a:xfrm>
            <a:off x="222163" y="1396492"/>
            <a:ext cx="11747674" cy="4950840"/>
            <a:chOff x="366283" y="1054955"/>
            <a:chExt cx="11747674" cy="4950840"/>
          </a:xfrm>
        </p:grpSpPr>
        <p:grpSp>
          <p:nvGrpSpPr>
            <p:cNvPr id="5" name="Group 4"/>
            <p:cNvGrpSpPr/>
            <p:nvPr/>
          </p:nvGrpSpPr>
          <p:grpSpPr>
            <a:xfrm>
              <a:off x="366283" y="1084475"/>
              <a:ext cx="4842301" cy="830997"/>
              <a:chOff x="366283" y="1084475"/>
              <a:chExt cx="4842301" cy="83099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138239" y="1084475"/>
                <a:ext cx="40703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TRƯỜNG GIANG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B1400814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66283" y="2447916"/>
              <a:ext cx="3986297" cy="830997"/>
              <a:chOff x="366283" y="1084475"/>
              <a:chExt cx="3986297" cy="83099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138239" y="1084475"/>
                <a:ext cx="32143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KHẮC HUY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B1411327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6283" y="3811357"/>
              <a:ext cx="5401750" cy="830997"/>
              <a:chOff x="366283" y="1084475"/>
              <a:chExt cx="5401750" cy="83099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38239" y="1084475"/>
                <a:ext cx="46297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VIỆT THẢO NGUYÊN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B1400833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6283" y="5174798"/>
              <a:ext cx="4497656" cy="830997"/>
              <a:chOff x="366283" y="1084475"/>
              <a:chExt cx="4497656" cy="83099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138239" y="1084475"/>
                <a:ext cx="37257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TRẦN THỊ HUYỀN TRÂN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B1400860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62295" y="1054955"/>
              <a:ext cx="5403352" cy="830997"/>
              <a:chOff x="366283" y="1084475"/>
              <a:chExt cx="5403352" cy="83099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38239" y="1084475"/>
                <a:ext cx="4631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TRẦN QUỐC TRUNG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B1400920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562295" y="2418396"/>
              <a:ext cx="5551662" cy="830997"/>
              <a:chOff x="366283" y="1084475"/>
              <a:chExt cx="5551662" cy="83099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138239" y="1084475"/>
                <a:ext cx="47797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HOÀNG THỦY TUYÊN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B1400862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62295" y="3781837"/>
              <a:ext cx="3611195" cy="830997"/>
              <a:chOff x="366283" y="1084475"/>
              <a:chExt cx="3611195" cy="83099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138239" y="1084475"/>
                <a:ext cx="28392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LƯƠNG MỸ UYÊN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B1400864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62295" y="5145278"/>
              <a:ext cx="3436468" cy="830997"/>
              <a:chOff x="366283" y="1084475"/>
              <a:chExt cx="3436468" cy="830997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83" y="1113996"/>
                <a:ext cx="771956" cy="77195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138239" y="1084475"/>
                <a:ext cx="26645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latin typeface="Arial" panose="020B0604030504040204" pitchFamily="34" charset="0"/>
                    <a:cs typeface="Arial" panose="020B0604030504040204" pitchFamily="34" charset="0"/>
                  </a:rPr>
                  <a:t>NGUYỄN MINH Ý</a:t>
                </a:r>
              </a:p>
              <a:p>
                <a:r>
                  <a:rPr lang="en-US" sz="2400" smtClean="0">
                    <a:latin typeface="Arial" panose="020B0604030504040204" pitchFamily="34" charset="0"/>
                    <a:cs typeface="Arial" panose="020B0604030504040204" pitchFamily="34" charset="0"/>
                  </a:rPr>
                  <a:t>B1411457</a:t>
                </a:r>
                <a:endParaRPr lang="en-US" sz="2400">
                  <a:latin typeface="Arial" panose="020B0604030504040204" pitchFamily="34" charset="0"/>
                  <a:cs typeface="Arial" panose="020B0604030504040204" pitchFamily="34" charset="0"/>
                </a:endParaRPr>
              </a:p>
            </p:txBody>
          </p:sp>
        </p:grpSp>
      </p:grpSp>
      <p:sp>
        <p:nvSpPr>
          <p:cNvPr id="28" name="Rectángulo 1"/>
          <p:cNvSpPr/>
          <p:nvPr/>
        </p:nvSpPr>
        <p:spPr>
          <a:xfrm>
            <a:off x="119214" y="157162"/>
            <a:ext cx="417934" cy="417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10"/>
          <p:cNvSpPr/>
          <p:nvPr/>
        </p:nvSpPr>
        <p:spPr>
          <a:xfrm>
            <a:off x="219654" y="263275"/>
            <a:ext cx="217054" cy="21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797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5580" y="2921169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 smtClean="0">
                <a:solidFill>
                  <a:srgbClr val="7030A0"/>
                </a:solidFill>
                <a:latin typeface="Gill Sans Ultra Bold" panose="020B0A02020104020203" pitchFamily="34" charset="0"/>
              </a:rPr>
              <a:t>1.</a:t>
            </a:r>
            <a:endParaRPr lang="en-US" sz="6000" kern="0" dirty="0">
              <a:solidFill>
                <a:srgbClr val="7030A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0062" y="3279963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833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2" y="637548"/>
            <a:ext cx="2108746" cy="21087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6716" y="960714"/>
            <a:ext cx="9833549" cy="313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giáo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dục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kinh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tế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phát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triển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nhất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ở 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Đồng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bằng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Sông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Cửu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Long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hơn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25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trường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đại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đẳng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cấp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chuyên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nghiệp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631" y="314383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6715" y="4092088"/>
            <a:ext cx="983354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Đa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số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đều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tập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xa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cầu</a:t>
            </a:r>
            <a:r>
              <a:rPr lang="en-US" sz="3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rất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1257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2" y="1010527"/>
            <a:ext cx="2108746" cy="21087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5601" y="710035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ĐẶT VẤN ĐỀ</a:t>
            </a:r>
            <a:endParaRPr lang="en-US" sz="3600" dirty="0"/>
          </a:p>
        </p:txBody>
      </p:sp>
      <p:sp>
        <p:nvSpPr>
          <p:cNvPr id="4" name="Right Arrow 3"/>
          <p:cNvSpPr/>
          <p:nvPr/>
        </p:nvSpPr>
        <p:spPr>
          <a:xfrm>
            <a:off x="965463" y="4134352"/>
            <a:ext cx="1462943" cy="10193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7318" y="3919950"/>
            <a:ext cx="9326339" cy="144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4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3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gợi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ý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cho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sinh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viên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khu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vực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phố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Cần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Thơ</a:t>
            </a:r>
            <a:r>
              <a:rPr lang="en-US" sz="3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”. 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9893" y="1440495"/>
            <a:ext cx="9326339" cy="18082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Việc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tìm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kiếm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nhà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trọ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theo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kiểu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truyền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gặp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rất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hiều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khó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khăn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tốn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thời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gian</a:t>
            </a:r>
            <a:r>
              <a:rPr lang="en-US" sz="3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sz="3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5580" y="2921169"/>
            <a:ext cx="4397678" cy="1015663"/>
            <a:chOff x="3695580" y="2969683"/>
            <a:chExt cx="4397678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3695580" y="2969683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2</a:t>
              </a:r>
              <a:r>
                <a:rPr lang="en-US" sz="6000" kern="0" dirty="0" smtClean="0">
                  <a:solidFill>
                    <a:srgbClr val="002060"/>
                  </a:solidFill>
                  <a:latin typeface="Gill Sans Ultra Bold" panose="020B0A02020104020203" pitchFamily="34" charset="0"/>
                </a:rPr>
                <a:t>.</a:t>
              </a:r>
              <a:endParaRPr lang="en-US" sz="6000" kern="0" dirty="0">
                <a:solidFill>
                  <a:srgbClr val="00206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50062" y="3328477"/>
              <a:ext cx="3243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MỤC TIÊU ĐỀ TÀI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79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3"/>
          <p:cNvSpPr txBox="1">
            <a:spLocks/>
          </p:cNvSpPr>
          <p:nvPr/>
        </p:nvSpPr>
        <p:spPr>
          <a:xfrm>
            <a:off x="179882" y="595399"/>
            <a:ext cx="4571999" cy="68843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MỤC TIÊU ĐỀ TÀI</a:t>
            </a:r>
            <a:endParaRPr lang="es-ES_tradnl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420" y="1283829"/>
            <a:ext cx="11032760" cy="14718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Hỗ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trợ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sinh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viên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tìm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được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thích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hợp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để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học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tập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84420" y="3167905"/>
            <a:ext cx="11032760" cy="14718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Giúp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chủ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thông</a:t>
            </a:r>
            <a:r>
              <a:rPr lang="en-US" sz="3200" b="0" dirty="0" smtClean="0"/>
              <a:t> tin </a:t>
            </a:r>
            <a:r>
              <a:rPr lang="en-US" sz="3200" b="0" dirty="0" err="1" smtClean="0"/>
              <a:t>để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của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mình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884420" y="5017612"/>
            <a:ext cx="11032760" cy="14718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0" dirty="0" err="1" smtClean="0"/>
              <a:t>Tích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hợp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công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của</a:t>
            </a:r>
            <a:r>
              <a:rPr lang="en-US" sz="3200" b="0" dirty="0" smtClean="0"/>
              <a:t> </a:t>
            </a:r>
            <a:r>
              <a:rPr lang="en-US" sz="3200" b="0" dirty="0"/>
              <a:t>G</a:t>
            </a:r>
            <a:r>
              <a:rPr lang="en-US" sz="3200" b="0" dirty="0" smtClean="0"/>
              <a:t>oogle </a:t>
            </a:r>
            <a:r>
              <a:rPr lang="en-US" sz="3200" b="0" dirty="0"/>
              <a:t>M</a:t>
            </a:r>
            <a:r>
              <a:rPr lang="en-US" sz="3200" b="0" dirty="0" smtClean="0"/>
              <a:t>ap API </a:t>
            </a:r>
            <a:r>
              <a:rPr lang="en-US" sz="3200" b="0" dirty="0" err="1" smtClean="0"/>
              <a:t>hỗ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trợ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định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vị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vị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trí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tọa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độ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với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độ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chính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cao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9558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95580" y="2921168"/>
            <a:ext cx="8260916" cy="1015663"/>
            <a:chOff x="2751050" y="2741948"/>
            <a:chExt cx="8260916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2751050" y="2741948"/>
              <a:ext cx="11544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kern="0" dirty="0" smtClean="0">
                  <a:solidFill>
                    <a:srgbClr val="0070C0"/>
                  </a:solidFill>
                  <a:latin typeface="Gill Sans Ultra Bold" panose="020B0A02020104020203" pitchFamily="34" charset="0"/>
                </a:rPr>
                <a:t>3.</a:t>
              </a:r>
              <a:endParaRPr lang="en-US" sz="6000" kern="0" dirty="0">
                <a:solidFill>
                  <a:srgbClr val="0070C0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5533" y="3100742"/>
              <a:ext cx="710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ĐỐI TƯỢNG VÀ PHẠM VI NGHIÊN CỨU</a:t>
              </a:r>
              <a:endPara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64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827" y="277333"/>
            <a:ext cx="908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ĐỐI TƯỢNG VÀ PHẠM VI NGHIÊN CỨU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709" y="1585290"/>
            <a:ext cx="11400787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­"/>
            </a:pP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68840" y="1446884"/>
            <a:ext cx="10023410" cy="30651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: </a:t>
            </a:r>
            <a:r>
              <a:rPr lang="en-US" sz="3200" b="0" dirty="0" err="1" smtClean="0"/>
              <a:t>Sinh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viên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việc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,…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Chủ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trọ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hoặc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nhà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958736" y="923664"/>
            <a:ext cx="475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Đối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tượng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nghiên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cứu</a:t>
            </a:r>
            <a:endParaRPr lang="en-US" sz="3200" dirty="0">
              <a:solidFill>
                <a:srgbClr val="6600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736" y="4486568"/>
            <a:ext cx="4333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Phạm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vi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nghiên</a:t>
            </a:r>
            <a:r>
              <a:rPr lang="en-US" sz="3200" dirty="0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 smtClean="0">
                <a:solidFill>
                  <a:srgbClr val="6600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cứu</a:t>
            </a:r>
            <a:endParaRPr lang="en-US" sz="3200" dirty="0">
              <a:solidFill>
                <a:srgbClr val="6600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8840" y="5354563"/>
            <a:ext cx="9770542" cy="806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0" dirty="0" err="1" smtClean="0"/>
              <a:t>Nghiên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cứu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trong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khu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vực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Thành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Cần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Thơ</a:t>
            </a:r>
            <a:r>
              <a:rPr lang="en-US" sz="3200" b="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1137-7A17-4605-A4F9-3A8E0C5C52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9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1150</Words>
  <Application>Microsoft Office PowerPoint</Application>
  <PresentationFormat>Widescreen</PresentationFormat>
  <Paragraphs>223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Gill Sans Ultra Bold</vt:lpstr>
      <vt:lpstr>Raleway Black</vt:lpstr>
      <vt:lpstr>Segoe UI Black</vt:lpstr>
      <vt:lpstr>Segoe UI Semibold</vt:lpstr>
      <vt:lpstr>Source Sans Pro</vt:lpstr>
      <vt:lpstr>Source Sans Pro Black</vt:lpstr>
      <vt:lpstr>UTM Eremitage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Khắc Huy Nguyễn</dc:creator>
  <cp:lastModifiedBy>pc</cp:lastModifiedBy>
  <cp:revision>257</cp:revision>
  <dcterms:created xsi:type="dcterms:W3CDTF">2017-10-30T16:38:01Z</dcterms:created>
  <dcterms:modified xsi:type="dcterms:W3CDTF">2018-05-21T13:04:21Z</dcterms:modified>
</cp:coreProperties>
</file>