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0" r:id="rId4"/>
    <p:sldId id="261" r:id="rId5"/>
    <p:sldId id="280" r:id="rId6"/>
    <p:sldId id="281" r:id="rId7"/>
    <p:sldId id="264" r:id="rId8"/>
    <p:sldId id="258" r:id="rId9"/>
    <p:sldId id="270" r:id="rId10"/>
    <p:sldId id="262" r:id="rId11"/>
    <p:sldId id="273" r:id="rId12"/>
    <p:sldId id="272" r:id="rId13"/>
    <p:sldId id="263" r:id="rId14"/>
    <p:sldId id="285" r:id="rId15"/>
    <p:sldId id="286" r:id="rId16"/>
    <p:sldId id="282" r:id="rId17"/>
    <p:sldId id="269" r:id="rId18"/>
    <p:sldId id="289" r:id="rId19"/>
    <p:sldId id="287" r:id="rId20"/>
    <p:sldId id="275" r:id="rId21"/>
    <p:sldId id="276" r:id="rId22"/>
    <p:sldId id="277" r:id="rId23"/>
    <p:sldId id="279" r:id="rId24"/>
    <p:sldId id="278" r:id="rId25"/>
    <p:sldId id="268" r:id="rId26"/>
    <p:sldId id="284" r:id="rId27"/>
    <p:sldId id="283" r:id="rId28"/>
    <p:sldId id="266" r:id="rId29"/>
    <p:sldId id="265" r:id="rId30"/>
    <p:sldId id="271" r:id="rId31"/>
    <p:sldId id="27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71598B"/>
    <a:srgbClr val="003618"/>
    <a:srgbClr val="9B0AA6"/>
    <a:srgbClr val="1A2E52"/>
    <a:srgbClr val="A27DFF"/>
    <a:srgbClr val="070189"/>
    <a:srgbClr val="FFFF00"/>
    <a:srgbClr val="E5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9E57D-6F56-41F5-B3A6-2ED29DA62CB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B0362-3886-4C29-BFA2-47E86E989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9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B0362-3886-4C29-BFA2-47E86E9892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67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B0362-3886-4C29-BFA2-47E86E9892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1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D555-7182-48AF-9326-E75FD37BA4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9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D555-7182-48AF-9326-E75FD37BA4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3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D555-7182-48AF-9326-E75FD37BA4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D555-7182-48AF-9326-E75FD37BA4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8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D555-7182-48AF-9326-E75FD37BA4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3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D555-7182-48AF-9326-E75FD37BA4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6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D555-7182-48AF-9326-E75FD37BA4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8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D555-7182-48AF-9326-E75FD37BA4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8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D555-7182-48AF-9326-E75FD37BA4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5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D555-7182-48AF-9326-E75FD37BA4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D555-7182-48AF-9326-E75FD37BA4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D555-7182-48AF-9326-E75FD37BA4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D1137-7A17-4605-A4F9-3A8E0C5C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1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3050404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3050404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3050404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3" r="4617"/>
          <a:stretch/>
        </p:blipFill>
        <p:spPr>
          <a:xfrm>
            <a:off x="-504967" y="14990"/>
            <a:ext cx="13415749" cy="6858000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9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endPos="0" dist="50800" dir="5400000" sy="-100000" algn="bl" rotWithShape="0"/>
            <a:softEdge rad="112500"/>
          </a:effectLst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6" name="Marcador de texto 13"/>
          <p:cNvSpPr txBox="1">
            <a:spLocks/>
          </p:cNvSpPr>
          <p:nvPr/>
        </p:nvSpPr>
        <p:spPr>
          <a:xfrm>
            <a:off x="1861232" y="1383563"/>
            <a:ext cx="8754256" cy="11539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smtClean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BÁO CÁO LUẬN VĂN TỐT NGHIỆP NGÀNH HỆ THỐNG THÔNG TIN</a:t>
            </a:r>
            <a:endParaRPr lang="es-ES_tradnl" sz="4000" b="1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2837" y="4321626"/>
            <a:ext cx="42931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Giáo</a:t>
            </a:r>
            <a:r>
              <a:rPr lang="en-US" sz="28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Viên</a:t>
            </a:r>
            <a:r>
              <a:rPr lang="en-US" sz="28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Hướng</a:t>
            </a:r>
            <a:r>
              <a:rPr lang="en-US" sz="28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Dẫn</a:t>
            </a:r>
            <a:endParaRPr lang="en-US" sz="2800" b="1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US" sz="28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Ths</a:t>
            </a:r>
            <a:r>
              <a:rPr lang="en-US" sz="28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28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Nguyễn</a:t>
            </a:r>
            <a:r>
              <a:rPr lang="en-US" sz="28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Minh </a:t>
            </a:r>
            <a:r>
              <a:rPr lang="en-US" sz="28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Khiêm</a:t>
            </a:r>
            <a:endParaRPr lang="en-US" sz="2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00501" y="6174824"/>
            <a:ext cx="3225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Cần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Thơ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, 05/2018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61232" y="2709503"/>
            <a:ext cx="9213028" cy="1438308"/>
            <a:chOff x="1976766" y="2279510"/>
            <a:chExt cx="8238460" cy="1872271"/>
          </a:xfrm>
        </p:grpSpPr>
        <p:sp>
          <p:nvSpPr>
            <p:cNvPr id="7" name="Marcador de texto 13"/>
            <p:cNvSpPr txBox="1">
              <a:spLocks/>
            </p:cNvSpPr>
            <p:nvPr/>
          </p:nvSpPr>
          <p:spPr>
            <a:xfrm>
              <a:off x="1976766" y="2279510"/>
              <a:ext cx="8238460" cy="187227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0000"/>
              </a:schemeClr>
            </a:solidFill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600" b="1" dirty="0" smtClean="0">
                  <a:solidFill>
                    <a:srgbClr val="FF0000"/>
                  </a:solidFill>
                </a:rPr>
                <a:t>HỆ THỐNG GỢI Ý TÌM NHÀ TRỌ CHO SINH VIÊN</a:t>
              </a:r>
            </a:p>
            <a:p>
              <a:pPr marL="0" indent="0" algn="ctr">
                <a:buNone/>
              </a:pPr>
              <a:r>
                <a:rPr lang="en-US" sz="3600" b="1" dirty="0" smtClean="0">
                  <a:solidFill>
                    <a:srgbClr val="FF0000"/>
                  </a:solidFill>
                </a:rPr>
                <a:t>KHU VỰC THÀNH PHỐ CẦN THƠ</a:t>
              </a:r>
              <a:endParaRPr lang="es-ES_tradnl" sz="36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0" name="Marcador de texto 13"/>
            <p:cNvSpPr txBox="1">
              <a:spLocks/>
            </p:cNvSpPr>
            <p:nvPr/>
          </p:nvSpPr>
          <p:spPr>
            <a:xfrm>
              <a:off x="2065363" y="2419563"/>
              <a:ext cx="8023133" cy="1637409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s-ES_tradnl" sz="32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11" name="Marcador de texto 13"/>
          <p:cNvSpPr txBox="1">
            <a:spLocks/>
          </p:cNvSpPr>
          <p:nvPr/>
        </p:nvSpPr>
        <p:spPr>
          <a:xfrm>
            <a:off x="3261890" y="185434"/>
            <a:ext cx="6509710" cy="10360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TRƯỜNG ĐẠI HỌC CẦN THƠ</a:t>
            </a:r>
          </a:p>
          <a:p>
            <a:pPr marL="0" indent="0" algn="ctr">
              <a:buNone/>
            </a:pPr>
            <a:r>
              <a:rPr lang="es-ES_tradnl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Khoa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s-ES_tradnl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Công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s-ES_tradnl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Nghệ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s-ES_tradnl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Thông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s-ES_tradnl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Tin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&amp; </a:t>
            </a:r>
            <a:r>
              <a:rPr lang="es-ES_tradnl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Truyền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s-ES_tradnl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Thông</a:t>
            </a:r>
            <a:endParaRPr lang="es-ES_tradnl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2" name="Picture 3" descr="DH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32" y="150906"/>
            <a:ext cx="1708879" cy="158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294366" y="4306760"/>
            <a:ext cx="34772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Sinh</a:t>
            </a:r>
            <a:r>
              <a:rPr lang="en-US" sz="28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Viên</a:t>
            </a:r>
            <a:r>
              <a:rPr lang="en-US" sz="28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Thực</a:t>
            </a:r>
            <a:r>
              <a:rPr lang="en-US" sz="28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Hiện</a:t>
            </a:r>
            <a:endParaRPr lang="en-US" sz="2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US" sz="28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Nguyễn</a:t>
            </a:r>
            <a:r>
              <a:rPr lang="en-US" sz="28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Minh Ý</a:t>
            </a:r>
          </a:p>
          <a:p>
            <a:pPr algn="ctr"/>
            <a:r>
              <a:rPr lang="en-US" sz="28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B1411457 – </a:t>
            </a:r>
            <a:r>
              <a:rPr lang="en-US" sz="28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Khóa</a:t>
            </a:r>
            <a:r>
              <a:rPr lang="en-US" sz="28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40</a:t>
            </a:r>
            <a:endParaRPr lang="en-US" sz="2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0234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0827" y="277333"/>
            <a:ext cx="9081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ĐỐI TƯỢNG VÀ PHẠM VI NGHIÊN CỨU</a:t>
            </a:r>
          </a:p>
        </p:txBody>
      </p:sp>
      <p:sp>
        <p:nvSpPr>
          <p:cNvPr id="4" name="Rectangle 3"/>
          <p:cNvSpPr/>
          <p:nvPr/>
        </p:nvSpPr>
        <p:spPr>
          <a:xfrm>
            <a:off x="590709" y="1585290"/>
            <a:ext cx="11400787" cy="1045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­"/>
            </a:pP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768840" y="1446884"/>
            <a:ext cx="10023410" cy="306515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0" dirty="0" err="1" smtClean="0"/>
              <a:t>Người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cần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thuê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nhà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trọ</a:t>
            </a:r>
            <a:r>
              <a:rPr lang="en-US" sz="3200" b="0" dirty="0" smtClean="0"/>
              <a:t>: </a:t>
            </a:r>
            <a:r>
              <a:rPr lang="en-US" sz="3200" b="0" dirty="0" err="1" smtClean="0"/>
              <a:t>Sinh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viên</a:t>
            </a:r>
            <a:r>
              <a:rPr lang="en-US" sz="3200" b="0" dirty="0" smtClean="0"/>
              <a:t>, </a:t>
            </a:r>
            <a:r>
              <a:rPr lang="en-US" sz="3200" b="0" dirty="0" err="1" smtClean="0"/>
              <a:t>người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làm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việc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xa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nhà</a:t>
            </a:r>
            <a:r>
              <a:rPr lang="en-US" sz="3200" b="0" dirty="0" smtClean="0"/>
              <a:t>,…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0" dirty="0" err="1" smtClean="0"/>
              <a:t>Chủ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nhà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trọ</a:t>
            </a:r>
            <a:r>
              <a:rPr lang="en-US" sz="3200" b="0" dirty="0"/>
              <a:t> </a:t>
            </a:r>
            <a:r>
              <a:rPr lang="en-US" sz="3200" b="0" dirty="0" err="1" smtClean="0"/>
              <a:t>hoặc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người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có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nhu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cầu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cần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cho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thuê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nhà</a:t>
            </a:r>
            <a:r>
              <a:rPr lang="en-US" sz="3200" b="0" dirty="0"/>
              <a:t>.</a:t>
            </a:r>
            <a:endParaRPr lang="en-US" sz="3200" b="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b="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3200" b="0" dirty="0"/>
          </a:p>
        </p:txBody>
      </p:sp>
      <p:sp>
        <p:nvSpPr>
          <p:cNvPr id="6" name="Rectangle 5"/>
          <p:cNvSpPr/>
          <p:nvPr/>
        </p:nvSpPr>
        <p:spPr>
          <a:xfrm>
            <a:off x="958736" y="923664"/>
            <a:ext cx="4750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err="1" smtClean="0">
                <a:solidFill>
                  <a:srgbClr val="6600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Đối</a:t>
            </a:r>
            <a:r>
              <a:rPr lang="en-US" sz="3200" dirty="0" smtClean="0">
                <a:solidFill>
                  <a:srgbClr val="6600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 smtClean="0">
                <a:solidFill>
                  <a:srgbClr val="6600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tượng</a:t>
            </a:r>
            <a:r>
              <a:rPr lang="en-US" sz="3200" dirty="0" smtClean="0">
                <a:solidFill>
                  <a:srgbClr val="6600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 smtClean="0">
                <a:solidFill>
                  <a:srgbClr val="6600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nghiên</a:t>
            </a:r>
            <a:r>
              <a:rPr lang="en-US" sz="3200" dirty="0" smtClean="0">
                <a:solidFill>
                  <a:srgbClr val="6600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 smtClean="0">
                <a:solidFill>
                  <a:srgbClr val="6600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cứu</a:t>
            </a:r>
            <a:endParaRPr lang="en-US" sz="3200" dirty="0">
              <a:solidFill>
                <a:srgbClr val="6600FF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8736" y="4486568"/>
            <a:ext cx="43332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err="1" smtClean="0">
                <a:solidFill>
                  <a:srgbClr val="6600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Phạm</a:t>
            </a:r>
            <a:r>
              <a:rPr lang="en-US" sz="3200" dirty="0" smtClean="0">
                <a:solidFill>
                  <a:srgbClr val="6600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vi </a:t>
            </a:r>
            <a:r>
              <a:rPr lang="en-US" sz="3200" dirty="0" err="1" smtClean="0">
                <a:solidFill>
                  <a:srgbClr val="6600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nghiên</a:t>
            </a:r>
            <a:r>
              <a:rPr lang="en-US" sz="3200" dirty="0" smtClean="0">
                <a:solidFill>
                  <a:srgbClr val="6600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 smtClean="0">
                <a:solidFill>
                  <a:srgbClr val="6600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cứu</a:t>
            </a:r>
            <a:endParaRPr lang="en-US" sz="3200" dirty="0">
              <a:solidFill>
                <a:srgbClr val="6600FF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8840" y="5354563"/>
            <a:ext cx="9770542" cy="806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0" dirty="0" err="1" smtClean="0"/>
              <a:t>Nghiên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cứu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trong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khu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vực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Thành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phố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Cần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Thơ</a:t>
            </a:r>
            <a:r>
              <a:rPr lang="en-US" sz="3200" b="0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17901195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69558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95580" y="2921168"/>
            <a:ext cx="7674216" cy="1015663"/>
            <a:chOff x="2751050" y="4013537"/>
            <a:chExt cx="7674216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751050" y="4013537"/>
              <a:ext cx="115448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kern="0" dirty="0" smtClean="0">
                  <a:solidFill>
                    <a:srgbClr val="00B0F0"/>
                  </a:solidFill>
                  <a:latin typeface="Gill Sans Ultra Bold" panose="020B0A02020104020203" pitchFamily="34" charset="0"/>
                </a:rPr>
                <a:t>4.</a:t>
              </a:r>
              <a:endParaRPr lang="en-US" sz="6000" kern="0" dirty="0">
                <a:solidFill>
                  <a:srgbClr val="00B0F0"/>
                </a:solidFill>
                <a:latin typeface="Gill Sans Ultra Bold" panose="020B0A020201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5532" y="4372329"/>
              <a:ext cx="6519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CÔNG CỤ, NGÔN NGỮ, CÔNG NGHỆ</a:t>
              </a:r>
              <a:endPara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4957752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8668" y="564687"/>
            <a:ext cx="83231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CÔNG CỤ, NGÔN NGỮ, CÔNG NGHỆ</a:t>
            </a:r>
          </a:p>
        </p:txBody>
      </p:sp>
      <p:sp>
        <p:nvSpPr>
          <p:cNvPr id="28" name="Rectángulo 1"/>
          <p:cNvSpPr/>
          <p:nvPr/>
        </p:nvSpPr>
        <p:spPr>
          <a:xfrm>
            <a:off x="227741" y="678885"/>
            <a:ext cx="417934" cy="417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Rectángulo 10"/>
          <p:cNvSpPr/>
          <p:nvPr/>
        </p:nvSpPr>
        <p:spPr>
          <a:xfrm>
            <a:off x="219654" y="263275"/>
            <a:ext cx="217054" cy="217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95" name="Group 94"/>
          <p:cNvGrpSpPr/>
          <p:nvPr/>
        </p:nvGrpSpPr>
        <p:grpSpPr>
          <a:xfrm>
            <a:off x="768668" y="1688816"/>
            <a:ext cx="10804566" cy="3477945"/>
            <a:chOff x="537148" y="1302130"/>
            <a:chExt cx="10804566" cy="2922234"/>
          </a:xfrm>
        </p:grpSpPr>
        <p:sp>
          <p:nvSpPr>
            <p:cNvPr id="66" name="TextBox 65"/>
            <p:cNvSpPr txBox="1"/>
            <p:nvPr/>
          </p:nvSpPr>
          <p:spPr>
            <a:xfrm>
              <a:off x="1531967" y="1302130"/>
              <a:ext cx="4058652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3000" b="1" kern="3000" spc="-150" dirty="0" err="1" smtClean="0">
                  <a:solidFill>
                    <a:schemeClr val="accent6">
                      <a:lumMod val="75000"/>
                    </a:schemeClr>
                  </a:solidFill>
                  <a:latin typeface="Source Sans Pro" pitchFamily="34" charset="0"/>
                </a:rPr>
                <a:t>Công</a:t>
              </a:r>
              <a:r>
                <a:rPr lang="en-US" sz="3000" b="1" kern="3000" spc="-150" dirty="0" smtClean="0">
                  <a:solidFill>
                    <a:schemeClr val="accent6">
                      <a:lumMod val="75000"/>
                    </a:schemeClr>
                  </a:solidFill>
                  <a:latin typeface="Source Sans Pro" pitchFamily="34" charset="0"/>
                </a:rPr>
                <a:t> </a:t>
              </a:r>
              <a:r>
                <a:rPr lang="en-US" sz="3000" b="1" kern="3000" spc="-150" dirty="0" err="1" smtClean="0">
                  <a:solidFill>
                    <a:schemeClr val="accent6">
                      <a:lumMod val="75000"/>
                    </a:schemeClr>
                  </a:solidFill>
                  <a:latin typeface="Source Sans Pro" pitchFamily="34" charset="0"/>
                </a:rPr>
                <a:t>cụ</a:t>
              </a:r>
              <a:r>
                <a:rPr lang="en-US" sz="3000" b="1" kern="3000" spc="-150" dirty="0" smtClean="0">
                  <a:solidFill>
                    <a:schemeClr val="accent6">
                      <a:lumMod val="75000"/>
                    </a:schemeClr>
                  </a:solidFill>
                  <a:latin typeface="Source Sans Pro" pitchFamily="34" charset="0"/>
                </a:rPr>
                <a:t> </a:t>
              </a:r>
              <a:r>
                <a:rPr lang="en-US" sz="3000" b="1" kern="3000" spc="-150" dirty="0" err="1" smtClean="0">
                  <a:solidFill>
                    <a:schemeClr val="accent6">
                      <a:lumMod val="75000"/>
                    </a:schemeClr>
                  </a:solidFill>
                  <a:latin typeface="Source Sans Pro" pitchFamily="34" charset="0"/>
                </a:rPr>
                <a:t>phát</a:t>
              </a:r>
              <a:r>
                <a:rPr lang="en-US" sz="3000" b="1" kern="3000" spc="-150" dirty="0" smtClean="0">
                  <a:solidFill>
                    <a:schemeClr val="accent6">
                      <a:lumMod val="75000"/>
                    </a:schemeClr>
                  </a:solidFill>
                  <a:latin typeface="Source Sans Pro" pitchFamily="34" charset="0"/>
                </a:rPr>
                <a:t> </a:t>
              </a:r>
              <a:r>
                <a:rPr lang="en-US" sz="3000" b="1" kern="3000" spc="-150" dirty="0" err="1" smtClean="0">
                  <a:solidFill>
                    <a:schemeClr val="accent6">
                      <a:lumMod val="75000"/>
                    </a:schemeClr>
                  </a:solidFill>
                  <a:latin typeface="Source Sans Pro" pitchFamily="34" charset="0"/>
                </a:rPr>
                <a:t>triển</a:t>
              </a:r>
              <a:endParaRPr lang="en-US" sz="3000" b="1" kern="3000" spc="-150" dirty="0">
                <a:solidFill>
                  <a:schemeClr val="accent6">
                    <a:lumMod val="75000"/>
                  </a:schemeClr>
                </a:solidFill>
                <a:latin typeface="Source Sans Pro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7148" y="1394848"/>
              <a:ext cx="994820" cy="768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smtClean="0">
                  <a:solidFill>
                    <a:prstClr val="white"/>
                  </a:solidFill>
                  <a:latin typeface="Source Sans Pro Black" pitchFamily="34" charset="0"/>
                </a:rPr>
                <a:t>01</a:t>
              </a:r>
              <a:endParaRPr lang="ms-MY" sz="3000" b="1" dirty="0">
                <a:solidFill>
                  <a:prstClr val="white"/>
                </a:solidFill>
                <a:latin typeface="Source Sans Pro Black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20530" y="1671847"/>
              <a:ext cx="3970089" cy="116369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800" b="1" dirty="0" err="1" smtClean="0">
                  <a:solidFill>
                    <a:prstClr val="black"/>
                  </a:solidFill>
                </a:rPr>
                <a:t>Xampp</a:t>
              </a:r>
              <a:r>
                <a:rPr lang="en-US" sz="2800" b="1" dirty="0" smtClean="0">
                  <a:solidFill>
                    <a:prstClr val="black"/>
                  </a:solidFill>
                </a:rPr>
                <a:t>, MySQL, Sublime Text 3, </a:t>
              </a:r>
              <a:r>
                <a:rPr lang="en-US" sz="2800" b="1" dirty="0" err="1" smtClean="0">
                  <a:solidFill>
                    <a:prstClr val="black"/>
                  </a:solidFill>
                </a:rPr>
                <a:t>PowerDesigner</a:t>
              </a:r>
              <a:r>
                <a:rPr lang="en-US" sz="2800" b="1" dirty="0" smtClean="0">
                  <a:solidFill>
                    <a:prstClr val="black"/>
                  </a:solidFill>
                </a:rPr>
                <a:t>, </a:t>
              </a:r>
              <a:r>
                <a:rPr lang="en-US" sz="2800" b="1" dirty="0" err="1" smtClean="0">
                  <a:solidFill>
                    <a:prstClr val="black"/>
                  </a:solidFill>
                </a:rPr>
                <a:t>HeidiSQL</a:t>
              </a:r>
              <a:endParaRPr lang="en-US" sz="2800" b="1" dirty="0">
                <a:solidFill>
                  <a:srgbClr val="222A35"/>
                </a:solidFill>
                <a:latin typeface="Source Sans Pro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31968" y="3006644"/>
              <a:ext cx="4058652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3000" b="1" kern="3000" spc="-150" dirty="0" err="1" smtClean="0">
                  <a:solidFill>
                    <a:schemeClr val="accent4">
                      <a:lumMod val="75000"/>
                    </a:schemeClr>
                  </a:solidFill>
                  <a:latin typeface="Source Sans Pro" pitchFamily="34" charset="0"/>
                </a:rPr>
                <a:t>Công</a:t>
              </a:r>
              <a:r>
                <a:rPr lang="en-US" sz="3000" b="1" kern="3000" spc="-150" dirty="0" smtClean="0">
                  <a:solidFill>
                    <a:schemeClr val="accent4">
                      <a:lumMod val="75000"/>
                    </a:schemeClr>
                  </a:solidFill>
                  <a:latin typeface="Source Sans Pro" pitchFamily="34" charset="0"/>
                </a:rPr>
                <a:t> </a:t>
              </a:r>
              <a:r>
                <a:rPr lang="en-US" sz="3000" b="1" kern="3000" spc="-150" dirty="0" err="1" smtClean="0">
                  <a:solidFill>
                    <a:schemeClr val="accent4">
                      <a:lumMod val="75000"/>
                    </a:schemeClr>
                  </a:solidFill>
                  <a:latin typeface="Source Sans Pro" pitchFamily="34" charset="0"/>
                </a:rPr>
                <a:t>cụ</a:t>
              </a:r>
              <a:r>
                <a:rPr lang="en-US" sz="3000" b="1" kern="3000" spc="-150" dirty="0" smtClean="0">
                  <a:solidFill>
                    <a:schemeClr val="accent4">
                      <a:lumMod val="75000"/>
                    </a:schemeClr>
                  </a:solidFill>
                  <a:latin typeface="Source Sans Pro" pitchFamily="34" charset="0"/>
                </a:rPr>
                <a:t> </a:t>
              </a:r>
              <a:r>
                <a:rPr lang="en-US" sz="3000" b="1" kern="3000" spc="-150" dirty="0" err="1" smtClean="0">
                  <a:solidFill>
                    <a:schemeClr val="accent4">
                      <a:lumMod val="75000"/>
                    </a:schemeClr>
                  </a:solidFill>
                  <a:latin typeface="Source Sans Pro" pitchFamily="34" charset="0"/>
                </a:rPr>
                <a:t>hỗ</a:t>
              </a:r>
              <a:r>
                <a:rPr lang="en-US" sz="3000" b="1" kern="3000" spc="-150" dirty="0" smtClean="0">
                  <a:solidFill>
                    <a:schemeClr val="accent4">
                      <a:lumMod val="75000"/>
                    </a:schemeClr>
                  </a:solidFill>
                  <a:latin typeface="Source Sans Pro" pitchFamily="34" charset="0"/>
                </a:rPr>
                <a:t> </a:t>
              </a:r>
              <a:r>
                <a:rPr lang="en-US" sz="3000" b="1" kern="3000" spc="-150" dirty="0" err="1" smtClean="0">
                  <a:solidFill>
                    <a:schemeClr val="accent4">
                      <a:lumMod val="75000"/>
                    </a:schemeClr>
                  </a:solidFill>
                  <a:latin typeface="Source Sans Pro" pitchFamily="34" charset="0"/>
                </a:rPr>
                <a:t>trợ</a:t>
              </a:r>
              <a:endParaRPr lang="en-US" sz="3000" b="1" kern="3000" spc="-150" dirty="0">
                <a:solidFill>
                  <a:schemeClr val="accent4">
                    <a:lumMod val="75000"/>
                  </a:schemeClr>
                </a:solidFill>
                <a:latin typeface="Source Sans Pro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37148" y="3006644"/>
              <a:ext cx="994820" cy="85566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smtClean="0">
                  <a:solidFill>
                    <a:prstClr val="white"/>
                  </a:solidFill>
                  <a:latin typeface="Source Sans Pro Black" pitchFamily="34" charset="0"/>
                </a:rPr>
                <a:t>03</a:t>
              </a:r>
              <a:endParaRPr lang="ms-MY" sz="3000" b="1" dirty="0">
                <a:solidFill>
                  <a:prstClr val="white"/>
                </a:solidFill>
                <a:latin typeface="Source Sans Pro Black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531968" y="3448554"/>
              <a:ext cx="2723042" cy="43961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800" b="1" dirty="0" err="1" smtClean="0">
                  <a:solidFill>
                    <a:prstClr val="black"/>
                  </a:solidFill>
                </a:rPr>
                <a:t>GitHub</a:t>
              </a:r>
              <a:endParaRPr lang="en-US" sz="2800" b="1" dirty="0">
                <a:solidFill>
                  <a:srgbClr val="222A35"/>
                </a:solidFill>
                <a:latin typeface="Source Sans Pro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283062" y="1394848"/>
              <a:ext cx="4058652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3000" b="1" kern="3000" spc="-150" dirty="0" err="1" smtClean="0">
                  <a:solidFill>
                    <a:schemeClr val="accent5">
                      <a:lumMod val="75000"/>
                    </a:schemeClr>
                  </a:solidFill>
                  <a:latin typeface="Source Sans Pro" pitchFamily="34" charset="0"/>
                </a:rPr>
                <a:t>Ngôn</a:t>
              </a:r>
              <a:r>
                <a:rPr lang="en-US" sz="3000" b="1" kern="3000" spc="-150" dirty="0" smtClean="0">
                  <a:solidFill>
                    <a:schemeClr val="accent5">
                      <a:lumMod val="75000"/>
                    </a:schemeClr>
                  </a:solidFill>
                  <a:latin typeface="Source Sans Pro" pitchFamily="34" charset="0"/>
                </a:rPr>
                <a:t> </a:t>
              </a:r>
              <a:r>
                <a:rPr lang="en-US" sz="3000" b="1" kern="3000" spc="-150" dirty="0" err="1" smtClean="0">
                  <a:solidFill>
                    <a:schemeClr val="accent5">
                      <a:lumMod val="75000"/>
                    </a:schemeClr>
                  </a:solidFill>
                  <a:latin typeface="Source Sans Pro" pitchFamily="34" charset="0"/>
                </a:rPr>
                <a:t>ngữ</a:t>
              </a:r>
              <a:r>
                <a:rPr lang="en-US" sz="3000" b="1" kern="3000" spc="-150" dirty="0" smtClean="0">
                  <a:solidFill>
                    <a:schemeClr val="accent5">
                      <a:lumMod val="75000"/>
                    </a:schemeClr>
                  </a:solidFill>
                  <a:latin typeface="Source Sans Pro" pitchFamily="34" charset="0"/>
                </a:rPr>
                <a:t> </a:t>
              </a:r>
              <a:r>
                <a:rPr lang="en-US" sz="3000" b="1" kern="3000" spc="-150" dirty="0" err="1" smtClean="0">
                  <a:solidFill>
                    <a:schemeClr val="accent5">
                      <a:lumMod val="75000"/>
                    </a:schemeClr>
                  </a:solidFill>
                  <a:latin typeface="Source Sans Pro" pitchFamily="34" charset="0"/>
                </a:rPr>
                <a:t>lập</a:t>
              </a:r>
              <a:r>
                <a:rPr lang="en-US" sz="3000" b="1" kern="3000" spc="-150" dirty="0" smtClean="0">
                  <a:solidFill>
                    <a:schemeClr val="accent5">
                      <a:lumMod val="75000"/>
                    </a:schemeClr>
                  </a:solidFill>
                  <a:latin typeface="Source Sans Pro" pitchFamily="34" charset="0"/>
                </a:rPr>
                <a:t> </a:t>
              </a:r>
              <a:r>
                <a:rPr lang="en-US" sz="3000" b="1" kern="3000" spc="-150" dirty="0" err="1" smtClean="0">
                  <a:solidFill>
                    <a:schemeClr val="accent5">
                      <a:lumMod val="75000"/>
                    </a:schemeClr>
                  </a:solidFill>
                  <a:latin typeface="Source Sans Pro" pitchFamily="34" charset="0"/>
                </a:rPr>
                <a:t>trình</a:t>
              </a:r>
              <a:endParaRPr lang="en-US" sz="3000" b="1" kern="3000" spc="-150" dirty="0">
                <a:solidFill>
                  <a:schemeClr val="accent5">
                    <a:lumMod val="75000"/>
                  </a:schemeClr>
                </a:solidFill>
                <a:latin typeface="Source Sans Pro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288242" y="1394848"/>
              <a:ext cx="994820" cy="76800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smtClean="0">
                  <a:solidFill>
                    <a:schemeClr val="bg1"/>
                  </a:solidFill>
                  <a:latin typeface="Source Sans Pro Black" pitchFamily="34" charset="0"/>
                </a:rPr>
                <a:t>02</a:t>
              </a:r>
              <a:endParaRPr lang="ms-MY" sz="3000" b="1" dirty="0">
                <a:solidFill>
                  <a:schemeClr val="bg1"/>
                </a:solidFill>
                <a:latin typeface="Source Sans Pro Black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283062" y="1946538"/>
              <a:ext cx="4058652" cy="43961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800" b="1" dirty="0" smtClean="0">
                  <a:solidFill>
                    <a:prstClr val="black"/>
                  </a:solidFill>
                </a:rPr>
                <a:t>PHP, HTML, JavaScript,….</a:t>
              </a:r>
              <a:endParaRPr lang="en-US" sz="2800" b="1" dirty="0">
                <a:solidFill>
                  <a:srgbClr val="222A35"/>
                </a:solidFill>
                <a:latin typeface="Source Sans Pro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283062" y="3006644"/>
              <a:ext cx="4058652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3000" b="1" kern="3000" spc="-150" dirty="0" err="1" smtClean="0">
                  <a:solidFill>
                    <a:srgbClr val="9B0AA6"/>
                  </a:solidFill>
                  <a:latin typeface="Source Sans Pro" pitchFamily="34" charset="0"/>
                </a:rPr>
                <a:t>Công</a:t>
              </a:r>
              <a:r>
                <a:rPr lang="en-US" sz="3000" b="1" kern="3000" spc="-150" dirty="0" smtClean="0">
                  <a:solidFill>
                    <a:srgbClr val="9B0AA6"/>
                  </a:solidFill>
                  <a:latin typeface="Source Sans Pro" pitchFamily="34" charset="0"/>
                </a:rPr>
                <a:t> </a:t>
              </a:r>
              <a:r>
                <a:rPr lang="en-US" sz="3000" b="1" kern="3000" spc="-150" dirty="0" err="1" smtClean="0">
                  <a:solidFill>
                    <a:srgbClr val="9B0AA6"/>
                  </a:solidFill>
                  <a:latin typeface="Source Sans Pro" pitchFamily="34" charset="0"/>
                </a:rPr>
                <a:t>Nghệ</a:t>
              </a:r>
              <a:endParaRPr lang="en-US" sz="3000" b="1" kern="3000" spc="-150" dirty="0">
                <a:solidFill>
                  <a:srgbClr val="9B0AA6"/>
                </a:solidFill>
                <a:latin typeface="Source Sans Pro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288242" y="3006644"/>
              <a:ext cx="994820" cy="855669"/>
            </a:xfrm>
            <a:prstGeom prst="rect">
              <a:avLst/>
            </a:prstGeom>
            <a:solidFill>
              <a:srgbClr val="9B0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smtClean="0">
                  <a:solidFill>
                    <a:prstClr val="white"/>
                  </a:solidFill>
                  <a:latin typeface="Source Sans Pro Black" pitchFamily="34" charset="0"/>
                </a:rPr>
                <a:t>04</a:t>
              </a:r>
              <a:endParaRPr lang="ms-MY" sz="3000" b="1" dirty="0">
                <a:solidFill>
                  <a:prstClr val="white"/>
                </a:solidFill>
                <a:latin typeface="Source Sans Pro Black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283062" y="3422706"/>
              <a:ext cx="3728041" cy="80165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800" b="1" dirty="0" smtClean="0">
                  <a:solidFill>
                    <a:prstClr val="black"/>
                  </a:solidFill>
                </a:rPr>
                <a:t>LARAVEL FRAMEWORK, Google Map API</a:t>
              </a:r>
              <a:endParaRPr lang="en-US" sz="2800" b="1" dirty="0">
                <a:solidFill>
                  <a:srgbClr val="222A35"/>
                </a:solidFill>
                <a:latin typeface="Source Sans Pro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6487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4564" y="533161"/>
            <a:ext cx="5490606" cy="64633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spAutoFit/>
          </a:bodyPr>
          <a:lstStyle>
            <a:defPPr>
              <a:defRPr lang="en-US"/>
            </a:defPPr>
            <a:lvl1pPr>
              <a:defRPr sz="36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LARAVEL FRAMEWORK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r="22406"/>
          <a:stretch/>
        </p:blipFill>
        <p:spPr>
          <a:xfrm>
            <a:off x="171978" y="1179492"/>
            <a:ext cx="2428407" cy="20436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08630" y="1556000"/>
            <a:ext cx="9823541" cy="39555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/>
              <a:t>Laravel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b="0" dirty="0"/>
              <a:t> </a:t>
            </a:r>
            <a:r>
              <a:rPr lang="en-US" sz="3200" b="0" dirty="0" err="1"/>
              <a:t>một</a:t>
            </a:r>
            <a:r>
              <a:rPr lang="en-US" sz="3200" b="0" dirty="0"/>
              <a:t> </a:t>
            </a:r>
            <a:r>
              <a:rPr lang="en-US" sz="3200" dirty="0"/>
              <a:t>PHP framework</a:t>
            </a:r>
            <a:r>
              <a:rPr lang="en-US" sz="3200" b="0" dirty="0"/>
              <a:t> </a:t>
            </a:r>
            <a:r>
              <a:rPr lang="en-US" sz="3200" b="0" dirty="0" err="1"/>
              <a:t>mã</a:t>
            </a:r>
            <a:r>
              <a:rPr lang="en-US" sz="3200" b="0" dirty="0"/>
              <a:t> </a:t>
            </a:r>
            <a:r>
              <a:rPr lang="en-US" sz="3200" b="0" dirty="0" err="1"/>
              <a:t>nguồn</a:t>
            </a:r>
            <a:r>
              <a:rPr lang="en-US" sz="3200" b="0" dirty="0"/>
              <a:t> </a:t>
            </a:r>
            <a:r>
              <a:rPr lang="en-US" sz="3200" b="0" dirty="0" err="1"/>
              <a:t>mở</a:t>
            </a:r>
            <a:r>
              <a:rPr lang="en-US" sz="3200" b="0" dirty="0"/>
              <a:t> </a:t>
            </a:r>
            <a:r>
              <a:rPr lang="en-US" sz="3200" b="0" dirty="0" err="1"/>
              <a:t>và</a:t>
            </a:r>
            <a:r>
              <a:rPr lang="en-US" sz="3200" b="0" dirty="0"/>
              <a:t> </a:t>
            </a:r>
            <a:r>
              <a:rPr lang="en-US" sz="3200" b="0" dirty="0" err="1"/>
              <a:t>miễn</a:t>
            </a:r>
            <a:r>
              <a:rPr lang="en-US" sz="3200" b="0" dirty="0"/>
              <a:t> </a:t>
            </a:r>
            <a:r>
              <a:rPr lang="en-US" sz="3200" b="0" dirty="0" err="1" smtClean="0"/>
              <a:t>phí</a:t>
            </a:r>
            <a:r>
              <a:rPr lang="en-US" sz="3200" b="0" dirty="0" smtClean="0"/>
              <a:t>, </a:t>
            </a:r>
            <a:r>
              <a:rPr lang="vi-VN" sz="3200" b="0" dirty="0"/>
              <a:t>được thiết kế dựa trên mô hình </a:t>
            </a:r>
            <a:r>
              <a:rPr lang="vi-VN" sz="3200" b="0" dirty="0" smtClean="0"/>
              <a:t>MVC</a:t>
            </a:r>
            <a:r>
              <a:rPr lang="en-US" sz="3200" b="0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0" dirty="0" err="1"/>
              <a:t>Laravel</a:t>
            </a:r>
            <a:r>
              <a:rPr lang="en-US" sz="3200" b="0" dirty="0"/>
              <a:t> </a:t>
            </a:r>
            <a:r>
              <a:rPr lang="en-US" sz="3200" b="0" dirty="0" err="1"/>
              <a:t>hiện</a:t>
            </a:r>
            <a:r>
              <a:rPr lang="en-US" sz="3200" b="0" dirty="0"/>
              <a:t> </a:t>
            </a:r>
            <a:r>
              <a:rPr lang="en-US" sz="3200" b="0" dirty="0" err="1"/>
              <a:t>đang</a:t>
            </a:r>
            <a:r>
              <a:rPr lang="en-US" sz="3200" b="0" dirty="0"/>
              <a:t> </a:t>
            </a:r>
            <a:r>
              <a:rPr lang="en-US" sz="3200" b="0" dirty="0" err="1"/>
              <a:t>là</a:t>
            </a:r>
            <a:r>
              <a:rPr lang="en-US" sz="3200" b="0" dirty="0"/>
              <a:t> framework </a:t>
            </a:r>
            <a:r>
              <a:rPr lang="en-US" sz="3200" b="0" dirty="0" err="1"/>
              <a:t>tốt</a:t>
            </a:r>
            <a:r>
              <a:rPr lang="en-US" sz="3200" b="0" dirty="0"/>
              <a:t> </a:t>
            </a:r>
            <a:r>
              <a:rPr lang="en-US" sz="3200" b="0" dirty="0" err="1"/>
              <a:t>nhất</a:t>
            </a:r>
            <a:r>
              <a:rPr lang="en-US" sz="3200" b="0" dirty="0"/>
              <a:t>, </a:t>
            </a:r>
            <a:r>
              <a:rPr lang="en-US" sz="3200" b="0" dirty="0" err="1"/>
              <a:t>đứng</a:t>
            </a:r>
            <a:r>
              <a:rPr lang="en-US" sz="3200" b="0" dirty="0"/>
              <a:t> TOP 1 </a:t>
            </a:r>
            <a:r>
              <a:rPr lang="en-US" sz="3200" b="0" dirty="0" err="1"/>
              <a:t>trong</a:t>
            </a:r>
            <a:r>
              <a:rPr lang="en-US" sz="3200" b="0" dirty="0"/>
              <a:t> 3 </a:t>
            </a:r>
            <a:r>
              <a:rPr lang="en-US" sz="3200" b="0" dirty="0" err="1"/>
              <a:t>năm</a:t>
            </a:r>
            <a:r>
              <a:rPr lang="en-US" sz="3200" b="0" dirty="0"/>
              <a:t> </a:t>
            </a:r>
            <a:r>
              <a:rPr lang="en-US" sz="3200" b="0" dirty="0" err="1"/>
              <a:t>liền</a:t>
            </a:r>
            <a:r>
              <a:rPr lang="en-US" sz="3200" b="0" dirty="0"/>
              <a:t> </a:t>
            </a:r>
            <a:r>
              <a:rPr lang="en-US" sz="3200" b="0" dirty="0" err="1"/>
              <a:t>trên</a:t>
            </a:r>
            <a:r>
              <a:rPr lang="en-US" sz="3200" b="0" dirty="0"/>
              <a:t> </a:t>
            </a:r>
            <a:r>
              <a:rPr lang="en-US" sz="3200" b="0" dirty="0" err="1"/>
              <a:t>bảng</a:t>
            </a:r>
            <a:r>
              <a:rPr lang="en-US" sz="3200" b="0" dirty="0"/>
              <a:t> </a:t>
            </a:r>
            <a:r>
              <a:rPr lang="en-US" sz="3200" b="0" dirty="0" err="1"/>
              <a:t>xếp</a:t>
            </a:r>
            <a:r>
              <a:rPr lang="en-US" sz="3200" b="0" dirty="0"/>
              <a:t> </a:t>
            </a:r>
            <a:r>
              <a:rPr lang="en-US" sz="3200" b="0" dirty="0" err="1"/>
              <a:t>hạng</a:t>
            </a:r>
            <a:r>
              <a:rPr lang="en-US" sz="3200" b="0" dirty="0"/>
              <a:t> </a:t>
            </a:r>
            <a:r>
              <a:rPr lang="en-US" sz="3200" b="0" dirty="0" err="1"/>
              <a:t>các</a:t>
            </a:r>
            <a:r>
              <a:rPr lang="en-US" sz="3200" b="0" dirty="0"/>
              <a:t> Framework </a:t>
            </a:r>
            <a:r>
              <a:rPr lang="en-US" sz="3200" b="0" dirty="0" err="1"/>
              <a:t>tốt</a:t>
            </a:r>
            <a:r>
              <a:rPr lang="en-US" sz="3200" b="0" dirty="0"/>
              <a:t> </a:t>
            </a:r>
            <a:r>
              <a:rPr lang="en-US" sz="3200" b="0" dirty="0" err="1" smtClean="0"/>
              <a:t>nhất</a:t>
            </a:r>
            <a:r>
              <a:rPr lang="en-US" sz="3200" b="0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96755859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790" y="263338"/>
            <a:ext cx="9142246" cy="64633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spAutoFit/>
          </a:bodyPr>
          <a:lstStyle>
            <a:defPPr>
              <a:defRPr lang="en-US"/>
            </a:defPPr>
            <a:lvl1pPr>
              <a:defRPr sz="36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Những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ưu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</a:t>
            </a:r>
            <a:r>
              <a:rPr lang="en-US" dirty="0" err="1" smtClean="0">
                <a:solidFill>
                  <a:schemeClr val="bg1"/>
                </a:solidFill>
              </a:rPr>
              <a:t>aravel</a:t>
            </a:r>
            <a:r>
              <a:rPr lang="en-US" dirty="0" smtClean="0">
                <a:solidFill>
                  <a:schemeClr val="bg1"/>
                </a:solidFill>
              </a:rPr>
              <a:t> Framework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r="22406"/>
          <a:stretch/>
        </p:blipFill>
        <p:spPr>
          <a:xfrm>
            <a:off x="9368852" y="263338"/>
            <a:ext cx="2428407" cy="20436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9790" y="1739135"/>
            <a:ext cx="11487469" cy="495148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/>
              <a:t>Dễ</a:t>
            </a:r>
            <a:r>
              <a:rPr lang="en-US" sz="3200" dirty="0"/>
              <a:t> </a:t>
            </a:r>
            <a:r>
              <a:rPr lang="en-US" sz="3200" dirty="0" err="1"/>
              <a:t>dàng</a:t>
            </a: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tích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thư</a:t>
            </a:r>
            <a:r>
              <a:rPr lang="en-US" sz="3200" dirty="0"/>
              <a:t> </a:t>
            </a:r>
            <a:r>
              <a:rPr lang="en-US" sz="3200" dirty="0" err="1"/>
              <a:t>viện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dự</a:t>
            </a:r>
            <a:r>
              <a:rPr lang="en-US" sz="3200" dirty="0"/>
              <a:t> </a:t>
            </a:r>
            <a:r>
              <a:rPr lang="en-US" sz="3200" dirty="0" err="1"/>
              <a:t>án</a:t>
            </a:r>
            <a:r>
              <a:rPr lang="en-US" sz="3200" dirty="0"/>
              <a:t> </a:t>
            </a:r>
            <a:r>
              <a:rPr lang="en-US" sz="3200" dirty="0" err="1"/>
              <a:t>dựa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Composer</a:t>
            </a:r>
            <a:r>
              <a:rPr lang="en-US" sz="3200" b="0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Migration </a:t>
            </a:r>
            <a:r>
              <a:rPr lang="en-US" sz="3200" dirty="0" err="1"/>
              <a:t>giúp</a:t>
            </a: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cơ</a:t>
            </a:r>
            <a:r>
              <a:rPr lang="en-US" sz="3200" dirty="0"/>
              <a:t> </a:t>
            </a:r>
            <a:r>
              <a:rPr lang="en-US" sz="3200" dirty="0" err="1"/>
              <a:t>sở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hiệu</a:t>
            </a:r>
            <a:r>
              <a:rPr lang="en-US" sz="3200" dirty="0"/>
              <a:t> </a:t>
            </a:r>
            <a:r>
              <a:rPr lang="en-US" sz="3200" dirty="0" err="1"/>
              <a:t>quả</a:t>
            </a:r>
            <a:r>
              <a:rPr lang="en-US" sz="3200" dirty="0"/>
              <a:t> </a:t>
            </a:r>
            <a:r>
              <a:rPr lang="en-US" sz="3200" dirty="0" err="1"/>
              <a:t>hơn</a:t>
            </a:r>
            <a:r>
              <a:rPr lang="en-US" sz="3200" dirty="0"/>
              <a:t>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 smtClean="0"/>
              <a:t>nhóm</a:t>
            </a:r>
            <a:r>
              <a:rPr lang="en-US" sz="3200" dirty="0" smtClean="0"/>
              <a:t>.</a:t>
            </a: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bố</a:t>
            </a:r>
            <a:r>
              <a:rPr lang="en-US" sz="3200" dirty="0"/>
              <a:t> </a:t>
            </a:r>
            <a:r>
              <a:rPr lang="en-US" sz="3200" dirty="0" err="1"/>
              <a:t>cục</a:t>
            </a:r>
            <a:r>
              <a:rPr lang="en-US" sz="3200" dirty="0"/>
              <a:t> </a:t>
            </a:r>
            <a:r>
              <a:rPr lang="en-US" sz="3200" dirty="0" err="1"/>
              <a:t>rất</a:t>
            </a:r>
            <a:r>
              <a:rPr lang="en-US" sz="3200" dirty="0"/>
              <a:t> </a:t>
            </a:r>
            <a:r>
              <a:rPr lang="en-US" sz="3200" dirty="0" err="1"/>
              <a:t>đơn</a:t>
            </a:r>
            <a:r>
              <a:rPr lang="en-US" sz="3200" dirty="0"/>
              <a:t> </a:t>
            </a:r>
            <a:r>
              <a:rPr lang="en-US" sz="3200" dirty="0" err="1"/>
              <a:t>giản</a:t>
            </a:r>
            <a:r>
              <a:rPr lang="en-US" sz="3200" dirty="0"/>
              <a:t> </a:t>
            </a:r>
            <a:r>
              <a:rPr lang="en-US" sz="3200" dirty="0" err="1"/>
              <a:t>dựa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Blade </a:t>
            </a:r>
            <a:r>
              <a:rPr lang="en-US" sz="3200" dirty="0" smtClean="0"/>
              <a:t>Template.</a:t>
            </a:r>
            <a:endParaRPr lang="en-US" sz="3200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/>
              <a:t>Nhiều</a:t>
            </a:r>
            <a:r>
              <a:rPr lang="en-US" sz="3200" dirty="0"/>
              <a:t> </a:t>
            </a:r>
            <a:r>
              <a:rPr lang="en-US" sz="3200" dirty="0" err="1"/>
              <a:t>tiện</a:t>
            </a:r>
            <a:r>
              <a:rPr lang="en-US" sz="3200" dirty="0"/>
              <a:t> </a:t>
            </a:r>
            <a:r>
              <a:rPr lang="en-US" sz="3200" dirty="0" err="1"/>
              <a:t>ích</a:t>
            </a:r>
            <a:r>
              <a:rPr lang="en-US" sz="3200" dirty="0"/>
              <a:t> </a:t>
            </a:r>
            <a:r>
              <a:rPr lang="en-US" sz="3200" dirty="0" err="1"/>
              <a:t>hỗ</a:t>
            </a:r>
            <a:r>
              <a:rPr lang="en-US" sz="3200" dirty="0"/>
              <a:t> </a:t>
            </a:r>
            <a:r>
              <a:rPr lang="en-US" sz="3200" dirty="0" err="1"/>
              <a:t>trợ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triển</a:t>
            </a:r>
            <a:r>
              <a:rPr lang="en-US" sz="3200" dirty="0"/>
              <a:t> </a:t>
            </a:r>
            <a:r>
              <a:rPr lang="en-US" sz="3200" dirty="0" err="1"/>
              <a:t>khai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bảo</a:t>
            </a:r>
            <a:r>
              <a:rPr lang="en-US" sz="3200" dirty="0"/>
              <a:t> </a:t>
            </a:r>
            <a:r>
              <a:rPr lang="en-US" sz="3200" dirty="0" err="1"/>
              <a:t>trì</a:t>
            </a:r>
            <a:r>
              <a:rPr lang="en-US" sz="3200" dirty="0"/>
              <a:t> </a:t>
            </a: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 smtClean="0"/>
              <a:t>.</a:t>
            </a:r>
            <a:endParaRPr lang="en-US" sz="3200" b="0" dirty="0" smtClean="0"/>
          </a:p>
          <a:p>
            <a:pPr algn="just">
              <a:lnSpc>
                <a:spcPct val="150000"/>
              </a:lnSpc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175741790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3" t="9078" r="3717" b="19223"/>
          <a:stretch/>
        </p:blipFill>
        <p:spPr>
          <a:xfrm>
            <a:off x="172397" y="1066188"/>
            <a:ext cx="3545164" cy="15913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9790" y="263338"/>
            <a:ext cx="4235455" cy="64633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spAutoFit/>
          </a:bodyPr>
          <a:lstStyle>
            <a:defPPr>
              <a:defRPr lang="en-US"/>
            </a:defPPr>
            <a:lvl1pPr>
              <a:defRPr sz="36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GOOGLE MAP 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17561" y="1171119"/>
            <a:ext cx="8274571" cy="23215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Google Map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dịch</a:t>
            </a:r>
            <a:r>
              <a:rPr lang="en-US" sz="3200" dirty="0"/>
              <a:t> </a:t>
            </a:r>
            <a:r>
              <a:rPr lang="en-US" sz="3200" dirty="0" err="1"/>
              <a:t>vụ</a:t>
            </a:r>
            <a:r>
              <a:rPr lang="en-US" sz="3200" dirty="0"/>
              <a:t> </a:t>
            </a: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nghệ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trực</a:t>
            </a:r>
            <a:r>
              <a:rPr lang="en-US" sz="3200" dirty="0"/>
              <a:t> </a:t>
            </a:r>
            <a:r>
              <a:rPr lang="en-US" sz="3200" dirty="0" err="1"/>
              <a:t>tuyến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web </a:t>
            </a:r>
            <a:r>
              <a:rPr lang="en-US" sz="3200" dirty="0" err="1"/>
              <a:t>miễn</a:t>
            </a:r>
            <a:r>
              <a:rPr lang="en-US" sz="3200" dirty="0"/>
              <a:t> </a:t>
            </a:r>
            <a:r>
              <a:rPr lang="en-US" sz="3200" dirty="0" err="1"/>
              <a:t>phí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cung</a:t>
            </a:r>
            <a:r>
              <a:rPr lang="en-US" sz="3200" dirty="0"/>
              <a:t> </a:t>
            </a:r>
            <a:r>
              <a:rPr lang="en-US" sz="3200" dirty="0" err="1"/>
              <a:t>cấp</a:t>
            </a:r>
            <a:r>
              <a:rPr lang="en-US" sz="3200" dirty="0"/>
              <a:t> </a:t>
            </a:r>
            <a:r>
              <a:rPr lang="en-US" sz="3200" dirty="0" err="1"/>
              <a:t>bởi</a:t>
            </a:r>
            <a:r>
              <a:rPr lang="en-US" sz="3200" dirty="0"/>
              <a:t> Google</a:t>
            </a:r>
            <a:r>
              <a:rPr lang="en-US" sz="3200" b="0" dirty="0" smtClean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9790" y="3327817"/>
            <a:ext cx="113425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Một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số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ứng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dụng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của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Google Map API: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Đánh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dấu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các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địa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điểm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trên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bản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đồ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kèm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theo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thông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tin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cho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địa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điểm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đó</a:t>
            </a:r>
            <a:r>
              <a:rPr lang="en-US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vi-VN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nhà </a:t>
            </a:r>
            <a:r>
              <a:rPr lang="vi-VN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hàng khách sạn, cây ATM, bệnh viện, trường học</a:t>
            </a:r>
            <a:r>
              <a:rPr lang="vi-VN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,…</a:t>
            </a:r>
            <a:endParaRPr lang="en-US" sz="24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Chỉ dẫn đường đến các địa điểm cần tìm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Khoanh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vùng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khu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vực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các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trung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tâm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kinh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tế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khu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đô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thị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khu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ô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nhiễm</a:t>
            </a:r>
            <a:r>
              <a:rPr lang="en-US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09288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695580" cy="6858000"/>
          </a:xfrm>
          <a:prstGeom prst="rect">
            <a:avLst/>
          </a:prstGeom>
          <a:solidFill>
            <a:srgbClr val="A27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95580" y="2921168"/>
            <a:ext cx="4824076" cy="1015663"/>
            <a:chOff x="2751050" y="4013537"/>
            <a:chExt cx="4824076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751050" y="4013537"/>
              <a:ext cx="115448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kern="0" dirty="0">
                  <a:solidFill>
                    <a:srgbClr val="A27DFF"/>
                  </a:solidFill>
                  <a:latin typeface="Gill Sans Ultra Bold" panose="020B0A02020104020203" pitchFamily="34" charset="0"/>
                </a:rPr>
                <a:t>5</a:t>
              </a:r>
              <a:r>
                <a:rPr lang="en-US" sz="6000" kern="0" dirty="0" smtClean="0">
                  <a:solidFill>
                    <a:srgbClr val="A27DFF"/>
                  </a:solidFill>
                  <a:latin typeface="Gill Sans Ultra Bold" panose="020B0A02020104020203" pitchFamily="34" charset="0"/>
                </a:rPr>
                <a:t>.</a:t>
              </a:r>
              <a:endParaRPr lang="en-US" sz="6000" kern="0" dirty="0">
                <a:solidFill>
                  <a:srgbClr val="A27DFF"/>
                </a:solidFill>
                <a:latin typeface="Gill Sans Ultra Bold" panose="020B0A020201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5532" y="4372329"/>
              <a:ext cx="3669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SƠ ĐỒ CHỨC NĂNG</a:t>
              </a:r>
              <a:endPara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9402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3397"/>
            <a:ext cx="4666662" cy="64633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spAutoFit/>
          </a:bodyPr>
          <a:lstStyle>
            <a:defPPr>
              <a:defRPr lang="en-US"/>
            </a:defPPr>
            <a:lvl1pPr>
              <a:defRPr sz="36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SƠ ĐỒ CHỨC NĂNG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2303531" y="971224"/>
            <a:ext cx="9055310" cy="5759360"/>
            <a:chOff x="2303531" y="971224"/>
            <a:chExt cx="9055310" cy="5759360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84" name="Group 83"/>
            <p:cNvGrpSpPr/>
            <p:nvPr/>
          </p:nvGrpSpPr>
          <p:grpSpPr>
            <a:xfrm>
              <a:off x="2303531" y="971224"/>
              <a:ext cx="9055310" cy="5759360"/>
              <a:chOff x="1873404" y="805341"/>
              <a:chExt cx="9055310" cy="5759360"/>
            </a:xfrm>
            <a:grpFill/>
          </p:grpSpPr>
          <p:cxnSp>
            <p:nvCxnSpPr>
              <p:cNvPr id="76" name="Straight Arrow Connector 75"/>
              <p:cNvCxnSpPr/>
              <p:nvPr/>
            </p:nvCxnSpPr>
            <p:spPr>
              <a:xfrm>
                <a:off x="4318140" y="5722084"/>
                <a:ext cx="392112" cy="0"/>
              </a:xfrm>
              <a:prstGeom prst="straightConnector1">
                <a:avLst/>
              </a:prstGeom>
              <a:grpFill/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1873404" y="805341"/>
                <a:ext cx="9055310" cy="5759360"/>
                <a:chOff x="1963345" y="902167"/>
                <a:chExt cx="9055310" cy="5759360"/>
              </a:xfrm>
              <a:grpFill/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1963345" y="902167"/>
                  <a:ext cx="9055310" cy="5520322"/>
                  <a:chOff x="1963345" y="902167"/>
                  <a:chExt cx="9055310" cy="5520322"/>
                </a:xfrm>
                <a:grpFill/>
              </p:grpSpPr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1963345" y="902167"/>
                    <a:ext cx="9055310" cy="5520322"/>
                    <a:chOff x="104565" y="814855"/>
                    <a:chExt cx="9055310" cy="5520322"/>
                  </a:xfrm>
                  <a:grpFill/>
                </p:grpSpPr>
                <p:sp>
                  <p:nvSpPr>
                    <p:cNvPr id="22" name="Rounded Rectangle 21"/>
                    <p:cNvSpPr/>
                    <p:nvPr/>
                  </p:nvSpPr>
                  <p:spPr>
                    <a:xfrm>
                      <a:off x="466725" y="814855"/>
                      <a:ext cx="8058150" cy="542358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s-ES" dirty="0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HỆ THỐNG GỢI Ý TÌM NHÀ TRỌ CHO SINH VIÊN KHU VỰC CẦN THƠ</a:t>
                      </a:r>
                      <a:endParaRPr lang="en-US" dirty="0"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Black" panose="020B0A02040204020203" pitchFamily="34" charset="0"/>
                      </a:endParaRPr>
                    </a:p>
                  </p:txBody>
                </p:sp>
                <p:sp>
                  <p:nvSpPr>
                    <p:cNvPr id="23" name="Rounded Rectangle 22"/>
                    <p:cNvSpPr/>
                    <p:nvPr/>
                  </p:nvSpPr>
                  <p:spPr>
                    <a:xfrm>
                      <a:off x="134937" y="1666875"/>
                      <a:ext cx="2044702" cy="625475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dirty="0" err="1" smtClean="0"/>
                        <a:t>Người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dùng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chưa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có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tài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khoản</a:t>
                      </a:r>
                      <a:endParaRPr lang="en-US" dirty="0"/>
                    </a:p>
                  </p:txBody>
                </p:sp>
                <p:sp>
                  <p:nvSpPr>
                    <p:cNvPr id="24" name="Rounded Rectangle 23"/>
                    <p:cNvSpPr/>
                    <p:nvPr/>
                  </p:nvSpPr>
                  <p:spPr>
                    <a:xfrm>
                      <a:off x="2514600" y="1666875"/>
                      <a:ext cx="1676400" cy="625475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dirty="0" err="1" smtClean="0"/>
                        <a:t>Sinh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Viên</a:t>
                      </a:r>
                      <a:endParaRPr lang="en-US" dirty="0"/>
                    </a:p>
                  </p:txBody>
                </p:sp>
                <p:sp>
                  <p:nvSpPr>
                    <p:cNvPr id="25" name="Rounded Rectangle 24"/>
                    <p:cNvSpPr/>
                    <p:nvPr/>
                  </p:nvSpPr>
                  <p:spPr>
                    <a:xfrm>
                      <a:off x="4787900" y="1666875"/>
                      <a:ext cx="1752600" cy="625475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dirty="0" err="1" smtClean="0"/>
                        <a:t>Chủ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Nhà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Trọ</a:t>
                      </a:r>
                      <a:endParaRPr lang="en-US" dirty="0"/>
                    </a:p>
                  </p:txBody>
                </p:sp>
                <p:sp>
                  <p:nvSpPr>
                    <p:cNvPr id="26" name="Rounded Rectangle 25"/>
                    <p:cNvSpPr/>
                    <p:nvPr/>
                  </p:nvSpPr>
                  <p:spPr>
                    <a:xfrm>
                      <a:off x="7110413" y="1666875"/>
                      <a:ext cx="1828800" cy="625475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dirty="0" smtClean="0"/>
                        <a:t>ADMIN</a:t>
                      </a:r>
                      <a:endParaRPr lang="en-US" dirty="0"/>
                    </a:p>
                  </p:txBody>
                </p:sp>
                <p:sp>
                  <p:nvSpPr>
                    <p:cNvPr id="27" name="Rounded Rectangle 26"/>
                    <p:cNvSpPr/>
                    <p:nvPr/>
                  </p:nvSpPr>
                  <p:spPr>
                    <a:xfrm>
                      <a:off x="533400" y="2449513"/>
                      <a:ext cx="1524000" cy="504825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sz="1600" dirty="0" err="1" smtClean="0"/>
                        <a:t>Đăng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kí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tài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khoản</a:t>
                      </a:r>
                      <a:endParaRPr lang="en-US" sz="1600" dirty="0"/>
                    </a:p>
                  </p:txBody>
                </p:sp>
                <p:sp>
                  <p:nvSpPr>
                    <p:cNvPr id="28" name="Rounded Rectangle 27"/>
                    <p:cNvSpPr/>
                    <p:nvPr/>
                  </p:nvSpPr>
                  <p:spPr>
                    <a:xfrm>
                      <a:off x="533400" y="3759200"/>
                      <a:ext cx="1524000" cy="53340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sz="1600" dirty="0" err="1" smtClean="0"/>
                        <a:t>Xem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 smtClean="0"/>
                        <a:t>thông</a:t>
                      </a:r>
                      <a:r>
                        <a:rPr lang="en-US" sz="1600" dirty="0" smtClean="0"/>
                        <a:t> tin </a:t>
                      </a:r>
                      <a:r>
                        <a:rPr lang="en-US" sz="1600" dirty="0" err="1" smtClean="0"/>
                        <a:t>nhà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trọ</a:t>
                      </a:r>
                      <a:endParaRPr lang="en-US" sz="1600" dirty="0"/>
                    </a:p>
                  </p:txBody>
                </p:sp>
                <p:sp>
                  <p:nvSpPr>
                    <p:cNvPr id="29" name="Rounded Rectangle 28"/>
                    <p:cNvSpPr/>
                    <p:nvPr/>
                  </p:nvSpPr>
                  <p:spPr>
                    <a:xfrm>
                      <a:off x="561975" y="4381499"/>
                      <a:ext cx="1524000" cy="601933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dirty="0" err="1" smtClean="0"/>
                        <a:t>Xem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hướng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dẫn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chỉ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đường</a:t>
                      </a:r>
                      <a:endParaRPr lang="en-US" dirty="0"/>
                    </a:p>
                  </p:txBody>
                </p:sp>
                <p:sp>
                  <p:nvSpPr>
                    <p:cNvPr id="32" name="Rounded Rectangle 31"/>
                    <p:cNvSpPr/>
                    <p:nvPr/>
                  </p:nvSpPr>
                  <p:spPr>
                    <a:xfrm>
                      <a:off x="533400" y="3097213"/>
                      <a:ext cx="1524000" cy="53340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dirty="0" err="1" smtClean="0"/>
                        <a:t>Tìm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nhà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trọ</a:t>
                      </a:r>
                      <a:endParaRPr lang="en-US" dirty="0"/>
                    </a:p>
                  </p:txBody>
                </p:sp>
                <p:sp>
                  <p:nvSpPr>
                    <p:cNvPr id="34" name="Rounded Rectangle 33"/>
                    <p:cNvSpPr/>
                    <p:nvPr/>
                  </p:nvSpPr>
                  <p:spPr>
                    <a:xfrm>
                      <a:off x="2930525" y="2409980"/>
                      <a:ext cx="1706022" cy="576262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sz="1600" dirty="0" err="1" smtClean="0"/>
                        <a:t>Cập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nhật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thông</a:t>
                      </a:r>
                      <a:r>
                        <a:rPr lang="en-US" sz="1600" dirty="0" smtClean="0"/>
                        <a:t> tin </a:t>
                      </a:r>
                      <a:r>
                        <a:rPr lang="en-US" sz="1600" dirty="0" err="1" smtClean="0"/>
                        <a:t>cá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nhân</a:t>
                      </a:r>
                      <a:endParaRPr lang="en-US" sz="1600" dirty="0"/>
                    </a:p>
                  </p:txBody>
                </p:sp>
                <p:sp>
                  <p:nvSpPr>
                    <p:cNvPr id="35" name="Rounded Rectangle 34"/>
                    <p:cNvSpPr/>
                    <p:nvPr/>
                  </p:nvSpPr>
                  <p:spPr>
                    <a:xfrm>
                      <a:off x="5192712" y="2513013"/>
                      <a:ext cx="1646913" cy="57785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sz="1600" dirty="0" err="1" smtClean="0"/>
                        <a:t>Đăng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kí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nhà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trọ</a:t>
                      </a:r>
                      <a:endParaRPr lang="en-US" sz="1600" dirty="0"/>
                    </a:p>
                  </p:txBody>
                </p:sp>
                <p:sp>
                  <p:nvSpPr>
                    <p:cNvPr id="36" name="Rounded Rectangle 35"/>
                    <p:cNvSpPr/>
                    <p:nvPr/>
                  </p:nvSpPr>
                  <p:spPr>
                    <a:xfrm>
                      <a:off x="7593013" y="2513013"/>
                      <a:ext cx="1562100" cy="60960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dirty="0" err="1" smtClean="0"/>
                        <a:t>Quản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lý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người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dùng</a:t>
                      </a:r>
                      <a:endParaRPr lang="en-US" dirty="0"/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2930524" y="3122613"/>
                      <a:ext cx="1706023" cy="631825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sz="1600" dirty="0" err="1" smtClean="0"/>
                        <a:t>Tìm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nhà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trọ</a:t>
                      </a:r>
                      <a:endParaRPr lang="en-US" sz="1600" dirty="0"/>
                    </a:p>
                  </p:txBody>
                </p:sp>
                <p:sp>
                  <p:nvSpPr>
                    <p:cNvPr id="38" name="Rounded Rectangle 37"/>
                    <p:cNvSpPr/>
                    <p:nvPr/>
                  </p:nvSpPr>
                  <p:spPr>
                    <a:xfrm>
                      <a:off x="2950044" y="3837781"/>
                      <a:ext cx="1686504" cy="57150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dirty="0" err="1" smtClean="0"/>
                        <a:t>Hẹn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xem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phòng</a:t>
                      </a:r>
                      <a:endParaRPr lang="en-US" dirty="0"/>
                    </a:p>
                  </p:txBody>
                </p:sp>
                <p:sp>
                  <p:nvSpPr>
                    <p:cNvPr id="39" name="Rounded Rectangle 38"/>
                    <p:cNvSpPr/>
                    <p:nvPr/>
                  </p:nvSpPr>
                  <p:spPr>
                    <a:xfrm>
                      <a:off x="2959568" y="4547069"/>
                      <a:ext cx="1676980" cy="633413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dirty="0" err="1" smtClean="0"/>
                        <a:t>Bình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Luận</a:t>
                      </a:r>
                      <a:endParaRPr lang="en-US" dirty="0"/>
                    </a:p>
                  </p:txBody>
                </p:sp>
                <p:sp>
                  <p:nvSpPr>
                    <p:cNvPr id="40" name="Rounded Rectangle 39"/>
                    <p:cNvSpPr/>
                    <p:nvPr/>
                  </p:nvSpPr>
                  <p:spPr>
                    <a:xfrm>
                      <a:off x="5192713" y="3343275"/>
                      <a:ext cx="1646912" cy="574675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sz="1600" dirty="0" err="1" smtClean="0"/>
                        <a:t>Quản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lý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bài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đăng</a:t>
                      </a:r>
                      <a:endParaRPr lang="en-US" sz="1600" dirty="0"/>
                    </a:p>
                  </p:txBody>
                </p:sp>
                <p:sp>
                  <p:nvSpPr>
                    <p:cNvPr id="41" name="Rounded Rectangle 40"/>
                    <p:cNvSpPr/>
                    <p:nvPr/>
                  </p:nvSpPr>
                  <p:spPr>
                    <a:xfrm>
                      <a:off x="5192713" y="4129088"/>
                      <a:ext cx="1646912" cy="560387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sz="1600" dirty="0" err="1" smtClean="0"/>
                        <a:t>Quản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lý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nhà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trọ</a:t>
                      </a:r>
                      <a:endParaRPr lang="en-US" sz="1600" dirty="0"/>
                    </a:p>
                  </p:txBody>
                </p:sp>
                <p:sp>
                  <p:nvSpPr>
                    <p:cNvPr id="42" name="Rounded Rectangle 41"/>
                    <p:cNvSpPr/>
                    <p:nvPr/>
                  </p:nvSpPr>
                  <p:spPr>
                    <a:xfrm>
                      <a:off x="5192713" y="4914900"/>
                      <a:ext cx="1646912" cy="619125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dirty="0" err="1" smtClean="0"/>
                        <a:t>Quản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lý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đặt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xem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phòng</a:t>
                      </a:r>
                      <a:endParaRPr lang="en-US" dirty="0"/>
                    </a:p>
                  </p:txBody>
                </p:sp>
                <p:sp>
                  <p:nvSpPr>
                    <p:cNvPr id="43" name="Rounded Rectangle 42"/>
                    <p:cNvSpPr/>
                    <p:nvPr/>
                  </p:nvSpPr>
                  <p:spPr>
                    <a:xfrm>
                      <a:off x="7597775" y="3305175"/>
                      <a:ext cx="1527175" cy="649288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dirty="0" err="1" smtClean="0"/>
                        <a:t>Quản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lý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nhà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trọ</a:t>
                      </a:r>
                      <a:endParaRPr lang="en-US" dirty="0"/>
                    </a:p>
                  </p:txBody>
                </p:sp>
                <p:sp>
                  <p:nvSpPr>
                    <p:cNvPr id="44" name="Rounded Rectangle 43"/>
                    <p:cNvSpPr/>
                    <p:nvPr/>
                  </p:nvSpPr>
                  <p:spPr>
                    <a:xfrm>
                      <a:off x="7597775" y="4143375"/>
                      <a:ext cx="1527175" cy="55880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dirty="0" err="1" smtClean="0"/>
                        <a:t>Quản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lý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bài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đăng</a:t>
                      </a:r>
                      <a:endParaRPr lang="en-US" dirty="0"/>
                    </a:p>
                  </p:txBody>
                </p:sp>
                <p:sp>
                  <p:nvSpPr>
                    <p:cNvPr id="45" name="Rounded Rectangle 44"/>
                    <p:cNvSpPr/>
                    <p:nvPr/>
                  </p:nvSpPr>
                  <p:spPr>
                    <a:xfrm>
                      <a:off x="7597775" y="4903788"/>
                      <a:ext cx="1562100" cy="655637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dirty="0" err="1" smtClean="0"/>
                        <a:t>Quản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lý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bình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luận</a:t>
                      </a:r>
                      <a:endParaRPr lang="en-US" dirty="0"/>
                    </a:p>
                  </p:txBody>
                </p: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104565" y="2218695"/>
                      <a:ext cx="0" cy="2429505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3">
                      <a:schemeClr val="accent4"/>
                    </a:lnRef>
                    <a:fillRef idx="0">
                      <a:schemeClr val="accent4"/>
                    </a:fillRef>
                    <a:effectRef idx="2">
                      <a:schemeClr val="accent4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2514600" y="2246879"/>
                      <a:ext cx="0" cy="4088298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3">
                      <a:schemeClr val="accent4"/>
                    </a:lnRef>
                    <a:fillRef idx="0">
                      <a:schemeClr val="accent4"/>
                    </a:fillRef>
                    <a:effectRef idx="2">
                      <a:schemeClr val="accent4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>
                      <a:off x="4787900" y="2246879"/>
                      <a:ext cx="0" cy="3097823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3">
                      <a:schemeClr val="accent4"/>
                    </a:lnRef>
                    <a:fillRef idx="0">
                      <a:schemeClr val="accent4"/>
                    </a:fillRef>
                    <a:effectRef idx="2">
                      <a:schemeClr val="accent4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>
                      <a:off x="7107316" y="2292228"/>
                      <a:ext cx="0" cy="3712802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3">
                      <a:schemeClr val="accent4"/>
                    </a:lnRef>
                    <a:fillRef idx="0">
                      <a:schemeClr val="accent4"/>
                    </a:fillRef>
                    <a:effectRef idx="2">
                      <a:schemeClr val="accent4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 flipH="1">
                      <a:off x="4495800" y="1371600"/>
                      <a:ext cx="0" cy="15240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>
                      <a:off x="941388" y="1524000"/>
                      <a:ext cx="7083425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/>
                    <p:cNvCxnSpPr/>
                    <p:nvPr/>
                  </p:nvCxnSpPr>
                  <p:spPr>
                    <a:xfrm>
                      <a:off x="8024813" y="1524000"/>
                      <a:ext cx="0" cy="142875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Arrow Connector 52"/>
                    <p:cNvCxnSpPr/>
                    <p:nvPr/>
                  </p:nvCxnSpPr>
                  <p:spPr>
                    <a:xfrm>
                      <a:off x="5664200" y="1524000"/>
                      <a:ext cx="0" cy="142875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Arrow Connector 53"/>
                    <p:cNvCxnSpPr>
                      <a:endCxn id="24" idx="0"/>
                    </p:cNvCxnSpPr>
                    <p:nvPr/>
                  </p:nvCxnSpPr>
                  <p:spPr>
                    <a:xfrm>
                      <a:off x="3352800" y="1524000"/>
                      <a:ext cx="0" cy="142875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>
                      <a:off x="941388" y="1524000"/>
                      <a:ext cx="0" cy="142875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Arrow Connector 55"/>
                    <p:cNvCxnSpPr>
                      <a:endCxn id="27" idx="1"/>
                    </p:cNvCxnSpPr>
                    <p:nvPr/>
                  </p:nvCxnSpPr>
                  <p:spPr>
                    <a:xfrm>
                      <a:off x="141288" y="2701925"/>
                      <a:ext cx="392112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Arrow Connector 56"/>
                    <p:cNvCxnSpPr/>
                    <p:nvPr/>
                  </p:nvCxnSpPr>
                  <p:spPr>
                    <a:xfrm>
                      <a:off x="169863" y="3343275"/>
                      <a:ext cx="392112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Arrow Connector 57"/>
                    <p:cNvCxnSpPr/>
                    <p:nvPr/>
                  </p:nvCxnSpPr>
                  <p:spPr>
                    <a:xfrm>
                      <a:off x="141288" y="4008438"/>
                      <a:ext cx="392112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>
                      <a:off x="169863" y="4648200"/>
                      <a:ext cx="392112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/>
                    <p:cNvCxnSpPr/>
                    <p:nvPr/>
                  </p:nvCxnSpPr>
                  <p:spPr>
                    <a:xfrm>
                      <a:off x="2538413" y="2798763"/>
                      <a:ext cx="392112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Arrow Connector 63"/>
                    <p:cNvCxnSpPr/>
                    <p:nvPr/>
                  </p:nvCxnSpPr>
                  <p:spPr>
                    <a:xfrm>
                      <a:off x="2514600" y="4440238"/>
                      <a:ext cx="392113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Arrow Connector 64"/>
                    <p:cNvCxnSpPr/>
                    <p:nvPr/>
                  </p:nvCxnSpPr>
                  <p:spPr>
                    <a:xfrm>
                      <a:off x="2514600" y="3570288"/>
                      <a:ext cx="392113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Arrow Connector 65"/>
                    <p:cNvCxnSpPr/>
                    <p:nvPr/>
                  </p:nvCxnSpPr>
                  <p:spPr>
                    <a:xfrm>
                      <a:off x="2538413" y="5172075"/>
                      <a:ext cx="392112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Arrow Connector 66"/>
                    <p:cNvCxnSpPr/>
                    <p:nvPr/>
                  </p:nvCxnSpPr>
                  <p:spPr>
                    <a:xfrm>
                      <a:off x="4800600" y="3673475"/>
                      <a:ext cx="392113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Arrow Connector 67"/>
                    <p:cNvCxnSpPr/>
                    <p:nvPr/>
                  </p:nvCxnSpPr>
                  <p:spPr>
                    <a:xfrm>
                      <a:off x="4800600" y="4416425"/>
                      <a:ext cx="392113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Arrow Connector 68"/>
                    <p:cNvCxnSpPr/>
                    <p:nvPr/>
                  </p:nvCxnSpPr>
                  <p:spPr>
                    <a:xfrm>
                      <a:off x="4800600" y="2854325"/>
                      <a:ext cx="392113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Arrow Connector 69"/>
                    <p:cNvCxnSpPr/>
                    <p:nvPr/>
                  </p:nvCxnSpPr>
                  <p:spPr>
                    <a:xfrm>
                      <a:off x="7200900" y="2854325"/>
                      <a:ext cx="392113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Arrow Connector 70"/>
                    <p:cNvCxnSpPr/>
                    <p:nvPr/>
                  </p:nvCxnSpPr>
                  <p:spPr>
                    <a:xfrm>
                      <a:off x="4800600" y="5314950"/>
                      <a:ext cx="358775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/>
                    <p:cNvCxnSpPr/>
                    <p:nvPr/>
                  </p:nvCxnSpPr>
                  <p:spPr>
                    <a:xfrm>
                      <a:off x="7137400" y="5281613"/>
                      <a:ext cx="455613" cy="127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/>
                    <p:cNvCxnSpPr/>
                    <p:nvPr/>
                  </p:nvCxnSpPr>
                  <p:spPr>
                    <a:xfrm>
                      <a:off x="7137400" y="4440238"/>
                      <a:ext cx="460375" cy="635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Arrow Connector 73"/>
                    <p:cNvCxnSpPr/>
                    <p:nvPr/>
                  </p:nvCxnSpPr>
                  <p:spPr>
                    <a:xfrm flipV="1">
                      <a:off x="7137400" y="3629025"/>
                      <a:ext cx="460375" cy="1588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5" name="Rounded Rectangle 74"/>
                  <p:cNvSpPr/>
                  <p:nvPr/>
                </p:nvSpPr>
                <p:spPr>
                  <a:xfrm>
                    <a:off x="4808823" y="5402262"/>
                    <a:ext cx="1686505" cy="633413"/>
                  </a:xfrm>
                  <a:prstGeom prst="roundRect">
                    <a:avLst/>
                  </a:prstGeom>
                  <a:grpFill/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dirty="0" err="1" smtClean="0"/>
                      <a:t>Đăng</a:t>
                    </a:r>
                    <a:r>
                      <a:rPr lang="en-US" dirty="0" smtClean="0"/>
                      <a:t> tin ở </a:t>
                    </a:r>
                    <a:r>
                      <a:rPr lang="en-US" dirty="0" err="1" smtClean="0"/>
                      <a:t>ghép</a:t>
                    </a:r>
                    <a:endParaRPr lang="en-US" dirty="0"/>
                  </a:p>
                </p:txBody>
              </p:sp>
            </p:grpSp>
            <p:sp>
              <p:nvSpPr>
                <p:cNvPr id="79" name="Rounded Rectangle 78"/>
                <p:cNvSpPr/>
                <p:nvPr/>
              </p:nvSpPr>
              <p:spPr>
                <a:xfrm>
                  <a:off x="4830579" y="6155530"/>
                  <a:ext cx="1664750" cy="505997"/>
                </a:xfrm>
                <a:prstGeom prst="round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>
                    <a:defRPr/>
                  </a:pPr>
                  <a:r>
                    <a:rPr lang="en-US" dirty="0" err="1" smtClean="0"/>
                    <a:t>Xem</a:t>
                  </a:r>
                  <a:r>
                    <a:rPr lang="en-US" dirty="0" smtClean="0"/>
                    <a:t> </a:t>
                  </a:r>
                  <a:r>
                    <a:rPr lang="en-US" dirty="0" err="1" smtClean="0"/>
                    <a:t>chỉ</a:t>
                  </a:r>
                  <a:r>
                    <a:rPr lang="en-US" dirty="0" smtClean="0"/>
                    <a:t> </a:t>
                  </a:r>
                  <a:r>
                    <a:rPr lang="en-US" dirty="0" err="1" smtClean="0"/>
                    <a:t>đường</a:t>
                  </a:r>
                  <a:endParaRPr lang="en-US" dirty="0"/>
                </a:p>
              </p:txBody>
            </p:sp>
            <p:cxnSp>
              <p:nvCxnSpPr>
                <p:cNvPr id="80" name="Straight Arrow Connector 79"/>
                <p:cNvCxnSpPr/>
                <p:nvPr/>
              </p:nvCxnSpPr>
              <p:spPr>
                <a:xfrm>
                  <a:off x="4408081" y="6422489"/>
                  <a:ext cx="392112" cy="0"/>
                </a:xfrm>
                <a:prstGeom prst="straightConnector1">
                  <a:avLst/>
                </a:prstGeom>
                <a:grpFill/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Rounded Rectangle 84"/>
            <p:cNvSpPr/>
            <p:nvPr/>
          </p:nvSpPr>
          <p:spPr>
            <a:xfrm>
              <a:off x="9791979" y="5839931"/>
              <a:ext cx="1562100" cy="655637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600" dirty="0" err="1" smtClean="0"/>
                <a:t>Quản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lý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danh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mục</a:t>
              </a:r>
              <a:endParaRPr lang="en-US" dirty="0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9336365" y="6155049"/>
              <a:ext cx="455613" cy="12700"/>
            </a:xfrm>
            <a:prstGeom prst="straightConnector1">
              <a:avLst/>
            </a:prstGeom>
            <a:grpFill/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25364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695580" cy="6858000"/>
          </a:xfrm>
          <a:prstGeom prst="rect">
            <a:avLst/>
          </a:prstGeom>
          <a:solidFill>
            <a:srgbClr val="7159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95580" y="2921168"/>
            <a:ext cx="4012957" cy="1015663"/>
            <a:chOff x="2751050" y="4013537"/>
            <a:chExt cx="4012957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751050" y="4013537"/>
              <a:ext cx="115448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kern="0" dirty="0" smtClean="0">
                  <a:solidFill>
                    <a:srgbClr val="71598B"/>
                  </a:solidFill>
                  <a:latin typeface="Gill Sans Ultra Bold" panose="020B0A02020104020203" pitchFamily="34" charset="0"/>
                </a:rPr>
                <a:t>6.</a:t>
              </a:r>
              <a:endParaRPr lang="en-US" sz="6000" kern="0" dirty="0">
                <a:solidFill>
                  <a:srgbClr val="71598B"/>
                </a:solidFill>
                <a:latin typeface="Gill Sans Ultra Bold" panose="020B0A020201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5532" y="4372329"/>
              <a:ext cx="2858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MÔ HÌNH CDM</a:t>
              </a:r>
              <a:endPara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5036955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3397"/>
            <a:ext cx="3621504" cy="64633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spAutoFit/>
          </a:bodyPr>
          <a:lstStyle>
            <a:defPPr>
              <a:defRPr lang="en-US"/>
            </a:defPPr>
            <a:lvl1pPr>
              <a:defRPr sz="36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MÔ HÌNH CDM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58" y="173397"/>
            <a:ext cx="11374788" cy="65571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7880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51049" y="80514"/>
            <a:ext cx="3786041" cy="1015663"/>
            <a:chOff x="2751049" y="80514"/>
            <a:chExt cx="3786041" cy="1015663"/>
          </a:xfrm>
        </p:grpSpPr>
        <p:sp>
          <p:nvSpPr>
            <p:cNvPr id="4" name="TextBox 3"/>
            <p:cNvSpPr txBox="1"/>
            <p:nvPr/>
          </p:nvSpPr>
          <p:spPr>
            <a:xfrm>
              <a:off x="2751049" y="80514"/>
              <a:ext cx="115448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kern="0" dirty="0" smtClean="0">
                  <a:solidFill>
                    <a:srgbClr val="7030A0"/>
                  </a:solidFill>
                  <a:latin typeface="Gill Sans Ultra Bold" panose="020B0A02020104020203" pitchFamily="34" charset="0"/>
                </a:rPr>
                <a:t>1.</a:t>
              </a:r>
              <a:endParaRPr lang="en-US" sz="6000" kern="0" dirty="0">
                <a:solidFill>
                  <a:srgbClr val="7030A0"/>
                </a:solidFill>
                <a:latin typeface="Gill Sans Ultra Bold" panose="020B0A02020104020203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8602" y="384957"/>
              <a:ext cx="24384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ĐẶT VẤN ĐỀ</a:t>
              </a:r>
              <a:endPara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31897" y="903399"/>
            <a:ext cx="4509901" cy="1015663"/>
            <a:chOff x="2831897" y="903399"/>
            <a:chExt cx="4509901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2831897" y="903399"/>
              <a:ext cx="115448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kern="0" dirty="0" smtClean="0">
                  <a:solidFill>
                    <a:srgbClr val="002060"/>
                  </a:solidFill>
                  <a:latin typeface="Gill Sans Ultra Bold" panose="020B0A02020104020203" pitchFamily="34" charset="0"/>
                </a:rPr>
                <a:t>2.</a:t>
              </a:r>
              <a:endParaRPr lang="en-US" sz="6000" kern="0" dirty="0">
                <a:solidFill>
                  <a:srgbClr val="002060"/>
                </a:solidFill>
                <a:latin typeface="Gill Sans Ultra Bold" panose="020B0A020201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98602" y="1184018"/>
              <a:ext cx="3243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MỤC TIÊU ĐỀ TÀI</a:t>
              </a:r>
              <a:endPara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05145" y="1726284"/>
            <a:ext cx="8383219" cy="1015663"/>
            <a:chOff x="2805145" y="1726284"/>
            <a:chExt cx="8383219" cy="1015663"/>
          </a:xfrm>
        </p:grpSpPr>
        <p:sp>
          <p:nvSpPr>
            <p:cNvPr id="7" name="TextBox 6"/>
            <p:cNvSpPr txBox="1"/>
            <p:nvPr/>
          </p:nvSpPr>
          <p:spPr>
            <a:xfrm>
              <a:off x="2805145" y="1726284"/>
              <a:ext cx="115448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kern="0" dirty="0" smtClean="0">
                  <a:solidFill>
                    <a:srgbClr val="0070C0"/>
                  </a:solidFill>
                  <a:latin typeface="Gill Sans Ultra Bold" panose="020B0A02020104020203" pitchFamily="34" charset="0"/>
                </a:rPr>
                <a:t>3.</a:t>
              </a:r>
              <a:endParaRPr lang="en-US" sz="6000" kern="0" dirty="0">
                <a:solidFill>
                  <a:srgbClr val="0070C0"/>
                </a:solidFill>
                <a:latin typeface="Gill Sans Ultra Bold" panose="020B0A020201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81931" y="2065320"/>
              <a:ext cx="7106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ĐỐI TƯỢNG VÀ PHẠM VI NGHIÊN CỨU</a:t>
              </a:r>
              <a:endPara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05145" y="2573847"/>
            <a:ext cx="7796520" cy="1015663"/>
            <a:chOff x="2805145" y="2573847"/>
            <a:chExt cx="7796520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2805145" y="2573847"/>
              <a:ext cx="115448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kern="0" dirty="0" smtClean="0">
                  <a:solidFill>
                    <a:srgbClr val="00B0F0"/>
                  </a:solidFill>
                  <a:latin typeface="Gill Sans Ultra Bold" panose="020B0A02020104020203" pitchFamily="34" charset="0"/>
                </a:rPr>
                <a:t>4.</a:t>
              </a:r>
              <a:endParaRPr lang="en-US" sz="6000" kern="0" dirty="0">
                <a:solidFill>
                  <a:srgbClr val="00B0F0"/>
                </a:solidFill>
                <a:latin typeface="Gill Sans Ultra Bold" panose="020B0A020201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81931" y="2856483"/>
              <a:ext cx="6519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CÔNG CỤ, NGÔN NGỮ, CÔNG NGHỆ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85955" y="3372054"/>
            <a:ext cx="4982241" cy="1015663"/>
            <a:chOff x="2785955" y="3372054"/>
            <a:chExt cx="4982241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785955" y="3372054"/>
              <a:ext cx="115448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kern="0" dirty="0" smtClean="0">
                  <a:solidFill>
                    <a:srgbClr val="0070C0"/>
                  </a:solidFill>
                  <a:latin typeface="Gill Sans Ultra Bold" panose="020B0A02020104020203" pitchFamily="34" charset="0"/>
                </a:rPr>
                <a:t>5.</a:t>
              </a:r>
              <a:endParaRPr lang="en-US" sz="6000" kern="0" dirty="0">
                <a:solidFill>
                  <a:srgbClr val="0070C0"/>
                </a:solidFill>
                <a:latin typeface="Gill Sans Ultra Bold" panose="020B0A020201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98602" y="3688185"/>
              <a:ext cx="3669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SƠ ĐỒ CHỨC NĂNG</a:t>
              </a:r>
              <a:endPara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011476" y="0"/>
            <a:ext cx="128587" cy="6686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0"/>
            <a:ext cx="875561" cy="5619487"/>
          </a:xfrm>
          <a:prstGeom prst="rect">
            <a:avLst/>
          </a:prstGeom>
          <a:noFill/>
        </p:spPr>
        <p:txBody>
          <a:bodyPr vert="wordArtVert" wrap="none" rtlCol="0" anchor="ctr">
            <a:spAutoFit/>
          </a:bodyPr>
          <a:lstStyle/>
          <a:p>
            <a:r>
              <a:rPr lang="en-US" sz="3600" b="1" smtClean="0">
                <a:latin typeface="UTM Eremitage" panose="02040603050506020204" pitchFamily="18" charset="0"/>
              </a:rPr>
              <a:t>NỘI DUNG</a:t>
            </a:r>
            <a:endParaRPr lang="en-US" sz="3600" b="1">
              <a:latin typeface="UTM Eremitage" panose="0204060305050602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6330" y="1290623"/>
            <a:ext cx="875561" cy="4890121"/>
          </a:xfrm>
          <a:prstGeom prst="rect">
            <a:avLst/>
          </a:prstGeom>
          <a:noFill/>
        </p:spPr>
        <p:txBody>
          <a:bodyPr vert="wordArtVert" wrap="none" numCol="1" rtlCol="0" anchor="ctr">
            <a:spAutoFit/>
          </a:bodyPr>
          <a:lstStyle/>
          <a:p>
            <a:r>
              <a:rPr lang="en-US" sz="3600" b="1" kern="0" spc="-100">
                <a:latin typeface="UTM Eremitage" panose="02040603050506020204" pitchFamily="18" charset="0"/>
              </a:rPr>
              <a:t>BÁO</a:t>
            </a:r>
            <a:r>
              <a:rPr lang="en-US" sz="3600" b="1">
                <a:latin typeface="UTM Eremitage" panose="02040603050506020204" pitchFamily="18" charset="0"/>
              </a:rPr>
              <a:t> CÁO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751049" y="4244295"/>
            <a:ext cx="4154451" cy="1015663"/>
            <a:chOff x="2785955" y="3372054"/>
            <a:chExt cx="4154451" cy="1015663"/>
          </a:xfrm>
        </p:grpSpPr>
        <p:sp>
          <p:nvSpPr>
            <p:cNvPr id="24" name="TextBox 23"/>
            <p:cNvSpPr txBox="1"/>
            <p:nvPr/>
          </p:nvSpPr>
          <p:spPr>
            <a:xfrm>
              <a:off x="2785955" y="3372054"/>
              <a:ext cx="115448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kern="0" dirty="0">
                  <a:solidFill>
                    <a:schemeClr val="accent5">
                      <a:lumMod val="50000"/>
                    </a:schemeClr>
                  </a:solidFill>
                  <a:latin typeface="Gill Sans Ultra Bold" panose="020B0A02020104020203" pitchFamily="34" charset="0"/>
                </a:rPr>
                <a:t>6</a:t>
              </a:r>
              <a:r>
                <a:rPr lang="en-US" sz="6000" kern="0" dirty="0" smtClean="0">
                  <a:solidFill>
                    <a:schemeClr val="accent5">
                      <a:lumMod val="50000"/>
                    </a:schemeClr>
                  </a:solidFill>
                  <a:latin typeface="Gill Sans Ultra Bold" panose="020B0A02020104020203" pitchFamily="34" charset="0"/>
                </a:rPr>
                <a:t>.</a:t>
              </a:r>
              <a:endParaRPr lang="en-US" sz="6000" kern="0" dirty="0">
                <a:solidFill>
                  <a:schemeClr val="accent5">
                    <a:lumMod val="50000"/>
                  </a:schemeClr>
                </a:solidFill>
                <a:latin typeface="Gill Sans Ultra Bold" panose="020B0A020201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81931" y="3647646"/>
              <a:ext cx="2858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MÔ HÌNH CDM</a:t>
              </a:r>
              <a:endPara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751049" y="5147748"/>
            <a:ext cx="7449199" cy="1015663"/>
            <a:chOff x="2785955" y="3372054"/>
            <a:chExt cx="7449199" cy="1015663"/>
          </a:xfrm>
        </p:grpSpPr>
        <p:sp>
          <p:nvSpPr>
            <p:cNvPr id="27" name="TextBox 26"/>
            <p:cNvSpPr txBox="1"/>
            <p:nvPr/>
          </p:nvSpPr>
          <p:spPr>
            <a:xfrm>
              <a:off x="2785955" y="3372054"/>
              <a:ext cx="115448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kern="0" dirty="0">
                  <a:solidFill>
                    <a:srgbClr val="00B050"/>
                  </a:solidFill>
                  <a:latin typeface="Gill Sans Ultra Bold" panose="020B0A02020104020203" pitchFamily="34" charset="0"/>
                </a:rPr>
                <a:t>7</a:t>
              </a:r>
              <a:r>
                <a:rPr lang="en-US" sz="6000" kern="0" dirty="0" smtClean="0">
                  <a:solidFill>
                    <a:srgbClr val="00B050"/>
                  </a:solidFill>
                  <a:latin typeface="Gill Sans Ultra Bold" panose="020B0A02020104020203" pitchFamily="34" charset="0"/>
                </a:rPr>
                <a:t>.</a:t>
              </a:r>
              <a:endParaRPr lang="en-US" sz="6000" kern="0" dirty="0">
                <a:solidFill>
                  <a:srgbClr val="00B050"/>
                </a:solidFill>
                <a:latin typeface="Gill Sans Ultra Bold" panose="020B0A02020104020203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81931" y="3647646"/>
              <a:ext cx="61532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KẾT LUẬN &amp; HƯỚNG PHÁT TRIỂN</a:t>
              </a:r>
              <a:endPara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3114186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69558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95580" y="2921168"/>
            <a:ext cx="7307706" cy="1015663"/>
            <a:chOff x="2751049" y="5285126"/>
            <a:chExt cx="7307706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2751049" y="5285126"/>
              <a:ext cx="115448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kern="0" dirty="0" smtClean="0">
                  <a:solidFill>
                    <a:srgbClr val="00B050"/>
                  </a:solidFill>
                  <a:latin typeface="Gill Sans Ultra Bold" panose="020B0A02020104020203" pitchFamily="34" charset="0"/>
                </a:rPr>
                <a:t>5.</a:t>
              </a:r>
              <a:endParaRPr lang="en-US" sz="6000" kern="0" dirty="0">
                <a:solidFill>
                  <a:srgbClr val="00B050"/>
                </a:solidFill>
                <a:latin typeface="Gill Sans Ultra Bold" panose="020B0A02020104020203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5532" y="5643916"/>
              <a:ext cx="61532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KẾT LUẬN &amp; HƯỚNG PHÁT TRIỂN</a:t>
              </a:r>
              <a:endPara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581219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6453" y="151624"/>
            <a:ext cx="1528763" cy="1528763"/>
            <a:chOff x="196453" y="151624"/>
            <a:chExt cx="1528763" cy="1528763"/>
          </a:xfrm>
        </p:grpSpPr>
        <p:sp>
          <p:nvSpPr>
            <p:cNvPr id="2" name="Rectangle 1"/>
            <p:cNvSpPr/>
            <p:nvPr/>
          </p:nvSpPr>
          <p:spPr>
            <a:xfrm>
              <a:off x="196453" y="151624"/>
              <a:ext cx="1528763" cy="15287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ross 2"/>
            <p:cNvSpPr/>
            <p:nvPr/>
          </p:nvSpPr>
          <p:spPr>
            <a:xfrm>
              <a:off x="428625" y="383796"/>
              <a:ext cx="1064417" cy="1064417"/>
            </a:xfrm>
            <a:prstGeom prst="plus">
              <a:avLst>
                <a:gd name="adj" fmla="val 3676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25214" y="592838"/>
            <a:ext cx="6227008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 smtClean="0"/>
              <a:t>KIẾN QUẢ</a:t>
            </a:r>
            <a:r>
              <a:rPr lang="en-US" dirty="0"/>
              <a:t> </a:t>
            </a:r>
            <a:r>
              <a:rPr lang="en-US" dirty="0" smtClean="0"/>
              <a:t>ĐẠT ĐƯỢC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77416" y="2726371"/>
            <a:ext cx="11845631" cy="954107"/>
            <a:chOff x="277416" y="2726371"/>
            <a:chExt cx="11845631" cy="954107"/>
          </a:xfrm>
        </p:grpSpPr>
        <p:grpSp>
          <p:nvGrpSpPr>
            <p:cNvPr id="54" name="Group 53"/>
            <p:cNvGrpSpPr/>
            <p:nvPr/>
          </p:nvGrpSpPr>
          <p:grpSpPr>
            <a:xfrm>
              <a:off x="277416" y="2793926"/>
              <a:ext cx="683417" cy="658990"/>
              <a:chOff x="4445631" y="2611327"/>
              <a:chExt cx="683417" cy="65899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4522622" y="2688471"/>
                <a:ext cx="5969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5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aleway Black" panose="020B0A03030101060003" pitchFamily="34" charset="0"/>
                  </a:rPr>
                  <a:t>02</a:t>
                </a:r>
                <a:endParaRPr lang="en-US" sz="250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Black" panose="020B0A03030101060003" pitchFamily="34" charset="0"/>
                </a:endParaRPr>
              </a:p>
            </p:txBody>
          </p:sp>
          <p:grpSp>
            <p:nvGrpSpPr>
              <p:cNvPr id="56" name="Agrupar 12"/>
              <p:cNvGrpSpPr/>
              <p:nvPr/>
            </p:nvGrpSpPr>
            <p:grpSpPr>
              <a:xfrm rot="5400000">
                <a:off x="4457845" y="2599113"/>
                <a:ext cx="658990" cy="683417"/>
                <a:chOff x="5477797" y="1624693"/>
                <a:chExt cx="2501508" cy="1894115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57" name="Forma libre 6"/>
                <p:cNvSpPr/>
                <p:nvPr/>
              </p:nvSpPr>
              <p:spPr>
                <a:xfrm>
                  <a:off x="5477797" y="1624693"/>
                  <a:ext cx="947058" cy="1894114"/>
                </a:xfrm>
                <a:custGeom>
                  <a:avLst/>
                  <a:gdLst>
                    <a:gd name="connsiteX0" fmla="*/ 0 w 828458"/>
                    <a:gd name="connsiteY0" fmla="*/ 0 h 1656916"/>
                    <a:gd name="connsiteX1" fmla="*/ 828458 w 828458"/>
                    <a:gd name="connsiteY1" fmla="*/ 0 h 1656916"/>
                    <a:gd name="connsiteX2" fmla="*/ 828458 w 828458"/>
                    <a:gd name="connsiteY2" fmla="*/ 237796 h 1656916"/>
                    <a:gd name="connsiteX3" fmla="*/ 237792 w 828458"/>
                    <a:gd name="connsiteY3" fmla="*/ 237796 h 1656916"/>
                    <a:gd name="connsiteX4" fmla="*/ 237792 w 828458"/>
                    <a:gd name="connsiteY4" fmla="*/ 1419118 h 1656916"/>
                    <a:gd name="connsiteX5" fmla="*/ 828458 w 828458"/>
                    <a:gd name="connsiteY5" fmla="*/ 1419118 h 1656916"/>
                    <a:gd name="connsiteX6" fmla="*/ 828458 w 828458"/>
                    <a:gd name="connsiteY6" fmla="*/ 1656916 h 1656916"/>
                    <a:gd name="connsiteX7" fmla="*/ 0 w 828458"/>
                    <a:gd name="connsiteY7" fmla="*/ 1656916 h 1656916"/>
                    <a:gd name="connsiteX8" fmla="*/ 0 w 828458"/>
                    <a:gd name="connsiteY8" fmla="*/ 0 h 1656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458" h="1656916">
                      <a:moveTo>
                        <a:pt x="0" y="0"/>
                      </a:moveTo>
                      <a:lnTo>
                        <a:pt x="828458" y="0"/>
                      </a:lnTo>
                      <a:lnTo>
                        <a:pt x="828458" y="237796"/>
                      </a:lnTo>
                      <a:lnTo>
                        <a:pt x="237792" y="237796"/>
                      </a:lnTo>
                      <a:lnTo>
                        <a:pt x="237792" y="1419118"/>
                      </a:lnTo>
                      <a:lnTo>
                        <a:pt x="828458" y="1419118"/>
                      </a:lnTo>
                      <a:lnTo>
                        <a:pt x="828458" y="1656916"/>
                      </a:lnTo>
                      <a:lnTo>
                        <a:pt x="0" y="16569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latin typeface="Raleway Black" panose="020B0A03030101060003" pitchFamily="34" charset="0"/>
                  </a:endParaRPr>
                </a:p>
              </p:txBody>
            </p:sp>
            <p:sp>
              <p:nvSpPr>
                <p:cNvPr id="58" name="Forma libre 7"/>
                <p:cNvSpPr/>
                <p:nvPr/>
              </p:nvSpPr>
              <p:spPr>
                <a:xfrm>
                  <a:off x="7032247" y="1624694"/>
                  <a:ext cx="947058" cy="1894114"/>
                </a:xfrm>
                <a:custGeom>
                  <a:avLst/>
                  <a:gdLst>
                    <a:gd name="connsiteX0" fmla="*/ 0 w 828458"/>
                    <a:gd name="connsiteY0" fmla="*/ 0 h 1656916"/>
                    <a:gd name="connsiteX1" fmla="*/ 828458 w 828458"/>
                    <a:gd name="connsiteY1" fmla="*/ 0 h 1656916"/>
                    <a:gd name="connsiteX2" fmla="*/ 828458 w 828458"/>
                    <a:gd name="connsiteY2" fmla="*/ 1656916 h 1656916"/>
                    <a:gd name="connsiteX3" fmla="*/ 0 w 828458"/>
                    <a:gd name="connsiteY3" fmla="*/ 1656916 h 1656916"/>
                    <a:gd name="connsiteX4" fmla="*/ 0 w 828458"/>
                    <a:gd name="connsiteY4" fmla="*/ 1419118 h 1656916"/>
                    <a:gd name="connsiteX5" fmla="*/ 590665 w 828458"/>
                    <a:gd name="connsiteY5" fmla="*/ 1419118 h 1656916"/>
                    <a:gd name="connsiteX6" fmla="*/ 590665 w 828458"/>
                    <a:gd name="connsiteY6" fmla="*/ 237796 h 1656916"/>
                    <a:gd name="connsiteX7" fmla="*/ 0 w 828458"/>
                    <a:gd name="connsiteY7" fmla="*/ 237796 h 1656916"/>
                    <a:gd name="connsiteX8" fmla="*/ 0 w 828458"/>
                    <a:gd name="connsiteY8" fmla="*/ 0 h 1656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458" h="1656916">
                      <a:moveTo>
                        <a:pt x="0" y="0"/>
                      </a:moveTo>
                      <a:lnTo>
                        <a:pt x="828458" y="0"/>
                      </a:lnTo>
                      <a:lnTo>
                        <a:pt x="828458" y="1656916"/>
                      </a:lnTo>
                      <a:lnTo>
                        <a:pt x="0" y="1656916"/>
                      </a:lnTo>
                      <a:lnTo>
                        <a:pt x="0" y="1419118"/>
                      </a:lnTo>
                      <a:lnTo>
                        <a:pt x="590665" y="1419118"/>
                      </a:lnTo>
                      <a:lnTo>
                        <a:pt x="590665" y="237796"/>
                      </a:lnTo>
                      <a:lnTo>
                        <a:pt x="0" y="2377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latin typeface="Raleway Black" panose="020B0A03030101060003" pitchFamily="34" charset="0"/>
                  </a:endParaRPr>
                </a:p>
              </p:txBody>
            </p:sp>
          </p:grpSp>
        </p:grpSp>
        <p:sp>
          <p:nvSpPr>
            <p:cNvPr id="59" name="TextBox 58"/>
            <p:cNvSpPr txBox="1"/>
            <p:nvPr/>
          </p:nvSpPr>
          <p:spPr>
            <a:xfrm>
              <a:off x="1000346" y="2726371"/>
              <a:ext cx="1112270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360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defRPr>
              </a:lvl1pPr>
            </a:lstStyle>
            <a:p>
              <a:pPr marL="46038" algn="just">
                <a:defRPr/>
              </a:pP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Chủ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nhà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trọ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có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thể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đăng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kí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nhà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trọ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,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quản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lý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các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nhà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trọ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,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bài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đăng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,….</a:t>
              </a:r>
              <a:endPara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0854" y="1770604"/>
            <a:ext cx="11806119" cy="954107"/>
            <a:chOff x="310854" y="1770604"/>
            <a:chExt cx="11806119" cy="954107"/>
          </a:xfrm>
        </p:grpSpPr>
        <p:grpSp>
          <p:nvGrpSpPr>
            <p:cNvPr id="49" name="Group 48"/>
            <p:cNvGrpSpPr/>
            <p:nvPr/>
          </p:nvGrpSpPr>
          <p:grpSpPr>
            <a:xfrm>
              <a:off x="310854" y="1912559"/>
              <a:ext cx="683417" cy="658990"/>
              <a:chOff x="3323762" y="820775"/>
              <a:chExt cx="683417" cy="658990"/>
            </a:xfrm>
          </p:grpSpPr>
          <p:grpSp>
            <p:nvGrpSpPr>
              <p:cNvPr id="50" name="Agrupar 12"/>
              <p:cNvGrpSpPr/>
              <p:nvPr/>
            </p:nvGrpSpPr>
            <p:grpSpPr>
              <a:xfrm rot="5400000">
                <a:off x="3335976" y="808561"/>
                <a:ext cx="658990" cy="683417"/>
                <a:chOff x="5477797" y="1624693"/>
                <a:chExt cx="2501508" cy="1894115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52" name="Forma libre 6"/>
                <p:cNvSpPr/>
                <p:nvPr/>
              </p:nvSpPr>
              <p:spPr>
                <a:xfrm>
                  <a:off x="5477797" y="1624693"/>
                  <a:ext cx="947057" cy="1894115"/>
                </a:xfrm>
                <a:custGeom>
                  <a:avLst/>
                  <a:gdLst>
                    <a:gd name="connsiteX0" fmla="*/ 0 w 828458"/>
                    <a:gd name="connsiteY0" fmla="*/ 0 h 1656916"/>
                    <a:gd name="connsiteX1" fmla="*/ 828458 w 828458"/>
                    <a:gd name="connsiteY1" fmla="*/ 0 h 1656916"/>
                    <a:gd name="connsiteX2" fmla="*/ 828458 w 828458"/>
                    <a:gd name="connsiteY2" fmla="*/ 237796 h 1656916"/>
                    <a:gd name="connsiteX3" fmla="*/ 237792 w 828458"/>
                    <a:gd name="connsiteY3" fmla="*/ 237796 h 1656916"/>
                    <a:gd name="connsiteX4" fmla="*/ 237792 w 828458"/>
                    <a:gd name="connsiteY4" fmla="*/ 1419118 h 1656916"/>
                    <a:gd name="connsiteX5" fmla="*/ 828458 w 828458"/>
                    <a:gd name="connsiteY5" fmla="*/ 1419118 h 1656916"/>
                    <a:gd name="connsiteX6" fmla="*/ 828458 w 828458"/>
                    <a:gd name="connsiteY6" fmla="*/ 1656916 h 1656916"/>
                    <a:gd name="connsiteX7" fmla="*/ 0 w 828458"/>
                    <a:gd name="connsiteY7" fmla="*/ 1656916 h 1656916"/>
                    <a:gd name="connsiteX8" fmla="*/ 0 w 828458"/>
                    <a:gd name="connsiteY8" fmla="*/ 0 h 1656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458" h="1656916">
                      <a:moveTo>
                        <a:pt x="0" y="0"/>
                      </a:moveTo>
                      <a:lnTo>
                        <a:pt x="828458" y="0"/>
                      </a:lnTo>
                      <a:lnTo>
                        <a:pt x="828458" y="237796"/>
                      </a:lnTo>
                      <a:lnTo>
                        <a:pt x="237792" y="237796"/>
                      </a:lnTo>
                      <a:lnTo>
                        <a:pt x="237792" y="1419118"/>
                      </a:lnTo>
                      <a:lnTo>
                        <a:pt x="828458" y="1419118"/>
                      </a:lnTo>
                      <a:lnTo>
                        <a:pt x="828458" y="1656916"/>
                      </a:lnTo>
                      <a:lnTo>
                        <a:pt x="0" y="16569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latin typeface="Raleway Black" panose="020B0A03030101060003" pitchFamily="34" charset="0"/>
                  </a:endParaRPr>
                </a:p>
              </p:txBody>
            </p:sp>
            <p:sp>
              <p:nvSpPr>
                <p:cNvPr id="53" name="Forma libre 7"/>
                <p:cNvSpPr/>
                <p:nvPr/>
              </p:nvSpPr>
              <p:spPr>
                <a:xfrm>
                  <a:off x="7032247" y="1624694"/>
                  <a:ext cx="947058" cy="1894114"/>
                </a:xfrm>
                <a:custGeom>
                  <a:avLst/>
                  <a:gdLst>
                    <a:gd name="connsiteX0" fmla="*/ 0 w 828458"/>
                    <a:gd name="connsiteY0" fmla="*/ 0 h 1656916"/>
                    <a:gd name="connsiteX1" fmla="*/ 828458 w 828458"/>
                    <a:gd name="connsiteY1" fmla="*/ 0 h 1656916"/>
                    <a:gd name="connsiteX2" fmla="*/ 828458 w 828458"/>
                    <a:gd name="connsiteY2" fmla="*/ 1656916 h 1656916"/>
                    <a:gd name="connsiteX3" fmla="*/ 0 w 828458"/>
                    <a:gd name="connsiteY3" fmla="*/ 1656916 h 1656916"/>
                    <a:gd name="connsiteX4" fmla="*/ 0 w 828458"/>
                    <a:gd name="connsiteY4" fmla="*/ 1419118 h 1656916"/>
                    <a:gd name="connsiteX5" fmla="*/ 590665 w 828458"/>
                    <a:gd name="connsiteY5" fmla="*/ 1419118 h 1656916"/>
                    <a:gd name="connsiteX6" fmla="*/ 590665 w 828458"/>
                    <a:gd name="connsiteY6" fmla="*/ 237796 h 1656916"/>
                    <a:gd name="connsiteX7" fmla="*/ 0 w 828458"/>
                    <a:gd name="connsiteY7" fmla="*/ 237796 h 1656916"/>
                    <a:gd name="connsiteX8" fmla="*/ 0 w 828458"/>
                    <a:gd name="connsiteY8" fmla="*/ 0 h 1656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458" h="1656916">
                      <a:moveTo>
                        <a:pt x="0" y="0"/>
                      </a:moveTo>
                      <a:lnTo>
                        <a:pt x="828458" y="0"/>
                      </a:lnTo>
                      <a:lnTo>
                        <a:pt x="828458" y="1656916"/>
                      </a:lnTo>
                      <a:lnTo>
                        <a:pt x="0" y="1656916"/>
                      </a:lnTo>
                      <a:lnTo>
                        <a:pt x="0" y="1419118"/>
                      </a:lnTo>
                      <a:lnTo>
                        <a:pt x="590665" y="1419118"/>
                      </a:lnTo>
                      <a:lnTo>
                        <a:pt x="590665" y="237796"/>
                      </a:lnTo>
                      <a:lnTo>
                        <a:pt x="0" y="2377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latin typeface="Raleway Black" panose="020B0A03030101060003" pitchFamily="34" charset="0"/>
                  </a:endParaRPr>
                </a:p>
              </p:txBody>
            </p:sp>
          </p:grpSp>
          <p:sp>
            <p:nvSpPr>
              <p:cNvPr id="51" name="TextBox 50"/>
              <p:cNvSpPr txBox="1"/>
              <p:nvPr/>
            </p:nvSpPr>
            <p:spPr>
              <a:xfrm>
                <a:off x="3367021" y="904911"/>
                <a:ext cx="5969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aleway Black" panose="020B0A03030101060003" pitchFamily="34" charset="0"/>
                  </a:rPr>
                  <a:t>01</a:t>
                </a:r>
                <a:endParaRPr lang="en-US" sz="2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Black" panose="020B0A03030101060003" pitchFamily="34" charset="0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994272" y="1770604"/>
              <a:ext cx="1112270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360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defRPr>
              </a:lvl1pPr>
            </a:lstStyle>
            <a:p>
              <a:pPr marL="46038" algn="just">
                <a:defRPr/>
              </a:pPr>
              <a:r>
                <a:rPr lang="en-US" sz="28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Hệ</a:t>
              </a:r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thống</a:t>
              </a:r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phân</a:t>
              </a:r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quyền</a:t>
              </a:r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cho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ba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nhóm</a:t>
              </a:r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người</a:t>
              </a:r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dùng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: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Sinh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viên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,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Chủ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nhà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trọ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, Admin.</a:t>
              </a:r>
              <a:endPara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0854" y="3699389"/>
            <a:ext cx="11772680" cy="1384995"/>
            <a:chOff x="310854" y="3699389"/>
            <a:chExt cx="11772680" cy="1384995"/>
          </a:xfrm>
        </p:grpSpPr>
        <p:grpSp>
          <p:nvGrpSpPr>
            <p:cNvPr id="39" name="Group 38"/>
            <p:cNvGrpSpPr/>
            <p:nvPr/>
          </p:nvGrpSpPr>
          <p:grpSpPr>
            <a:xfrm>
              <a:off x="310854" y="3933270"/>
              <a:ext cx="683417" cy="658990"/>
              <a:chOff x="7256296" y="2611326"/>
              <a:chExt cx="683417" cy="658990"/>
            </a:xfrm>
          </p:grpSpPr>
          <p:grpSp>
            <p:nvGrpSpPr>
              <p:cNvPr id="40" name="Agrupar 12"/>
              <p:cNvGrpSpPr/>
              <p:nvPr/>
            </p:nvGrpSpPr>
            <p:grpSpPr>
              <a:xfrm rot="5400000">
                <a:off x="7268510" y="2599112"/>
                <a:ext cx="658990" cy="683417"/>
                <a:chOff x="5477797" y="1624693"/>
                <a:chExt cx="2501508" cy="1894115"/>
              </a:xfrm>
              <a:solidFill>
                <a:schemeClr val="accent4">
                  <a:lumMod val="75000"/>
                </a:schemeClr>
              </a:solidFill>
            </p:grpSpPr>
            <p:sp>
              <p:nvSpPr>
                <p:cNvPr id="42" name="Forma libre 6"/>
                <p:cNvSpPr/>
                <p:nvPr/>
              </p:nvSpPr>
              <p:spPr>
                <a:xfrm>
                  <a:off x="5477797" y="1624693"/>
                  <a:ext cx="947058" cy="1894114"/>
                </a:xfrm>
                <a:custGeom>
                  <a:avLst/>
                  <a:gdLst>
                    <a:gd name="connsiteX0" fmla="*/ 0 w 828458"/>
                    <a:gd name="connsiteY0" fmla="*/ 0 h 1656916"/>
                    <a:gd name="connsiteX1" fmla="*/ 828458 w 828458"/>
                    <a:gd name="connsiteY1" fmla="*/ 0 h 1656916"/>
                    <a:gd name="connsiteX2" fmla="*/ 828458 w 828458"/>
                    <a:gd name="connsiteY2" fmla="*/ 237796 h 1656916"/>
                    <a:gd name="connsiteX3" fmla="*/ 237792 w 828458"/>
                    <a:gd name="connsiteY3" fmla="*/ 237796 h 1656916"/>
                    <a:gd name="connsiteX4" fmla="*/ 237792 w 828458"/>
                    <a:gd name="connsiteY4" fmla="*/ 1419118 h 1656916"/>
                    <a:gd name="connsiteX5" fmla="*/ 828458 w 828458"/>
                    <a:gd name="connsiteY5" fmla="*/ 1419118 h 1656916"/>
                    <a:gd name="connsiteX6" fmla="*/ 828458 w 828458"/>
                    <a:gd name="connsiteY6" fmla="*/ 1656916 h 1656916"/>
                    <a:gd name="connsiteX7" fmla="*/ 0 w 828458"/>
                    <a:gd name="connsiteY7" fmla="*/ 1656916 h 1656916"/>
                    <a:gd name="connsiteX8" fmla="*/ 0 w 828458"/>
                    <a:gd name="connsiteY8" fmla="*/ 0 h 1656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458" h="1656916">
                      <a:moveTo>
                        <a:pt x="0" y="0"/>
                      </a:moveTo>
                      <a:lnTo>
                        <a:pt x="828458" y="0"/>
                      </a:lnTo>
                      <a:lnTo>
                        <a:pt x="828458" y="237796"/>
                      </a:lnTo>
                      <a:lnTo>
                        <a:pt x="237792" y="237796"/>
                      </a:lnTo>
                      <a:lnTo>
                        <a:pt x="237792" y="1419118"/>
                      </a:lnTo>
                      <a:lnTo>
                        <a:pt x="828458" y="1419118"/>
                      </a:lnTo>
                      <a:lnTo>
                        <a:pt x="828458" y="1656916"/>
                      </a:lnTo>
                      <a:lnTo>
                        <a:pt x="0" y="16569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latin typeface="Raleway Black" panose="020B0A03030101060003" pitchFamily="34" charset="0"/>
                  </a:endParaRPr>
                </a:p>
              </p:txBody>
            </p:sp>
            <p:sp>
              <p:nvSpPr>
                <p:cNvPr id="43" name="Forma libre 7"/>
                <p:cNvSpPr/>
                <p:nvPr/>
              </p:nvSpPr>
              <p:spPr>
                <a:xfrm>
                  <a:off x="7032247" y="1624694"/>
                  <a:ext cx="947058" cy="1894114"/>
                </a:xfrm>
                <a:custGeom>
                  <a:avLst/>
                  <a:gdLst>
                    <a:gd name="connsiteX0" fmla="*/ 0 w 828458"/>
                    <a:gd name="connsiteY0" fmla="*/ 0 h 1656916"/>
                    <a:gd name="connsiteX1" fmla="*/ 828458 w 828458"/>
                    <a:gd name="connsiteY1" fmla="*/ 0 h 1656916"/>
                    <a:gd name="connsiteX2" fmla="*/ 828458 w 828458"/>
                    <a:gd name="connsiteY2" fmla="*/ 1656916 h 1656916"/>
                    <a:gd name="connsiteX3" fmla="*/ 0 w 828458"/>
                    <a:gd name="connsiteY3" fmla="*/ 1656916 h 1656916"/>
                    <a:gd name="connsiteX4" fmla="*/ 0 w 828458"/>
                    <a:gd name="connsiteY4" fmla="*/ 1419118 h 1656916"/>
                    <a:gd name="connsiteX5" fmla="*/ 590665 w 828458"/>
                    <a:gd name="connsiteY5" fmla="*/ 1419118 h 1656916"/>
                    <a:gd name="connsiteX6" fmla="*/ 590665 w 828458"/>
                    <a:gd name="connsiteY6" fmla="*/ 237796 h 1656916"/>
                    <a:gd name="connsiteX7" fmla="*/ 0 w 828458"/>
                    <a:gd name="connsiteY7" fmla="*/ 237796 h 1656916"/>
                    <a:gd name="connsiteX8" fmla="*/ 0 w 828458"/>
                    <a:gd name="connsiteY8" fmla="*/ 0 h 1656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458" h="1656916">
                      <a:moveTo>
                        <a:pt x="0" y="0"/>
                      </a:moveTo>
                      <a:lnTo>
                        <a:pt x="828458" y="0"/>
                      </a:lnTo>
                      <a:lnTo>
                        <a:pt x="828458" y="1656916"/>
                      </a:lnTo>
                      <a:lnTo>
                        <a:pt x="0" y="1656916"/>
                      </a:lnTo>
                      <a:lnTo>
                        <a:pt x="0" y="1419118"/>
                      </a:lnTo>
                      <a:lnTo>
                        <a:pt x="590665" y="1419118"/>
                      </a:lnTo>
                      <a:lnTo>
                        <a:pt x="590665" y="237796"/>
                      </a:lnTo>
                      <a:lnTo>
                        <a:pt x="0" y="2377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latin typeface="Raleway Black" panose="020B0A03030101060003" pitchFamily="34" charset="0"/>
                  </a:endParaRP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7333288" y="2688471"/>
                <a:ext cx="5969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aleway Black" panose="020B0A03030101060003" pitchFamily="34" charset="0"/>
                  </a:rPr>
                  <a:t>03</a:t>
                </a:r>
                <a:endParaRPr lang="en-US" sz="2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Black" panose="020B0A03030101060003" pitchFamily="34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960833" y="3699389"/>
              <a:ext cx="11122701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360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defRPr>
              </a:lvl1pPr>
            </a:lstStyle>
            <a:p>
              <a:pPr marL="46038" algn="just">
                <a:defRPr/>
              </a:pP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Sinh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viên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có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thể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tìm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kiếm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nhà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trọ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theo</a:t>
              </a:r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nhiều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tiêu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chí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,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xem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chỉ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đường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,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khoảng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cách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từ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trường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học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đến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nhà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trọ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,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đăng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tin ở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ghép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,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bình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luận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cho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bài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đăng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,…</a:t>
              </a:r>
              <a:endPara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7416" y="4927982"/>
            <a:ext cx="11849550" cy="658990"/>
            <a:chOff x="277416" y="4927982"/>
            <a:chExt cx="11849550" cy="658990"/>
          </a:xfrm>
        </p:grpSpPr>
        <p:grpSp>
          <p:nvGrpSpPr>
            <p:cNvPr id="44" name="Group 43"/>
            <p:cNvGrpSpPr/>
            <p:nvPr/>
          </p:nvGrpSpPr>
          <p:grpSpPr>
            <a:xfrm>
              <a:off x="277416" y="4927982"/>
              <a:ext cx="683417" cy="658990"/>
              <a:chOff x="9999395" y="2611327"/>
              <a:chExt cx="683417" cy="658990"/>
            </a:xfrm>
          </p:grpSpPr>
          <p:grpSp>
            <p:nvGrpSpPr>
              <p:cNvPr id="45" name="Agrupar 12"/>
              <p:cNvGrpSpPr/>
              <p:nvPr/>
            </p:nvGrpSpPr>
            <p:grpSpPr>
              <a:xfrm rot="5400000">
                <a:off x="10011609" y="2599113"/>
                <a:ext cx="658990" cy="683417"/>
                <a:chOff x="5477797" y="1624693"/>
                <a:chExt cx="2501508" cy="1894115"/>
              </a:xfrm>
              <a:solidFill>
                <a:srgbClr val="7030A0"/>
              </a:solidFill>
            </p:grpSpPr>
            <p:sp>
              <p:nvSpPr>
                <p:cNvPr id="47" name="Forma libre 6"/>
                <p:cNvSpPr/>
                <p:nvPr/>
              </p:nvSpPr>
              <p:spPr>
                <a:xfrm>
                  <a:off x="5477797" y="1624693"/>
                  <a:ext cx="947058" cy="1894114"/>
                </a:xfrm>
                <a:custGeom>
                  <a:avLst/>
                  <a:gdLst>
                    <a:gd name="connsiteX0" fmla="*/ 0 w 828458"/>
                    <a:gd name="connsiteY0" fmla="*/ 0 h 1656916"/>
                    <a:gd name="connsiteX1" fmla="*/ 828458 w 828458"/>
                    <a:gd name="connsiteY1" fmla="*/ 0 h 1656916"/>
                    <a:gd name="connsiteX2" fmla="*/ 828458 w 828458"/>
                    <a:gd name="connsiteY2" fmla="*/ 237796 h 1656916"/>
                    <a:gd name="connsiteX3" fmla="*/ 237792 w 828458"/>
                    <a:gd name="connsiteY3" fmla="*/ 237796 h 1656916"/>
                    <a:gd name="connsiteX4" fmla="*/ 237792 w 828458"/>
                    <a:gd name="connsiteY4" fmla="*/ 1419118 h 1656916"/>
                    <a:gd name="connsiteX5" fmla="*/ 828458 w 828458"/>
                    <a:gd name="connsiteY5" fmla="*/ 1419118 h 1656916"/>
                    <a:gd name="connsiteX6" fmla="*/ 828458 w 828458"/>
                    <a:gd name="connsiteY6" fmla="*/ 1656916 h 1656916"/>
                    <a:gd name="connsiteX7" fmla="*/ 0 w 828458"/>
                    <a:gd name="connsiteY7" fmla="*/ 1656916 h 1656916"/>
                    <a:gd name="connsiteX8" fmla="*/ 0 w 828458"/>
                    <a:gd name="connsiteY8" fmla="*/ 0 h 1656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458" h="1656916">
                      <a:moveTo>
                        <a:pt x="0" y="0"/>
                      </a:moveTo>
                      <a:lnTo>
                        <a:pt x="828458" y="0"/>
                      </a:lnTo>
                      <a:lnTo>
                        <a:pt x="828458" y="237796"/>
                      </a:lnTo>
                      <a:lnTo>
                        <a:pt x="237792" y="237796"/>
                      </a:lnTo>
                      <a:lnTo>
                        <a:pt x="237792" y="1419118"/>
                      </a:lnTo>
                      <a:lnTo>
                        <a:pt x="828458" y="1419118"/>
                      </a:lnTo>
                      <a:lnTo>
                        <a:pt x="828458" y="1656916"/>
                      </a:lnTo>
                      <a:lnTo>
                        <a:pt x="0" y="16569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latin typeface="Raleway Black" panose="020B0A03030101060003" pitchFamily="34" charset="0"/>
                  </a:endParaRPr>
                </a:p>
              </p:txBody>
            </p:sp>
            <p:sp>
              <p:nvSpPr>
                <p:cNvPr id="48" name="Forma libre 7"/>
                <p:cNvSpPr/>
                <p:nvPr/>
              </p:nvSpPr>
              <p:spPr>
                <a:xfrm>
                  <a:off x="7032247" y="1624694"/>
                  <a:ext cx="947058" cy="1894114"/>
                </a:xfrm>
                <a:custGeom>
                  <a:avLst/>
                  <a:gdLst>
                    <a:gd name="connsiteX0" fmla="*/ 0 w 828458"/>
                    <a:gd name="connsiteY0" fmla="*/ 0 h 1656916"/>
                    <a:gd name="connsiteX1" fmla="*/ 828458 w 828458"/>
                    <a:gd name="connsiteY1" fmla="*/ 0 h 1656916"/>
                    <a:gd name="connsiteX2" fmla="*/ 828458 w 828458"/>
                    <a:gd name="connsiteY2" fmla="*/ 1656916 h 1656916"/>
                    <a:gd name="connsiteX3" fmla="*/ 0 w 828458"/>
                    <a:gd name="connsiteY3" fmla="*/ 1656916 h 1656916"/>
                    <a:gd name="connsiteX4" fmla="*/ 0 w 828458"/>
                    <a:gd name="connsiteY4" fmla="*/ 1419118 h 1656916"/>
                    <a:gd name="connsiteX5" fmla="*/ 590665 w 828458"/>
                    <a:gd name="connsiteY5" fmla="*/ 1419118 h 1656916"/>
                    <a:gd name="connsiteX6" fmla="*/ 590665 w 828458"/>
                    <a:gd name="connsiteY6" fmla="*/ 237796 h 1656916"/>
                    <a:gd name="connsiteX7" fmla="*/ 0 w 828458"/>
                    <a:gd name="connsiteY7" fmla="*/ 237796 h 1656916"/>
                    <a:gd name="connsiteX8" fmla="*/ 0 w 828458"/>
                    <a:gd name="connsiteY8" fmla="*/ 0 h 1656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458" h="1656916">
                      <a:moveTo>
                        <a:pt x="0" y="0"/>
                      </a:moveTo>
                      <a:lnTo>
                        <a:pt x="828458" y="0"/>
                      </a:lnTo>
                      <a:lnTo>
                        <a:pt x="828458" y="1656916"/>
                      </a:lnTo>
                      <a:lnTo>
                        <a:pt x="0" y="1656916"/>
                      </a:lnTo>
                      <a:lnTo>
                        <a:pt x="0" y="1419118"/>
                      </a:lnTo>
                      <a:lnTo>
                        <a:pt x="590665" y="1419118"/>
                      </a:lnTo>
                      <a:lnTo>
                        <a:pt x="590665" y="237796"/>
                      </a:lnTo>
                      <a:lnTo>
                        <a:pt x="0" y="2377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latin typeface="Raleway Black" panose="020B0A03030101060003" pitchFamily="34" charset="0"/>
                  </a:endParaRPr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10076387" y="2688472"/>
                <a:ext cx="5969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5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aleway Black" panose="020B0A03030101060003" pitchFamily="34" charset="0"/>
                  </a:rPr>
                  <a:t>04</a:t>
                </a:r>
                <a:endParaRPr lang="en-US" sz="2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Black" panose="020B0A03030101060003" pitchFamily="34" charset="0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004265" y="5063752"/>
              <a:ext cx="111227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360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defRPr>
              </a:lvl1pPr>
            </a:lstStyle>
            <a:p>
              <a:pPr marL="46038" algn="just">
                <a:defRPr/>
              </a:pP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Đáp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ứng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được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các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chức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năng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cơ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bản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của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Admin</a:t>
              </a:r>
              <a:endPara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6934" y="5814843"/>
            <a:ext cx="11776780" cy="658990"/>
            <a:chOff x="296934" y="5814843"/>
            <a:chExt cx="11776780" cy="658990"/>
          </a:xfrm>
        </p:grpSpPr>
        <p:grpSp>
          <p:nvGrpSpPr>
            <p:cNvPr id="71" name="Group 70"/>
            <p:cNvGrpSpPr/>
            <p:nvPr/>
          </p:nvGrpSpPr>
          <p:grpSpPr>
            <a:xfrm>
              <a:off x="296934" y="5814843"/>
              <a:ext cx="683417" cy="658990"/>
              <a:chOff x="3323762" y="820775"/>
              <a:chExt cx="683417" cy="658990"/>
            </a:xfrm>
          </p:grpSpPr>
          <p:grpSp>
            <p:nvGrpSpPr>
              <p:cNvPr id="72" name="Agrupar 12"/>
              <p:cNvGrpSpPr/>
              <p:nvPr/>
            </p:nvGrpSpPr>
            <p:grpSpPr>
              <a:xfrm rot="5400000">
                <a:off x="3335976" y="808561"/>
                <a:ext cx="658990" cy="683417"/>
                <a:chOff x="5477797" y="1624693"/>
                <a:chExt cx="2501508" cy="1894115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74" name="Forma libre 6"/>
                <p:cNvSpPr/>
                <p:nvPr/>
              </p:nvSpPr>
              <p:spPr>
                <a:xfrm>
                  <a:off x="5477797" y="1624693"/>
                  <a:ext cx="947057" cy="1894115"/>
                </a:xfrm>
                <a:custGeom>
                  <a:avLst/>
                  <a:gdLst>
                    <a:gd name="connsiteX0" fmla="*/ 0 w 828458"/>
                    <a:gd name="connsiteY0" fmla="*/ 0 h 1656916"/>
                    <a:gd name="connsiteX1" fmla="*/ 828458 w 828458"/>
                    <a:gd name="connsiteY1" fmla="*/ 0 h 1656916"/>
                    <a:gd name="connsiteX2" fmla="*/ 828458 w 828458"/>
                    <a:gd name="connsiteY2" fmla="*/ 237796 h 1656916"/>
                    <a:gd name="connsiteX3" fmla="*/ 237792 w 828458"/>
                    <a:gd name="connsiteY3" fmla="*/ 237796 h 1656916"/>
                    <a:gd name="connsiteX4" fmla="*/ 237792 w 828458"/>
                    <a:gd name="connsiteY4" fmla="*/ 1419118 h 1656916"/>
                    <a:gd name="connsiteX5" fmla="*/ 828458 w 828458"/>
                    <a:gd name="connsiteY5" fmla="*/ 1419118 h 1656916"/>
                    <a:gd name="connsiteX6" fmla="*/ 828458 w 828458"/>
                    <a:gd name="connsiteY6" fmla="*/ 1656916 h 1656916"/>
                    <a:gd name="connsiteX7" fmla="*/ 0 w 828458"/>
                    <a:gd name="connsiteY7" fmla="*/ 1656916 h 1656916"/>
                    <a:gd name="connsiteX8" fmla="*/ 0 w 828458"/>
                    <a:gd name="connsiteY8" fmla="*/ 0 h 1656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458" h="1656916">
                      <a:moveTo>
                        <a:pt x="0" y="0"/>
                      </a:moveTo>
                      <a:lnTo>
                        <a:pt x="828458" y="0"/>
                      </a:lnTo>
                      <a:lnTo>
                        <a:pt x="828458" y="237796"/>
                      </a:lnTo>
                      <a:lnTo>
                        <a:pt x="237792" y="237796"/>
                      </a:lnTo>
                      <a:lnTo>
                        <a:pt x="237792" y="1419118"/>
                      </a:lnTo>
                      <a:lnTo>
                        <a:pt x="828458" y="1419118"/>
                      </a:lnTo>
                      <a:lnTo>
                        <a:pt x="828458" y="1656916"/>
                      </a:lnTo>
                      <a:lnTo>
                        <a:pt x="0" y="16569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latin typeface="Raleway Black" panose="020B0A03030101060003" pitchFamily="34" charset="0"/>
                  </a:endParaRPr>
                </a:p>
              </p:txBody>
            </p:sp>
            <p:sp>
              <p:nvSpPr>
                <p:cNvPr id="75" name="Forma libre 7"/>
                <p:cNvSpPr/>
                <p:nvPr/>
              </p:nvSpPr>
              <p:spPr>
                <a:xfrm>
                  <a:off x="7032247" y="1624694"/>
                  <a:ext cx="947058" cy="1894114"/>
                </a:xfrm>
                <a:custGeom>
                  <a:avLst/>
                  <a:gdLst>
                    <a:gd name="connsiteX0" fmla="*/ 0 w 828458"/>
                    <a:gd name="connsiteY0" fmla="*/ 0 h 1656916"/>
                    <a:gd name="connsiteX1" fmla="*/ 828458 w 828458"/>
                    <a:gd name="connsiteY1" fmla="*/ 0 h 1656916"/>
                    <a:gd name="connsiteX2" fmla="*/ 828458 w 828458"/>
                    <a:gd name="connsiteY2" fmla="*/ 1656916 h 1656916"/>
                    <a:gd name="connsiteX3" fmla="*/ 0 w 828458"/>
                    <a:gd name="connsiteY3" fmla="*/ 1656916 h 1656916"/>
                    <a:gd name="connsiteX4" fmla="*/ 0 w 828458"/>
                    <a:gd name="connsiteY4" fmla="*/ 1419118 h 1656916"/>
                    <a:gd name="connsiteX5" fmla="*/ 590665 w 828458"/>
                    <a:gd name="connsiteY5" fmla="*/ 1419118 h 1656916"/>
                    <a:gd name="connsiteX6" fmla="*/ 590665 w 828458"/>
                    <a:gd name="connsiteY6" fmla="*/ 237796 h 1656916"/>
                    <a:gd name="connsiteX7" fmla="*/ 0 w 828458"/>
                    <a:gd name="connsiteY7" fmla="*/ 237796 h 1656916"/>
                    <a:gd name="connsiteX8" fmla="*/ 0 w 828458"/>
                    <a:gd name="connsiteY8" fmla="*/ 0 h 1656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458" h="1656916">
                      <a:moveTo>
                        <a:pt x="0" y="0"/>
                      </a:moveTo>
                      <a:lnTo>
                        <a:pt x="828458" y="0"/>
                      </a:lnTo>
                      <a:lnTo>
                        <a:pt x="828458" y="1656916"/>
                      </a:lnTo>
                      <a:lnTo>
                        <a:pt x="0" y="1656916"/>
                      </a:lnTo>
                      <a:lnTo>
                        <a:pt x="0" y="1419118"/>
                      </a:lnTo>
                      <a:lnTo>
                        <a:pt x="590665" y="1419118"/>
                      </a:lnTo>
                      <a:lnTo>
                        <a:pt x="590665" y="237796"/>
                      </a:lnTo>
                      <a:lnTo>
                        <a:pt x="0" y="2377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latin typeface="Raleway Black" panose="020B0A03030101060003" pitchFamily="34" charset="0"/>
                  </a:endParaRPr>
                </a:p>
              </p:txBody>
            </p:sp>
          </p:grpSp>
          <p:sp>
            <p:nvSpPr>
              <p:cNvPr id="73" name="TextBox 72"/>
              <p:cNvSpPr txBox="1"/>
              <p:nvPr/>
            </p:nvSpPr>
            <p:spPr>
              <a:xfrm>
                <a:off x="3367021" y="904911"/>
                <a:ext cx="5969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5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aleway Black" panose="020B0A03030101060003" pitchFamily="34" charset="0"/>
                  </a:rPr>
                  <a:t>05</a:t>
                </a:r>
                <a:endParaRPr lang="en-US" sz="2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Black" panose="020B0A03030101060003" pitchFamily="34" charset="0"/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951013" y="5882728"/>
              <a:ext cx="111227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360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defRPr>
              </a:lvl1pPr>
            </a:lstStyle>
            <a:p>
              <a:pPr marL="46038" algn="just">
                <a:defRPr/>
              </a:pP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Tính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chính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xác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trong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việc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định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vị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các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địa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điểm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,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vị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trí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.</a:t>
              </a:r>
              <a:endPara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703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7425" y="592841"/>
            <a:ext cx="1276311" cy="120032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6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HẠN</a:t>
            </a:r>
          </a:p>
          <a:p>
            <a:r>
              <a:rPr lang="en-US" smtClean="0"/>
              <a:t>CHẾ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672809" y="2250866"/>
            <a:ext cx="9524844" cy="3250525"/>
            <a:chOff x="1856270" y="2845230"/>
            <a:chExt cx="5516489" cy="2310540"/>
          </a:xfrm>
        </p:grpSpPr>
        <p:grpSp>
          <p:nvGrpSpPr>
            <p:cNvPr id="17" name="Agrupar 12"/>
            <p:cNvGrpSpPr/>
            <p:nvPr/>
          </p:nvGrpSpPr>
          <p:grpSpPr>
            <a:xfrm rot="5400000">
              <a:off x="2920900" y="3339761"/>
              <a:ext cx="658989" cy="632671"/>
              <a:chOff x="5477797" y="1624695"/>
              <a:chExt cx="2501506" cy="1753471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8" name="Forma libre 6"/>
              <p:cNvSpPr/>
              <p:nvPr/>
            </p:nvSpPr>
            <p:spPr>
              <a:xfrm>
                <a:off x="5477797" y="1624695"/>
                <a:ext cx="947069" cy="1753469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237796 h 1656916"/>
                  <a:gd name="connsiteX3" fmla="*/ 237792 w 828458"/>
                  <a:gd name="connsiteY3" fmla="*/ 237796 h 1656916"/>
                  <a:gd name="connsiteX4" fmla="*/ 237792 w 828458"/>
                  <a:gd name="connsiteY4" fmla="*/ 1419118 h 1656916"/>
                  <a:gd name="connsiteX5" fmla="*/ 828458 w 828458"/>
                  <a:gd name="connsiteY5" fmla="*/ 1419118 h 1656916"/>
                  <a:gd name="connsiteX6" fmla="*/ 828458 w 828458"/>
                  <a:gd name="connsiteY6" fmla="*/ 1656916 h 1656916"/>
                  <a:gd name="connsiteX7" fmla="*/ 0 w 828458"/>
                  <a:gd name="connsiteY7" fmla="*/ 165691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237796"/>
                    </a:lnTo>
                    <a:lnTo>
                      <a:pt x="237792" y="237796"/>
                    </a:lnTo>
                    <a:lnTo>
                      <a:pt x="237792" y="1419118"/>
                    </a:lnTo>
                    <a:lnTo>
                      <a:pt x="828458" y="1419118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  <p:sp>
            <p:nvSpPr>
              <p:cNvPr id="19" name="Forma libre 7"/>
              <p:cNvSpPr/>
              <p:nvPr/>
            </p:nvSpPr>
            <p:spPr>
              <a:xfrm>
                <a:off x="7090039" y="1624695"/>
                <a:ext cx="889264" cy="1753471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1656916 h 1656916"/>
                  <a:gd name="connsiteX3" fmla="*/ 0 w 828458"/>
                  <a:gd name="connsiteY3" fmla="*/ 1656916 h 1656916"/>
                  <a:gd name="connsiteX4" fmla="*/ 0 w 828458"/>
                  <a:gd name="connsiteY4" fmla="*/ 1419118 h 1656916"/>
                  <a:gd name="connsiteX5" fmla="*/ 590665 w 828458"/>
                  <a:gd name="connsiteY5" fmla="*/ 1419118 h 1656916"/>
                  <a:gd name="connsiteX6" fmla="*/ 590665 w 828458"/>
                  <a:gd name="connsiteY6" fmla="*/ 237796 h 1656916"/>
                  <a:gd name="connsiteX7" fmla="*/ 0 w 828458"/>
                  <a:gd name="connsiteY7" fmla="*/ 23779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1419118"/>
                    </a:lnTo>
                    <a:lnTo>
                      <a:pt x="590665" y="1419118"/>
                    </a:lnTo>
                    <a:lnTo>
                      <a:pt x="590665" y="237796"/>
                    </a:lnTo>
                    <a:lnTo>
                      <a:pt x="0" y="2377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101299" y="3507106"/>
              <a:ext cx="495521" cy="339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Black" panose="020B0A03030101060003" pitchFamily="34" charset="0"/>
                </a:rPr>
                <a:t>01</a:t>
              </a:r>
              <a:endPara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panose="020B0A030301010600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56270" y="3989580"/>
              <a:ext cx="2743200" cy="9583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Chưa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thực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hiện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gửi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tin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nhắn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bằng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sms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đến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người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dùng</a:t>
              </a:r>
              <a:endPara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23" name="Agrupar 12"/>
            <p:cNvGrpSpPr/>
            <p:nvPr/>
          </p:nvGrpSpPr>
          <p:grpSpPr>
            <a:xfrm rot="5400000">
              <a:off x="5663700" y="3340159"/>
              <a:ext cx="658991" cy="631876"/>
              <a:chOff x="5477793" y="1624694"/>
              <a:chExt cx="2501513" cy="1751266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4" name="Forma libre 6"/>
              <p:cNvSpPr/>
              <p:nvPr/>
            </p:nvSpPr>
            <p:spPr>
              <a:xfrm>
                <a:off x="5477793" y="1624694"/>
                <a:ext cx="947072" cy="1709323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237796 h 1656916"/>
                  <a:gd name="connsiteX3" fmla="*/ 237792 w 828458"/>
                  <a:gd name="connsiteY3" fmla="*/ 237796 h 1656916"/>
                  <a:gd name="connsiteX4" fmla="*/ 237792 w 828458"/>
                  <a:gd name="connsiteY4" fmla="*/ 1419118 h 1656916"/>
                  <a:gd name="connsiteX5" fmla="*/ 828458 w 828458"/>
                  <a:gd name="connsiteY5" fmla="*/ 1419118 h 1656916"/>
                  <a:gd name="connsiteX6" fmla="*/ 828458 w 828458"/>
                  <a:gd name="connsiteY6" fmla="*/ 1656916 h 1656916"/>
                  <a:gd name="connsiteX7" fmla="*/ 0 w 828458"/>
                  <a:gd name="connsiteY7" fmla="*/ 165691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237796"/>
                    </a:lnTo>
                    <a:lnTo>
                      <a:pt x="237792" y="237796"/>
                    </a:lnTo>
                    <a:lnTo>
                      <a:pt x="237792" y="1419118"/>
                    </a:lnTo>
                    <a:lnTo>
                      <a:pt x="828458" y="1419118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  <p:sp>
            <p:nvSpPr>
              <p:cNvPr id="25" name="Forma libre 7"/>
              <p:cNvSpPr/>
              <p:nvPr/>
            </p:nvSpPr>
            <p:spPr>
              <a:xfrm>
                <a:off x="7049209" y="1624696"/>
                <a:ext cx="930097" cy="1751264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1656916 h 1656916"/>
                  <a:gd name="connsiteX3" fmla="*/ 0 w 828458"/>
                  <a:gd name="connsiteY3" fmla="*/ 1656916 h 1656916"/>
                  <a:gd name="connsiteX4" fmla="*/ 0 w 828458"/>
                  <a:gd name="connsiteY4" fmla="*/ 1419118 h 1656916"/>
                  <a:gd name="connsiteX5" fmla="*/ 590665 w 828458"/>
                  <a:gd name="connsiteY5" fmla="*/ 1419118 h 1656916"/>
                  <a:gd name="connsiteX6" fmla="*/ 590665 w 828458"/>
                  <a:gd name="connsiteY6" fmla="*/ 237796 h 1656916"/>
                  <a:gd name="connsiteX7" fmla="*/ 0 w 828458"/>
                  <a:gd name="connsiteY7" fmla="*/ 23779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1419118"/>
                    </a:lnTo>
                    <a:lnTo>
                      <a:pt x="590665" y="1419118"/>
                    </a:lnTo>
                    <a:lnTo>
                      <a:pt x="590665" y="237796"/>
                    </a:lnTo>
                    <a:lnTo>
                      <a:pt x="0" y="2377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5828190" y="3494995"/>
              <a:ext cx="480944" cy="330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Black" panose="020B0A03030101060003" pitchFamily="34" charset="0"/>
                </a:rPr>
                <a:t>02</a:t>
              </a:r>
              <a:endPara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panose="020B0A03030101060003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29559" y="3989579"/>
              <a:ext cx="2743200" cy="9583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just"/>
              <a:r>
                <a:rPr lang="en-US" sz="28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Chưa</a:t>
              </a:r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xác</a:t>
              </a:r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thực</a:t>
              </a:r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được</a:t>
              </a:r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nhà</a:t>
              </a:r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trọ</a:t>
              </a:r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khi</a:t>
              </a:r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người</a:t>
              </a:r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dùng</a:t>
              </a:r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đăng</a:t>
              </a:r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kí</a:t>
              </a:r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.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629560" y="2845230"/>
              <a:ext cx="0" cy="23105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728663" y="428625"/>
            <a:ext cx="1528763" cy="1528763"/>
            <a:chOff x="728663" y="428625"/>
            <a:chExt cx="1528763" cy="1528763"/>
          </a:xfrm>
        </p:grpSpPr>
        <p:sp>
          <p:nvSpPr>
            <p:cNvPr id="2" name="Rectangle 1"/>
            <p:cNvSpPr/>
            <p:nvPr/>
          </p:nvSpPr>
          <p:spPr>
            <a:xfrm>
              <a:off x="728663" y="428625"/>
              <a:ext cx="1528763" cy="15287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62692" y="1055845"/>
              <a:ext cx="1060704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495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7425" y="592841"/>
            <a:ext cx="4946995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6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 smtClean="0"/>
              <a:t>HƯỚNG PHÁT TRIỂN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4674" y="2195876"/>
            <a:ext cx="11371676" cy="4291264"/>
            <a:chOff x="100984" y="2830324"/>
            <a:chExt cx="11371676" cy="2855603"/>
          </a:xfrm>
        </p:grpSpPr>
        <p:grpSp>
          <p:nvGrpSpPr>
            <p:cNvPr id="17" name="Agrupar 12"/>
            <p:cNvGrpSpPr/>
            <p:nvPr/>
          </p:nvGrpSpPr>
          <p:grpSpPr>
            <a:xfrm rot="5400000">
              <a:off x="1618061" y="3205362"/>
              <a:ext cx="580224" cy="822711"/>
              <a:chOff x="5477798" y="1238635"/>
              <a:chExt cx="2202513" cy="2280173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8" name="Forma libre 6"/>
              <p:cNvSpPr/>
              <p:nvPr/>
            </p:nvSpPr>
            <p:spPr>
              <a:xfrm>
                <a:off x="5477798" y="1238635"/>
                <a:ext cx="947058" cy="2280173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237796 h 1656916"/>
                  <a:gd name="connsiteX3" fmla="*/ 237792 w 828458"/>
                  <a:gd name="connsiteY3" fmla="*/ 237796 h 1656916"/>
                  <a:gd name="connsiteX4" fmla="*/ 237792 w 828458"/>
                  <a:gd name="connsiteY4" fmla="*/ 1419118 h 1656916"/>
                  <a:gd name="connsiteX5" fmla="*/ 828458 w 828458"/>
                  <a:gd name="connsiteY5" fmla="*/ 1419118 h 1656916"/>
                  <a:gd name="connsiteX6" fmla="*/ 828458 w 828458"/>
                  <a:gd name="connsiteY6" fmla="*/ 1656916 h 1656916"/>
                  <a:gd name="connsiteX7" fmla="*/ 0 w 828458"/>
                  <a:gd name="connsiteY7" fmla="*/ 165691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237796"/>
                    </a:lnTo>
                    <a:lnTo>
                      <a:pt x="237792" y="237796"/>
                    </a:lnTo>
                    <a:lnTo>
                      <a:pt x="237792" y="1419118"/>
                    </a:lnTo>
                    <a:lnTo>
                      <a:pt x="828458" y="1419118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  <p:sp>
            <p:nvSpPr>
              <p:cNvPr id="19" name="Forma libre 7"/>
              <p:cNvSpPr/>
              <p:nvPr/>
            </p:nvSpPr>
            <p:spPr>
              <a:xfrm>
                <a:off x="6733253" y="1238639"/>
                <a:ext cx="947058" cy="2280167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1656916 h 1656916"/>
                  <a:gd name="connsiteX3" fmla="*/ 0 w 828458"/>
                  <a:gd name="connsiteY3" fmla="*/ 1656916 h 1656916"/>
                  <a:gd name="connsiteX4" fmla="*/ 0 w 828458"/>
                  <a:gd name="connsiteY4" fmla="*/ 1419118 h 1656916"/>
                  <a:gd name="connsiteX5" fmla="*/ 590665 w 828458"/>
                  <a:gd name="connsiteY5" fmla="*/ 1419118 h 1656916"/>
                  <a:gd name="connsiteX6" fmla="*/ 590665 w 828458"/>
                  <a:gd name="connsiteY6" fmla="*/ 237796 h 1656916"/>
                  <a:gd name="connsiteX7" fmla="*/ 0 w 828458"/>
                  <a:gd name="connsiteY7" fmla="*/ 23779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1419118"/>
                    </a:lnTo>
                    <a:lnTo>
                      <a:pt x="590665" y="1419118"/>
                    </a:lnTo>
                    <a:lnTo>
                      <a:pt x="590665" y="237796"/>
                    </a:lnTo>
                    <a:lnTo>
                      <a:pt x="0" y="2377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650005" y="3460033"/>
              <a:ext cx="746513" cy="317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Black" panose="020B0A03030101060003" pitchFamily="34" charset="0"/>
                </a:rPr>
                <a:t>01</a:t>
              </a:r>
              <a:endPara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panose="020B0A030301010600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0984" y="4091094"/>
              <a:ext cx="3142079" cy="1536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just"/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Triển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khai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hệ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thống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đến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với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các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bạn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sinh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viên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ở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Cần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Thơ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nói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chung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và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các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bạn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sinh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viên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Đại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học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Cần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Thơ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nói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riêng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.</a:t>
              </a:r>
            </a:p>
          </p:txBody>
        </p:sp>
        <p:grpSp>
          <p:nvGrpSpPr>
            <p:cNvPr id="23" name="Agrupar 12"/>
            <p:cNvGrpSpPr/>
            <p:nvPr/>
          </p:nvGrpSpPr>
          <p:grpSpPr>
            <a:xfrm rot="5400000">
              <a:off x="4390767" y="3175058"/>
              <a:ext cx="565390" cy="868478"/>
              <a:chOff x="5477796" y="1111790"/>
              <a:chExt cx="2146208" cy="240702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4" name="Forma libre 6"/>
              <p:cNvSpPr/>
              <p:nvPr/>
            </p:nvSpPr>
            <p:spPr>
              <a:xfrm>
                <a:off x="5477796" y="1111791"/>
                <a:ext cx="947059" cy="2407014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237796 h 1656916"/>
                  <a:gd name="connsiteX3" fmla="*/ 237792 w 828458"/>
                  <a:gd name="connsiteY3" fmla="*/ 237796 h 1656916"/>
                  <a:gd name="connsiteX4" fmla="*/ 237792 w 828458"/>
                  <a:gd name="connsiteY4" fmla="*/ 1419118 h 1656916"/>
                  <a:gd name="connsiteX5" fmla="*/ 828458 w 828458"/>
                  <a:gd name="connsiteY5" fmla="*/ 1419118 h 1656916"/>
                  <a:gd name="connsiteX6" fmla="*/ 828458 w 828458"/>
                  <a:gd name="connsiteY6" fmla="*/ 1656916 h 1656916"/>
                  <a:gd name="connsiteX7" fmla="*/ 0 w 828458"/>
                  <a:gd name="connsiteY7" fmla="*/ 165691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237796"/>
                    </a:lnTo>
                    <a:lnTo>
                      <a:pt x="237792" y="237796"/>
                    </a:lnTo>
                    <a:lnTo>
                      <a:pt x="237792" y="1419118"/>
                    </a:lnTo>
                    <a:lnTo>
                      <a:pt x="828458" y="1419118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  <p:sp>
            <p:nvSpPr>
              <p:cNvPr id="25" name="Forma libre 7"/>
              <p:cNvSpPr/>
              <p:nvPr/>
            </p:nvSpPr>
            <p:spPr>
              <a:xfrm>
                <a:off x="6676945" y="1111790"/>
                <a:ext cx="947059" cy="2407021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1656916 h 1656916"/>
                  <a:gd name="connsiteX3" fmla="*/ 0 w 828458"/>
                  <a:gd name="connsiteY3" fmla="*/ 1656916 h 1656916"/>
                  <a:gd name="connsiteX4" fmla="*/ 0 w 828458"/>
                  <a:gd name="connsiteY4" fmla="*/ 1419118 h 1656916"/>
                  <a:gd name="connsiteX5" fmla="*/ 590665 w 828458"/>
                  <a:gd name="connsiteY5" fmla="*/ 1419118 h 1656916"/>
                  <a:gd name="connsiteX6" fmla="*/ 590665 w 828458"/>
                  <a:gd name="connsiteY6" fmla="*/ 237796 h 1656916"/>
                  <a:gd name="connsiteX7" fmla="*/ 0 w 828458"/>
                  <a:gd name="connsiteY7" fmla="*/ 23779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1419118"/>
                    </a:lnTo>
                    <a:lnTo>
                      <a:pt x="590665" y="1419118"/>
                    </a:lnTo>
                    <a:lnTo>
                      <a:pt x="590665" y="237796"/>
                    </a:lnTo>
                    <a:lnTo>
                      <a:pt x="0" y="2377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4393208" y="3425666"/>
              <a:ext cx="5969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Black" panose="020B0A03030101060003" pitchFamily="34" charset="0"/>
                </a:rPr>
                <a:t>02</a:t>
              </a:r>
              <a:endPara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panose="020B0A03030101060003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43061" y="4149863"/>
              <a:ext cx="2743200" cy="1536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just"/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Tích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hợp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công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nghệ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ảnh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360</a:t>
              </a:r>
              <a:r>
                <a:rPr lang="en-US" sz="2400" baseline="300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0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để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hình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ảnh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nhà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trọ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được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thể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hiện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một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các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trực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quan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nhất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.</a:t>
              </a:r>
            </a:p>
          </p:txBody>
        </p:sp>
        <p:grpSp>
          <p:nvGrpSpPr>
            <p:cNvPr id="28" name="Agrupar 12"/>
            <p:cNvGrpSpPr/>
            <p:nvPr/>
          </p:nvGrpSpPr>
          <p:grpSpPr>
            <a:xfrm rot="5400000">
              <a:off x="7180567" y="3128895"/>
              <a:ext cx="540064" cy="938255"/>
              <a:chOff x="5477794" y="1623906"/>
              <a:chExt cx="2050070" cy="2600409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9" name="Forma libre 6"/>
              <p:cNvSpPr/>
              <p:nvPr/>
            </p:nvSpPr>
            <p:spPr>
              <a:xfrm>
                <a:off x="5477794" y="1624691"/>
                <a:ext cx="947059" cy="2599622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237796 h 1656916"/>
                  <a:gd name="connsiteX3" fmla="*/ 237792 w 828458"/>
                  <a:gd name="connsiteY3" fmla="*/ 237796 h 1656916"/>
                  <a:gd name="connsiteX4" fmla="*/ 237792 w 828458"/>
                  <a:gd name="connsiteY4" fmla="*/ 1419118 h 1656916"/>
                  <a:gd name="connsiteX5" fmla="*/ 828458 w 828458"/>
                  <a:gd name="connsiteY5" fmla="*/ 1419118 h 1656916"/>
                  <a:gd name="connsiteX6" fmla="*/ 828458 w 828458"/>
                  <a:gd name="connsiteY6" fmla="*/ 1656916 h 1656916"/>
                  <a:gd name="connsiteX7" fmla="*/ 0 w 828458"/>
                  <a:gd name="connsiteY7" fmla="*/ 165691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237796"/>
                    </a:lnTo>
                    <a:lnTo>
                      <a:pt x="237792" y="237796"/>
                    </a:lnTo>
                    <a:lnTo>
                      <a:pt x="237792" y="1419118"/>
                    </a:lnTo>
                    <a:lnTo>
                      <a:pt x="828458" y="1419118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  <p:sp>
            <p:nvSpPr>
              <p:cNvPr id="30" name="Forma libre 7"/>
              <p:cNvSpPr/>
              <p:nvPr/>
            </p:nvSpPr>
            <p:spPr>
              <a:xfrm>
                <a:off x="6580805" y="1623906"/>
                <a:ext cx="947059" cy="2600409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1656916 h 1656916"/>
                  <a:gd name="connsiteX3" fmla="*/ 0 w 828458"/>
                  <a:gd name="connsiteY3" fmla="*/ 1656916 h 1656916"/>
                  <a:gd name="connsiteX4" fmla="*/ 0 w 828458"/>
                  <a:gd name="connsiteY4" fmla="*/ 1419118 h 1656916"/>
                  <a:gd name="connsiteX5" fmla="*/ 590665 w 828458"/>
                  <a:gd name="connsiteY5" fmla="*/ 1419118 h 1656916"/>
                  <a:gd name="connsiteX6" fmla="*/ 590665 w 828458"/>
                  <a:gd name="connsiteY6" fmla="*/ 237796 h 1656916"/>
                  <a:gd name="connsiteX7" fmla="*/ 0 w 828458"/>
                  <a:gd name="connsiteY7" fmla="*/ 23779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1419118"/>
                    </a:lnTo>
                    <a:lnTo>
                      <a:pt x="590665" y="1419118"/>
                    </a:lnTo>
                    <a:lnTo>
                      <a:pt x="590665" y="237796"/>
                    </a:lnTo>
                    <a:lnTo>
                      <a:pt x="0" y="2377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152008" y="3419866"/>
              <a:ext cx="5969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Black" panose="020B0A03030101060003" pitchFamily="34" charset="0"/>
                </a:rPr>
                <a:t>03</a:t>
              </a:r>
              <a:endPara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panose="020B0A03030101060003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86256" y="4246040"/>
              <a:ext cx="2743200" cy="7987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just"/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Thiết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kế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giao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diện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chuyên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nghiệp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hơn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.</a:t>
              </a:r>
            </a:p>
          </p:txBody>
        </p:sp>
        <p:grpSp>
          <p:nvGrpSpPr>
            <p:cNvPr id="33" name="Agrupar 12"/>
            <p:cNvGrpSpPr/>
            <p:nvPr/>
          </p:nvGrpSpPr>
          <p:grpSpPr>
            <a:xfrm rot="5400000">
              <a:off x="9914059" y="3128637"/>
              <a:ext cx="550900" cy="946829"/>
              <a:chOff x="5477792" y="921037"/>
              <a:chExt cx="2091204" cy="2624177"/>
            </a:xfrm>
            <a:solidFill>
              <a:srgbClr val="7030A0"/>
            </a:solidFill>
          </p:grpSpPr>
          <p:sp>
            <p:nvSpPr>
              <p:cNvPr id="34" name="Forma libre 6"/>
              <p:cNvSpPr/>
              <p:nvPr/>
            </p:nvSpPr>
            <p:spPr>
              <a:xfrm>
                <a:off x="5477792" y="921823"/>
                <a:ext cx="947061" cy="2623391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237796 h 1656916"/>
                  <a:gd name="connsiteX3" fmla="*/ 237792 w 828458"/>
                  <a:gd name="connsiteY3" fmla="*/ 237796 h 1656916"/>
                  <a:gd name="connsiteX4" fmla="*/ 237792 w 828458"/>
                  <a:gd name="connsiteY4" fmla="*/ 1419118 h 1656916"/>
                  <a:gd name="connsiteX5" fmla="*/ 828458 w 828458"/>
                  <a:gd name="connsiteY5" fmla="*/ 1419118 h 1656916"/>
                  <a:gd name="connsiteX6" fmla="*/ 828458 w 828458"/>
                  <a:gd name="connsiteY6" fmla="*/ 1656916 h 1656916"/>
                  <a:gd name="connsiteX7" fmla="*/ 0 w 828458"/>
                  <a:gd name="connsiteY7" fmla="*/ 165691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237796"/>
                    </a:lnTo>
                    <a:lnTo>
                      <a:pt x="237792" y="237796"/>
                    </a:lnTo>
                    <a:lnTo>
                      <a:pt x="237792" y="1419118"/>
                    </a:lnTo>
                    <a:lnTo>
                      <a:pt x="828458" y="1419118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  <p:sp>
            <p:nvSpPr>
              <p:cNvPr id="35" name="Forma libre 7"/>
              <p:cNvSpPr/>
              <p:nvPr/>
            </p:nvSpPr>
            <p:spPr>
              <a:xfrm>
                <a:off x="6778884" y="921037"/>
                <a:ext cx="790112" cy="2597778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1656916 h 1656916"/>
                  <a:gd name="connsiteX3" fmla="*/ 0 w 828458"/>
                  <a:gd name="connsiteY3" fmla="*/ 1656916 h 1656916"/>
                  <a:gd name="connsiteX4" fmla="*/ 0 w 828458"/>
                  <a:gd name="connsiteY4" fmla="*/ 1419118 h 1656916"/>
                  <a:gd name="connsiteX5" fmla="*/ 590665 w 828458"/>
                  <a:gd name="connsiteY5" fmla="*/ 1419118 h 1656916"/>
                  <a:gd name="connsiteX6" fmla="*/ 590665 w 828458"/>
                  <a:gd name="connsiteY6" fmla="*/ 237796 h 1656916"/>
                  <a:gd name="connsiteX7" fmla="*/ 0 w 828458"/>
                  <a:gd name="connsiteY7" fmla="*/ 23779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1419118"/>
                    </a:lnTo>
                    <a:lnTo>
                      <a:pt x="590665" y="1419118"/>
                    </a:lnTo>
                    <a:lnTo>
                      <a:pt x="590665" y="237796"/>
                    </a:lnTo>
                    <a:lnTo>
                      <a:pt x="0" y="2377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9871153" y="3419866"/>
              <a:ext cx="791487" cy="317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Black" panose="020B0A03030101060003" pitchFamily="34" charset="0"/>
                </a:rPr>
                <a:t>04</a:t>
              </a:r>
              <a:endPara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panose="020B0A03030101060003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729460" y="4246040"/>
              <a:ext cx="2743200" cy="7987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sz="24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Xây</a:t>
              </a:r>
              <a:r>
                <a:rPr lang="en-US" sz="24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dựng</a:t>
              </a:r>
              <a:r>
                <a:rPr lang="en-US" sz="24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hoàn</a:t>
              </a:r>
              <a:r>
                <a:rPr lang="en-US" sz="24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chỉnh</a:t>
              </a:r>
              <a:r>
                <a:rPr lang="en-US" sz="24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các</a:t>
              </a:r>
              <a:r>
                <a:rPr lang="en-US" sz="24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chức</a:t>
              </a:r>
              <a:r>
                <a:rPr lang="en-US" sz="24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năng</a:t>
              </a:r>
              <a:r>
                <a:rPr lang="en-US" sz="24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còn</a:t>
              </a:r>
              <a:r>
                <a:rPr lang="en-US" sz="24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lại</a:t>
              </a:r>
              <a:endPara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3243065" y="2845230"/>
              <a:ext cx="0" cy="284069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986264" y="2845230"/>
              <a:ext cx="0" cy="278192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8729462" y="2830324"/>
              <a:ext cx="0" cy="27968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28663" y="428625"/>
            <a:ext cx="1528763" cy="1528763"/>
            <a:chOff x="728663" y="428625"/>
            <a:chExt cx="1528763" cy="1528763"/>
          </a:xfrm>
        </p:grpSpPr>
        <p:sp>
          <p:nvSpPr>
            <p:cNvPr id="2" name="Rectangle 1"/>
            <p:cNvSpPr/>
            <p:nvPr/>
          </p:nvSpPr>
          <p:spPr>
            <a:xfrm>
              <a:off x="728663" y="428625"/>
              <a:ext cx="1528763" cy="15287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rot="16200000">
              <a:off x="962692" y="662653"/>
              <a:ext cx="1060704" cy="1060704"/>
            </a:xfrm>
            <a:prstGeom prst="rightArrow">
              <a:avLst>
                <a:gd name="adj1" fmla="val 30802"/>
                <a:gd name="adj2" fmla="val 5115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7548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2707" y="1359905"/>
            <a:ext cx="11886587" cy="4138190"/>
            <a:chOff x="152705" y="1005573"/>
            <a:chExt cx="11886587" cy="4138190"/>
          </a:xfrm>
        </p:grpSpPr>
        <p:sp>
          <p:nvSpPr>
            <p:cNvPr id="3" name="TextBox 2"/>
            <p:cNvSpPr txBox="1"/>
            <p:nvPr/>
          </p:nvSpPr>
          <p:spPr>
            <a:xfrm>
              <a:off x="152705" y="1005573"/>
              <a:ext cx="11886587" cy="64633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360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defRPr>
              </a:lvl1pPr>
            </a:lstStyle>
            <a:p>
              <a:r>
                <a:rPr lang="en-US" dirty="0" smtClean="0"/>
                <a:t>CẢM ƠN THẦY VÀ CÁC BẠN ĐÃ CHÚ Ý LẮNG NGHE</a:t>
              </a:r>
              <a:endParaRPr lang="en-US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1428" y="2566304"/>
              <a:ext cx="4529140" cy="25774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47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3397"/>
            <a:ext cx="3621504" cy="64633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spAutoFit/>
          </a:bodyPr>
          <a:lstStyle>
            <a:defPPr>
              <a:defRPr lang="en-US"/>
            </a:defPPr>
            <a:lvl1pPr>
              <a:defRPr sz="36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CÁC THỰC THỂ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04403" y="1536174"/>
            <a:ext cx="6093510" cy="3785652"/>
            <a:chOff x="1459832" y="1604211"/>
            <a:chExt cx="6093510" cy="3785652"/>
          </a:xfrm>
        </p:grpSpPr>
        <p:sp>
          <p:nvSpPr>
            <p:cNvPr id="3" name="TextBox 2"/>
            <p:cNvSpPr txBox="1"/>
            <p:nvPr/>
          </p:nvSpPr>
          <p:spPr>
            <a:xfrm>
              <a:off x="1459832" y="1604211"/>
              <a:ext cx="2283510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  <a:defRPr sz="2400"/>
              </a:lvl1pPr>
            </a:lstStyle>
            <a:p>
              <a:r>
                <a:rPr lang="en-US"/>
                <a:t>Nhân viên</a:t>
              </a:r>
            </a:p>
            <a:p>
              <a:r>
                <a:rPr lang="en-US"/>
                <a:t>Khách hàng</a:t>
              </a:r>
            </a:p>
            <a:p>
              <a:r>
                <a:rPr lang="en-US"/>
                <a:t>Nhà cung cấp</a:t>
              </a:r>
            </a:p>
            <a:p>
              <a:r>
                <a:rPr lang="en-US"/>
                <a:t>Hãng sản </a:t>
              </a:r>
              <a:r>
                <a:rPr lang="en-US" smtClean="0"/>
                <a:t>xuất</a:t>
              </a:r>
            </a:p>
            <a:p>
              <a:r>
                <a:rPr lang="en-US" smtClean="0"/>
                <a:t>Tài khoản</a:t>
              </a:r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69832" y="1604211"/>
              <a:ext cx="2283510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  <a:defRPr sz="2400"/>
              </a:lvl1pPr>
            </a:lstStyle>
            <a:p>
              <a:r>
                <a:rPr lang="en-US" smtClean="0"/>
                <a:t>Loại sản phẩm</a:t>
              </a:r>
              <a:endParaRPr lang="en-US"/>
            </a:p>
            <a:p>
              <a:r>
                <a:rPr lang="en-US" smtClean="0"/>
                <a:t>Chất liệu</a:t>
              </a:r>
              <a:endParaRPr lang="en-US"/>
            </a:p>
            <a:p>
              <a:r>
                <a:rPr lang="en-US" smtClean="0"/>
                <a:t>Đồng hồ</a:t>
              </a:r>
              <a:endParaRPr lang="en-US"/>
            </a:p>
            <a:p>
              <a:r>
                <a:rPr lang="en-US" smtClean="0"/>
                <a:t>Hóa đơn</a:t>
              </a:r>
            </a:p>
            <a:p>
              <a:r>
                <a:rPr lang="en-US" smtClean="0"/>
                <a:t>Phiếu nhập</a:t>
              </a:r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023" y="0"/>
            <a:ext cx="5572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672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0742" y="3882792"/>
            <a:ext cx="7599307" cy="1430881"/>
            <a:chOff x="2296347" y="2713560"/>
            <a:chExt cx="7599307" cy="143088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093" y="2713560"/>
              <a:ext cx="895350" cy="89535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296347" y="3608910"/>
              <a:ext cx="2412841" cy="535531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9pPr>
            </a:lstStyle>
            <a:p>
              <a:r>
                <a:rPr lang="en-US"/>
                <a:t>NHÂN VIÊN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1558" y="2713560"/>
              <a:ext cx="895350" cy="8953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482813" y="3608910"/>
              <a:ext cx="2412841" cy="535531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9pPr>
            </a:lstStyle>
            <a:p>
              <a:r>
                <a:rPr lang="en-US" smtClean="0"/>
                <a:t>QUẢN LÝ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992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08703" y="1819062"/>
            <a:ext cx="596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panose="020B0A03030101060003" pitchFamily="34" charset="0"/>
              </a:rPr>
              <a:t>01</a:t>
            </a: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Raleway Black" panose="020B0A030301010600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273" y="3430326"/>
            <a:ext cx="27432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Phát huy khả năng làm việc nhóm và khả năng chịu áp lực công việc cao</a:t>
            </a:r>
            <a:endParaRPr lang="en-US"/>
          </a:p>
        </p:txBody>
      </p:sp>
      <p:grpSp>
        <p:nvGrpSpPr>
          <p:cNvPr id="7" name="Agrupar 12"/>
          <p:cNvGrpSpPr/>
          <p:nvPr/>
        </p:nvGrpSpPr>
        <p:grpSpPr>
          <a:xfrm rot="5400000">
            <a:off x="4457844" y="2599113"/>
            <a:ext cx="658990" cy="683417"/>
            <a:chOff x="5477797" y="1624693"/>
            <a:chExt cx="2501508" cy="1894115"/>
          </a:xfrm>
          <a:solidFill>
            <a:schemeClr val="accent5">
              <a:lumMod val="75000"/>
            </a:schemeClr>
          </a:solidFill>
        </p:grpSpPr>
        <p:sp>
          <p:nvSpPr>
            <p:cNvPr id="23" name="Forma libre 6"/>
            <p:cNvSpPr/>
            <p:nvPr/>
          </p:nvSpPr>
          <p:spPr>
            <a:xfrm>
              <a:off x="5477797" y="1624693"/>
              <a:ext cx="947058" cy="1894114"/>
            </a:xfrm>
            <a:custGeom>
              <a:avLst/>
              <a:gdLst>
                <a:gd name="connsiteX0" fmla="*/ 0 w 828458"/>
                <a:gd name="connsiteY0" fmla="*/ 0 h 1656916"/>
                <a:gd name="connsiteX1" fmla="*/ 828458 w 828458"/>
                <a:gd name="connsiteY1" fmla="*/ 0 h 1656916"/>
                <a:gd name="connsiteX2" fmla="*/ 828458 w 828458"/>
                <a:gd name="connsiteY2" fmla="*/ 237796 h 1656916"/>
                <a:gd name="connsiteX3" fmla="*/ 237792 w 828458"/>
                <a:gd name="connsiteY3" fmla="*/ 237796 h 1656916"/>
                <a:gd name="connsiteX4" fmla="*/ 237792 w 828458"/>
                <a:gd name="connsiteY4" fmla="*/ 1419118 h 1656916"/>
                <a:gd name="connsiteX5" fmla="*/ 828458 w 828458"/>
                <a:gd name="connsiteY5" fmla="*/ 1419118 h 1656916"/>
                <a:gd name="connsiteX6" fmla="*/ 828458 w 828458"/>
                <a:gd name="connsiteY6" fmla="*/ 1656916 h 1656916"/>
                <a:gd name="connsiteX7" fmla="*/ 0 w 828458"/>
                <a:gd name="connsiteY7" fmla="*/ 1656916 h 1656916"/>
                <a:gd name="connsiteX8" fmla="*/ 0 w 828458"/>
                <a:gd name="connsiteY8" fmla="*/ 0 h 16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8458" h="1656916">
                  <a:moveTo>
                    <a:pt x="0" y="0"/>
                  </a:moveTo>
                  <a:lnTo>
                    <a:pt x="828458" y="0"/>
                  </a:lnTo>
                  <a:lnTo>
                    <a:pt x="828458" y="237796"/>
                  </a:lnTo>
                  <a:lnTo>
                    <a:pt x="237792" y="237796"/>
                  </a:lnTo>
                  <a:lnTo>
                    <a:pt x="237792" y="1419118"/>
                  </a:lnTo>
                  <a:lnTo>
                    <a:pt x="828458" y="1419118"/>
                  </a:lnTo>
                  <a:lnTo>
                    <a:pt x="828458" y="1656916"/>
                  </a:lnTo>
                  <a:lnTo>
                    <a:pt x="0" y="16569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latin typeface="Raleway Black" panose="020B0A03030101060003" pitchFamily="34" charset="0"/>
              </a:endParaRPr>
            </a:p>
          </p:txBody>
        </p:sp>
        <p:sp>
          <p:nvSpPr>
            <p:cNvPr id="24" name="Forma libre 7"/>
            <p:cNvSpPr/>
            <p:nvPr/>
          </p:nvSpPr>
          <p:spPr>
            <a:xfrm>
              <a:off x="7032247" y="1624694"/>
              <a:ext cx="947058" cy="1894114"/>
            </a:xfrm>
            <a:custGeom>
              <a:avLst/>
              <a:gdLst>
                <a:gd name="connsiteX0" fmla="*/ 0 w 828458"/>
                <a:gd name="connsiteY0" fmla="*/ 0 h 1656916"/>
                <a:gd name="connsiteX1" fmla="*/ 828458 w 828458"/>
                <a:gd name="connsiteY1" fmla="*/ 0 h 1656916"/>
                <a:gd name="connsiteX2" fmla="*/ 828458 w 828458"/>
                <a:gd name="connsiteY2" fmla="*/ 1656916 h 1656916"/>
                <a:gd name="connsiteX3" fmla="*/ 0 w 828458"/>
                <a:gd name="connsiteY3" fmla="*/ 1656916 h 1656916"/>
                <a:gd name="connsiteX4" fmla="*/ 0 w 828458"/>
                <a:gd name="connsiteY4" fmla="*/ 1419118 h 1656916"/>
                <a:gd name="connsiteX5" fmla="*/ 590665 w 828458"/>
                <a:gd name="connsiteY5" fmla="*/ 1419118 h 1656916"/>
                <a:gd name="connsiteX6" fmla="*/ 590665 w 828458"/>
                <a:gd name="connsiteY6" fmla="*/ 237796 h 1656916"/>
                <a:gd name="connsiteX7" fmla="*/ 0 w 828458"/>
                <a:gd name="connsiteY7" fmla="*/ 237796 h 1656916"/>
                <a:gd name="connsiteX8" fmla="*/ 0 w 828458"/>
                <a:gd name="connsiteY8" fmla="*/ 0 h 16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8458" h="1656916">
                  <a:moveTo>
                    <a:pt x="0" y="0"/>
                  </a:moveTo>
                  <a:lnTo>
                    <a:pt x="828458" y="0"/>
                  </a:lnTo>
                  <a:lnTo>
                    <a:pt x="828458" y="1656916"/>
                  </a:lnTo>
                  <a:lnTo>
                    <a:pt x="0" y="1656916"/>
                  </a:lnTo>
                  <a:lnTo>
                    <a:pt x="0" y="1419118"/>
                  </a:lnTo>
                  <a:lnTo>
                    <a:pt x="590665" y="1419118"/>
                  </a:lnTo>
                  <a:lnTo>
                    <a:pt x="590665" y="237796"/>
                  </a:lnTo>
                  <a:lnTo>
                    <a:pt x="0" y="23779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latin typeface="Raleway Black" panose="020B0A03030101060003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49472" y="3430326"/>
            <a:ext cx="27432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Nâng cao khả năng phân tích và đánh giá thực tế để tạo ra sản phẩm</a:t>
            </a:r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9078258" y="666005"/>
            <a:ext cx="683417" cy="658990"/>
            <a:chOff x="7256296" y="2611326"/>
            <a:chExt cx="683417" cy="658990"/>
          </a:xfrm>
        </p:grpSpPr>
        <p:grpSp>
          <p:nvGrpSpPr>
            <p:cNvPr id="10" name="Agrupar 12"/>
            <p:cNvGrpSpPr/>
            <p:nvPr/>
          </p:nvGrpSpPr>
          <p:grpSpPr>
            <a:xfrm rot="5400000">
              <a:off x="7268510" y="2599112"/>
              <a:ext cx="658990" cy="683417"/>
              <a:chOff x="5477797" y="1624693"/>
              <a:chExt cx="2501508" cy="1894115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1" name="Forma libre 6"/>
              <p:cNvSpPr/>
              <p:nvPr/>
            </p:nvSpPr>
            <p:spPr>
              <a:xfrm>
                <a:off x="5477797" y="1624693"/>
                <a:ext cx="947058" cy="1894114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237796 h 1656916"/>
                  <a:gd name="connsiteX3" fmla="*/ 237792 w 828458"/>
                  <a:gd name="connsiteY3" fmla="*/ 237796 h 1656916"/>
                  <a:gd name="connsiteX4" fmla="*/ 237792 w 828458"/>
                  <a:gd name="connsiteY4" fmla="*/ 1419118 h 1656916"/>
                  <a:gd name="connsiteX5" fmla="*/ 828458 w 828458"/>
                  <a:gd name="connsiteY5" fmla="*/ 1419118 h 1656916"/>
                  <a:gd name="connsiteX6" fmla="*/ 828458 w 828458"/>
                  <a:gd name="connsiteY6" fmla="*/ 1656916 h 1656916"/>
                  <a:gd name="connsiteX7" fmla="*/ 0 w 828458"/>
                  <a:gd name="connsiteY7" fmla="*/ 165691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237796"/>
                    </a:lnTo>
                    <a:lnTo>
                      <a:pt x="237792" y="237796"/>
                    </a:lnTo>
                    <a:lnTo>
                      <a:pt x="237792" y="1419118"/>
                    </a:lnTo>
                    <a:lnTo>
                      <a:pt x="828458" y="1419118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  <p:sp>
            <p:nvSpPr>
              <p:cNvPr id="22" name="Forma libre 7"/>
              <p:cNvSpPr/>
              <p:nvPr/>
            </p:nvSpPr>
            <p:spPr>
              <a:xfrm>
                <a:off x="7032247" y="1624694"/>
                <a:ext cx="947058" cy="1894114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1656916 h 1656916"/>
                  <a:gd name="connsiteX3" fmla="*/ 0 w 828458"/>
                  <a:gd name="connsiteY3" fmla="*/ 1656916 h 1656916"/>
                  <a:gd name="connsiteX4" fmla="*/ 0 w 828458"/>
                  <a:gd name="connsiteY4" fmla="*/ 1419118 h 1656916"/>
                  <a:gd name="connsiteX5" fmla="*/ 590665 w 828458"/>
                  <a:gd name="connsiteY5" fmla="*/ 1419118 h 1656916"/>
                  <a:gd name="connsiteX6" fmla="*/ 590665 w 828458"/>
                  <a:gd name="connsiteY6" fmla="*/ 237796 h 1656916"/>
                  <a:gd name="connsiteX7" fmla="*/ 0 w 828458"/>
                  <a:gd name="connsiteY7" fmla="*/ 23779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1419118"/>
                    </a:lnTo>
                    <a:lnTo>
                      <a:pt x="590665" y="1419118"/>
                    </a:lnTo>
                    <a:lnTo>
                      <a:pt x="590665" y="237796"/>
                    </a:lnTo>
                    <a:lnTo>
                      <a:pt x="0" y="2377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7333288" y="2688471"/>
              <a:ext cx="5969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Black" panose="020B0A03030101060003" pitchFamily="34" charset="0"/>
                </a:rPr>
                <a:t>03</a:t>
              </a:r>
              <a:endParaRPr lang="en-US" sz="2500" err="1">
                <a:solidFill>
                  <a:schemeClr val="tx1">
                    <a:lumMod val="85000"/>
                    <a:lumOff val="15000"/>
                  </a:schemeClr>
                </a:solidFill>
                <a:latin typeface="Raleway Black" panose="020B0A03030101060003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192572" y="3430325"/>
            <a:ext cx="27432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Rèn luyện kỹ thuật lập trình</a:t>
            </a:r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0853834" y="743150"/>
            <a:ext cx="683417" cy="658990"/>
            <a:chOff x="9999395" y="2611327"/>
            <a:chExt cx="683417" cy="658990"/>
          </a:xfrm>
        </p:grpSpPr>
        <p:grpSp>
          <p:nvGrpSpPr>
            <p:cNvPr id="13" name="Agrupar 12"/>
            <p:cNvGrpSpPr/>
            <p:nvPr/>
          </p:nvGrpSpPr>
          <p:grpSpPr>
            <a:xfrm rot="5400000">
              <a:off x="10011609" y="2599113"/>
              <a:ext cx="658990" cy="683417"/>
              <a:chOff x="5477797" y="1624693"/>
              <a:chExt cx="2501508" cy="1894115"/>
            </a:xfrm>
            <a:solidFill>
              <a:srgbClr val="7030A0"/>
            </a:solidFill>
          </p:grpSpPr>
          <p:sp>
            <p:nvSpPr>
              <p:cNvPr id="19" name="Forma libre 6"/>
              <p:cNvSpPr/>
              <p:nvPr/>
            </p:nvSpPr>
            <p:spPr>
              <a:xfrm>
                <a:off x="5477797" y="1624693"/>
                <a:ext cx="947058" cy="1894114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237796 h 1656916"/>
                  <a:gd name="connsiteX3" fmla="*/ 237792 w 828458"/>
                  <a:gd name="connsiteY3" fmla="*/ 237796 h 1656916"/>
                  <a:gd name="connsiteX4" fmla="*/ 237792 w 828458"/>
                  <a:gd name="connsiteY4" fmla="*/ 1419118 h 1656916"/>
                  <a:gd name="connsiteX5" fmla="*/ 828458 w 828458"/>
                  <a:gd name="connsiteY5" fmla="*/ 1419118 h 1656916"/>
                  <a:gd name="connsiteX6" fmla="*/ 828458 w 828458"/>
                  <a:gd name="connsiteY6" fmla="*/ 1656916 h 1656916"/>
                  <a:gd name="connsiteX7" fmla="*/ 0 w 828458"/>
                  <a:gd name="connsiteY7" fmla="*/ 165691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237796"/>
                    </a:lnTo>
                    <a:lnTo>
                      <a:pt x="237792" y="237796"/>
                    </a:lnTo>
                    <a:lnTo>
                      <a:pt x="237792" y="1419118"/>
                    </a:lnTo>
                    <a:lnTo>
                      <a:pt x="828458" y="1419118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  <p:sp>
            <p:nvSpPr>
              <p:cNvPr id="20" name="Forma libre 7"/>
              <p:cNvSpPr/>
              <p:nvPr/>
            </p:nvSpPr>
            <p:spPr>
              <a:xfrm>
                <a:off x="7032247" y="1624694"/>
                <a:ext cx="947058" cy="1894114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1656916 h 1656916"/>
                  <a:gd name="connsiteX3" fmla="*/ 0 w 828458"/>
                  <a:gd name="connsiteY3" fmla="*/ 1656916 h 1656916"/>
                  <a:gd name="connsiteX4" fmla="*/ 0 w 828458"/>
                  <a:gd name="connsiteY4" fmla="*/ 1419118 h 1656916"/>
                  <a:gd name="connsiteX5" fmla="*/ 590665 w 828458"/>
                  <a:gd name="connsiteY5" fmla="*/ 1419118 h 1656916"/>
                  <a:gd name="connsiteX6" fmla="*/ 590665 w 828458"/>
                  <a:gd name="connsiteY6" fmla="*/ 237796 h 1656916"/>
                  <a:gd name="connsiteX7" fmla="*/ 0 w 828458"/>
                  <a:gd name="connsiteY7" fmla="*/ 23779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1419118"/>
                    </a:lnTo>
                    <a:lnTo>
                      <a:pt x="590665" y="1419118"/>
                    </a:lnTo>
                    <a:lnTo>
                      <a:pt x="590665" y="237796"/>
                    </a:lnTo>
                    <a:lnTo>
                      <a:pt x="0" y="2377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0076387" y="2688472"/>
              <a:ext cx="5969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5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Black" panose="020B0A03030101060003" pitchFamily="34" charset="0"/>
                </a:rPr>
                <a:t>04</a:t>
              </a:r>
              <a:endParaRPr lang="en-US" sz="2500" err="1">
                <a:solidFill>
                  <a:schemeClr val="tx1">
                    <a:lumMod val="85000"/>
                    <a:lumOff val="15000"/>
                  </a:schemeClr>
                </a:solidFill>
                <a:latin typeface="Raleway Black" panose="020B0A03030101060003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952390" y="3430325"/>
            <a:ext cx="27432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Rèn luyện khả năng quản lý dự án</a:t>
            </a:r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449473" y="2129952"/>
            <a:ext cx="0" cy="23105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92672" y="2115046"/>
            <a:ext cx="0" cy="23105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935772" y="2129952"/>
            <a:ext cx="0" cy="23105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119522" y="685864"/>
            <a:ext cx="683417" cy="658990"/>
            <a:chOff x="3323762" y="820775"/>
            <a:chExt cx="683417" cy="658990"/>
          </a:xfrm>
        </p:grpSpPr>
        <p:grpSp>
          <p:nvGrpSpPr>
            <p:cNvPr id="4" name="Agrupar 12"/>
            <p:cNvGrpSpPr/>
            <p:nvPr/>
          </p:nvGrpSpPr>
          <p:grpSpPr>
            <a:xfrm rot="5400000">
              <a:off x="3335976" y="808561"/>
              <a:ext cx="658990" cy="683417"/>
              <a:chOff x="5477797" y="1624693"/>
              <a:chExt cx="2501508" cy="189411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5" name="Forma libre 6"/>
              <p:cNvSpPr/>
              <p:nvPr/>
            </p:nvSpPr>
            <p:spPr>
              <a:xfrm>
                <a:off x="5477797" y="1624693"/>
                <a:ext cx="947057" cy="1894115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237796 h 1656916"/>
                  <a:gd name="connsiteX3" fmla="*/ 237792 w 828458"/>
                  <a:gd name="connsiteY3" fmla="*/ 237796 h 1656916"/>
                  <a:gd name="connsiteX4" fmla="*/ 237792 w 828458"/>
                  <a:gd name="connsiteY4" fmla="*/ 1419118 h 1656916"/>
                  <a:gd name="connsiteX5" fmla="*/ 828458 w 828458"/>
                  <a:gd name="connsiteY5" fmla="*/ 1419118 h 1656916"/>
                  <a:gd name="connsiteX6" fmla="*/ 828458 w 828458"/>
                  <a:gd name="connsiteY6" fmla="*/ 1656916 h 1656916"/>
                  <a:gd name="connsiteX7" fmla="*/ 0 w 828458"/>
                  <a:gd name="connsiteY7" fmla="*/ 165691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237796"/>
                    </a:lnTo>
                    <a:lnTo>
                      <a:pt x="237792" y="237796"/>
                    </a:lnTo>
                    <a:lnTo>
                      <a:pt x="237792" y="1419118"/>
                    </a:lnTo>
                    <a:lnTo>
                      <a:pt x="828458" y="1419118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  <p:sp>
            <p:nvSpPr>
              <p:cNvPr id="26" name="Forma libre 7"/>
              <p:cNvSpPr/>
              <p:nvPr/>
            </p:nvSpPr>
            <p:spPr>
              <a:xfrm>
                <a:off x="7032247" y="1624694"/>
                <a:ext cx="947058" cy="1894114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1656916 h 1656916"/>
                  <a:gd name="connsiteX3" fmla="*/ 0 w 828458"/>
                  <a:gd name="connsiteY3" fmla="*/ 1656916 h 1656916"/>
                  <a:gd name="connsiteX4" fmla="*/ 0 w 828458"/>
                  <a:gd name="connsiteY4" fmla="*/ 1419118 h 1656916"/>
                  <a:gd name="connsiteX5" fmla="*/ 590665 w 828458"/>
                  <a:gd name="connsiteY5" fmla="*/ 1419118 h 1656916"/>
                  <a:gd name="connsiteX6" fmla="*/ 590665 w 828458"/>
                  <a:gd name="connsiteY6" fmla="*/ 237796 h 1656916"/>
                  <a:gd name="connsiteX7" fmla="*/ 0 w 828458"/>
                  <a:gd name="connsiteY7" fmla="*/ 23779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1419118"/>
                    </a:lnTo>
                    <a:lnTo>
                      <a:pt x="590665" y="1419118"/>
                    </a:lnTo>
                    <a:lnTo>
                      <a:pt x="590665" y="237796"/>
                    </a:lnTo>
                    <a:lnTo>
                      <a:pt x="0" y="2377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367021" y="904911"/>
              <a:ext cx="5969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Black" panose="020B0A03030101060003" pitchFamily="34" charset="0"/>
                </a:rPr>
                <a:t>01</a:t>
              </a:r>
              <a:endPara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panose="020B0A030301010600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098890" y="717287"/>
            <a:ext cx="683417" cy="658990"/>
            <a:chOff x="4445631" y="2611327"/>
            <a:chExt cx="683417" cy="658990"/>
          </a:xfrm>
        </p:grpSpPr>
        <p:sp>
          <p:nvSpPr>
            <p:cNvPr id="8" name="TextBox 7"/>
            <p:cNvSpPr txBox="1"/>
            <p:nvPr/>
          </p:nvSpPr>
          <p:spPr>
            <a:xfrm>
              <a:off x="4522622" y="2688471"/>
              <a:ext cx="5969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5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Black" panose="020B0A03030101060003" pitchFamily="34" charset="0"/>
                </a:rPr>
                <a:t>02</a:t>
              </a:r>
              <a:endParaRPr lang="en-US" sz="2500" err="1">
                <a:solidFill>
                  <a:schemeClr val="tx1">
                    <a:lumMod val="85000"/>
                    <a:lumOff val="15000"/>
                  </a:schemeClr>
                </a:solidFill>
                <a:latin typeface="Raleway Black" panose="020B0A03030101060003" pitchFamily="34" charset="0"/>
              </a:endParaRPr>
            </a:p>
          </p:txBody>
        </p:sp>
        <p:grpSp>
          <p:nvGrpSpPr>
            <p:cNvPr id="30" name="Agrupar 12"/>
            <p:cNvGrpSpPr/>
            <p:nvPr/>
          </p:nvGrpSpPr>
          <p:grpSpPr>
            <a:xfrm rot="5400000">
              <a:off x="4457845" y="2599113"/>
              <a:ext cx="658990" cy="683417"/>
              <a:chOff x="5477797" y="1624693"/>
              <a:chExt cx="2501508" cy="189411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31" name="Forma libre 6"/>
              <p:cNvSpPr/>
              <p:nvPr/>
            </p:nvSpPr>
            <p:spPr>
              <a:xfrm>
                <a:off x="5477797" y="1624693"/>
                <a:ext cx="947058" cy="1894114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237796 h 1656916"/>
                  <a:gd name="connsiteX3" fmla="*/ 237792 w 828458"/>
                  <a:gd name="connsiteY3" fmla="*/ 237796 h 1656916"/>
                  <a:gd name="connsiteX4" fmla="*/ 237792 w 828458"/>
                  <a:gd name="connsiteY4" fmla="*/ 1419118 h 1656916"/>
                  <a:gd name="connsiteX5" fmla="*/ 828458 w 828458"/>
                  <a:gd name="connsiteY5" fmla="*/ 1419118 h 1656916"/>
                  <a:gd name="connsiteX6" fmla="*/ 828458 w 828458"/>
                  <a:gd name="connsiteY6" fmla="*/ 1656916 h 1656916"/>
                  <a:gd name="connsiteX7" fmla="*/ 0 w 828458"/>
                  <a:gd name="connsiteY7" fmla="*/ 165691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237796"/>
                    </a:lnTo>
                    <a:lnTo>
                      <a:pt x="237792" y="237796"/>
                    </a:lnTo>
                    <a:lnTo>
                      <a:pt x="237792" y="1419118"/>
                    </a:lnTo>
                    <a:lnTo>
                      <a:pt x="828458" y="1419118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  <p:sp>
            <p:nvSpPr>
              <p:cNvPr id="32" name="Forma libre 7"/>
              <p:cNvSpPr/>
              <p:nvPr/>
            </p:nvSpPr>
            <p:spPr>
              <a:xfrm>
                <a:off x="7032247" y="1624694"/>
                <a:ext cx="947058" cy="1894114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1656916 h 1656916"/>
                  <a:gd name="connsiteX3" fmla="*/ 0 w 828458"/>
                  <a:gd name="connsiteY3" fmla="*/ 1656916 h 1656916"/>
                  <a:gd name="connsiteX4" fmla="*/ 0 w 828458"/>
                  <a:gd name="connsiteY4" fmla="*/ 1419118 h 1656916"/>
                  <a:gd name="connsiteX5" fmla="*/ 590665 w 828458"/>
                  <a:gd name="connsiteY5" fmla="*/ 1419118 h 1656916"/>
                  <a:gd name="connsiteX6" fmla="*/ 590665 w 828458"/>
                  <a:gd name="connsiteY6" fmla="*/ 237796 h 1656916"/>
                  <a:gd name="connsiteX7" fmla="*/ 0 w 828458"/>
                  <a:gd name="connsiteY7" fmla="*/ 23779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1419118"/>
                    </a:lnTo>
                    <a:lnTo>
                      <a:pt x="590665" y="1419118"/>
                    </a:lnTo>
                    <a:lnTo>
                      <a:pt x="590665" y="237796"/>
                    </a:lnTo>
                    <a:lnTo>
                      <a:pt x="0" y="2377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538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86160" y="1032094"/>
            <a:ext cx="11619680" cy="5683031"/>
            <a:chOff x="396108" y="1032094"/>
            <a:chExt cx="11619680" cy="5683031"/>
          </a:xfrm>
        </p:grpSpPr>
        <p:sp>
          <p:nvSpPr>
            <p:cNvPr id="6" name="Rectangle 5"/>
            <p:cNvSpPr/>
            <p:nvPr/>
          </p:nvSpPr>
          <p:spPr>
            <a:xfrm>
              <a:off x="396109" y="1032094"/>
              <a:ext cx="2412841" cy="28437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08950" y="1032094"/>
              <a:ext cx="9206838" cy="56830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853" y="1736277"/>
              <a:ext cx="895350" cy="89535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96108" y="2631627"/>
              <a:ext cx="2412841" cy="535531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9pPr>
            </a:lstStyle>
            <a:p>
              <a:r>
                <a:rPr lang="en-US"/>
                <a:t>NHÂN VIÊN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6108" y="3871341"/>
              <a:ext cx="2412841" cy="28437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05" y="4580061"/>
            <a:ext cx="895350" cy="89535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86160" y="5475411"/>
            <a:ext cx="2412841" cy="535531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u="sng" smtClean="0"/>
              <a:t>QUẢN LÝ</a:t>
            </a:r>
            <a:endParaRPr lang="en-US" u="sng"/>
          </a:p>
        </p:txBody>
      </p:sp>
      <p:sp>
        <p:nvSpPr>
          <p:cNvPr id="11" name="TextBox 10"/>
          <p:cNvSpPr txBox="1"/>
          <p:nvPr/>
        </p:nvSpPr>
        <p:spPr>
          <a:xfrm>
            <a:off x="0" y="173397"/>
            <a:ext cx="7311617" cy="64633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spAutoFit/>
          </a:bodyPr>
          <a:lstStyle>
            <a:defPPr>
              <a:defRPr lang="en-US"/>
            </a:defPPr>
            <a:lvl1pPr>
              <a:defRPr sz="36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SƠ ĐỒ TRƯỜNG HỢP SỬ DỤNG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4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3397"/>
            <a:ext cx="7311617" cy="64633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spAutoFit/>
          </a:bodyPr>
          <a:lstStyle>
            <a:defPPr>
              <a:defRPr lang="en-US"/>
            </a:defPPr>
            <a:lvl1pPr>
              <a:defRPr sz="36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SƠ ĐỒ TRƯỜNG HỢP SỬ DỤNG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6160" y="1032094"/>
            <a:ext cx="11619680" cy="5683031"/>
            <a:chOff x="396108" y="1032094"/>
            <a:chExt cx="11619680" cy="5683031"/>
          </a:xfrm>
        </p:grpSpPr>
        <p:sp>
          <p:nvSpPr>
            <p:cNvPr id="6" name="Rectangle 5"/>
            <p:cNvSpPr/>
            <p:nvPr/>
          </p:nvSpPr>
          <p:spPr>
            <a:xfrm>
              <a:off x="396109" y="1032094"/>
              <a:ext cx="2412841" cy="28437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08950" y="1032094"/>
              <a:ext cx="9206838" cy="56830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853" y="1736277"/>
              <a:ext cx="895350" cy="89535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96108" y="2631627"/>
              <a:ext cx="2412841" cy="535531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9pPr>
            </a:lstStyle>
            <a:p>
              <a:r>
                <a:rPr lang="en-US" u="sng"/>
                <a:t>NHÂN VIÊN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6108" y="3871341"/>
              <a:ext cx="2412841" cy="2843784"/>
            </a:xfrm>
            <a:prstGeom prst="rect">
              <a:avLst/>
            </a:prstGeom>
            <a:solidFill>
              <a:schemeClr val="bg1">
                <a:lumMod val="75000"/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05" y="4580061"/>
            <a:ext cx="895350" cy="89535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86160" y="5475411"/>
            <a:ext cx="2412841" cy="535531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smtClean="0"/>
              <a:t>QUẢN LÝ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291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69558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95580" y="2921169"/>
            <a:ext cx="1154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kern="0" dirty="0" smtClean="0">
                <a:solidFill>
                  <a:srgbClr val="7030A0"/>
                </a:solidFill>
                <a:latin typeface="Gill Sans Ultra Bold" panose="020B0A02020104020203" pitchFamily="34" charset="0"/>
              </a:rPr>
              <a:t>1.</a:t>
            </a:r>
            <a:endParaRPr lang="en-US" sz="6000" kern="0" dirty="0">
              <a:solidFill>
                <a:srgbClr val="7030A0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50062" y="3279963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ĐẶT VẤN ĐỀ</a:t>
            </a:r>
            <a:endParaRPr lang="en-US" sz="28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628333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7148" y="50725"/>
            <a:ext cx="46728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NHÓM PHÁT TRIỂN</a:t>
            </a:r>
            <a:endParaRPr lang="en-US" sz="3600"/>
          </a:p>
        </p:txBody>
      </p:sp>
      <p:grpSp>
        <p:nvGrpSpPr>
          <p:cNvPr id="27" name="Group 26"/>
          <p:cNvGrpSpPr/>
          <p:nvPr/>
        </p:nvGrpSpPr>
        <p:grpSpPr>
          <a:xfrm>
            <a:off x="222163" y="1396492"/>
            <a:ext cx="11747674" cy="4950840"/>
            <a:chOff x="366283" y="1054955"/>
            <a:chExt cx="11747674" cy="4950840"/>
          </a:xfrm>
        </p:grpSpPr>
        <p:grpSp>
          <p:nvGrpSpPr>
            <p:cNvPr id="5" name="Group 4"/>
            <p:cNvGrpSpPr/>
            <p:nvPr/>
          </p:nvGrpSpPr>
          <p:grpSpPr>
            <a:xfrm>
              <a:off x="366283" y="1084475"/>
              <a:ext cx="4842301" cy="830997"/>
              <a:chOff x="366283" y="1084475"/>
              <a:chExt cx="4842301" cy="830997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283" y="1113996"/>
                <a:ext cx="771956" cy="771956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1138239" y="1084475"/>
                <a:ext cx="407034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smtClean="0">
                    <a:latin typeface="Arial" panose="020B0604030504040204" pitchFamily="34" charset="0"/>
                    <a:cs typeface="Arial" panose="020B0604030504040204" pitchFamily="34" charset="0"/>
                  </a:rPr>
                  <a:t>NGUYỄN TRƯỜNG GIANG</a:t>
                </a:r>
              </a:p>
              <a:p>
                <a:r>
                  <a:rPr lang="en-US" sz="2400" smtClean="0">
                    <a:latin typeface="Arial" panose="020B0604030504040204" pitchFamily="34" charset="0"/>
                    <a:cs typeface="Arial" panose="020B0604030504040204" pitchFamily="34" charset="0"/>
                  </a:rPr>
                  <a:t>B1400814</a:t>
                </a:r>
                <a:endParaRPr lang="en-US" sz="2400">
                  <a:latin typeface="Arial" panose="020B0604030504040204" pitchFamily="34" charset="0"/>
                  <a:cs typeface="Arial" panose="020B060403050404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66283" y="2447916"/>
              <a:ext cx="3986297" cy="830997"/>
              <a:chOff x="366283" y="1084475"/>
              <a:chExt cx="3986297" cy="830997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283" y="1113996"/>
                <a:ext cx="771956" cy="771956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138239" y="1084475"/>
                <a:ext cx="321434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smtClean="0">
                    <a:latin typeface="Arial" panose="020B0604030504040204" pitchFamily="34" charset="0"/>
                    <a:cs typeface="Arial" panose="020B0604030504040204" pitchFamily="34" charset="0"/>
                  </a:rPr>
                  <a:t>NGUYỄN KHẮC HUY</a:t>
                </a:r>
              </a:p>
              <a:p>
                <a:r>
                  <a:rPr lang="en-US" sz="2400" smtClean="0">
                    <a:latin typeface="Arial" panose="020B0604030504040204" pitchFamily="34" charset="0"/>
                    <a:cs typeface="Arial" panose="020B0604030504040204" pitchFamily="34" charset="0"/>
                  </a:rPr>
                  <a:t>B1411327</a:t>
                </a:r>
                <a:endParaRPr lang="en-US" sz="2400">
                  <a:latin typeface="Arial" panose="020B0604030504040204" pitchFamily="34" charset="0"/>
                  <a:cs typeface="Arial" panose="020B060403050404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66283" y="3811357"/>
              <a:ext cx="5401750" cy="830997"/>
              <a:chOff x="366283" y="1084475"/>
              <a:chExt cx="5401750" cy="830997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283" y="1113996"/>
                <a:ext cx="771956" cy="771956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138239" y="1084475"/>
                <a:ext cx="462979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smtClean="0">
                    <a:latin typeface="Arial" panose="020B0604030504040204" pitchFamily="34" charset="0"/>
                    <a:cs typeface="Arial" panose="020B0604030504040204" pitchFamily="34" charset="0"/>
                  </a:rPr>
                  <a:t>NGUYỄN VIỆT THẢO NGUYÊN</a:t>
                </a:r>
              </a:p>
              <a:p>
                <a:r>
                  <a:rPr lang="en-US" sz="2400" smtClean="0">
                    <a:latin typeface="Arial" panose="020B0604030504040204" pitchFamily="34" charset="0"/>
                    <a:cs typeface="Arial" panose="020B0604030504040204" pitchFamily="34" charset="0"/>
                  </a:rPr>
                  <a:t>B1400833</a:t>
                </a:r>
                <a:endParaRPr lang="en-US" sz="2400">
                  <a:latin typeface="Arial" panose="020B0604030504040204" pitchFamily="34" charset="0"/>
                  <a:cs typeface="Arial" panose="020B060403050404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6283" y="5174798"/>
              <a:ext cx="4497656" cy="830997"/>
              <a:chOff x="366283" y="1084475"/>
              <a:chExt cx="4497656" cy="830997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283" y="1113996"/>
                <a:ext cx="771956" cy="771956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138239" y="1084475"/>
                <a:ext cx="372570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smtClean="0">
                    <a:latin typeface="Arial" panose="020B0604030504040204" pitchFamily="34" charset="0"/>
                    <a:cs typeface="Arial" panose="020B0604030504040204" pitchFamily="34" charset="0"/>
                  </a:rPr>
                  <a:t>TRẦN THỊ HUYỀN TRÂN</a:t>
                </a:r>
              </a:p>
              <a:p>
                <a:r>
                  <a:rPr lang="en-US" sz="2400" smtClean="0">
                    <a:latin typeface="Arial" panose="020B0604030504040204" pitchFamily="34" charset="0"/>
                    <a:cs typeface="Arial" panose="020B0604030504040204" pitchFamily="34" charset="0"/>
                  </a:rPr>
                  <a:t>B1400860</a:t>
                </a:r>
                <a:endParaRPr lang="en-US" sz="2400">
                  <a:latin typeface="Arial" panose="020B0604030504040204" pitchFamily="34" charset="0"/>
                  <a:cs typeface="Arial" panose="020B060403050404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562295" y="1054955"/>
              <a:ext cx="5403352" cy="830997"/>
              <a:chOff x="366283" y="1084475"/>
              <a:chExt cx="5403352" cy="830997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283" y="1113996"/>
                <a:ext cx="771956" cy="771956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1138239" y="1084475"/>
                <a:ext cx="463139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smtClean="0">
                    <a:latin typeface="Arial" panose="020B0604030504040204" pitchFamily="34" charset="0"/>
                    <a:cs typeface="Arial" panose="020B0604030504040204" pitchFamily="34" charset="0"/>
                  </a:rPr>
                  <a:t>NGUYỄN TRẦN QUỐC TRUNG</a:t>
                </a:r>
              </a:p>
              <a:p>
                <a:r>
                  <a:rPr lang="en-US" sz="2400" smtClean="0">
                    <a:latin typeface="Arial" panose="020B0604030504040204" pitchFamily="34" charset="0"/>
                    <a:cs typeface="Arial" panose="020B0604030504040204" pitchFamily="34" charset="0"/>
                  </a:rPr>
                  <a:t>B1400920</a:t>
                </a:r>
                <a:endParaRPr lang="en-US" sz="2400">
                  <a:latin typeface="Arial" panose="020B0604030504040204" pitchFamily="34" charset="0"/>
                  <a:cs typeface="Arial" panose="020B060403050404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562295" y="2418396"/>
              <a:ext cx="5551662" cy="830997"/>
              <a:chOff x="366283" y="1084475"/>
              <a:chExt cx="5551662" cy="830997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283" y="1113996"/>
                <a:ext cx="771956" cy="771956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1138239" y="1084475"/>
                <a:ext cx="477970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smtClean="0">
                    <a:latin typeface="Arial" panose="020B0604030504040204" pitchFamily="34" charset="0"/>
                    <a:cs typeface="Arial" panose="020B0604030504040204" pitchFamily="34" charset="0"/>
                  </a:rPr>
                  <a:t>NGUYỄN HOÀNG THỦY TUYÊN</a:t>
                </a:r>
              </a:p>
              <a:p>
                <a:r>
                  <a:rPr lang="en-US" sz="2400" smtClean="0">
                    <a:latin typeface="Arial" panose="020B0604030504040204" pitchFamily="34" charset="0"/>
                    <a:cs typeface="Arial" panose="020B0604030504040204" pitchFamily="34" charset="0"/>
                  </a:rPr>
                  <a:t>B1400862</a:t>
                </a:r>
                <a:endParaRPr lang="en-US" sz="2400">
                  <a:latin typeface="Arial" panose="020B0604030504040204" pitchFamily="34" charset="0"/>
                  <a:cs typeface="Arial" panose="020B0604030504040204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562295" y="3781837"/>
              <a:ext cx="3611195" cy="830997"/>
              <a:chOff x="366283" y="1084475"/>
              <a:chExt cx="3611195" cy="830997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283" y="1113996"/>
                <a:ext cx="771956" cy="77195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1138239" y="1084475"/>
                <a:ext cx="28392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smtClean="0">
                    <a:latin typeface="Arial" panose="020B0604030504040204" pitchFamily="34" charset="0"/>
                    <a:cs typeface="Arial" panose="020B0604030504040204" pitchFamily="34" charset="0"/>
                  </a:rPr>
                  <a:t>LƯƠNG MỸ UYÊN</a:t>
                </a:r>
              </a:p>
              <a:p>
                <a:r>
                  <a:rPr lang="en-US" sz="2400" smtClean="0">
                    <a:latin typeface="Arial" panose="020B0604030504040204" pitchFamily="34" charset="0"/>
                    <a:cs typeface="Arial" panose="020B0604030504040204" pitchFamily="34" charset="0"/>
                  </a:rPr>
                  <a:t>B1400864</a:t>
                </a:r>
                <a:endParaRPr lang="en-US" sz="2400">
                  <a:latin typeface="Arial" panose="020B0604030504040204" pitchFamily="34" charset="0"/>
                  <a:cs typeface="Arial" panose="020B0604030504040204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562295" y="5145278"/>
              <a:ext cx="3436468" cy="830997"/>
              <a:chOff x="366283" y="1084475"/>
              <a:chExt cx="3436468" cy="830997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283" y="1113996"/>
                <a:ext cx="771956" cy="771956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1138239" y="1084475"/>
                <a:ext cx="266451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smtClean="0">
                    <a:latin typeface="Arial" panose="020B0604030504040204" pitchFamily="34" charset="0"/>
                    <a:cs typeface="Arial" panose="020B0604030504040204" pitchFamily="34" charset="0"/>
                  </a:rPr>
                  <a:t>NGUYỄN MINH Ý</a:t>
                </a:r>
              </a:p>
              <a:p>
                <a:r>
                  <a:rPr lang="en-US" sz="2400" smtClean="0">
                    <a:latin typeface="Arial" panose="020B0604030504040204" pitchFamily="34" charset="0"/>
                    <a:cs typeface="Arial" panose="020B0604030504040204" pitchFamily="34" charset="0"/>
                  </a:rPr>
                  <a:t>B1411457</a:t>
                </a:r>
                <a:endParaRPr lang="en-US" sz="2400">
                  <a:latin typeface="Arial" panose="020B0604030504040204" pitchFamily="34" charset="0"/>
                  <a:cs typeface="Arial" panose="020B0604030504040204" pitchFamily="34" charset="0"/>
                </a:endParaRPr>
              </a:p>
            </p:txBody>
          </p:sp>
        </p:grpSp>
      </p:grpSp>
      <p:sp>
        <p:nvSpPr>
          <p:cNvPr id="28" name="Rectángulo 1"/>
          <p:cNvSpPr/>
          <p:nvPr/>
        </p:nvSpPr>
        <p:spPr>
          <a:xfrm>
            <a:off x="119214" y="157162"/>
            <a:ext cx="417934" cy="417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Rectángulo 10"/>
          <p:cNvSpPr/>
          <p:nvPr/>
        </p:nvSpPr>
        <p:spPr>
          <a:xfrm>
            <a:off x="219654" y="263275"/>
            <a:ext cx="217054" cy="217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772797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365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2" y="637548"/>
            <a:ext cx="2108746" cy="21087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28603" y="1283879"/>
            <a:ext cx="983354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Cần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Thơ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 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là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thành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phố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lớn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hiện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đại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và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phát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triển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nhất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ở 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Đồng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bằng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Sông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Cửu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Long.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Không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chỉ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là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là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trung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tâm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kinh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tế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của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vùng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Đồng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bằng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Sông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Cửu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Long,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Cần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Thơ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đồng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thời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là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trung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tâm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giáo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dục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của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vùng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với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hơn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25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trường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đại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học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cao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đẳng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trung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cấp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chuyên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nghiệp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đóng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tại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đây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710631" y="314383"/>
            <a:ext cx="3082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ĐẶT VẤN ĐỀ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561257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4360" y="1840857"/>
            <a:ext cx="1088531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Số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lượng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sinh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viên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theo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học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tại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các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trường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đại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học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ở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Cần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Thơ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sẽ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tăng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lên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theo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mỗi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năm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Đa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số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sinh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viên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đều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học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tập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xa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nhà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nhu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cầu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tất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yếu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của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họ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là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tìm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được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nhà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trọ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để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học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tập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và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làm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việc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  <a:endParaRPr lang="en-US" sz="3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5680" y="924703"/>
            <a:ext cx="3082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ĐẶT VẤN ĐỀ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54" b="20101"/>
          <a:stretch/>
        </p:blipFill>
        <p:spPr>
          <a:xfrm>
            <a:off x="8559679" y="149902"/>
            <a:ext cx="3632321" cy="183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54" b="20101"/>
          <a:stretch/>
        </p:blipFill>
        <p:spPr>
          <a:xfrm>
            <a:off x="9009089" y="103653"/>
            <a:ext cx="3182911" cy="161232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0887" y="1356366"/>
            <a:ext cx="11643720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Nếu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tìm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kiếm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nhà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trọ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theo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cách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thông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thường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sẽ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tốn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rất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nhiều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thời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gian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cũng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như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công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sức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để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tìm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được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một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nhà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trọ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thích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hợp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để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học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tập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và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làm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việc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  <a:endParaRPr lang="en-US" sz="3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601" y="710035"/>
            <a:ext cx="3082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ĐẶT VẤN ĐỀ</a:t>
            </a:r>
            <a:endParaRPr lang="en-US" sz="3600" dirty="0"/>
          </a:p>
        </p:txBody>
      </p:sp>
      <p:sp>
        <p:nvSpPr>
          <p:cNvPr id="4" name="Right Arrow 3"/>
          <p:cNvSpPr/>
          <p:nvPr/>
        </p:nvSpPr>
        <p:spPr>
          <a:xfrm>
            <a:off x="965463" y="4610905"/>
            <a:ext cx="1462943" cy="101933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38268" y="4152276"/>
            <a:ext cx="9326339" cy="2203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Chính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vì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sự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bất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tiện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và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khó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khăn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trên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em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quyết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định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thực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hiện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đề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tài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“</a:t>
            </a:r>
            <a:r>
              <a:rPr lang="en-US" sz="34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Xây</a:t>
            </a:r>
            <a:r>
              <a:rPr lang="en-US" sz="34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dựng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hệ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thống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gợi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ý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tìm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nhà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trọ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cho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sinh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viên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khu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vực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thành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phố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Cần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Thơ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”. </a:t>
            </a:r>
            <a:endParaRPr lang="en-US" sz="3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69558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95580" y="2921169"/>
            <a:ext cx="4397678" cy="1015663"/>
            <a:chOff x="3695580" y="2969683"/>
            <a:chExt cx="4397678" cy="1015663"/>
          </a:xfrm>
        </p:grpSpPr>
        <p:sp>
          <p:nvSpPr>
            <p:cNvPr id="3" name="TextBox 2"/>
            <p:cNvSpPr txBox="1"/>
            <p:nvPr/>
          </p:nvSpPr>
          <p:spPr>
            <a:xfrm>
              <a:off x="3695580" y="2969683"/>
              <a:ext cx="115448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kern="0" dirty="0">
                  <a:solidFill>
                    <a:srgbClr val="002060"/>
                  </a:solidFill>
                  <a:latin typeface="Gill Sans Ultra Bold" panose="020B0A02020104020203" pitchFamily="34" charset="0"/>
                </a:rPr>
                <a:t>2</a:t>
              </a:r>
              <a:r>
                <a:rPr lang="en-US" sz="6000" kern="0" dirty="0" smtClean="0">
                  <a:solidFill>
                    <a:srgbClr val="002060"/>
                  </a:solidFill>
                  <a:latin typeface="Gill Sans Ultra Bold" panose="020B0A02020104020203" pitchFamily="34" charset="0"/>
                </a:rPr>
                <a:t>.</a:t>
              </a:r>
              <a:endParaRPr lang="en-US" sz="6000" kern="0" dirty="0">
                <a:solidFill>
                  <a:srgbClr val="002060"/>
                </a:solidFill>
                <a:latin typeface="Gill Sans Ultra Bold" panose="020B0A02020104020203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850062" y="3328477"/>
              <a:ext cx="3243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MỤC TIÊU ĐỀ TÀI</a:t>
              </a:r>
              <a:endPara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791795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3"/>
          <p:cNvSpPr txBox="1">
            <a:spLocks/>
          </p:cNvSpPr>
          <p:nvPr/>
        </p:nvSpPr>
        <p:spPr>
          <a:xfrm>
            <a:off x="179882" y="595399"/>
            <a:ext cx="4571999" cy="68843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MỤC TIÊU ĐỀ TÀI</a:t>
            </a:r>
            <a:endParaRPr lang="es-ES_tradnl" sz="4000" b="1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4420" y="1283829"/>
            <a:ext cx="11032760" cy="23437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0" dirty="0" err="1" smtClean="0"/>
              <a:t>Hỗ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trợ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các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bạn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sinh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viên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nói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riêng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và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người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cần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thuê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nhà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trọ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nói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chung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giảm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bớt</a:t>
            </a:r>
            <a:r>
              <a:rPr lang="en-US" sz="3200" b="0" dirty="0"/>
              <a:t> </a:t>
            </a:r>
            <a:r>
              <a:rPr lang="en-US" sz="3200" b="0" dirty="0" err="1" smtClean="0"/>
              <a:t>được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thời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gian</a:t>
            </a:r>
            <a:r>
              <a:rPr lang="en-US" sz="3200" b="0" dirty="0" smtClean="0"/>
              <a:t>, </a:t>
            </a:r>
            <a:r>
              <a:rPr lang="en-US" sz="3200" b="0" dirty="0" err="1" smtClean="0"/>
              <a:t>công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sức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để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tìm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được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một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nhà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trọ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thích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hợp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để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học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tập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và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làm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việc</a:t>
            </a:r>
            <a:r>
              <a:rPr lang="en-US" sz="3200" b="0" dirty="0" smtClean="0"/>
              <a:t>.</a:t>
            </a:r>
            <a:endParaRPr lang="en-US" sz="32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884420" y="3580118"/>
            <a:ext cx="11032760" cy="14718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0" dirty="0" err="1" smtClean="0"/>
              <a:t>Giúp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các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chủ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nhà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trọ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có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một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kênh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thông</a:t>
            </a:r>
            <a:r>
              <a:rPr lang="en-US" sz="3200" b="0" dirty="0" smtClean="0"/>
              <a:t> tin </a:t>
            </a:r>
            <a:r>
              <a:rPr lang="en-US" sz="3200" b="0" dirty="0" err="1" smtClean="0"/>
              <a:t>để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quảng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bá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đến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nhà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trọ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của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mình</a:t>
            </a:r>
            <a:r>
              <a:rPr lang="en-US" sz="3200" b="0" dirty="0" smtClean="0"/>
              <a:t>.</a:t>
            </a:r>
            <a:endParaRPr lang="en-US" sz="32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884420" y="5051981"/>
            <a:ext cx="11032760" cy="14718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0" dirty="0" err="1" smtClean="0"/>
              <a:t>Tích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hợp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công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nghệ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của</a:t>
            </a:r>
            <a:r>
              <a:rPr lang="en-US" sz="3200" b="0" dirty="0" smtClean="0"/>
              <a:t> </a:t>
            </a:r>
            <a:r>
              <a:rPr lang="en-US" sz="3200" b="0" dirty="0"/>
              <a:t>G</a:t>
            </a:r>
            <a:r>
              <a:rPr lang="en-US" sz="3200" b="0" dirty="0" smtClean="0"/>
              <a:t>oogle </a:t>
            </a:r>
            <a:r>
              <a:rPr lang="en-US" sz="3200" b="0" dirty="0"/>
              <a:t>M</a:t>
            </a:r>
            <a:r>
              <a:rPr lang="en-US" sz="3200" b="0" dirty="0" smtClean="0"/>
              <a:t>ap API </a:t>
            </a:r>
            <a:r>
              <a:rPr lang="en-US" sz="3200" b="0" dirty="0" err="1" smtClean="0"/>
              <a:t>hỗ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trợ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việc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định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vị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các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vị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trí</a:t>
            </a:r>
            <a:r>
              <a:rPr lang="en-US" sz="3200" b="0" dirty="0" smtClean="0"/>
              <a:t>, </a:t>
            </a:r>
            <a:r>
              <a:rPr lang="en-US" sz="3200" b="0" dirty="0" err="1" smtClean="0"/>
              <a:t>tọa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độ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với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độ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chính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xác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cao</a:t>
            </a:r>
            <a:r>
              <a:rPr lang="en-US" sz="3200" b="0" dirty="0" smtClean="0"/>
              <a:t>.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448717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69558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95580" y="2921168"/>
            <a:ext cx="8260916" cy="1015663"/>
            <a:chOff x="2751050" y="2741948"/>
            <a:chExt cx="8260916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2751050" y="2741948"/>
              <a:ext cx="115448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kern="0" dirty="0" smtClean="0">
                  <a:solidFill>
                    <a:srgbClr val="0070C0"/>
                  </a:solidFill>
                  <a:latin typeface="Gill Sans Ultra Bold" panose="020B0A02020104020203" pitchFamily="34" charset="0"/>
                </a:rPr>
                <a:t>3.</a:t>
              </a:r>
              <a:endParaRPr lang="en-US" sz="6000" kern="0" dirty="0">
                <a:solidFill>
                  <a:srgbClr val="0070C0"/>
                </a:solidFill>
                <a:latin typeface="Gill Sans Ultra Bold" panose="020B0A02020104020203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5533" y="3100742"/>
              <a:ext cx="7106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ĐỐI TƯỢNG VÀ PHẠM VI NGHIÊN CỨU</a:t>
              </a:r>
              <a:endPara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086427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1123</Words>
  <Application>Microsoft Office PowerPoint</Application>
  <PresentationFormat>Widescreen</PresentationFormat>
  <Paragraphs>186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</vt:lpstr>
      <vt:lpstr>Calibri</vt:lpstr>
      <vt:lpstr>Calibri Light</vt:lpstr>
      <vt:lpstr>Gill Sans Ultra Bold</vt:lpstr>
      <vt:lpstr>Raleway Black</vt:lpstr>
      <vt:lpstr>Segoe UI Black</vt:lpstr>
      <vt:lpstr>Segoe UI Semibold</vt:lpstr>
      <vt:lpstr>Source Sans Pro</vt:lpstr>
      <vt:lpstr>Source Sans Pro Black</vt:lpstr>
      <vt:lpstr>UTM Eremitage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Khắc Huy Nguyễn</dc:creator>
  <cp:lastModifiedBy>pc</cp:lastModifiedBy>
  <cp:revision>227</cp:revision>
  <dcterms:created xsi:type="dcterms:W3CDTF">2017-10-30T16:38:01Z</dcterms:created>
  <dcterms:modified xsi:type="dcterms:W3CDTF">2018-05-21T09:41:03Z</dcterms:modified>
</cp:coreProperties>
</file>