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0" r:id="rId20"/>
    <p:sldId id="261" r:id="rId21"/>
    <p:sldId id="262" r:id="rId22"/>
    <p:sldId id="263" r:id="rId23"/>
    <p:sldId id="264" r:id="rId24"/>
    <p:sldId id="265" r:id="rId25"/>
    <p:sldId id="25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1532" y="2660688"/>
            <a:ext cx="203132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第四讲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如何创建事务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188" y="1989138"/>
            <a:ext cx="7993062" cy="4098925"/>
          </a:xfrm>
        </p:spPr>
        <p:txBody>
          <a:bodyPr/>
          <a:lstStyle/>
          <a:p>
            <a:pPr>
              <a:tabLst>
                <a:tab pos="2786063" algn="l"/>
              </a:tabLst>
            </a:pPr>
            <a:r>
              <a:rPr lang="en-US" altLang="zh-CN" smtClean="0"/>
              <a:t>T-SQL</a:t>
            </a:r>
            <a:r>
              <a:rPr lang="zh-CN" altLang="en-US" smtClean="0"/>
              <a:t>使用下列语句来管理事务：</a:t>
            </a:r>
          </a:p>
          <a:p>
            <a:pPr marL="812800" lvl="1" indent="-276225">
              <a:tabLst>
                <a:tab pos="2786063" algn="l"/>
              </a:tabLst>
            </a:pPr>
            <a:r>
              <a:rPr lang="zh-CN" altLang="en-US" smtClean="0"/>
              <a:t>开始事务：</a:t>
            </a:r>
            <a:r>
              <a:rPr lang="en-US" altLang="zh-CN" smtClean="0">
                <a:solidFill>
                  <a:srgbClr val="0000FF"/>
                </a:solidFill>
              </a:rPr>
              <a:t>START  TRANSACTION</a:t>
            </a:r>
            <a:r>
              <a:rPr lang="zh-CN" altLang="en-US" smtClean="0">
                <a:solidFill>
                  <a:srgbClr val="0000FF"/>
                </a:solidFill>
              </a:rPr>
              <a:t>或</a:t>
            </a:r>
            <a:r>
              <a:rPr lang="en-US" altLang="zh-CN" smtClean="0">
                <a:solidFill>
                  <a:srgbClr val="0000FF"/>
                </a:solidFill>
              </a:rPr>
              <a:t>BEGIN WORK</a:t>
            </a:r>
          </a:p>
          <a:p>
            <a:pPr marL="812800" lvl="1" indent="-276225">
              <a:tabLst>
                <a:tab pos="2786063" algn="l"/>
              </a:tabLst>
            </a:pPr>
            <a:r>
              <a:rPr lang="zh-CN" altLang="en-US" smtClean="0"/>
              <a:t>提交事务：</a:t>
            </a:r>
            <a:r>
              <a:rPr lang="en-US" altLang="zh-CN" smtClean="0">
                <a:solidFill>
                  <a:srgbClr val="0000FF"/>
                </a:solidFill>
              </a:rPr>
              <a:t>COMMIT</a:t>
            </a:r>
          </a:p>
          <a:p>
            <a:pPr marL="812800" lvl="1" indent="-276225">
              <a:tabLst>
                <a:tab pos="2786063" algn="l"/>
              </a:tabLst>
            </a:pPr>
            <a:r>
              <a:rPr lang="zh-CN" altLang="en-US" smtClean="0"/>
              <a:t>回滚（撤销）事务：</a:t>
            </a:r>
            <a:r>
              <a:rPr lang="en-US" altLang="zh-CN" smtClean="0">
                <a:solidFill>
                  <a:srgbClr val="0000FF"/>
                </a:solidFill>
              </a:rPr>
              <a:t>ROLLBACK</a:t>
            </a:r>
          </a:p>
          <a:p>
            <a:pPr marL="812800" lvl="1" indent="-276225">
              <a:lnSpc>
                <a:spcPct val="90000"/>
              </a:lnSpc>
              <a:tabLst>
                <a:tab pos="2786063" algn="l"/>
              </a:tabLst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tabLst>
                <a:tab pos="2786063" algn="l"/>
              </a:tabLst>
            </a:pPr>
            <a:r>
              <a:rPr lang="zh-CN" altLang="en-US" smtClean="0"/>
              <a:t>一旦事务提交或回滚，则事务结束。</a:t>
            </a:r>
          </a:p>
          <a:p>
            <a:pPr>
              <a:tabLst>
                <a:tab pos="2786063" algn="l"/>
              </a:tabLst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3171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sz="3600" dirty="0" smtClean="0">
                <a:solidFill>
                  <a:srgbClr val="3333CC"/>
                </a:solidFill>
                <a:ea typeface="黑体" panose="02010609060101010101" pitchFamily="49" charset="-122"/>
              </a:rPr>
              <a:t>什么是索引</a:t>
            </a:r>
            <a:endParaRPr lang="zh-CN" altLang="en-US" dirty="0" smtClean="0"/>
          </a:p>
        </p:txBody>
      </p:sp>
      <p:pic>
        <p:nvPicPr>
          <p:cNvPr id="5" name="Picture 2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86125"/>
            <a:ext cx="33337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67"/>
          <p:cNvSpPr>
            <a:spLocks noChangeArrowheads="1"/>
          </p:cNvSpPr>
          <p:nvPr/>
        </p:nvSpPr>
        <p:spPr bwMode="auto">
          <a:xfrm>
            <a:off x="684213" y="1846263"/>
            <a:ext cx="845978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US" sz="2400">
                <a:ea typeface="黑体" panose="02010609060101010101" pitchFamily="49" charset="-122"/>
              </a:rPr>
              <a:t>汉语字典中的汉字按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页</a:t>
            </a:r>
            <a:r>
              <a:rPr lang="zh-CN" altLang="en-US" sz="2400">
                <a:ea typeface="黑体" panose="02010609060101010101" pitchFamily="49" charset="-122"/>
              </a:rPr>
              <a:t>存放，一般都有汉语拼音目录（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索引</a:t>
            </a:r>
            <a:r>
              <a:rPr lang="zh-CN" altLang="en-US" sz="2400">
                <a:ea typeface="黑体" panose="02010609060101010101" pitchFamily="49" charset="-122"/>
              </a:rPr>
              <a:t>）、偏旁部首目录等</a:t>
            </a:r>
          </a:p>
          <a:p>
            <a:pPr eaLnBrk="1" hangingPunct="1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US" sz="2400">
                <a:ea typeface="黑体" panose="02010609060101010101" pitchFamily="49" charset="-122"/>
              </a:rPr>
              <a:t>我们可以根据拼音或偏旁部首，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快速</a:t>
            </a:r>
            <a:r>
              <a:rPr lang="zh-CN" altLang="en-US" sz="2400">
                <a:ea typeface="黑体" panose="02010609060101010101" pitchFamily="49" charset="-122"/>
              </a:rPr>
              <a:t>查找某个字词</a:t>
            </a:r>
          </a:p>
        </p:txBody>
      </p:sp>
    </p:spTree>
    <p:extLst>
      <p:ext uri="{BB962C8B-B14F-4D97-AF65-F5344CB8AC3E}">
        <p14:creationId xmlns:p14="http://schemas.microsoft.com/office/powerpoint/2010/main" val="79565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sz="3600" dirty="0" smtClean="0">
                <a:solidFill>
                  <a:srgbClr val="3333CC"/>
                </a:solidFill>
                <a:ea typeface="黑体" panose="02010609060101010101" pitchFamily="49" charset="-122"/>
              </a:rPr>
              <a:t>什么是索引</a:t>
            </a:r>
            <a:endParaRPr lang="zh-CN" alt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19200" y="1982788"/>
            <a:ext cx="6705600" cy="3740150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808080">
                <a:alpha val="50000"/>
              </a:srgbClr>
            </a:outerShdw>
          </a:effectLst>
        </p:spPr>
        <p:txBody>
          <a:bodyPr wrap="none"/>
          <a:lstStyle/>
          <a:p>
            <a:pPr eaLnBrk="0" hangingPunct="0">
              <a:defRPr/>
            </a:pPr>
            <a:endParaRPr lang="en-US" altLang="zh-CN" sz="200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  <a:p>
            <a:pPr eaLnBrk="0" hangingPunct="0">
              <a:defRPr/>
            </a:pPr>
            <a:r>
              <a:rPr lang="en-US" altLang="zh-CN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Indexes Use Key Values to Locate Data</a:t>
            </a:r>
          </a:p>
          <a:p>
            <a:pPr eaLnBrk="0" hangingPunct="0">
              <a:defRPr/>
            </a:pPr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（根据索引键查找定位数据行）</a:t>
            </a:r>
            <a:r>
              <a:rPr lang="zh-CN" altLang="en-US" sz="2000" b="1">
                <a:latin typeface="Arial" charset="0"/>
                <a:ea typeface="黑体" pitchFamily="2" charset="-122"/>
              </a:rPr>
              <a:t> 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685800" y="4933950"/>
            <a:ext cx="7924800" cy="1085850"/>
            <a:chOff x="384" y="3264"/>
            <a:chExt cx="4992" cy="624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84" y="3264"/>
              <a:ext cx="4992" cy="62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6699FF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rgbClr val="6600CC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 wrap="none"/>
            <a:lstStyle/>
            <a:p>
              <a:pPr eaLnBrk="0" hangingPunct="0">
                <a:defRPr/>
              </a:pPr>
              <a:r>
                <a:rPr lang="en-US" altLang="zh-CN" sz="1600" b="1">
                  <a:latin typeface="Arial" charset="0"/>
                  <a:ea typeface="黑体" pitchFamily="2" charset="-122"/>
                </a:rPr>
                <a:t>Data Pages</a:t>
              </a:r>
              <a:r>
                <a:rPr lang="zh-CN" altLang="en-US" sz="1600">
                  <a:latin typeface="Arial" charset="0"/>
                  <a:ea typeface="黑体" pitchFamily="2" charset="-122"/>
                </a:rPr>
                <a:t>（数据页）</a:t>
              </a:r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433" y="3471"/>
              <a:ext cx="340" cy="350"/>
              <a:chOff x="878" y="2818"/>
              <a:chExt cx="833" cy="854"/>
            </a:xfrm>
          </p:grpSpPr>
          <p:sp>
            <p:nvSpPr>
              <p:cNvPr id="230" name="Rectangle 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 b="1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31" name="Rectangle 7"/>
              <p:cNvSpPr>
                <a:spLocks noChangeArrowheads="1"/>
              </p:cNvSpPr>
              <p:nvPr/>
            </p:nvSpPr>
            <p:spPr bwMode="auto">
              <a:xfrm>
                <a:off x="1263" y="2818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32" name="Rectangle 8"/>
              <p:cNvSpPr>
                <a:spLocks noChangeArrowheads="1"/>
              </p:cNvSpPr>
              <p:nvPr/>
            </p:nvSpPr>
            <p:spPr bwMode="auto">
              <a:xfrm>
                <a:off x="1422" y="2818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 b="1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33" name="Rectangle 9"/>
              <p:cNvSpPr>
                <a:spLocks noChangeArrowheads="1"/>
              </p:cNvSpPr>
              <p:nvPr/>
            </p:nvSpPr>
            <p:spPr bwMode="auto">
              <a:xfrm>
                <a:off x="878" y="2963"/>
                <a:ext cx="385" cy="1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34" name="Rectangle 10"/>
              <p:cNvSpPr>
                <a:spLocks noChangeArrowheads="1"/>
              </p:cNvSpPr>
              <p:nvPr/>
            </p:nvSpPr>
            <p:spPr bwMode="auto">
              <a:xfrm>
                <a:off x="1263" y="2963"/>
                <a:ext cx="159" cy="1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35" name="Rectangle 11"/>
              <p:cNvSpPr>
                <a:spLocks noChangeArrowheads="1"/>
              </p:cNvSpPr>
              <p:nvPr/>
            </p:nvSpPr>
            <p:spPr bwMode="auto">
              <a:xfrm>
                <a:off x="1422" y="2963"/>
                <a:ext cx="289" cy="14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36" name="Rectangle 12"/>
              <p:cNvSpPr>
                <a:spLocks noChangeArrowheads="1"/>
              </p:cNvSpPr>
              <p:nvPr/>
            </p:nvSpPr>
            <p:spPr bwMode="auto">
              <a:xfrm>
                <a:off x="878" y="3105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37" name="Rectangle 13"/>
              <p:cNvSpPr>
                <a:spLocks noChangeArrowheads="1"/>
              </p:cNvSpPr>
              <p:nvPr/>
            </p:nvSpPr>
            <p:spPr bwMode="auto">
              <a:xfrm>
                <a:off x="1263" y="3105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38" name="Rectangle 14"/>
              <p:cNvSpPr>
                <a:spLocks noChangeArrowheads="1"/>
              </p:cNvSpPr>
              <p:nvPr/>
            </p:nvSpPr>
            <p:spPr bwMode="auto">
              <a:xfrm>
                <a:off x="1422" y="3105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39" name="Rectangle 15"/>
              <p:cNvSpPr>
                <a:spLocks noChangeArrowheads="1"/>
              </p:cNvSpPr>
              <p:nvPr/>
            </p:nvSpPr>
            <p:spPr bwMode="auto">
              <a:xfrm>
                <a:off x="878" y="3250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40" name="Rectangle 16"/>
              <p:cNvSpPr>
                <a:spLocks noChangeArrowheads="1"/>
              </p:cNvSpPr>
              <p:nvPr/>
            </p:nvSpPr>
            <p:spPr bwMode="auto">
              <a:xfrm>
                <a:off x="1263" y="3250"/>
                <a:ext cx="162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41" name="Rectangle 17"/>
              <p:cNvSpPr>
                <a:spLocks noChangeArrowheads="1"/>
              </p:cNvSpPr>
              <p:nvPr/>
            </p:nvSpPr>
            <p:spPr bwMode="auto">
              <a:xfrm>
                <a:off x="1422" y="3250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42" name="Rectangle 18"/>
              <p:cNvSpPr>
                <a:spLocks noChangeArrowheads="1"/>
              </p:cNvSpPr>
              <p:nvPr/>
            </p:nvSpPr>
            <p:spPr bwMode="auto">
              <a:xfrm>
                <a:off x="878" y="3395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43" name="Rectangle 19"/>
              <p:cNvSpPr>
                <a:spLocks noChangeArrowheads="1"/>
              </p:cNvSpPr>
              <p:nvPr/>
            </p:nvSpPr>
            <p:spPr bwMode="auto">
              <a:xfrm>
                <a:off x="1263" y="3395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44" name="Rectangle 20"/>
              <p:cNvSpPr>
                <a:spLocks noChangeArrowheads="1"/>
              </p:cNvSpPr>
              <p:nvPr/>
            </p:nvSpPr>
            <p:spPr bwMode="auto">
              <a:xfrm>
                <a:off x="1422" y="3395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45" name="Rectangle 2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46" name="Rectangle 22"/>
              <p:cNvSpPr>
                <a:spLocks noChangeArrowheads="1"/>
              </p:cNvSpPr>
              <p:nvPr/>
            </p:nvSpPr>
            <p:spPr bwMode="auto">
              <a:xfrm>
                <a:off x="1263" y="3528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47" name="Rectangle 23"/>
              <p:cNvSpPr>
                <a:spLocks noChangeArrowheads="1"/>
              </p:cNvSpPr>
              <p:nvPr/>
            </p:nvSpPr>
            <p:spPr bwMode="auto">
              <a:xfrm>
                <a:off x="1422" y="3528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48" name="Rectangle 24"/>
              <p:cNvSpPr>
                <a:spLocks noChangeArrowheads="1"/>
              </p:cNvSpPr>
              <p:nvPr/>
            </p:nvSpPr>
            <p:spPr bwMode="auto">
              <a:xfrm>
                <a:off x="879" y="2818"/>
                <a:ext cx="832" cy="8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823" y="3471"/>
              <a:ext cx="340" cy="350"/>
              <a:chOff x="878" y="2818"/>
              <a:chExt cx="833" cy="854"/>
            </a:xfrm>
          </p:grpSpPr>
          <p:sp>
            <p:nvSpPr>
              <p:cNvPr id="211" name="Rectangle 2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 b="1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12" name="Rectangle 27"/>
              <p:cNvSpPr>
                <a:spLocks noChangeArrowheads="1"/>
              </p:cNvSpPr>
              <p:nvPr/>
            </p:nvSpPr>
            <p:spPr bwMode="auto">
              <a:xfrm>
                <a:off x="1263" y="2818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13" name="Rectangle 28"/>
              <p:cNvSpPr>
                <a:spLocks noChangeArrowheads="1"/>
              </p:cNvSpPr>
              <p:nvPr/>
            </p:nvSpPr>
            <p:spPr bwMode="auto">
              <a:xfrm>
                <a:off x="1422" y="2818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 b="1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14" name="Rectangle 29"/>
              <p:cNvSpPr>
                <a:spLocks noChangeArrowheads="1"/>
              </p:cNvSpPr>
              <p:nvPr/>
            </p:nvSpPr>
            <p:spPr bwMode="auto">
              <a:xfrm>
                <a:off x="878" y="2963"/>
                <a:ext cx="385" cy="1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15" name="Rectangle 30"/>
              <p:cNvSpPr>
                <a:spLocks noChangeArrowheads="1"/>
              </p:cNvSpPr>
              <p:nvPr/>
            </p:nvSpPr>
            <p:spPr bwMode="auto">
              <a:xfrm>
                <a:off x="1263" y="2963"/>
                <a:ext cx="159" cy="1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16" name="Rectangle 31"/>
              <p:cNvSpPr>
                <a:spLocks noChangeArrowheads="1"/>
              </p:cNvSpPr>
              <p:nvPr/>
            </p:nvSpPr>
            <p:spPr bwMode="auto">
              <a:xfrm>
                <a:off x="1422" y="2963"/>
                <a:ext cx="289" cy="14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17" name="Rectangle 32"/>
              <p:cNvSpPr>
                <a:spLocks noChangeArrowheads="1"/>
              </p:cNvSpPr>
              <p:nvPr/>
            </p:nvSpPr>
            <p:spPr bwMode="auto">
              <a:xfrm>
                <a:off x="878" y="3105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18" name="Rectangle 33"/>
              <p:cNvSpPr>
                <a:spLocks noChangeArrowheads="1"/>
              </p:cNvSpPr>
              <p:nvPr/>
            </p:nvSpPr>
            <p:spPr bwMode="auto">
              <a:xfrm>
                <a:off x="1263" y="3105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19" name="Rectangle 34"/>
              <p:cNvSpPr>
                <a:spLocks noChangeArrowheads="1"/>
              </p:cNvSpPr>
              <p:nvPr/>
            </p:nvSpPr>
            <p:spPr bwMode="auto">
              <a:xfrm>
                <a:off x="1422" y="3105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20" name="Rectangle 35"/>
              <p:cNvSpPr>
                <a:spLocks noChangeArrowheads="1"/>
              </p:cNvSpPr>
              <p:nvPr/>
            </p:nvSpPr>
            <p:spPr bwMode="auto">
              <a:xfrm>
                <a:off x="878" y="3250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21" name="Rectangle 36"/>
              <p:cNvSpPr>
                <a:spLocks noChangeArrowheads="1"/>
              </p:cNvSpPr>
              <p:nvPr/>
            </p:nvSpPr>
            <p:spPr bwMode="auto">
              <a:xfrm>
                <a:off x="1263" y="3250"/>
                <a:ext cx="162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22" name="Rectangle 37"/>
              <p:cNvSpPr>
                <a:spLocks noChangeArrowheads="1"/>
              </p:cNvSpPr>
              <p:nvPr/>
            </p:nvSpPr>
            <p:spPr bwMode="auto">
              <a:xfrm>
                <a:off x="1422" y="3250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23" name="Rectangle 38"/>
              <p:cNvSpPr>
                <a:spLocks noChangeArrowheads="1"/>
              </p:cNvSpPr>
              <p:nvPr/>
            </p:nvSpPr>
            <p:spPr bwMode="auto">
              <a:xfrm>
                <a:off x="878" y="3395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24" name="Rectangle 39"/>
              <p:cNvSpPr>
                <a:spLocks noChangeArrowheads="1"/>
              </p:cNvSpPr>
              <p:nvPr/>
            </p:nvSpPr>
            <p:spPr bwMode="auto">
              <a:xfrm>
                <a:off x="1263" y="3395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25" name="Rectangle 40"/>
              <p:cNvSpPr>
                <a:spLocks noChangeArrowheads="1"/>
              </p:cNvSpPr>
              <p:nvPr/>
            </p:nvSpPr>
            <p:spPr bwMode="auto">
              <a:xfrm>
                <a:off x="1422" y="3395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26" name="Rectangle 4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27" name="Rectangle 42"/>
              <p:cNvSpPr>
                <a:spLocks noChangeArrowheads="1"/>
              </p:cNvSpPr>
              <p:nvPr/>
            </p:nvSpPr>
            <p:spPr bwMode="auto">
              <a:xfrm>
                <a:off x="1263" y="3528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28" name="Rectangle 43"/>
              <p:cNvSpPr>
                <a:spLocks noChangeArrowheads="1"/>
              </p:cNvSpPr>
              <p:nvPr/>
            </p:nvSpPr>
            <p:spPr bwMode="auto">
              <a:xfrm>
                <a:off x="1422" y="3528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29" name="Rectangle 44"/>
              <p:cNvSpPr>
                <a:spLocks noChangeArrowheads="1"/>
              </p:cNvSpPr>
              <p:nvPr/>
            </p:nvSpPr>
            <p:spPr bwMode="auto">
              <a:xfrm>
                <a:off x="879" y="2818"/>
                <a:ext cx="832" cy="8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" name="Group 45"/>
            <p:cNvGrpSpPr>
              <a:grpSpLocks/>
            </p:cNvGrpSpPr>
            <p:nvPr/>
          </p:nvGrpSpPr>
          <p:grpSpPr bwMode="auto">
            <a:xfrm>
              <a:off x="1214" y="3471"/>
              <a:ext cx="340" cy="350"/>
              <a:chOff x="878" y="2818"/>
              <a:chExt cx="833" cy="854"/>
            </a:xfrm>
          </p:grpSpPr>
          <p:sp>
            <p:nvSpPr>
              <p:cNvPr id="192" name="Rectangle 4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 b="1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93" name="Rectangle 47"/>
              <p:cNvSpPr>
                <a:spLocks noChangeArrowheads="1"/>
              </p:cNvSpPr>
              <p:nvPr/>
            </p:nvSpPr>
            <p:spPr bwMode="auto">
              <a:xfrm>
                <a:off x="1263" y="2818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94" name="Rectangle 48"/>
              <p:cNvSpPr>
                <a:spLocks noChangeArrowheads="1"/>
              </p:cNvSpPr>
              <p:nvPr/>
            </p:nvSpPr>
            <p:spPr bwMode="auto">
              <a:xfrm>
                <a:off x="1422" y="2818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 b="1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95" name="Rectangle 49"/>
              <p:cNvSpPr>
                <a:spLocks noChangeArrowheads="1"/>
              </p:cNvSpPr>
              <p:nvPr/>
            </p:nvSpPr>
            <p:spPr bwMode="auto">
              <a:xfrm>
                <a:off x="878" y="2963"/>
                <a:ext cx="385" cy="1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96" name="Rectangle 50"/>
              <p:cNvSpPr>
                <a:spLocks noChangeArrowheads="1"/>
              </p:cNvSpPr>
              <p:nvPr/>
            </p:nvSpPr>
            <p:spPr bwMode="auto">
              <a:xfrm>
                <a:off x="1263" y="2963"/>
                <a:ext cx="159" cy="1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97" name="Rectangle 51"/>
              <p:cNvSpPr>
                <a:spLocks noChangeArrowheads="1"/>
              </p:cNvSpPr>
              <p:nvPr/>
            </p:nvSpPr>
            <p:spPr bwMode="auto">
              <a:xfrm>
                <a:off x="1422" y="2963"/>
                <a:ext cx="289" cy="14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98" name="Rectangle 52"/>
              <p:cNvSpPr>
                <a:spLocks noChangeArrowheads="1"/>
              </p:cNvSpPr>
              <p:nvPr/>
            </p:nvSpPr>
            <p:spPr bwMode="auto">
              <a:xfrm>
                <a:off x="878" y="3105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99" name="Rectangle 53"/>
              <p:cNvSpPr>
                <a:spLocks noChangeArrowheads="1"/>
              </p:cNvSpPr>
              <p:nvPr/>
            </p:nvSpPr>
            <p:spPr bwMode="auto">
              <a:xfrm>
                <a:off x="1263" y="3105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00" name="Rectangle 54"/>
              <p:cNvSpPr>
                <a:spLocks noChangeArrowheads="1"/>
              </p:cNvSpPr>
              <p:nvPr/>
            </p:nvSpPr>
            <p:spPr bwMode="auto">
              <a:xfrm>
                <a:off x="1422" y="3105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01" name="Rectangle 55"/>
              <p:cNvSpPr>
                <a:spLocks noChangeArrowheads="1"/>
              </p:cNvSpPr>
              <p:nvPr/>
            </p:nvSpPr>
            <p:spPr bwMode="auto">
              <a:xfrm>
                <a:off x="878" y="3250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02" name="Rectangle 56"/>
              <p:cNvSpPr>
                <a:spLocks noChangeArrowheads="1"/>
              </p:cNvSpPr>
              <p:nvPr/>
            </p:nvSpPr>
            <p:spPr bwMode="auto">
              <a:xfrm>
                <a:off x="1263" y="3250"/>
                <a:ext cx="162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03" name="Rectangle 57"/>
              <p:cNvSpPr>
                <a:spLocks noChangeArrowheads="1"/>
              </p:cNvSpPr>
              <p:nvPr/>
            </p:nvSpPr>
            <p:spPr bwMode="auto">
              <a:xfrm>
                <a:off x="1422" y="3250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04" name="Rectangle 58"/>
              <p:cNvSpPr>
                <a:spLocks noChangeArrowheads="1"/>
              </p:cNvSpPr>
              <p:nvPr/>
            </p:nvSpPr>
            <p:spPr bwMode="auto">
              <a:xfrm>
                <a:off x="878" y="3395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05" name="Rectangle 59"/>
              <p:cNvSpPr>
                <a:spLocks noChangeArrowheads="1"/>
              </p:cNvSpPr>
              <p:nvPr/>
            </p:nvSpPr>
            <p:spPr bwMode="auto">
              <a:xfrm>
                <a:off x="1263" y="3395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06" name="Rectangle 60"/>
              <p:cNvSpPr>
                <a:spLocks noChangeArrowheads="1"/>
              </p:cNvSpPr>
              <p:nvPr/>
            </p:nvSpPr>
            <p:spPr bwMode="auto">
              <a:xfrm>
                <a:off x="1422" y="3395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07" name="Rectangle 6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08" name="Rectangle 62"/>
              <p:cNvSpPr>
                <a:spLocks noChangeArrowheads="1"/>
              </p:cNvSpPr>
              <p:nvPr/>
            </p:nvSpPr>
            <p:spPr bwMode="auto">
              <a:xfrm>
                <a:off x="1263" y="3528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09" name="Rectangle 63"/>
              <p:cNvSpPr>
                <a:spLocks noChangeArrowheads="1"/>
              </p:cNvSpPr>
              <p:nvPr/>
            </p:nvSpPr>
            <p:spPr bwMode="auto">
              <a:xfrm>
                <a:off x="1422" y="3528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10" name="Rectangle 64"/>
              <p:cNvSpPr>
                <a:spLocks noChangeArrowheads="1"/>
              </p:cNvSpPr>
              <p:nvPr/>
            </p:nvSpPr>
            <p:spPr bwMode="auto">
              <a:xfrm>
                <a:off x="879" y="2818"/>
                <a:ext cx="832" cy="8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1" name="Group 65"/>
            <p:cNvGrpSpPr>
              <a:grpSpLocks/>
            </p:cNvGrpSpPr>
            <p:nvPr/>
          </p:nvGrpSpPr>
          <p:grpSpPr bwMode="auto">
            <a:xfrm>
              <a:off x="1604" y="3471"/>
              <a:ext cx="340" cy="350"/>
              <a:chOff x="878" y="2818"/>
              <a:chExt cx="833" cy="854"/>
            </a:xfrm>
          </p:grpSpPr>
          <p:sp>
            <p:nvSpPr>
              <p:cNvPr id="173" name="Rectangle 6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 b="1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74" name="Rectangle 67"/>
              <p:cNvSpPr>
                <a:spLocks noChangeArrowheads="1"/>
              </p:cNvSpPr>
              <p:nvPr/>
            </p:nvSpPr>
            <p:spPr bwMode="auto">
              <a:xfrm>
                <a:off x="1263" y="2818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75" name="Rectangle 68"/>
              <p:cNvSpPr>
                <a:spLocks noChangeArrowheads="1"/>
              </p:cNvSpPr>
              <p:nvPr/>
            </p:nvSpPr>
            <p:spPr bwMode="auto">
              <a:xfrm>
                <a:off x="1422" y="2818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 b="1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76" name="Rectangle 69"/>
              <p:cNvSpPr>
                <a:spLocks noChangeArrowheads="1"/>
              </p:cNvSpPr>
              <p:nvPr/>
            </p:nvSpPr>
            <p:spPr bwMode="auto">
              <a:xfrm>
                <a:off x="878" y="2963"/>
                <a:ext cx="385" cy="1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77" name="Rectangle 70"/>
              <p:cNvSpPr>
                <a:spLocks noChangeArrowheads="1"/>
              </p:cNvSpPr>
              <p:nvPr/>
            </p:nvSpPr>
            <p:spPr bwMode="auto">
              <a:xfrm>
                <a:off x="1263" y="2963"/>
                <a:ext cx="159" cy="1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78" name="Rectangle 71"/>
              <p:cNvSpPr>
                <a:spLocks noChangeArrowheads="1"/>
              </p:cNvSpPr>
              <p:nvPr/>
            </p:nvSpPr>
            <p:spPr bwMode="auto">
              <a:xfrm>
                <a:off x="1422" y="2963"/>
                <a:ext cx="289" cy="14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79" name="Rectangle 72"/>
              <p:cNvSpPr>
                <a:spLocks noChangeArrowheads="1"/>
              </p:cNvSpPr>
              <p:nvPr/>
            </p:nvSpPr>
            <p:spPr bwMode="auto">
              <a:xfrm>
                <a:off x="878" y="3105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80" name="Rectangle 73"/>
              <p:cNvSpPr>
                <a:spLocks noChangeArrowheads="1"/>
              </p:cNvSpPr>
              <p:nvPr/>
            </p:nvSpPr>
            <p:spPr bwMode="auto">
              <a:xfrm>
                <a:off x="1263" y="3105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81" name="Rectangle 74"/>
              <p:cNvSpPr>
                <a:spLocks noChangeArrowheads="1"/>
              </p:cNvSpPr>
              <p:nvPr/>
            </p:nvSpPr>
            <p:spPr bwMode="auto">
              <a:xfrm>
                <a:off x="1422" y="3105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82" name="Rectangle 75"/>
              <p:cNvSpPr>
                <a:spLocks noChangeArrowheads="1"/>
              </p:cNvSpPr>
              <p:nvPr/>
            </p:nvSpPr>
            <p:spPr bwMode="auto">
              <a:xfrm>
                <a:off x="878" y="3250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83" name="Rectangle 76"/>
              <p:cNvSpPr>
                <a:spLocks noChangeArrowheads="1"/>
              </p:cNvSpPr>
              <p:nvPr/>
            </p:nvSpPr>
            <p:spPr bwMode="auto">
              <a:xfrm>
                <a:off x="1263" y="3250"/>
                <a:ext cx="162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84" name="Rectangle 77"/>
              <p:cNvSpPr>
                <a:spLocks noChangeArrowheads="1"/>
              </p:cNvSpPr>
              <p:nvPr/>
            </p:nvSpPr>
            <p:spPr bwMode="auto">
              <a:xfrm>
                <a:off x="1422" y="3250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85" name="Rectangle 78"/>
              <p:cNvSpPr>
                <a:spLocks noChangeArrowheads="1"/>
              </p:cNvSpPr>
              <p:nvPr/>
            </p:nvSpPr>
            <p:spPr bwMode="auto">
              <a:xfrm>
                <a:off x="878" y="3395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86" name="Rectangle 79"/>
              <p:cNvSpPr>
                <a:spLocks noChangeArrowheads="1"/>
              </p:cNvSpPr>
              <p:nvPr/>
            </p:nvSpPr>
            <p:spPr bwMode="auto">
              <a:xfrm>
                <a:off x="1263" y="3395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87" name="Rectangle 80"/>
              <p:cNvSpPr>
                <a:spLocks noChangeArrowheads="1"/>
              </p:cNvSpPr>
              <p:nvPr/>
            </p:nvSpPr>
            <p:spPr bwMode="auto">
              <a:xfrm>
                <a:off x="1422" y="3395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88" name="Rectangle 8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89" name="Rectangle 82"/>
              <p:cNvSpPr>
                <a:spLocks noChangeArrowheads="1"/>
              </p:cNvSpPr>
              <p:nvPr/>
            </p:nvSpPr>
            <p:spPr bwMode="auto">
              <a:xfrm>
                <a:off x="1263" y="3528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90" name="Rectangle 83"/>
              <p:cNvSpPr>
                <a:spLocks noChangeArrowheads="1"/>
              </p:cNvSpPr>
              <p:nvPr/>
            </p:nvSpPr>
            <p:spPr bwMode="auto">
              <a:xfrm>
                <a:off x="1422" y="3528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91" name="Rectangle 84"/>
              <p:cNvSpPr>
                <a:spLocks noChangeArrowheads="1"/>
              </p:cNvSpPr>
              <p:nvPr/>
            </p:nvSpPr>
            <p:spPr bwMode="auto">
              <a:xfrm>
                <a:off x="879" y="2818"/>
                <a:ext cx="832" cy="8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2" name="Group 85"/>
            <p:cNvGrpSpPr>
              <a:grpSpLocks/>
            </p:cNvGrpSpPr>
            <p:nvPr/>
          </p:nvGrpSpPr>
          <p:grpSpPr bwMode="auto">
            <a:xfrm>
              <a:off x="1995" y="3471"/>
              <a:ext cx="340" cy="350"/>
              <a:chOff x="878" y="2818"/>
              <a:chExt cx="833" cy="854"/>
            </a:xfrm>
          </p:grpSpPr>
          <p:sp>
            <p:nvSpPr>
              <p:cNvPr id="154" name="Rectangle 8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 b="1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55" name="Rectangle 87"/>
              <p:cNvSpPr>
                <a:spLocks noChangeArrowheads="1"/>
              </p:cNvSpPr>
              <p:nvPr/>
            </p:nvSpPr>
            <p:spPr bwMode="auto">
              <a:xfrm>
                <a:off x="1263" y="2818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56" name="Rectangle 88"/>
              <p:cNvSpPr>
                <a:spLocks noChangeArrowheads="1"/>
              </p:cNvSpPr>
              <p:nvPr/>
            </p:nvSpPr>
            <p:spPr bwMode="auto">
              <a:xfrm>
                <a:off x="1422" y="2818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 b="1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57" name="Rectangle 89"/>
              <p:cNvSpPr>
                <a:spLocks noChangeArrowheads="1"/>
              </p:cNvSpPr>
              <p:nvPr/>
            </p:nvSpPr>
            <p:spPr bwMode="auto">
              <a:xfrm>
                <a:off x="878" y="2963"/>
                <a:ext cx="385" cy="1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58" name="Rectangle 90"/>
              <p:cNvSpPr>
                <a:spLocks noChangeArrowheads="1"/>
              </p:cNvSpPr>
              <p:nvPr/>
            </p:nvSpPr>
            <p:spPr bwMode="auto">
              <a:xfrm>
                <a:off x="1263" y="2963"/>
                <a:ext cx="159" cy="1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59" name="Rectangle 91"/>
              <p:cNvSpPr>
                <a:spLocks noChangeArrowheads="1"/>
              </p:cNvSpPr>
              <p:nvPr/>
            </p:nvSpPr>
            <p:spPr bwMode="auto">
              <a:xfrm>
                <a:off x="1422" y="2963"/>
                <a:ext cx="289" cy="14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60" name="Rectangle 92"/>
              <p:cNvSpPr>
                <a:spLocks noChangeArrowheads="1"/>
              </p:cNvSpPr>
              <p:nvPr/>
            </p:nvSpPr>
            <p:spPr bwMode="auto">
              <a:xfrm>
                <a:off x="878" y="3105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61" name="Rectangle 93"/>
              <p:cNvSpPr>
                <a:spLocks noChangeArrowheads="1"/>
              </p:cNvSpPr>
              <p:nvPr/>
            </p:nvSpPr>
            <p:spPr bwMode="auto">
              <a:xfrm>
                <a:off x="1263" y="3105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62" name="Rectangle 94"/>
              <p:cNvSpPr>
                <a:spLocks noChangeArrowheads="1"/>
              </p:cNvSpPr>
              <p:nvPr/>
            </p:nvSpPr>
            <p:spPr bwMode="auto">
              <a:xfrm>
                <a:off x="1422" y="3105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63" name="Rectangle 95"/>
              <p:cNvSpPr>
                <a:spLocks noChangeArrowheads="1"/>
              </p:cNvSpPr>
              <p:nvPr/>
            </p:nvSpPr>
            <p:spPr bwMode="auto">
              <a:xfrm>
                <a:off x="878" y="3250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64" name="Rectangle 96"/>
              <p:cNvSpPr>
                <a:spLocks noChangeArrowheads="1"/>
              </p:cNvSpPr>
              <p:nvPr/>
            </p:nvSpPr>
            <p:spPr bwMode="auto">
              <a:xfrm>
                <a:off x="1263" y="3250"/>
                <a:ext cx="162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65" name="Rectangle 97"/>
              <p:cNvSpPr>
                <a:spLocks noChangeArrowheads="1"/>
              </p:cNvSpPr>
              <p:nvPr/>
            </p:nvSpPr>
            <p:spPr bwMode="auto">
              <a:xfrm>
                <a:off x="1422" y="3250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66" name="Rectangle 98"/>
              <p:cNvSpPr>
                <a:spLocks noChangeArrowheads="1"/>
              </p:cNvSpPr>
              <p:nvPr/>
            </p:nvSpPr>
            <p:spPr bwMode="auto">
              <a:xfrm>
                <a:off x="878" y="3395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67" name="Rectangle 99"/>
              <p:cNvSpPr>
                <a:spLocks noChangeArrowheads="1"/>
              </p:cNvSpPr>
              <p:nvPr/>
            </p:nvSpPr>
            <p:spPr bwMode="auto">
              <a:xfrm>
                <a:off x="1263" y="3395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68" name="Rectangle 100"/>
              <p:cNvSpPr>
                <a:spLocks noChangeArrowheads="1"/>
              </p:cNvSpPr>
              <p:nvPr/>
            </p:nvSpPr>
            <p:spPr bwMode="auto">
              <a:xfrm>
                <a:off x="1422" y="3395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69" name="Rectangle 10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70" name="Rectangle 102"/>
              <p:cNvSpPr>
                <a:spLocks noChangeArrowheads="1"/>
              </p:cNvSpPr>
              <p:nvPr/>
            </p:nvSpPr>
            <p:spPr bwMode="auto">
              <a:xfrm>
                <a:off x="1263" y="3528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71" name="Rectangle 103"/>
              <p:cNvSpPr>
                <a:spLocks noChangeArrowheads="1"/>
              </p:cNvSpPr>
              <p:nvPr/>
            </p:nvSpPr>
            <p:spPr bwMode="auto">
              <a:xfrm>
                <a:off x="1422" y="3528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72" name="Rectangle 104"/>
              <p:cNvSpPr>
                <a:spLocks noChangeArrowheads="1"/>
              </p:cNvSpPr>
              <p:nvPr/>
            </p:nvSpPr>
            <p:spPr bwMode="auto">
              <a:xfrm>
                <a:off x="879" y="2818"/>
                <a:ext cx="832" cy="8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3" name="Group 105"/>
            <p:cNvGrpSpPr>
              <a:grpSpLocks/>
            </p:cNvGrpSpPr>
            <p:nvPr/>
          </p:nvGrpSpPr>
          <p:grpSpPr bwMode="auto">
            <a:xfrm>
              <a:off x="2385" y="3471"/>
              <a:ext cx="340" cy="350"/>
              <a:chOff x="878" y="2818"/>
              <a:chExt cx="833" cy="854"/>
            </a:xfrm>
          </p:grpSpPr>
          <p:sp>
            <p:nvSpPr>
              <p:cNvPr id="135" name="Rectangle 10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 b="1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36" name="Rectangle 107"/>
              <p:cNvSpPr>
                <a:spLocks noChangeArrowheads="1"/>
              </p:cNvSpPr>
              <p:nvPr/>
            </p:nvSpPr>
            <p:spPr bwMode="auto">
              <a:xfrm>
                <a:off x="1263" y="2818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37" name="Rectangle 108"/>
              <p:cNvSpPr>
                <a:spLocks noChangeArrowheads="1"/>
              </p:cNvSpPr>
              <p:nvPr/>
            </p:nvSpPr>
            <p:spPr bwMode="auto">
              <a:xfrm>
                <a:off x="1422" y="2818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 b="1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38" name="Rectangle 109"/>
              <p:cNvSpPr>
                <a:spLocks noChangeArrowheads="1"/>
              </p:cNvSpPr>
              <p:nvPr/>
            </p:nvSpPr>
            <p:spPr bwMode="auto">
              <a:xfrm>
                <a:off x="878" y="2963"/>
                <a:ext cx="385" cy="1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39" name="Rectangle 110"/>
              <p:cNvSpPr>
                <a:spLocks noChangeArrowheads="1"/>
              </p:cNvSpPr>
              <p:nvPr/>
            </p:nvSpPr>
            <p:spPr bwMode="auto">
              <a:xfrm>
                <a:off x="1263" y="2963"/>
                <a:ext cx="159" cy="1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40" name="Rectangle 111"/>
              <p:cNvSpPr>
                <a:spLocks noChangeArrowheads="1"/>
              </p:cNvSpPr>
              <p:nvPr/>
            </p:nvSpPr>
            <p:spPr bwMode="auto">
              <a:xfrm>
                <a:off x="1422" y="2963"/>
                <a:ext cx="289" cy="14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41" name="Rectangle 112"/>
              <p:cNvSpPr>
                <a:spLocks noChangeArrowheads="1"/>
              </p:cNvSpPr>
              <p:nvPr/>
            </p:nvSpPr>
            <p:spPr bwMode="auto">
              <a:xfrm>
                <a:off x="878" y="3105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42" name="Rectangle 113"/>
              <p:cNvSpPr>
                <a:spLocks noChangeArrowheads="1"/>
              </p:cNvSpPr>
              <p:nvPr/>
            </p:nvSpPr>
            <p:spPr bwMode="auto">
              <a:xfrm>
                <a:off x="1263" y="3105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43" name="Rectangle 114"/>
              <p:cNvSpPr>
                <a:spLocks noChangeArrowheads="1"/>
              </p:cNvSpPr>
              <p:nvPr/>
            </p:nvSpPr>
            <p:spPr bwMode="auto">
              <a:xfrm>
                <a:off x="1422" y="3105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44" name="Rectangle 115"/>
              <p:cNvSpPr>
                <a:spLocks noChangeArrowheads="1"/>
              </p:cNvSpPr>
              <p:nvPr/>
            </p:nvSpPr>
            <p:spPr bwMode="auto">
              <a:xfrm>
                <a:off x="878" y="3250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45" name="Rectangle 116"/>
              <p:cNvSpPr>
                <a:spLocks noChangeArrowheads="1"/>
              </p:cNvSpPr>
              <p:nvPr/>
            </p:nvSpPr>
            <p:spPr bwMode="auto">
              <a:xfrm>
                <a:off x="1263" y="3250"/>
                <a:ext cx="162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46" name="Rectangle 117"/>
              <p:cNvSpPr>
                <a:spLocks noChangeArrowheads="1"/>
              </p:cNvSpPr>
              <p:nvPr/>
            </p:nvSpPr>
            <p:spPr bwMode="auto">
              <a:xfrm>
                <a:off x="1422" y="3250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47" name="Rectangle 118"/>
              <p:cNvSpPr>
                <a:spLocks noChangeArrowheads="1"/>
              </p:cNvSpPr>
              <p:nvPr/>
            </p:nvSpPr>
            <p:spPr bwMode="auto">
              <a:xfrm>
                <a:off x="878" y="3395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48" name="Rectangle 119"/>
              <p:cNvSpPr>
                <a:spLocks noChangeArrowheads="1"/>
              </p:cNvSpPr>
              <p:nvPr/>
            </p:nvSpPr>
            <p:spPr bwMode="auto">
              <a:xfrm>
                <a:off x="1263" y="3395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49" name="Rectangle 120"/>
              <p:cNvSpPr>
                <a:spLocks noChangeArrowheads="1"/>
              </p:cNvSpPr>
              <p:nvPr/>
            </p:nvSpPr>
            <p:spPr bwMode="auto">
              <a:xfrm>
                <a:off x="1422" y="3395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50" name="Rectangle 12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51" name="Rectangle 122"/>
              <p:cNvSpPr>
                <a:spLocks noChangeArrowheads="1"/>
              </p:cNvSpPr>
              <p:nvPr/>
            </p:nvSpPr>
            <p:spPr bwMode="auto">
              <a:xfrm>
                <a:off x="1263" y="3528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52" name="Rectangle 123"/>
              <p:cNvSpPr>
                <a:spLocks noChangeArrowheads="1"/>
              </p:cNvSpPr>
              <p:nvPr/>
            </p:nvSpPr>
            <p:spPr bwMode="auto">
              <a:xfrm>
                <a:off x="1422" y="3528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53" name="Rectangle 124"/>
              <p:cNvSpPr>
                <a:spLocks noChangeArrowheads="1"/>
              </p:cNvSpPr>
              <p:nvPr/>
            </p:nvSpPr>
            <p:spPr bwMode="auto">
              <a:xfrm>
                <a:off x="879" y="2818"/>
                <a:ext cx="832" cy="8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4" name="Group 125"/>
            <p:cNvGrpSpPr>
              <a:grpSpLocks/>
            </p:cNvGrpSpPr>
            <p:nvPr/>
          </p:nvGrpSpPr>
          <p:grpSpPr bwMode="auto">
            <a:xfrm>
              <a:off x="3025" y="3471"/>
              <a:ext cx="340" cy="350"/>
              <a:chOff x="878" y="2818"/>
              <a:chExt cx="833" cy="854"/>
            </a:xfrm>
          </p:grpSpPr>
          <p:sp>
            <p:nvSpPr>
              <p:cNvPr id="116" name="Rectangle 12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 b="1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17" name="Rectangle 127"/>
              <p:cNvSpPr>
                <a:spLocks noChangeArrowheads="1"/>
              </p:cNvSpPr>
              <p:nvPr/>
            </p:nvSpPr>
            <p:spPr bwMode="auto">
              <a:xfrm>
                <a:off x="1263" y="2818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18" name="Rectangle 128"/>
              <p:cNvSpPr>
                <a:spLocks noChangeArrowheads="1"/>
              </p:cNvSpPr>
              <p:nvPr/>
            </p:nvSpPr>
            <p:spPr bwMode="auto">
              <a:xfrm>
                <a:off x="1422" y="2818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 b="1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19" name="Rectangle 129"/>
              <p:cNvSpPr>
                <a:spLocks noChangeArrowheads="1"/>
              </p:cNvSpPr>
              <p:nvPr/>
            </p:nvSpPr>
            <p:spPr bwMode="auto">
              <a:xfrm>
                <a:off x="878" y="2963"/>
                <a:ext cx="385" cy="1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20" name="Rectangle 130"/>
              <p:cNvSpPr>
                <a:spLocks noChangeArrowheads="1"/>
              </p:cNvSpPr>
              <p:nvPr/>
            </p:nvSpPr>
            <p:spPr bwMode="auto">
              <a:xfrm>
                <a:off x="1263" y="2963"/>
                <a:ext cx="159" cy="1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21" name="Rectangle 131"/>
              <p:cNvSpPr>
                <a:spLocks noChangeArrowheads="1"/>
              </p:cNvSpPr>
              <p:nvPr/>
            </p:nvSpPr>
            <p:spPr bwMode="auto">
              <a:xfrm>
                <a:off x="1422" y="2963"/>
                <a:ext cx="289" cy="14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22" name="Rectangle 132"/>
              <p:cNvSpPr>
                <a:spLocks noChangeArrowheads="1"/>
              </p:cNvSpPr>
              <p:nvPr/>
            </p:nvSpPr>
            <p:spPr bwMode="auto">
              <a:xfrm>
                <a:off x="878" y="3105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23" name="Rectangle 133"/>
              <p:cNvSpPr>
                <a:spLocks noChangeArrowheads="1"/>
              </p:cNvSpPr>
              <p:nvPr/>
            </p:nvSpPr>
            <p:spPr bwMode="auto">
              <a:xfrm>
                <a:off x="1263" y="3105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24" name="Rectangle 134"/>
              <p:cNvSpPr>
                <a:spLocks noChangeArrowheads="1"/>
              </p:cNvSpPr>
              <p:nvPr/>
            </p:nvSpPr>
            <p:spPr bwMode="auto">
              <a:xfrm>
                <a:off x="1422" y="3105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25" name="Rectangle 135"/>
              <p:cNvSpPr>
                <a:spLocks noChangeArrowheads="1"/>
              </p:cNvSpPr>
              <p:nvPr/>
            </p:nvSpPr>
            <p:spPr bwMode="auto">
              <a:xfrm>
                <a:off x="878" y="3250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26" name="Rectangle 136"/>
              <p:cNvSpPr>
                <a:spLocks noChangeArrowheads="1"/>
              </p:cNvSpPr>
              <p:nvPr/>
            </p:nvSpPr>
            <p:spPr bwMode="auto">
              <a:xfrm>
                <a:off x="1263" y="3250"/>
                <a:ext cx="162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27" name="Rectangle 137"/>
              <p:cNvSpPr>
                <a:spLocks noChangeArrowheads="1"/>
              </p:cNvSpPr>
              <p:nvPr/>
            </p:nvSpPr>
            <p:spPr bwMode="auto">
              <a:xfrm>
                <a:off x="1422" y="3250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28" name="Rectangle 138"/>
              <p:cNvSpPr>
                <a:spLocks noChangeArrowheads="1"/>
              </p:cNvSpPr>
              <p:nvPr/>
            </p:nvSpPr>
            <p:spPr bwMode="auto">
              <a:xfrm>
                <a:off x="878" y="3395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29" name="Rectangle 139"/>
              <p:cNvSpPr>
                <a:spLocks noChangeArrowheads="1"/>
              </p:cNvSpPr>
              <p:nvPr/>
            </p:nvSpPr>
            <p:spPr bwMode="auto">
              <a:xfrm>
                <a:off x="1263" y="3395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30" name="Rectangle 140"/>
              <p:cNvSpPr>
                <a:spLocks noChangeArrowheads="1"/>
              </p:cNvSpPr>
              <p:nvPr/>
            </p:nvSpPr>
            <p:spPr bwMode="auto">
              <a:xfrm>
                <a:off x="1422" y="3395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31" name="Rectangle 14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32" name="Rectangle 142"/>
              <p:cNvSpPr>
                <a:spLocks noChangeArrowheads="1"/>
              </p:cNvSpPr>
              <p:nvPr/>
            </p:nvSpPr>
            <p:spPr bwMode="auto">
              <a:xfrm>
                <a:off x="1263" y="3528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33" name="Rectangle 143"/>
              <p:cNvSpPr>
                <a:spLocks noChangeArrowheads="1"/>
              </p:cNvSpPr>
              <p:nvPr/>
            </p:nvSpPr>
            <p:spPr bwMode="auto">
              <a:xfrm>
                <a:off x="1422" y="3528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34" name="Rectangle 144"/>
              <p:cNvSpPr>
                <a:spLocks noChangeArrowheads="1"/>
              </p:cNvSpPr>
              <p:nvPr/>
            </p:nvSpPr>
            <p:spPr bwMode="auto">
              <a:xfrm>
                <a:off x="879" y="2818"/>
                <a:ext cx="832" cy="8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5" name="Group 145"/>
            <p:cNvGrpSpPr>
              <a:grpSpLocks/>
            </p:cNvGrpSpPr>
            <p:nvPr/>
          </p:nvGrpSpPr>
          <p:grpSpPr bwMode="auto">
            <a:xfrm>
              <a:off x="3415" y="3471"/>
              <a:ext cx="340" cy="350"/>
              <a:chOff x="878" y="2818"/>
              <a:chExt cx="833" cy="854"/>
            </a:xfrm>
          </p:grpSpPr>
          <p:sp>
            <p:nvSpPr>
              <p:cNvPr id="97" name="Rectangle 14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 b="1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98" name="Rectangle 147"/>
              <p:cNvSpPr>
                <a:spLocks noChangeArrowheads="1"/>
              </p:cNvSpPr>
              <p:nvPr/>
            </p:nvSpPr>
            <p:spPr bwMode="auto">
              <a:xfrm>
                <a:off x="1263" y="2818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99" name="Rectangle 148"/>
              <p:cNvSpPr>
                <a:spLocks noChangeArrowheads="1"/>
              </p:cNvSpPr>
              <p:nvPr/>
            </p:nvSpPr>
            <p:spPr bwMode="auto">
              <a:xfrm>
                <a:off x="1422" y="2818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 b="1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00" name="Rectangle 149"/>
              <p:cNvSpPr>
                <a:spLocks noChangeArrowheads="1"/>
              </p:cNvSpPr>
              <p:nvPr/>
            </p:nvSpPr>
            <p:spPr bwMode="auto">
              <a:xfrm>
                <a:off x="878" y="2963"/>
                <a:ext cx="385" cy="1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01" name="Rectangle 150"/>
              <p:cNvSpPr>
                <a:spLocks noChangeArrowheads="1"/>
              </p:cNvSpPr>
              <p:nvPr/>
            </p:nvSpPr>
            <p:spPr bwMode="auto">
              <a:xfrm>
                <a:off x="1263" y="2963"/>
                <a:ext cx="159" cy="1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02" name="Rectangle 151"/>
              <p:cNvSpPr>
                <a:spLocks noChangeArrowheads="1"/>
              </p:cNvSpPr>
              <p:nvPr/>
            </p:nvSpPr>
            <p:spPr bwMode="auto">
              <a:xfrm>
                <a:off x="1422" y="2963"/>
                <a:ext cx="289" cy="14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03" name="Rectangle 152"/>
              <p:cNvSpPr>
                <a:spLocks noChangeArrowheads="1"/>
              </p:cNvSpPr>
              <p:nvPr/>
            </p:nvSpPr>
            <p:spPr bwMode="auto">
              <a:xfrm>
                <a:off x="878" y="3105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04" name="Rectangle 153"/>
              <p:cNvSpPr>
                <a:spLocks noChangeArrowheads="1"/>
              </p:cNvSpPr>
              <p:nvPr/>
            </p:nvSpPr>
            <p:spPr bwMode="auto">
              <a:xfrm>
                <a:off x="1263" y="3105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05" name="Rectangle 154"/>
              <p:cNvSpPr>
                <a:spLocks noChangeArrowheads="1"/>
              </p:cNvSpPr>
              <p:nvPr/>
            </p:nvSpPr>
            <p:spPr bwMode="auto">
              <a:xfrm>
                <a:off x="1422" y="3105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06" name="Rectangle 155"/>
              <p:cNvSpPr>
                <a:spLocks noChangeArrowheads="1"/>
              </p:cNvSpPr>
              <p:nvPr/>
            </p:nvSpPr>
            <p:spPr bwMode="auto">
              <a:xfrm>
                <a:off x="878" y="3250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07" name="Rectangle 156"/>
              <p:cNvSpPr>
                <a:spLocks noChangeArrowheads="1"/>
              </p:cNvSpPr>
              <p:nvPr/>
            </p:nvSpPr>
            <p:spPr bwMode="auto">
              <a:xfrm>
                <a:off x="1263" y="3250"/>
                <a:ext cx="162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08" name="Rectangle 157"/>
              <p:cNvSpPr>
                <a:spLocks noChangeArrowheads="1"/>
              </p:cNvSpPr>
              <p:nvPr/>
            </p:nvSpPr>
            <p:spPr bwMode="auto">
              <a:xfrm>
                <a:off x="1422" y="3250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09" name="Rectangle 158"/>
              <p:cNvSpPr>
                <a:spLocks noChangeArrowheads="1"/>
              </p:cNvSpPr>
              <p:nvPr/>
            </p:nvSpPr>
            <p:spPr bwMode="auto">
              <a:xfrm>
                <a:off x="878" y="3395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10" name="Rectangle 159"/>
              <p:cNvSpPr>
                <a:spLocks noChangeArrowheads="1"/>
              </p:cNvSpPr>
              <p:nvPr/>
            </p:nvSpPr>
            <p:spPr bwMode="auto">
              <a:xfrm>
                <a:off x="1263" y="3395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11" name="Rectangle 160"/>
              <p:cNvSpPr>
                <a:spLocks noChangeArrowheads="1"/>
              </p:cNvSpPr>
              <p:nvPr/>
            </p:nvSpPr>
            <p:spPr bwMode="auto">
              <a:xfrm>
                <a:off x="1422" y="3395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12" name="Rectangle 16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13" name="Rectangle 162"/>
              <p:cNvSpPr>
                <a:spLocks noChangeArrowheads="1"/>
              </p:cNvSpPr>
              <p:nvPr/>
            </p:nvSpPr>
            <p:spPr bwMode="auto">
              <a:xfrm>
                <a:off x="1263" y="3528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14" name="Rectangle 163"/>
              <p:cNvSpPr>
                <a:spLocks noChangeArrowheads="1"/>
              </p:cNvSpPr>
              <p:nvPr/>
            </p:nvSpPr>
            <p:spPr bwMode="auto">
              <a:xfrm>
                <a:off x="1422" y="3528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15" name="Rectangle 164"/>
              <p:cNvSpPr>
                <a:spLocks noChangeArrowheads="1"/>
              </p:cNvSpPr>
              <p:nvPr/>
            </p:nvSpPr>
            <p:spPr bwMode="auto">
              <a:xfrm>
                <a:off x="879" y="2818"/>
                <a:ext cx="832" cy="8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6" name="Group 165"/>
            <p:cNvGrpSpPr>
              <a:grpSpLocks/>
            </p:cNvGrpSpPr>
            <p:nvPr/>
          </p:nvGrpSpPr>
          <p:grpSpPr bwMode="auto">
            <a:xfrm>
              <a:off x="3806" y="3471"/>
              <a:ext cx="340" cy="350"/>
              <a:chOff x="878" y="2818"/>
              <a:chExt cx="833" cy="854"/>
            </a:xfrm>
          </p:grpSpPr>
          <p:sp>
            <p:nvSpPr>
              <p:cNvPr id="78" name="Rectangle 16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 b="1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79" name="Rectangle 167"/>
              <p:cNvSpPr>
                <a:spLocks noChangeArrowheads="1"/>
              </p:cNvSpPr>
              <p:nvPr/>
            </p:nvSpPr>
            <p:spPr bwMode="auto">
              <a:xfrm>
                <a:off x="1263" y="2818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80" name="Rectangle 168"/>
              <p:cNvSpPr>
                <a:spLocks noChangeArrowheads="1"/>
              </p:cNvSpPr>
              <p:nvPr/>
            </p:nvSpPr>
            <p:spPr bwMode="auto">
              <a:xfrm>
                <a:off x="1422" y="2818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 b="1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81" name="Rectangle 169"/>
              <p:cNvSpPr>
                <a:spLocks noChangeArrowheads="1"/>
              </p:cNvSpPr>
              <p:nvPr/>
            </p:nvSpPr>
            <p:spPr bwMode="auto">
              <a:xfrm>
                <a:off x="878" y="2963"/>
                <a:ext cx="385" cy="1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82" name="Rectangle 170"/>
              <p:cNvSpPr>
                <a:spLocks noChangeArrowheads="1"/>
              </p:cNvSpPr>
              <p:nvPr/>
            </p:nvSpPr>
            <p:spPr bwMode="auto">
              <a:xfrm>
                <a:off x="1263" y="2963"/>
                <a:ext cx="159" cy="1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83" name="Rectangle 171"/>
              <p:cNvSpPr>
                <a:spLocks noChangeArrowheads="1"/>
              </p:cNvSpPr>
              <p:nvPr/>
            </p:nvSpPr>
            <p:spPr bwMode="auto">
              <a:xfrm>
                <a:off x="1422" y="2963"/>
                <a:ext cx="289" cy="14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84" name="Rectangle 172"/>
              <p:cNvSpPr>
                <a:spLocks noChangeArrowheads="1"/>
              </p:cNvSpPr>
              <p:nvPr/>
            </p:nvSpPr>
            <p:spPr bwMode="auto">
              <a:xfrm>
                <a:off x="878" y="3105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85" name="Rectangle 173"/>
              <p:cNvSpPr>
                <a:spLocks noChangeArrowheads="1"/>
              </p:cNvSpPr>
              <p:nvPr/>
            </p:nvSpPr>
            <p:spPr bwMode="auto">
              <a:xfrm>
                <a:off x="1263" y="3105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86" name="Rectangle 174"/>
              <p:cNvSpPr>
                <a:spLocks noChangeArrowheads="1"/>
              </p:cNvSpPr>
              <p:nvPr/>
            </p:nvSpPr>
            <p:spPr bwMode="auto">
              <a:xfrm>
                <a:off x="1422" y="3105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87" name="Rectangle 175"/>
              <p:cNvSpPr>
                <a:spLocks noChangeArrowheads="1"/>
              </p:cNvSpPr>
              <p:nvPr/>
            </p:nvSpPr>
            <p:spPr bwMode="auto">
              <a:xfrm>
                <a:off x="878" y="3250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88" name="Rectangle 176"/>
              <p:cNvSpPr>
                <a:spLocks noChangeArrowheads="1"/>
              </p:cNvSpPr>
              <p:nvPr/>
            </p:nvSpPr>
            <p:spPr bwMode="auto">
              <a:xfrm>
                <a:off x="1263" y="3250"/>
                <a:ext cx="162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89" name="Rectangle 177"/>
              <p:cNvSpPr>
                <a:spLocks noChangeArrowheads="1"/>
              </p:cNvSpPr>
              <p:nvPr/>
            </p:nvSpPr>
            <p:spPr bwMode="auto">
              <a:xfrm>
                <a:off x="1422" y="3250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90" name="Rectangle 178"/>
              <p:cNvSpPr>
                <a:spLocks noChangeArrowheads="1"/>
              </p:cNvSpPr>
              <p:nvPr/>
            </p:nvSpPr>
            <p:spPr bwMode="auto">
              <a:xfrm>
                <a:off x="878" y="3395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91" name="Rectangle 179"/>
              <p:cNvSpPr>
                <a:spLocks noChangeArrowheads="1"/>
              </p:cNvSpPr>
              <p:nvPr/>
            </p:nvSpPr>
            <p:spPr bwMode="auto">
              <a:xfrm>
                <a:off x="1263" y="3395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92" name="Rectangle 180"/>
              <p:cNvSpPr>
                <a:spLocks noChangeArrowheads="1"/>
              </p:cNvSpPr>
              <p:nvPr/>
            </p:nvSpPr>
            <p:spPr bwMode="auto">
              <a:xfrm>
                <a:off x="1422" y="3395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93" name="Rectangle 18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94" name="Rectangle 182"/>
              <p:cNvSpPr>
                <a:spLocks noChangeArrowheads="1"/>
              </p:cNvSpPr>
              <p:nvPr/>
            </p:nvSpPr>
            <p:spPr bwMode="auto">
              <a:xfrm>
                <a:off x="1263" y="3528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95" name="Rectangle 183"/>
              <p:cNvSpPr>
                <a:spLocks noChangeArrowheads="1"/>
              </p:cNvSpPr>
              <p:nvPr/>
            </p:nvSpPr>
            <p:spPr bwMode="auto">
              <a:xfrm>
                <a:off x="1422" y="3528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96" name="Rectangle 184"/>
              <p:cNvSpPr>
                <a:spLocks noChangeArrowheads="1"/>
              </p:cNvSpPr>
              <p:nvPr/>
            </p:nvSpPr>
            <p:spPr bwMode="auto">
              <a:xfrm>
                <a:off x="879" y="2818"/>
                <a:ext cx="832" cy="8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" name="Group 185"/>
            <p:cNvGrpSpPr>
              <a:grpSpLocks/>
            </p:cNvGrpSpPr>
            <p:nvPr/>
          </p:nvGrpSpPr>
          <p:grpSpPr bwMode="auto">
            <a:xfrm>
              <a:off x="4196" y="3471"/>
              <a:ext cx="340" cy="350"/>
              <a:chOff x="878" y="2818"/>
              <a:chExt cx="833" cy="854"/>
            </a:xfrm>
          </p:grpSpPr>
          <p:sp>
            <p:nvSpPr>
              <p:cNvPr id="59" name="Rectangle 18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 b="1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60" name="Rectangle 187"/>
              <p:cNvSpPr>
                <a:spLocks noChangeArrowheads="1"/>
              </p:cNvSpPr>
              <p:nvPr/>
            </p:nvSpPr>
            <p:spPr bwMode="auto">
              <a:xfrm>
                <a:off x="1263" y="2818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61" name="Rectangle 188"/>
              <p:cNvSpPr>
                <a:spLocks noChangeArrowheads="1"/>
              </p:cNvSpPr>
              <p:nvPr/>
            </p:nvSpPr>
            <p:spPr bwMode="auto">
              <a:xfrm>
                <a:off x="1422" y="2818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 b="1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62" name="Rectangle 189"/>
              <p:cNvSpPr>
                <a:spLocks noChangeArrowheads="1"/>
              </p:cNvSpPr>
              <p:nvPr/>
            </p:nvSpPr>
            <p:spPr bwMode="auto">
              <a:xfrm>
                <a:off x="878" y="2963"/>
                <a:ext cx="385" cy="1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63" name="Rectangle 190"/>
              <p:cNvSpPr>
                <a:spLocks noChangeArrowheads="1"/>
              </p:cNvSpPr>
              <p:nvPr/>
            </p:nvSpPr>
            <p:spPr bwMode="auto">
              <a:xfrm>
                <a:off x="1263" y="2963"/>
                <a:ext cx="159" cy="1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64" name="Rectangle 191"/>
              <p:cNvSpPr>
                <a:spLocks noChangeArrowheads="1"/>
              </p:cNvSpPr>
              <p:nvPr/>
            </p:nvSpPr>
            <p:spPr bwMode="auto">
              <a:xfrm>
                <a:off x="1422" y="2963"/>
                <a:ext cx="289" cy="14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65" name="Rectangle 192"/>
              <p:cNvSpPr>
                <a:spLocks noChangeArrowheads="1"/>
              </p:cNvSpPr>
              <p:nvPr/>
            </p:nvSpPr>
            <p:spPr bwMode="auto">
              <a:xfrm>
                <a:off x="878" y="3105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66" name="Rectangle 193"/>
              <p:cNvSpPr>
                <a:spLocks noChangeArrowheads="1"/>
              </p:cNvSpPr>
              <p:nvPr/>
            </p:nvSpPr>
            <p:spPr bwMode="auto">
              <a:xfrm>
                <a:off x="1263" y="3105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67" name="Rectangle 194"/>
              <p:cNvSpPr>
                <a:spLocks noChangeArrowheads="1"/>
              </p:cNvSpPr>
              <p:nvPr/>
            </p:nvSpPr>
            <p:spPr bwMode="auto">
              <a:xfrm>
                <a:off x="1422" y="3105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68" name="Rectangle 195"/>
              <p:cNvSpPr>
                <a:spLocks noChangeArrowheads="1"/>
              </p:cNvSpPr>
              <p:nvPr/>
            </p:nvSpPr>
            <p:spPr bwMode="auto">
              <a:xfrm>
                <a:off x="878" y="3250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69" name="Rectangle 196"/>
              <p:cNvSpPr>
                <a:spLocks noChangeArrowheads="1"/>
              </p:cNvSpPr>
              <p:nvPr/>
            </p:nvSpPr>
            <p:spPr bwMode="auto">
              <a:xfrm>
                <a:off x="1263" y="3250"/>
                <a:ext cx="162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70" name="Rectangle 197"/>
              <p:cNvSpPr>
                <a:spLocks noChangeArrowheads="1"/>
              </p:cNvSpPr>
              <p:nvPr/>
            </p:nvSpPr>
            <p:spPr bwMode="auto">
              <a:xfrm>
                <a:off x="1422" y="3250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71" name="Rectangle 198"/>
              <p:cNvSpPr>
                <a:spLocks noChangeArrowheads="1"/>
              </p:cNvSpPr>
              <p:nvPr/>
            </p:nvSpPr>
            <p:spPr bwMode="auto">
              <a:xfrm>
                <a:off x="878" y="3395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72" name="Rectangle 199"/>
              <p:cNvSpPr>
                <a:spLocks noChangeArrowheads="1"/>
              </p:cNvSpPr>
              <p:nvPr/>
            </p:nvSpPr>
            <p:spPr bwMode="auto">
              <a:xfrm>
                <a:off x="1263" y="3395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73" name="Rectangle 200"/>
              <p:cNvSpPr>
                <a:spLocks noChangeArrowheads="1"/>
              </p:cNvSpPr>
              <p:nvPr/>
            </p:nvSpPr>
            <p:spPr bwMode="auto">
              <a:xfrm>
                <a:off x="1422" y="3395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74" name="Rectangle 20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75" name="Rectangle 202"/>
              <p:cNvSpPr>
                <a:spLocks noChangeArrowheads="1"/>
              </p:cNvSpPr>
              <p:nvPr/>
            </p:nvSpPr>
            <p:spPr bwMode="auto">
              <a:xfrm>
                <a:off x="1263" y="3528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76" name="Rectangle 203"/>
              <p:cNvSpPr>
                <a:spLocks noChangeArrowheads="1"/>
              </p:cNvSpPr>
              <p:nvPr/>
            </p:nvSpPr>
            <p:spPr bwMode="auto">
              <a:xfrm>
                <a:off x="1422" y="3528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77" name="Rectangle 204"/>
              <p:cNvSpPr>
                <a:spLocks noChangeArrowheads="1"/>
              </p:cNvSpPr>
              <p:nvPr/>
            </p:nvSpPr>
            <p:spPr bwMode="auto">
              <a:xfrm>
                <a:off x="879" y="2818"/>
                <a:ext cx="832" cy="8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8" name="Group 205"/>
            <p:cNvGrpSpPr>
              <a:grpSpLocks/>
            </p:cNvGrpSpPr>
            <p:nvPr/>
          </p:nvGrpSpPr>
          <p:grpSpPr bwMode="auto">
            <a:xfrm>
              <a:off x="4587" y="3471"/>
              <a:ext cx="340" cy="350"/>
              <a:chOff x="878" y="2818"/>
              <a:chExt cx="833" cy="854"/>
            </a:xfrm>
          </p:grpSpPr>
          <p:sp>
            <p:nvSpPr>
              <p:cNvPr id="40" name="Rectangle 20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 b="1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41" name="Rectangle 207"/>
              <p:cNvSpPr>
                <a:spLocks noChangeArrowheads="1"/>
              </p:cNvSpPr>
              <p:nvPr/>
            </p:nvSpPr>
            <p:spPr bwMode="auto">
              <a:xfrm>
                <a:off x="1263" y="2818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42" name="Rectangle 208"/>
              <p:cNvSpPr>
                <a:spLocks noChangeArrowheads="1"/>
              </p:cNvSpPr>
              <p:nvPr/>
            </p:nvSpPr>
            <p:spPr bwMode="auto">
              <a:xfrm>
                <a:off x="1422" y="2818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 b="1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43" name="Rectangle 209"/>
              <p:cNvSpPr>
                <a:spLocks noChangeArrowheads="1"/>
              </p:cNvSpPr>
              <p:nvPr/>
            </p:nvSpPr>
            <p:spPr bwMode="auto">
              <a:xfrm>
                <a:off x="878" y="2963"/>
                <a:ext cx="385" cy="1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44" name="Rectangle 210"/>
              <p:cNvSpPr>
                <a:spLocks noChangeArrowheads="1"/>
              </p:cNvSpPr>
              <p:nvPr/>
            </p:nvSpPr>
            <p:spPr bwMode="auto">
              <a:xfrm>
                <a:off x="1263" y="2963"/>
                <a:ext cx="159" cy="1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45" name="Rectangle 211"/>
              <p:cNvSpPr>
                <a:spLocks noChangeArrowheads="1"/>
              </p:cNvSpPr>
              <p:nvPr/>
            </p:nvSpPr>
            <p:spPr bwMode="auto">
              <a:xfrm>
                <a:off x="1422" y="2963"/>
                <a:ext cx="289" cy="14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46" name="Rectangle 212"/>
              <p:cNvSpPr>
                <a:spLocks noChangeArrowheads="1"/>
              </p:cNvSpPr>
              <p:nvPr/>
            </p:nvSpPr>
            <p:spPr bwMode="auto">
              <a:xfrm>
                <a:off x="878" y="3105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47" name="Rectangle 213"/>
              <p:cNvSpPr>
                <a:spLocks noChangeArrowheads="1"/>
              </p:cNvSpPr>
              <p:nvPr/>
            </p:nvSpPr>
            <p:spPr bwMode="auto">
              <a:xfrm>
                <a:off x="1263" y="3105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48" name="Rectangle 214"/>
              <p:cNvSpPr>
                <a:spLocks noChangeArrowheads="1"/>
              </p:cNvSpPr>
              <p:nvPr/>
            </p:nvSpPr>
            <p:spPr bwMode="auto">
              <a:xfrm>
                <a:off x="1422" y="3105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49" name="Rectangle 215"/>
              <p:cNvSpPr>
                <a:spLocks noChangeArrowheads="1"/>
              </p:cNvSpPr>
              <p:nvPr/>
            </p:nvSpPr>
            <p:spPr bwMode="auto">
              <a:xfrm>
                <a:off x="878" y="3250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50" name="Rectangle 216"/>
              <p:cNvSpPr>
                <a:spLocks noChangeArrowheads="1"/>
              </p:cNvSpPr>
              <p:nvPr/>
            </p:nvSpPr>
            <p:spPr bwMode="auto">
              <a:xfrm>
                <a:off x="1263" y="3250"/>
                <a:ext cx="162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51" name="Rectangle 217"/>
              <p:cNvSpPr>
                <a:spLocks noChangeArrowheads="1"/>
              </p:cNvSpPr>
              <p:nvPr/>
            </p:nvSpPr>
            <p:spPr bwMode="auto">
              <a:xfrm>
                <a:off x="1422" y="3250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52" name="Rectangle 218"/>
              <p:cNvSpPr>
                <a:spLocks noChangeArrowheads="1"/>
              </p:cNvSpPr>
              <p:nvPr/>
            </p:nvSpPr>
            <p:spPr bwMode="auto">
              <a:xfrm>
                <a:off x="878" y="3395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53" name="Rectangle 219"/>
              <p:cNvSpPr>
                <a:spLocks noChangeArrowheads="1"/>
              </p:cNvSpPr>
              <p:nvPr/>
            </p:nvSpPr>
            <p:spPr bwMode="auto">
              <a:xfrm>
                <a:off x="1263" y="3395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54" name="Rectangle 220"/>
              <p:cNvSpPr>
                <a:spLocks noChangeArrowheads="1"/>
              </p:cNvSpPr>
              <p:nvPr/>
            </p:nvSpPr>
            <p:spPr bwMode="auto">
              <a:xfrm>
                <a:off x="1422" y="3395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55" name="Rectangle 22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56" name="Rectangle 222"/>
              <p:cNvSpPr>
                <a:spLocks noChangeArrowheads="1"/>
              </p:cNvSpPr>
              <p:nvPr/>
            </p:nvSpPr>
            <p:spPr bwMode="auto">
              <a:xfrm>
                <a:off x="1263" y="3528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57" name="Rectangle 223"/>
              <p:cNvSpPr>
                <a:spLocks noChangeArrowheads="1"/>
              </p:cNvSpPr>
              <p:nvPr/>
            </p:nvSpPr>
            <p:spPr bwMode="auto">
              <a:xfrm>
                <a:off x="1422" y="3528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58" name="Rectangle 224"/>
              <p:cNvSpPr>
                <a:spLocks noChangeArrowheads="1"/>
              </p:cNvSpPr>
              <p:nvPr/>
            </p:nvSpPr>
            <p:spPr bwMode="auto">
              <a:xfrm>
                <a:off x="879" y="2818"/>
                <a:ext cx="832" cy="8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9" name="Group 225"/>
            <p:cNvGrpSpPr>
              <a:grpSpLocks/>
            </p:cNvGrpSpPr>
            <p:nvPr/>
          </p:nvGrpSpPr>
          <p:grpSpPr bwMode="auto">
            <a:xfrm>
              <a:off x="4977" y="3471"/>
              <a:ext cx="340" cy="350"/>
              <a:chOff x="878" y="2818"/>
              <a:chExt cx="833" cy="854"/>
            </a:xfrm>
          </p:grpSpPr>
          <p:sp>
            <p:nvSpPr>
              <p:cNvPr id="21" name="Rectangle 22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 b="1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2" name="Rectangle 227"/>
              <p:cNvSpPr>
                <a:spLocks noChangeArrowheads="1"/>
              </p:cNvSpPr>
              <p:nvPr/>
            </p:nvSpPr>
            <p:spPr bwMode="auto">
              <a:xfrm>
                <a:off x="1263" y="2818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3" name="Rectangle 228"/>
              <p:cNvSpPr>
                <a:spLocks noChangeArrowheads="1"/>
              </p:cNvSpPr>
              <p:nvPr/>
            </p:nvSpPr>
            <p:spPr bwMode="auto">
              <a:xfrm>
                <a:off x="1422" y="2818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 b="1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4" name="Rectangle 229"/>
              <p:cNvSpPr>
                <a:spLocks noChangeArrowheads="1"/>
              </p:cNvSpPr>
              <p:nvPr/>
            </p:nvSpPr>
            <p:spPr bwMode="auto">
              <a:xfrm>
                <a:off x="878" y="2963"/>
                <a:ext cx="385" cy="1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5" name="Rectangle 230"/>
              <p:cNvSpPr>
                <a:spLocks noChangeArrowheads="1"/>
              </p:cNvSpPr>
              <p:nvPr/>
            </p:nvSpPr>
            <p:spPr bwMode="auto">
              <a:xfrm>
                <a:off x="1263" y="2963"/>
                <a:ext cx="159" cy="1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6" name="Rectangle 231"/>
              <p:cNvSpPr>
                <a:spLocks noChangeArrowheads="1"/>
              </p:cNvSpPr>
              <p:nvPr/>
            </p:nvSpPr>
            <p:spPr bwMode="auto">
              <a:xfrm>
                <a:off x="1422" y="2963"/>
                <a:ext cx="289" cy="14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7" name="Rectangle 232"/>
              <p:cNvSpPr>
                <a:spLocks noChangeArrowheads="1"/>
              </p:cNvSpPr>
              <p:nvPr/>
            </p:nvSpPr>
            <p:spPr bwMode="auto">
              <a:xfrm>
                <a:off x="878" y="3105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8" name="Rectangle 233"/>
              <p:cNvSpPr>
                <a:spLocks noChangeArrowheads="1"/>
              </p:cNvSpPr>
              <p:nvPr/>
            </p:nvSpPr>
            <p:spPr bwMode="auto">
              <a:xfrm>
                <a:off x="1263" y="3105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9" name="Rectangle 234"/>
              <p:cNvSpPr>
                <a:spLocks noChangeArrowheads="1"/>
              </p:cNvSpPr>
              <p:nvPr/>
            </p:nvSpPr>
            <p:spPr bwMode="auto">
              <a:xfrm>
                <a:off x="1422" y="3105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30" name="Rectangle 235"/>
              <p:cNvSpPr>
                <a:spLocks noChangeArrowheads="1"/>
              </p:cNvSpPr>
              <p:nvPr/>
            </p:nvSpPr>
            <p:spPr bwMode="auto">
              <a:xfrm>
                <a:off x="878" y="3250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31" name="Rectangle 236"/>
              <p:cNvSpPr>
                <a:spLocks noChangeArrowheads="1"/>
              </p:cNvSpPr>
              <p:nvPr/>
            </p:nvSpPr>
            <p:spPr bwMode="auto">
              <a:xfrm>
                <a:off x="1263" y="3250"/>
                <a:ext cx="162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32" name="Rectangle 237"/>
              <p:cNvSpPr>
                <a:spLocks noChangeArrowheads="1"/>
              </p:cNvSpPr>
              <p:nvPr/>
            </p:nvSpPr>
            <p:spPr bwMode="auto">
              <a:xfrm>
                <a:off x="1422" y="3250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33" name="Rectangle 238"/>
              <p:cNvSpPr>
                <a:spLocks noChangeArrowheads="1"/>
              </p:cNvSpPr>
              <p:nvPr/>
            </p:nvSpPr>
            <p:spPr bwMode="auto">
              <a:xfrm>
                <a:off x="878" y="3395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34" name="Rectangle 239"/>
              <p:cNvSpPr>
                <a:spLocks noChangeArrowheads="1"/>
              </p:cNvSpPr>
              <p:nvPr/>
            </p:nvSpPr>
            <p:spPr bwMode="auto">
              <a:xfrm>
                <a:off x="1263" y="3395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35" name="Rectangle 240"/>
              <p:cNvSpPr>
                <a:spLocks noChangeArrowheads="1"/>
              </p:cNvSpPr>
              <p:nvPr/>
            </p:nvSpPr>
            <p:spPr bwMode="auto">
              <a:xfrm>
                <a:off x="1422" y="3395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36" name="Rectangle 24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5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37" name="Rectangle 242"/>
              <p:cNvSpPr>
                <a:spLocks noChangeArrowheads="1"/>
              </p:cNvSpPr>
              <p:nvPr/>
            </p:nvSpPr>
            <p:spPr bwMode="auto">
              <a:xfrm>
                <a:off x="1263" y="3528"/>
                <a:ext cx="159" cy="1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38" name="Rectangle 243"/>
              <p:cNvSpPr>
                <a:spLocks noChangeArrowheads="1"/>
              </p:cNvSpPr>
              <p:nvPr/>
            </p:nvSpPr>
            <p:spPr bwMode="auto">
              <a:xfrm>
                <a:off x="1422" y="3528"/>
                <a:ext cx="289" cy="145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zh-CN" sz="1500">
                  <a:solidFill>
                    <a:srgbClr val="00808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39" name="Rectangle 244"/>
              <p:cNvSpPr>
                <a:spLocks noChangeArrowheads="1"/>
              </p:cNvSpPr>
              <p:nvPr/>
            </p:nvSpPr>
            <p:spPr bwMode="auto">
              <a:xfrm>
                <a:off x="879" y="2818"/>
                <a:ext cx="832" cy="8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0" name="Text Box 245"/>
            <p:cNvSpPr txBox="1">
              <a:spLocks noChangeArrowheads="1"/>
            </p:cNvSpPr>
            <p:nvPr/>
          </p:nvSpPr>
          <p:spPr bwMode="auto">
            <a:xfrm>
              <a:off x="2736" y="3456"/>
              <a:ext cx="308" cy="2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…</a:t>
              </a:r>
            </a:p>
          </p:txBody>
        </p:sp>
      </p:grpSp>
      <p:sp>
        <p:nvSpPr>
          <p:cNvPr id="249" name="Rectangle 246"/>
          <p:cNvSpPr>
            <a:spLocks noChangeArrowheads="1"/>
          </p:cNvSpPr>
          <p:nvPr/>
        </p:nvSpPr>
        <p:spPr bwMode="auto">
          <a:xfrm>
            <a:off x="3429000" y="3105150"/>
            <a:ext cx="2590800" cy="147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rgbClr val="009999"/>
            </a:outerShdw>
          </a:effectLst>
        </p:spPr>
        <p:txBody>
          <a:bodyPr wrap="none"/>
          <a:lstStyle/>
          <a:p>
            <a:pPr eaLnBrk="0" hangingPunct="0">
              <a:defRPr/>
            </a:pPr>
            <a:r>
              <a:rPr lang="en-US" altLang="zh-CN" sz="1600" b="1">
                <a:latin typeface="Arial" charset="0"/>
                <a:ea typeface="黑体" pitchFamily="2" charset="-122"/>
              </a:rPr>
              <a:t>Index Pages</a:t>
            </a:r>
            <a:r>
              <a:rPr lang="zh-CN" altLang="en-US" sz="1600">
                <a:latin typeface="Arial" charset="0"/>
                <a:ea typeface="黑体" pitchFamily="2" charset="-122"/>
              </a:rPr>
              <a:t>（索引页）</a:t>
            </a:r>
          </a:p>
        </p:txBody>
      </p:sp>
      <p:grpSp>
        <p:nvGrpSpPr>
          <p:cNvPr id="250" name="Group 247"/>
          <p:cNvGrpSpPr>
            <a:grpSpLocks/>
          </p:cNvGrpSpPr>
          <p:nvPr/>
        </p:nvGrpSpPr>
        <p:grpSpPr bwMode="auto">
          <a:xfrm>
            <a:off x="3879850" y="4175125"/>
            <a:ext cx="838200" cy="584200"/>
            <a:chOff x="1100" y="1248"/>
            <a:chExt cx="964" cy="576"/>
          </a:xfrm>
        </p:grpSpPr>
        <p:sp>
          <p:nvSpPr>
            <p:cNvPr id="251" name="Rectangle 248"/>
            <p:cNvSpPr>
              <a:spLocks noChangeArrowheads="1"/>
            </p:cNvSpPr>
            <p:nvPr/>
          </p:nvSpPr>
          <p:spPr bwMode="auto">
            <a:xfrm>
              <a:off x="1100" y="1248"/>
              <a:ext cx="964" cy="19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 sz="1500">
                  <a:solidFill>
                    <a:srgbClr val="008080"/>
                  </a:solidFill>
                  <a:latin typeface="Arial Narrow" pitchFamily="34" charset="0"/>
                </a:rPr>
                <a:t> </a:t>
              </a:r>
              <a:endParaRPr lang="en-US" altLang="zh-CN" sz="1500" b="1">
                <a:latin typeface="Arial Narrow" pitchFamily="34" charset="0"/>
              </a:endParaRPr>
            </a:p>
          </p:txBody>
        </p:sp>
        <p:sp>
          <p:nvSpPr>
            <p:cNvPr id="252" name="Rectangle 249"/>
            <p:cNvSpPr>
              <a:spLocks noChangeArrowheads="1"/>
            </p:cNvSpPr>
            <p:nvPr/>
          </p:nvSpPr>
          <p:spPr bwMode="auto">
            <a:xfrm>
              <a:off x="1100" y="1441"/>
              <a:ext cx="964" cy="19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 sz="1500">
                  <a:solidFill>
                    <a:srgbClr val="008080"/>
                  </a:solidFill>
                  <a:latin typeface="Arial Narrow" pitchFamily="34" charset="0"/>
                </a:rPr>
                <a:t> </a:t>
              </a:r>
              <a:endParaRPr lang="en-US" altLang="zh-CN" sz="1500">
                <a:latin typeface="Arial Narrow" pitchFamily="34" charset="0"/>
              </a:endParaRPr>
            </a:p>
          </p:txBody>
        </p:sp>
        <p:sp>
          <p:nvSpPr>
            <p:cNvPr id="253" name="Rectangle 250"/>
            <p:cNvSpPr>
              <a:spLocks noChangeArrowheads="1"/>
            </p:cNvSpPr>
            <p:nvPr/>
          </p:nvSpPr>
          <p:spPr bwMode="auto">
            <a:xfrm>
              <a:off x="1100" y="1631"/>
              <a:ext cx="964" cy="19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500"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254" name="Rectangle 251"/>
            <p:cNvSpPr>
              <a:spLocks noChangeArrowheads="1"/>
            </p:cNvSpPr>
            <p:nvPr/>
          </p:nvSpPr>
          <p:spPr bwMode="auto">
            <a:xfrm>
              <a:off x="1100" y="1248"/>
              <a:ext cx="9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55" name="Group 252"/>
          <p:cNvGrpSpPr>
            <a:grpSpLocks/>
          </p:cNvGrpSpPr>
          <p:nvPr/>
        </p:nvGrpSpPr>
        <p:grpSpPr bwMode="auto">
          <a:xfrm>
            <a:off x="4821238" y="4175125"/>
            <a:ext cx="836612" cy="584200"/>
            <a:chOff x="1100" y="1248"/>
            <a:chExt cx="964" cy="576"/>
          </a:xfrm>
        </p:grpSpPr>
        <p:sp>
          <p:nvSpPr>
            <p:cNvPr id="256" name="Rectangle 253"/>
            <p:cNvSpPr>
              <a:spLocks noChangeArrowheads="1"/>
            </p:cNvSpPr>
            <p:nvPr/>
          </p:nvSpPr>
          <p:spPr bwMode="auto">
            <a:xfrm>
              <a:off x="1100" y="1248"/>
              <a:ext cx="964" cy="19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 sz="1500">
                  <a:solidFill>
                    <a:srgbClr val="008080"/>
                  </a:solidFill>
                  <a:latin typeface="Arial Narrow" pitchFamily="34" charset="0"/>
                </a:rPr>
                <a:t> </a:t>
              </a:r>
              <a:endParaRPr lang="en-US" altLang="zh-CN" sz="1500" b="1">
                <a:latin typeface="Arial Narrow" pitchFamily="34" charset="0"/>
              </a:endParaRPr>
            </a:p>
          </p:txBody>
        </p:sp>
        <p:sp>
          <p:nvSpPr>
            <p:cNvPr id="257" name="Rectangle 254"/>
            <p:cNvSpPr>
              <a:spLocks noChangeArrowheads="1"/>
            </p:cNvSpPr>
            <p:nvPr/>
          </p:nvSpPr>
          <p:spPr bwMode="auto">
            <a:xfrm>
              <a:off x="1100" y="1441"/>
              <a:ext cx="964" cy="19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 sz="1500">
                  <a:solidFill>
                    <a:srgbClr val="008080"/>
                  </a:solidFill>
                  <a:latin typeface="Arial Narrow" pitchFamily="34" charset="0"/>
                </a:rPr>
                <a:t> </a:t>
              </a:r>
              <a:endParaRPr lang="en-US" altLang="zh-CN" sz="1500">
                <a:latin typeface="Arial Narrow" pitchFamily="34" charset="0"/>
              </a:endParaRPr>
            </a:p>
          </p:txBody>
        </p:sp>
        <p:sp>
          <p:nvSpPr>
            <p:cNvPr id="258" name="Rectangle 255"/>
            <p:cNvSpPr>
              <a:spLocks noChangeArrowheads="1"/>
            </p:cNvSpPr>
            <p:nvPr/>
          </p:nvSpPr>
          <p:spPr bwMode="auto">
            <a:xfrm>
              <a:off x="1100" y="1631"/>
              <a:ext cx="964" cy="19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500"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259" name="Rectangle 256"/>
            <p:cNvSpPr>
              <a:spLocks noChangeArrowheads="1"/>
            </p:cNvSpPr>
            <p:nvPr/>
          </p:nvSpPr>
          <p:spPr bwMode="auto">
            <a:xfrm>
              <a:off x="1100" y="1248"/>
              <a:ext cx="9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60" name="Freeform 257"/>
          <p:cNvSpPr>
            <a:spLocks/>
          </p:cNvSpPr>
          <p:nvPr/>
        </p:nvSpPr>
        <p:spPr bwMode="auto">
          <a:xfrm>
            <a:off x="3962400" y="3638550"/>
            <a:ext cx="381000" cy="5334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48" y="0"/>
              </a:cxn>
              <a:cxn ang="0">
                <a:pos x="48" y="192"/>
              </a:cxn>
              <a:cxn ang="0">
                <a:pos x="0" y="192"/>
              </a:cxn>
              <a:cxn ang="0">
                <a:pos x="67" y="286"/>
              </a:cxn>
              <a:cxn ang="0">
                <a:pos x="144" y="192"/>
              </a:cxn>
              <a:cxn ang="0">
                <a:pos x="96" y="192"/>
              </a:cxn>
              <a:cxn ang="0">
                <a:pos x="96" y="48"/>
              </a:cxn>
              <a:cxn ang="0">
                <a:pos x="192" y="48"/>
              </a:cxn>
              <a:cxn ang="0">
                <a:pos x="192" y="0"/>
              </a:cxn>
            </a:cxnLst>
            <a:rect l="0" t="0" r="r" b="b"/>
            <a:pathLst>
              <a:path w="192" h="286">
                <a:moveTo>
                  <a:pt x="192" y="0"/>
                </a:moveTo>
                <a:lnTo>
                  <a:pt x="48" y="0"/>
                </a:lnTo>
                <a:lnTo>
                  <a:pt x="48" y="192"/>
                </a:lnTo>
                <a:lnTo>
                  <a:pt x="0" y="192"/>
                </a:lnTo>
                <a:lnTo>
                  <a:pt x="67" y="286"/>
                </a:lnTo>
                <a:lnTo>
                  <a:pt x="144" y="192"/>
                </a:lnTo>
                <a:lnTo>
                  <a:pt x="96" y="192"/>
                </a:lnTo>
                <a:lnTo>
                  <a:pt x="96" y="48"/>
                </a:lnTo>
                <a:lnTo>
                  <a:pt x="192" y="48"/>
                </a:lnTo>
                <a:lnTo>
                  <a:pt x="192" y="0"/>
                </a:lnTo>
                <a:close/>
              </a:path>
            </a:pathLst>
          </a:cu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261" name="Group 258"/>
          <p:cNvGrpSpPr>
            <a:grpSpLocks/>
          </p:cNvGrpSpPr>
          <p:nvPr/>
        </p:nvGrpSpPr>
        <p:grpSpPr bwMode="auto">
          <a:xfrm>
            <a:off x="4343400" y="3409950"/>
            <a:ext cx="838200" cy="579438"/>
            <a:chOff x="1100" y="1248"/>
            <a:chExt cx="964" cy="576"/>
          </a:xfrm>
        </p:grpSpPr>
        <p:sp>
          <p:nvSpPr>
            <p:cNvPr id="262" name="Rectangle 259"/>
            <p:cNvSpPr>
              <a:spLocks noChangeArrowheads="1"/>
            </p:cNvSpPr>
            <p:nvPr/>
          </p:nvSpPr>
          <p:spPr bwMode="auto">
            <a:xfrm>
              <a:off x="1100" y="1248"/>
              <a:ext cx="964" cy="19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 sz="1500">
                  <a:solidFill>
                    <a:srgbClr val="008080"/>
                  </a:solidFill>
                  <a:latin typeface="Arial Narrow" pitchFamily="34" charset="0"/>
                </a:rPr>
                <a:t> </a:t>
              </a:r>
              <a:endParaRPr lang="en-US" altLang="zh-CN" sz="1500" b="1">
                <a:latin typeface="Arial Narrow" pitchFamily="34" charset="0"/>
              </a:endParaRPr>
            </a:p>
          </p:txBody>
        </p:sp>
        <p:sp>
          <p:nvSpPr>
            <p:cNvPr id="263" name="Rectangle 260"/>
            <p:cNvSpPr>
              <a:spLocks noChangeArrowheads="1"/>
            </p:cNvSpPr>
            <p:nvPr/>
          </p:nvSpPr>
          <p:spPr bwMode="auto">
            <a:xfrm>
              <a:off x="1100" y="1441"/>
              <a:ext cx="964" cy="19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 sz="1500">
                  <a:solidFill>
                    <a:srgbClr val="008080"/>
                  </a:solidFill>
                  <a:latin typeface="Arial Narrow" pitchFamily="34" charset="0"/>
                </a:rPr>
                <a:t> </a:t>
              </a:r>
              <a:endParaRPr lang="en-US" altLang="zh-CN" sz="1500">
                <a:latin typeface="Arial Narrow" pitchFamily="34" charset="0"/>
              </a:endParaRPr>
            </a:p>
          </p:txBody>
        </p:sp>
        <p:sp>
          <p:nvSpPr>
            <p:cNvPr id="264" name="Rectangle 261"/>
            <p:cNvSpPr>
              <a:spLocks noChangeArrowheads="1"/>
            </p:cNvSpPr>
            <p:nvPr/>
          </p:nvSpPr>
          <p:spPr bwMode="auto">
            <a:xfrm>
              <a:off x="1100" y="1631"/>
              <a:ext cx="964" cy="19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500"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265" name="Rectangle 262"/>
            <p:cNvSpPr>
              <a:spLocks noChangeArrowheads="1"/>
            </p:cNvSpPr>
            <p:nvPr/>
          </p:nvSpPr>
          <p:spPr bwMode="auto">
            <a:xfrm>
              <a:off x="1100" y="1248"/>
              <a:ext cx="9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66" name="AutoShape 263"/>
          <p:cNvSpPr>
            <a:spLocks noChangeArrowheads="1"/>
          </p:cNvSpPr>
          <p:nvPr/>
        </p:nvSpPr>
        <p:spPr bwMode="auto">
          <a:xfrm>
            <a:off x="3962400" y="4764088"/>
            <a:ext cx="304800" cy="609600"/>
          </a:xfrm>
          <a:prstGeom prst="downArrow">
            <a:avLst>
              <a:gd name="adj1" fmla="val 45833"/>
              <a:gd name="adj2" fmla="val 30444"/>
            </a:avLst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53882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2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 animBg="1"/>
      <p:bldP spid="2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sz="3600" dirty="0" smtClean="0">
                <a:solidFill>
                  <a:srgbClr val="3333CC"/>
                </a:solidFill>
                <a:ea typeface="黑体" panose="02010609060101010101" pitchFamily="49" charset="-122"/>
              </a:rPr>
              <a:t>什么是索引</a:t>
            </a:r>
            <a:endParaRPr lang="zh-CN" altLang="en-US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188" y="1989138"/>
            <a:ext cx="7993062" cy="4098925"/>
          </a:xfrm>
        </p:spPr>
        <p:txBody>
          <a:bodyPr>
            <a:normAutofit lnSpcReduction="10000"/>
          </a:bodyPr>
          <a:lstStyle/>
          <a:p>
            <a:pPr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en-US" altLang="zh-CN" smtClean="0">
                <a:ea typeface="黑体" panose="02010609060101010101" pitchFamily="49" charset="-122"/>
              </a:rPr>
              <a:t>MySQL</a:t>
            </a:r>
            <a:r>
              <a:rPr lang="zh-CN" altLang="en-US" smtClean="0">
                <a:ea typeface="黑体" panose="02010609060101010101" pitchFamily="49" charset="-122"/>
              </a:rPr>
              <a:t>中的数据也是按页（ </a:t>
            </a:r>
            <a:r>
              <a:rPr lang="en-US" altLang="zh-CN" smtClean="0">
                <a:ea typeface="黑体" panose="02010609060101010101" pitchFamily="49" charset="-122"/>
              </a:rPr>
              <a:t>4KB </a:t>
            </a:r>
            <a:r>
              <a:rPr lang="zh-CN" altLang="en-US" smtClean="0">
                <a:ea typeface="黑体" panose="02010609060101010101" pitchFamily="49" charset="-122"/>
              </a:rPr>
              <a:t>）存放</a:t>
            </a:r>
          </a:p>
          <a:p>
            <a:pPr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</a:rPr>
              <a:t>索引：是</a:t>
            </a:r>
            <a:r>
              <a:rPr lang="en-US" altLang="zh-CN" smtClean="0">
                <a:ea typeface="黑体" panose="02010609060101010101" pitchFamily="49" charset="-122"/>
              </a:rPr>
              <a:t>MySQL</a:t>
            </a:r>
            <a:r>
              <a:rPr lang="zh-CN" altLang="en-US" smtClean="0">
                <a:ea typeface="黑体" panose="02010609060101010101" pitchFamily="49" charset="-122"/>
              </a:rPr>
              <a:t>编排数据的内部方法。它为</a:t>
            </a:r>
            <a:r>
              <a:rPr lang="en-US" altLang="zh-CN" smtClean="0">
                <a:ea typeface="黑体" panose="02010609060101010101" pitchFamily="49" charset="-122"/>
              </a:rPr>
              <a:t>MySQL</a:t>
            </a:r>
            <a:r>
              <a:rPr lang="zh-CN" altLang="en-US" smtClean="0">
                <a:ea typeface="黑体" panose="02010609060101010101" pitchFamily="49" charset="-122"/>
              </a:rPr>
              <a:t>提供一种方法来编排查询数据 。</a:t>
            </a:r>
          </a:p>
          <a:p>
            <a:pPr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</a:rPr>
              <a:t>索引页：数据库中存储索引的数据页；索引页类似于汉语字（词）典中按拼音或笔画排序的目录页。</a:t>
            </a:r>
          </a:p>
          <a:p>
            <a:pPr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</a:rPr>
              <a:t>索引的作用：通过使用索引，可以大大提高数据库的检索速度，改善数据库性能。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962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索引的优缺点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188" y="1989138"/>
            <a:ext cx="7993062" cy="409892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zh-CN" altLang="en-US" smtClean="0"/>
              <a:t>优点</a:t>
            </a:r>
          </a:p>
          <a:p>
            <a:pPr marL="812800" lvl="1" indent="-276225">
              <a:lnSpc>
                <a:spcPct val="115000"/>
              </a:lnSpc>
            </a:pPr>
            <a:r>
              <a:rPr lang="zh-CN" altLang="en-US" smtClean="0"/>
              <a:t>加快访问速度</a:t>
            </a:r>
          </a:p>
          <a:p>
            <a:pPr marL="812800" lvl="1" indent="-276225">
              <a:lnSpc>
                <a:spcPct val="115000"/>
              </a:lnSpc>
            </a:pPr>
            <a:r>
              <a:rPr lang="zh-CN" altLang="en-US" smtClean="0"/>
              <a:t>加强行的唯一性</a:t>
            </a:r>
          </a:p>
          <a:p>
            <a:pPr>
              <a:lnSpc>
                <a:spcPct val="115000"/>
              </a:lnSpc>
            </a:pPr>
            <a:r>
              <a:rPr lang="zh-CN" altLang="en-US" smtClean="0"/>
              <a:t>缺点</a:t>
            </a:r>
          </a:p>
          <a:p>
            <a:pPr marL="812800" lvl="1" indent="-276225">
              <a:lnSpc>
                <a:spcPct val="115000"/>
              </a:lnSpc>
            </a:pPr>
            <a:r>
              <a:rPr lang="ko-KR" altLang="en-US" smtClean="0"/>
              <a:t>带索引的表在数据库中需要更多的存储空间</a:t>
            </a:r>
          </a:p>
          <a:p>
            <a:pPr marL="812800" lvl="1" indent="-276225">
              <a:lnSpc>
                <a:spcPct val="115000"/>
              </a:lnSpc>
            </a:pPr>
            <a:r>
              <a:rPr lang="ko-KR" altLang="en-US" smtClean="0"/>
              <a:t>操纵数据的命令需要更长的处理时间，因为它们需要对索引进行更新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0226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</a:rPr>
              <a:t>创建索引</a:t>
            </a:r>
            <a:r>
              <a:rPr lang="zh-CN" altLang="en-US" dirty="0" smtClean="0"/>
              <a:t>的指导原则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188" y="1989138"/>
            <a:ext cx="7993062" cy="4098925"/>
          </a:xfrm>
        </p:spPr>
        <p:txBody>
          <a:bodyPr/>
          <a:lstStyle/>
          <a:p>
            <a:r>
              <a:rPr lang="zh-CN" altLang="zh-CN" smtClean="0"/>
              <a:t>请按照下列标准选择建立索引的列。</a:t>
            </a:r>
          </a:p>
          <a:p>
            <a:pPr marL="812800" lvl="1" indent="-279400"/>
            <a:r>
              <a:rPr lang="zh-CN" altLang="zh-CN" smtClean="0"/>
              <a:t>该列用于频繁搜索</a:t>
            </a:r>
          </a:p>
          <a:p>
            <a:pPr marL="812800" lvl="1" indent="-279400"/>
            <a:r>
              <a:rPr lang="zh-CN" altLang="zh-CN" smtClean="0"/>
              <a:t>该列用于对数据进行排序</a:t>
            </a:r>
          </a:p>
          <a:p>
            <a:r>
              <a:rPr lang="zh-CN" altLang="zh-CN" smtClean="0"/>
              <a:t>请不要使用下面的列创建索引：</a:t>
            </a:r>
          </a:p>
          <a:p>
            <a:pPr marL="812800" lvl="1" indent="-279400"/>
            <a:r>
              <a:rPr lang="zh-CN" altLang="zh-CN" smtClean="0"/>
              <a:t>列中仅包含几个不同的值。</a:t>
            </a:r>
          </a:p>
          <a:p>
            <a:pPr marL="812800" lvl="1" indent="-279400"/>
            <a:r>
              <a:rPr lang="zh-CN" altLang="zh-CN" smtClean="0"/>
              <a:t>表中仅包含几行。为小型表创建索引可能不太划算</a:t>
            </a:r>
            <a:r>
              <a:rPr lang="zh-CN" altLang="en-US" smtClean="0"/>
              <a:t>，因为</a:t>
            </a:r>
            <a:r>
              <a:rPr lang="en-US" altLang="zh-CN" smtClean="0"/>
              <a:t>MySQL</a:t>
            </a:r>
            <a:r>
              <a:rPr lang="zh-CN" altLang="en-US" smtClean="0"/>
              <a:t>在索引中搜索数据所花的时间比在表中逐行搜索所花的时间更长 </a:t>
            </a:r>
            <a:endParaRPr lang="zh-CN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81120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</a:rPr>
              <a:t>什么是视图</a:t>
            </a:r>
            <a:endParaRPr lang="zh-CN" altLang="en-US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188" y="1989138"/>
            <a:ext cx="7993062" cy="4098925"/>
          </a:xfrm>
        </p:spPr>
        <p:txBody>
          <a:bodyPr/>
          <a:lstStyle/>
          <a:p>
            <a:r>
              <a:rPr lang="ko-KR" altLang="en-US" smtClean="0">
                <a:latin typeface="楷体_GB2312" pitchFamily="49" charset="-122"/>
              </a:rPr>
              <a:t>视图是一</a:t>
            </a:r>
            <a:r>
              <a:rPr lang="zh-CN" altLang="en-US" smtClean="0">
                <a:latin typeface="楷体_GB2312" pitchFamily="49" charset="-122"/>
              </a:rPr>
              <a:t>张</a:t>
            </a:r>
            <a:r>
              <a:rPr lang="ko-KR" altLang="en-US" smtClean="0">
                <a:solidFill>
                  <a:srgbClr val="FF3300"/>
                </a:solidFill>
                <a:latin typeface="楷体_GB2312" pitchFamily="49" charset="-122"/>
              </a:rPr>
              <a:t>虚拟表</a:t>
            </a:r>
            <a:r>
              <a:rPr lang="ko-KR" altLang="en-US" smtClean="0">
                <a:latin typeface="楷体_GB2312" pitchFamily="49" charset="-122"/>
              </a:rPr>
              <a:t>，</a:t>
            </a:r>
            <a:r>
              <a:rPr lang="zh-CN" altLang="en-US" smtClean="0"/>
              <a:t>它表示一张表的部分数据或多张表的综合数据</a:t>
            </a:r>
            <a:r>
              <a:rPr lang="zh-CN" altLang="zh-CN" smtClean="0"/>
              <a:t>，其结构和数据是建立在对表的查询基础上</a:t>
            </a:r>
            <a:endParaRPr lang="zh-CN" altLang="en-US" smtClean="0"/>
          </a:p>
          <a:p>
            <a:r>
              <a:rPr kumimoji="1" lang="zh-CN" altLang="en-US" smtClean="0"/>
              <a:t>视图中并不存放数据，而是存放在视图所引用的原始表（基表）中</a:t>
            </a:r>
          </a:p>
          <a:p>
            <a:r>
              <a:rPr lang="zh-CN" altLang="en-US" smtClean="0">
                <a:latin typeface="楷体_GB2312" pitchFamily="49" charset="-122"/>
              </a:rPr>
              <a:t>同一张原始表，根据不同用户的不同需求，可以创建不同的</a:t>
            </a:r>
            <a:r>
              <a:rPr lang="ko-KR" altLang="en-US" smtClean="0">
                <a:latin typeface="楷体_GB2312" pitchFamily="49" charset="-122"/>
              </a:rPr>
              <a:t>视图</a:t>
            </a:r>
            <a:endParaRPr lang="zh-CN" altLang="en-US" smtClean="0">
              <a:latin typeface="楷体_GB2312" pitchFamily="49" charset="-122"/>
            </a:endParaRP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24356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</a:rPr>
              <a:t>什么是视图</a:t>
            </a:r>
            <a:endParaRPr lang="zh-CN" altLang="en-US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188" y="1989138"/>
            <a:ext cx="7993062" cy="40989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mtClean="0">
                <a:latin typeface="楷体_GB2312" pitchFamily="49" charset="-122"/>
              </a:rPr>
              <a:t>视图的用途</a:t>
            </a:r>
          </a:p>
          <a:p>
            <a:pPr marL="812800" lvl="1" indent="-276225" algn="just">
              <a:lnSpc>
                <a:spcPct val="105000"/>
              </a:lnSpc>
            </a:pPr>
            <a:r>
              <a:rPr lang="ko-KR" altLang="en-US" smtClean="0"/>
              <a:t>筛选表</a:t>
            </a:r>
            <a:r>
              <a:rPr lang="zh-CN" altLang="en-US" smtClean="0"/>
              <a:t>中</a:t>
            </a:r>
            <a:r>
              <a:rPr lang="ko-KR" altLang="en-US" smtClean="0"/>
              <a:t>的行</a:t>
            </a:r>
          </a:p>
          <a:p>
            <a:pPr marL="812800" lvl="1" indent="-276225" algn="just">
              <a:lnSpc>
                <a:spcPct val="105000"/>
              </a:lnSpc>
            </a:pPr>
            <a:r>
              <a:rPr lang="ko-KR" altLang="en-US" smtClean="0"/>
              <a:t>防止未经许可的用户访问敏感数据</a:t>
            </a:r>
          </a:p>
          <a:p>
            <a:pPr marL="812800" lvl="1" indent="-276225" algn="just">
              <a:lnSpc>
                <a:spcPct val="105000"/>
              </a:lnSpc>
            </a:pPr>
            <a:r>
              <a:rPr lang="ko-KR" altLang="en-US" smtClean="0"/>
              <a:t>降低数据库的复杂程度</a:t>
            </a:r>
          </a:p>
          <a:p>
            <a:pPr marL="812800" lvl="1" indent="-276225" algn="just">
              <a:lnSpc>
                <a:spcPct val="105000"/>
              </a:lnSpc>
            </a:pPr>
            <a:r>
              <a:rPr lang="ko-KR" altLang="en-US" smtClean="0"/>
              <a:t>将</a:t>
            </a:r>
            <a:r>
              <a:rPr lang="zh-CN" altLang="en-US" smtClean="0"/>
              <a:t>多个</a:t>
            </a:r>
            <a:r>
              <a:rPr lang="ko-KR" altLang="en-US" smtClean="0"/>
              <a:t>物理数据库抽象为一个逻辑数据库</a:t>
            </a:r>
            <a:endParaRPr lang="zh-CN" altLang="en-US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4471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</a:rPr>
              <a:t>如何创建视图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2046288"/>
            <a:ext cx="777557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>
                <a:latin typeface="+mn-lt"/>
                <a:ea typeface="+mn-ea"/>
              </a:rPr>
              <a:t>创建视图的语法</a:t>
            </a:r>
            <a:endParaRPr lang="zh-CN" altLang="en-US" sz="2400" kern="0" dirty="0">
              <a:latin typeface="+mn-lt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27088" y="2784475"/>
            <a:ext cx="7416800" cy="17113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228600" indent="-228600">
              <a:defRPr/>
            </a:pPr>
            <a:endParaRPr lang="en-US" altLang="zh-CN" sz="1600">
              <a:solidFill>
                <a:srgbClr val="0000FF"/>
              </a:solidFill>
              <a:latin typeface="Arial" charset="0"/>
              <a:ea typeface="黑体" pitchFamily="2" charset="-122"/>
            </a:endParaRPr>
          </a:p>
          <a:p>
            <a:pPr marL="228600" indent="-228600">
              <a:defRPr/>
            </a:pPr>
            <a:r>
              <a:rPr lang="en-US" altLang="zh-CN" sz="240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CREATE VIEW</a:t>
            </a:r>
            <a:r>
              <a:rPr lang="en-US" altLang="zh-CN" sz="2400">
                <a:latin typeface="Arial" charset="0"/>
                <a:ea typeface="黑体" pitchFamily="2" charset="-122"/>
              </a:rPr>
              <a:t> view_name  </a:t>
            </a:r>
          </a:p>
          <a:p>
            <a:pPr marL="228600" indent="-228600">
              <a:defRPr/>
            </a:pPr>
            <a:r>
              <a:rPr lang="en-US" altLang="zh-CN" sz="2400">
                <a:latin typeface="Arial" charset="0"/>
                <a:ea typeface="黑体" pitchFamily="2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AS</a:t>
            </a:r>
          </a:p>
          <a:p>
            <a:pPr marL="228600" indent="-228600">
              <a:defRPr/>
            </a:pPr>
            <a:r>
              <a:rPr lang="en-US" altLang="zh-CN" sz="2400">
                <a:latin typeface="Arial" charset="0"/>
                <a:ea typeface="黑体" pitchFamily="2" charset="-122"/>
              </a:rPr>
              <a:t>    &lt;select</a:t>
            </a:r>
            <a:r>
              <a:rPr lang="zh-CN" altLang="en-US" sz="2400">
                <a:latin typeface="Arial" charset="0"/>
                <a:ea typeface="黑体" pitchFamily="2" charset="-122"/>
              </a:rPr>
              <a:t>语句</a:t>
            </a:r>
            <a:r>
              <a:rPr lang="en-US" altLang="zh-CN" sz="2400">
                <a:latin typeface="Arial" charset="0"/>
                <a:ea typeface="黑体" pitchFamily="2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0377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sz="3600" dirty="0" smtClean="0">
                <a:solidFill>
                  <a:srgbClr val="3333CC"/>
                </a:solidFill>
                <a:ea typeface="黑体" panose="02010609060101010101" pitchFamily="49" charset="-122"/>
              </a:rPr>
              <a:t>什么是存储过程 </a:t>
            </a:r>
            <a:r>
              <a:rPr lang="en-US" altLang="zh-CN" sz="3600" dirty="0" smtClean="0">
                <a:solidFill>
                  <a:srgbClr val="3333CC"/>
                </a:solidFill>
                <a:ea typeface="黑体" panose="02010609060101010101" pitchFamily="49" charset="-122"/>
              </a:rPr>
              <a:t>2-1</a:t>
            </a:r>
            <a:endParaRPr lang="zh-CN" altLang="en-US" dirty="0" smtClean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4213" y="1881188"/>
            <a:ext cx="8424862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US" sz="2800">
                <a:ea typeface="黑体" panose="02010609060101010101" pitchFamily="49" charset="-122"/>
              </a:rPr>
              <a:t>存储过程（</a:t>
            </a:r>
            <a:r>
              <a:rPr lang="en-US" altLang="zh-CN" sz="2800">
                <a:ea typeface="黑体" panose="02010609060101010101" pitchFamily="49" charset="-122"/>
              </a:rPr>
              <a:t>procedure</a:t>
            </a:r>
            <a:r>
              <a:rPr lang="zh-CN" altLang="en-US" sz="2800">
                <a:ea typeface="黑体" panose="02010609060101010101" pitchFamily="49" charset="-122"/>
              </a:rPr>
              <a:t>）类似于</a:t>
            </a:r>
            <a:r>
              <a:rPr lang="en-US" altLang="zh-CN" sz="2800">
                <a:ea typeface="黑体" panose="02010609060101010101" pitchFamily="49" charset="-122"/>
              </a:rPr>
              <a:t>JavaScript</a:t>
            </a:r>
            <a:r>
              <a:rPr lang="zh-CN" altLang="en-US" sz="2800">
                <a:ea typeface="黑体" panose="02010609060101010101" pitchFamily="49" charset="-122"/>
              </a:rPr>
              <a:t>语言中的函数</a:t>
            </a:r>
            <a:endParaRPr lang="zh-CN" altLang="en-US" sz="280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用来执行管理任务或应用复杂的业务规则</a:t>
            </a:r>
          </a:p>
          <a:p>
            <a:pPr eaLnBrk="1" hangingPunct="1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存储过程可以带参数，也可以返回结果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076825" y="3886200"/>
            <a:ext cx="3455988" cy="26574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cs typeface="Times New Roman" panose="02020603050405020304" pitchFamily="18" charset="0"/>
              </a:rPr>
              <a:t>sum(a b)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cs typeface="Times New Roman" panose="02020603050405020304" pitchFamily="18" charset="0"/>
              </a:rPr>
              <a:t>{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cs typeface="Times New Roman" panose="02020603050405020304" pitchFamily="18" charset="0"/>
              </a:rPr>
              <a:t>   s =a+b;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cs typeface="Times New Roman" panose="02020603050405020304" pitchFamily="18" charset="0"/>
              </a:rPr>
              <a:t>   return s 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187450" y="4383088"/>
            <a:ext cx="3024188" cy="935037"/>
          </a:xfrm>
          <a:prstGeom prst="wedgeRoundRectCallout">
            <a:avLst>
              <a:gd name="adj1" fmla="val 100444"/>
              <a:gd name="adj2" fmla="val 90917"/>
              <a:gd name="adj3" fmla="val 16667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ea typeface="黑体" panose="02010609060101010101" pitchFamily="49" charset="-122"/>
                <a:cs typeface="Times New Roman" panose="02020603050405020304" pitchFamily="18" charset="0"/>
              </a:rPr>
              <a:t>存储过程相当于</a:t>
            </a:r>
            <a:r>
              <a:rPr lang="en-US" altLang="zh-CN" sz="2200">
                <a:ea typeface="黑体" panose="02010609060101010101" pitchFamily="49" charset="-122"/>
                <a:cs typeface="Times New Roman" panose="02020603050405020304" pitchFamily="18" charset="0"/>
              </a:rPr>
              <a:t>JavaScript</a:t>
            </a:r>
            <a:r>
              <a:rPr lang="zh-CN" altLang="en-US" sz="2200">
                <a:ea typeface="黑体" panose="02010609060101010101" pitchFamily="49" charset="-122"/>
                <a:cs typeface="Times New Roman" panose="02020603050405020304" pitchFamily="18" charset="0"/>
              </a:rPr>
              <a:t>中的函数</a:t>
            </a:r>
          </a:p>
        </p:txBody>
      </p:sp>
    </p:spTree>
    <p:extLst>
      <p:ext uri="{BB962C8B-B14F-4D97-AF65-F5344CB8AC3E}">
        <p14:creationId xmlns:p14="http://schemas.microsoft.com/office/powerpoint/2010/main" val="16850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多表联结查询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分类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2066925"/>
            <a:ext cx="76993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>
                <a:latin typeface="+mn-lt"/>
                <a:ea typeface="+mn-ea"/>
              </a:rPr>
              <a:t>内联结</a:t>
            </a:r>
            <a:r>
              <a:rPr lang="en-US" altLang="zh-CN" sz="2400" kern="0">
                <a:latin typeface="+mn-lt"/>
                <a:ea typeface="+mn-ea"/>
              </a:rPr>
              <a:t>(</a:t>
            </a:r>
            <a:r>
              <a:rPr lang="en-US" altLang="zh-CN" sz="2400" kern="0">
                <a:solidFill>
                  <a:srgbClr val="FF0000"/>
                </a:solidFill>
                <a:latin typeface="+mn-lt"/>
                <a:ea typeface="+mn-ea"/>
              </a:rPr>
              <a:t>INNER JOIN</a:t>
            </a:r>
            <a:r>
              <a:rPr lang="en-US" altLang="zh-CN" sz="2400" kern="0">
                <a:latin typeface="+mn-lt"/>
                <a:ea typeface="+mn-ea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>
                <a:latin typeface="+mn-lt"/>
                <a:ea typeface="+mn-ea"/>
              </a:rPr>
              <a:t>外联结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150000"/>
              <a:buFont typeface="Wingdings" pitchFamily="2" charset="2"/>
              <a:buNone/>
              <a:defRPr/>
            </a:pPr>
            <a:r>
              <a:rPr lang="en-US" altLang="zh-CN" sz="2200" kern="0">
                <a:latin typeface="+mn-lt"/>
                <a:ea typeface="+mn-ea"/>
              </a:rPr>
              <a:t>——</a:t>
            </a:r>
            <a:r>
              <a:rPr lang="zh-CN" altLang="en-US" sz="2200" kern="0">
                <a:latin typeface="+mn-lt"/>
                <a:ea typeface="+mn-ea"/>
              </a:rPr>
              <a:t>左外联结   </a:t>
            </a:r>
            <a:r>
              <a:rPr lang="en-US" altLang="zh-CN" sz="2200" kern="0">
                <a:latin typeface="+mn-lt"/>
                <a:ea typeface="+mn-ea"/>
              </a:rPr>
              <a:t>(LEFT JOIN)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150000"/>
              <a:buFont typeface="Wingdings" pitchFamily="2" charset="2"/>
              <a:buNone/>
              <a:defRPr/>
            </a:pPr>
            <a:r>
              <a:rPr lang="en-US" altLang="zh-CN" sz="2200" kern="0">
                <a:latin typeface="+mn-lt"/>
                <a:ea typeface="+mn-ea"/>
              </a:rPr>
              <a:t>——</a:t>
            </a:r>
            <a:r>
              <a:rPr lang="zh-CN" altLang="en-US" sz="2200" kern="0">
                <a:latin typeface="+mn-lt"/>
                <a:ea typeface="+mn-ea"/>
              </a:rPr>
              <a:t>右外联结   </a:t>
            </a:r>
            <a:r>
              <a:rPr lang="en-US" altLang="zh-CN" sz="2200" kern="0">
                <a:latin typeface="+mn-lt"/>
                <a:ea typeface="+mn-ea"/>
              </a:rPr>
              <a:t>(RIGHT JOIN)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150000"/>
              <a:buFont typeface="Wingdings" pitchFamily="2" charset="2"/>
              <a:buNone/>
              <a:defRPr/>
            </a:pPr>
            <a:r>
              <a:rPr lang="en-US" altLang="zh-CN" sz="2200" kern="0">
                <a:latin typeface="+mn-lt"/>
                <a:ea typeface="+mn-ea"/>
              </a:rPr>
              <a:t>——</a:t>
            </a:r>
            <a:r>
              <a:rPr lang="zh-CN" altLang="en-US" sz="2200" kern="0">
                <a:latin typeface="+mn-lt"/>
                <a:ea typeface="+mn-ea"/>
              </a:rPr>
              <a:t>完整外联结</a:t>
            </a:r>
            <a:r>
              <a:rPr lang="en-US" altLang="zh-CN" sz="2200" kern="0">
                <a:latin typeface="+mn-lt"/>
                <a:ea typeface="+mn-ea"/>
              </a:rPr>
              <a:t>(FULL JOIN)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>
                <a:latin typeface="+mn-lt"/>
                <a:ea typeface="+mn-ea"/>
              </a:rPr>
              <a:t>交叉联结</a:t>
            </a:r>
            <a:r>
              <a:rPr lang="en-US" altLang="zh-CN" sz="2400" kern="0">
                <a:latin typeface="+mn-lt"/>
                <a:ea typeface="+mn-ea"/>
              </a:rPr>
              <a:t>(CROSS JOIN)</a:t>
            </a:r>
            <a:endParaRPr lang="en-US" altLang="zh-CN" sz="2400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10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sz="3600" dirty="0" smtClean="0">
                <a:solidFill>
                  <a:srgbClr val="3333CC"/>
                </a:solidFill>
                <a:ea typeface="黑体" panose="02010609060101010101" pitchFamily="49" charset="-122"/>
              </a:rPr>
              <a:t>什么是存储过程 </a:t>
            </a:r>
            <a:r>
              <a:rPr lang="en-US" altLang="zh-CN" sz="3600" dirty="0" smtClean="0">
                <a:solidFill>
                  <a:srgbClr val="3333CC"/>
                </a:solidFill>
                <a:ea typeface="黑体" panose="02010609060101010101" pitchFamily="49" charset="-122"/>
              </a:rPr>
              <a:t>2-2</a:t>
            </a:r>
            <a:endParaRPr lang="zh-CN" altLang="en-US" dirty="0" smtClean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350963" y="3813175"/>
            <a:ext cx="2185987" cy="2066925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00CC00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</a:gradFill>
          <a:ln w="6350">
            <a:solidFill>
              <a:srgbClr val="008000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just" eaLnBrk="0" hangingPunct="0">
              <a:defRPr/>
            </a:pPr>
            <a:r>
              <a:rPr lang="zh-CN" altLang="en-US" sz="2400">
                <a:latin typeface="Arial" charset="0"/>
                <a:ea typeface="黑体" pitchFamily="2" charset="-122"/>
                <a:cs typeface="Times New Roman" pitchFamily="18" charset="0"/>
              </a:rPr>
              <a:t>存储过程</a:t>
            </a:r>
          </a:p>
          <a:p>
            <a:pPr algn="just" eaLnBrk="0" hangingPunct="0">
              <a:defRPr/>
            </a:pPr>
            <a:endParaRPr lang="zh-CN" altLang="en-US" sz="1100">
              <a:latin typeface="Arial" charset="0"/>
              <a:ea typeface="黑体" pitchFamily="2" charset="-122"/>
              <a:cs typeface="Times New Roman" pitchFamily="18" charset="0"/>
            </a:endParaRPr>
          </a:p>
          <a:p>
            <a:pPr algn="just" eaLnBrk="0" hangingPunct="0">
              <a:defRPr/>
            </a:pPr>
            <a:r>
              <a:rPr lang="en-US" altLang="zh-CN" sz="1100">
                <a:solidFill>
                  <a:srgbClr val="800000"/>
                </a:solidFill>
                <a:latin typeface="Arial" charset="0"/>
                <a:ea typeface="黑体" pitchFamily="2" charset="-122"/>
                <a:cs typeface="Times New Roman" pitchFamily="18" charset="0"/>
              </a:rPr>
              <a:t>--------</a:t>
            </a:r>
          </a:p>
          <a:p>
            <a:pPr algn="just" eaLnBrk="0" hangingPunct="0">
              <a:defRPr/>
            </a:pPr>
            <a:r>
              <a:rPr lang="en-US" altLang="zh-CN" sz="1100">
                <a:solidFill>
                  <a:srgbClr val="800000"/>
                </a:solidFill>
                <a:latin typeface="Arial" charset="0"/>
                <a:ea typeface="黑体" pitchFamily="2" charset="-122"/>
                <a:cs typeface="Times New Roman" pitchFamily="18" charset="0"/>
              </a:rPr>
              <a:t>--------</a:t>
            </a:r>
          </a:p>
          <a:p>
            <a:pPr algn="just" eaLnBrk="0" hangingPunct="0">
              <a:defRPr/>
            </a:pPr>
            <a:r>
              <a:rPr lang="en-US" altLang="zh-CN" sz="1100">
                <a:solidFill>
                  <a:srgbClr val="800000"/>
                </a:solidFill>
                <a:latin typeface="Arial" charset="0"/>
                <a:ea typeface="黑体" pitchFamily="2" charset="-122"/>
                <a:cs typeface="Times New Roman" pitchFamily="18" charset="0"/>
              </a:rPr>
              <a:t>--------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83213" y="3308350"/>
            <a:ext cx="2476500" cy="593725"/>
          </a:xfrm>
          <a:prstGeom prst="rect">
            <a:avLst/>
          </a:prstGeom>
          <a:gradFill rotWithShape="1">
            <a:gsLst>
              <a:gs pos="0">
                <a:srgbClr val="99FF33"/>
              </a:gs>
              <a:gs pos="100000">
                <a:schemeClr val="bg1"/>
              </a:gs>
            </a:gsLst>
            <a:lin ang="189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000">
                <a:solidFill>
                  <a:schemeClr val="tx2"/>
                </a:solidFill>
                <a:latin typeface="Arial" charset="0"/>
                <a:ea typeface="黑体" pitchFamily="2" charset="-122"/>
                <a:cs typeface="Times New Roman" pitchFamily="18" charset="0"/>
              </a:rPr>
              <a:t>单个 </a:t>
            </a:r>
            <a:r>
              <a:rPr lang="en-US" altLang="zh-CN" sz="2000">
                <a:solidFill>
                  <a:schemeClr val="tx2"/>
                </a:solidFill>
                <a:latin typeface="Arial" charset="0"/>
                <a:ea typeface="黑体" pitchFamily="2" charset="-122"/>
                <a:cs typeface="Times New Roman" pitchFamily="18" charset="0"/>
              </a:rPr>
              <a:t>SELECT </a:t>
            </a:r>
            <a:r>
              <a:rPr lang="zh-CN" altLang="en-US" sz="2000">
                <a:solidFill>
                  <a:schemeClr val="tx2"/>
                </a:solidFill>
                <a:latin typeface="Arial" charset="0"/>
                <a:ea typeface="黑体" pitchFamily="2" charset="-122"/>
                <a:cs typeface="Times New Roman" pitchFamily="18" charset="0"/>
              </a:rPr>
              <a:t>语句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83213" y="4191000"/>
            <a:ext cx="2476500" cy="576263"/>
          </a:xfrm>
          <a:prstGeom prst="rect">
            <a:avLst/>
          </a:prstGeom>
          <a:gradFill rotWithShape="1">
            <a:gsLst>
              <a:gs pos="0">
                <a:srgbClr val="99FF33"/>
              </a:gs>
              <a:gs pos="100000">
                <a:schemeClr val="bg1"/>
              </a:gs>
            </a:gsLst>
            <a:lin ang="189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黑体" pitchFamily="2" charset="-122"/>
                <a:cs typeface="Times New Roman" pitchFamily="18" charset="0"/>
              </a:rPr>
              <a:t>SELECT </a:t>
            </a:r>
            <a:r>
              <a:rPr lang="zh-CN" altLang="en-US" sz="2000">
                <a:solidFill>
                  <a:schemeClr val="tx2"/>
                </a:solidFill>
                <a:latin typeface="Arial" charset="0"/>
                <a:ea typeface="黑体" pitchFamily="2" charset="-122"/>
                <a:cs typeface="Times New Roman" pitchFamily="18" charset="0"/>
              </a:rPr>
              <a:t>语句块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83213" y="5145088"/>
            <a:ext cx="2476500" cy="793750"/>
          </a:xfrm>
          <a:prstGeom prst="rect">
            <a:avLst/>
          </a:prstGeom>
          <a:gradFill rotWithShape="1">
            <a:gsLst>
              <a:gs pos="0">
                <a:srgbClr val="99FF33"/>
              </a:gs>
              <a:gs pos="100000">
                <a:schemeClr val="bg1"/>
              </a:gs>
            </a:gsLst>
            <a:lin ang="189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黑体" pitchFamily="2" charset="-122"/>
                <a:cs typeface="Times New Roman" pitchFamily="18" charset="0"/>
              </a:rPr>
              <a:t>SELECT</a:t>
            </a:r>
            <a:r>
              <a:rPr lang="zh-CN" altLang="en-US" sz="2000">
                <a:solidFill>
                  <a:schemeClr val="tx2"/>
                </a:solidFill>
                <a:latin typeface="Arial" charset="0"/>
                <a:ea typeface="黑体" pitchFamily="2" charset="-122"/>
                <a:cs typeface="Times New Roman" pitchFamily="18" charset="0"/>
              </a:rPr>
              <a:t>语句与逻辑控制语句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4877322">
            <a:off x="3815557" y="3723481"/>
            <a:ext cx="944562" cy="2457450"/>
          </a:xfrm>
          <a:prstGeom prst="curvedRightArrow">
            <a:avLst>
              <a:gd name="adj1" fmla="val 10094"/>
              <a:gd name="adj2" fmla="val 62127"/>
              <a:gd name="adj3" fmla="val 39741"/>
            </a:avLst>
          </a:prstGeom>
          <a:gradFill rotWithShape="1">
            <a:gsLst>
              <a:gs pos="0">
                <a:srgbClr val="FFCC00">
                  <a:alpha val="89000"/>
                </a:srgbClr>
              </a:gs>
              <a:gs pos="50000">
                <a:srgbClr val="FFFFFF"/>
              </a:gs>
              <a:gs pos="100000">
                <a:srgbClr val="FFCC00">
                  <a:alpha val="89000"/>
                </a:srgbClr>
              </a:gs>
            </a:gsLst>
            <a:lin ang="0" scaled="1"/>
          </a:gradFill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rot="4877322">
            <a:off x="3815557" y="2885281"/>
            <a:ext cx="944562" cy="2457450"/>
          </a:xfrm>
          <a:prstGeom prst="curvedRightArrow">
            <a:avLst>
              <a:gd name="adj1" fmla="val 12153"/>
              <a:gd name="adj2" fmla="val 64187"/>
              <a:gd name="adj3" fmla="val 40986"/>
            </a:avLst>
          </a:prstGeom>
          <a:gradFill rotWithShape="1">
            <a:gsLst>
              <a:gs pos="0">
                <a:srgbClr val="FFCC00">
                  <a:alpha val="89000"/>
                </a:srgbClr>
              </a:gs>
              <a:gs pos="50000">
                <a:srgbClr val="FFFFFF"/>
              </a:gs>
              <a:gs pos="100000">
                <a:srgbClr val="FFCC00">
                  <a:alpha val="89000"/>
                </a:srgbClr>
              </a:gs>
            </a:gsLst>
            <a:lin ang="0" scaled="1"/>
          </a:gradFill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 rot="4877322">
            <a:off x="3759200" y="1933575"/>
            <a:ext cx="884238" cy="2601912"/>
          </a:xfrm>
          <a:prstGeom prst="curvedRightArrow">
            <a:avLst>
              <a:gd name="adj1" fmla="val 13568"/>
              <a:gd name="adj2" fmla="val 83508"/>
              <a:gd name="adj3" fmla="val 34282"/>
            </a:avLst>
          </a:prstGeom>
          <a:gradFill rotWithShape="1">
            <a:gsLst>
              <a:gs pos="0">
                <a:srgbClr val="FFCC00">
                  <a:alpha val="89000"/>
                </a:srgbClr>
              </a:gs>
              <a:gs pos="50000">
                <a:srgbClr val="FFFFFF"/>
              </a:gs>
              <a:gs pos="100000">
                <a:srgbClr val="FFCC00">
                  <a:alpha val="89000"/>
                </a:srgbClr>
              </a:gs>
            </a:gsLst>
            <a:lin ang="0" scaled="1"/>
          </a:gradFill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668713" y="5775325"/>
            <a:ext cx="1600200" cy="46672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zh-CN" altLang="en-US" sz="24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可以包含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82625" y="1854200"/>
            <a:ext cx="81375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存储过程可以包含数据操纵语句、变量、逻辑 控制语句等</a:t>
            </a:r>
            <a:endParaRPr lang="zh-CN" altLang="en-US" sz="2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1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存储过程的优点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188" y="1989138"/>
            <a:ext cx="7993062" cy="4098925"/>
          </a:xfrm>
        </p:spPr>
        <p:txBody>
          <a:bodyPr/>
          <a:lstStyle/>
          <a:p>
            <a:pPr>
              <a:spcAft>
                <a:spcPct val="10000"/>
              </a:spcAft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en-GB" smtClean="0">
                <a:ea typeface="黑体" panose="02010609060101010101" pitchFamily="49" charset="-122"/>
                <a:cs typeface="Times New Roman" panose="02020603050405020304" pitchFamily="18" charset="0"/>
              </a:rPr>
              <a:t>执行速度更快</a:t>
            </a:r>
          </a:p>
          <a:p>
            <a:pPr>
              <a:spcAft>
                <a:spcPct val="10000"/>
              </a:spcAft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允许模块化程序设计 </a:t>
            </a:r>
            <a:endParaRPr lang="zh-CN" altLang="en-GB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Aft>
                <a:spcPct val="10000"/>
              </a:spcAft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GB" smtClean="0">
                <a:ea typeface="黑体" panose="02010609060101010101" pitchFamily="49" charset="-122"/>
                <a:cs typeface="Times New Roman" panose="02020603050405020304" pitchFamily="18" charset="0"/>
              </a:rPr>
              <a:t>提高系统安全性</a:t>
            </a:r>
          </a:p>
          <a:p>
            <a:pPr>
              <a:spcAft>
                <a:spcPct val="10000"/>
              </a:spcAft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GB" smtClean="0">
                <a:ea typeface="黑体" panose="02010609060101010101" pitchFamily="49" charset="-122"/>
                <a:cs typeface="Times New Roman" panose="02020603050405020304" pitchFamily="18" charset="0"/>
              </a:rPr>
              <a:t>减少网络流通量</a:t>
            </a:r>
            <a:endParaRPr lang="zh-CN" altLang="en-US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1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如何创建存储过程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84213" y="1957388"/>
            <a:ext cx="8064500" cy="322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defTabSz="812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12800" indent="-269875" defTabSz="812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12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12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12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GB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定义存储过程的语法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en-GB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Create procedure proc_name([in/out/inout]</a:t>
            </a:r>
            <a:r>
              <a:rPr lang="zh-CN" altLang="en-GB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en-GB" altLang="zh-CN" sz="2000"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GB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en-GB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Begin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GB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代码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en-GB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End </a:t>
            </a:r>
          </a:p>
          <a:p>
            <a:pPr lvl="1" eaLnBrk="1" hangingPunct="1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GB" sz="240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GB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JavaScript</a:t>
            </a:r>
            <a:r>
              <a:rPr lang="zh-CN" altLang="en-GB" sz="2400">
                <a:ea typeface="黑体" panose="02010609060101010101" pitchFamily="49" charset="-122"/>
                <a:cs typeface="Times New Roman" panose="02020603050405020304" pitchFamily="18" charset="0"/>
              </a:rPr>
              <a:t>的函数一样，参数可选</a:t>
            </a:r>
          </a:p>
          <a:p>
            <a:pPr lvl="1" eaLnBrk="1" hangingPunct="1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GB" sz="2400">
                <a:ea typeface="黑体" panose="02010609060101010101" pitchFamily="49" charset="-122"/>
                <a:cs typeface="Times New Roman" panose="02020603050405020304" pitchFamily="18" charset="0"/>
              </a:rPr>
              <a:t>参数分为输入参数、输出参数 </a:t>
            </a:r>
          </a:p>
        </p:txBody>
      </p:sp>
    </p:spTree>
    <p:extLst>
      <p:ext uri="{BB962C8B-B14F-4D97-AF65-F5344CB8AC3E}">
        <p14:creationId xmlns:p14="http://schemas.microsoft.com/office/powerpoint/2010/main" val="34505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调用存储过程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84213" y="1884363"/>
            <a:ext cx="8382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Char char="q"/>
            </a:pPr>
            <a:endParaRPr lang="en-US" altLang="zh-CN" sz="280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GB" sz="28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调用的语法</a:t>
            </a:r>
          </a:p>
          <a:p>
            <a:pPr algn="just" eaLnBrk="1" hangingPunct="1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en-GB" altLang="zh-CN" sz="2800">
                <a:solidFill>
                  <a:schemeClr val="hlink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GB" altLang="zh-CN" sz="240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call</a:t>
            </a:r>
            <a:r>
              <a:rPr lang="en-GB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GB" sz="2400">
                <a:ea typeface="黑体" panose="02010609060101010101" pitchFamily="49" charset="-122"/>
                <a:cs typeface="Times New Roman" panose="02020603050405020304" pitchFamily="18" charset="0"/>
              </a:rPr>
              <a:t>过程名</a:t>
            </a:r>
            <a:r>
              <a:rPr lang="en-GB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GB" sz="240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GB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GB" sz="2400">
                <a:ea typeface="黑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en-GB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en-GB" altLang="zh-CN" sz="2400">
              <a:solidFill>
                <a:schemeClr val="hlink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42988" y="3797300"/>
            <a:ext cx="7345362" cy="4699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228600" indent="-228600">
              <a:defRPr/>
            </a:pPr>
            <a:r>
              <a:rPr lang="en-US" altLang="zh-CN" sz="2400">
                <a:latin typeface="Arial" charset="0"/>
              </a:rPr>
              <a:t>call</a:t>
            </a:r>
            <a:r>
              <a:rPr lang="en-US" altLang="en-US" sz="2400">
                <a:latin typeface="Arial" charset="0"/>
              </a:rPr>
              <a:t> proc_stu</a:t>
            </a:r>
            <a:r>
              <a:rPr lang="en-US" altLang="zh-CN" sz="2400">
                <a:latin typeface="Arial" charset="0"/>
              </a:rPr>
              <a:t>()</a:t>
            </a:r>
            <a:endParaRPr lang="en-US" altLang="en-US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38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创建带参数的存储过程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09600" y="1866900"/>
            <a:ext cx="4619625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0113" indent="-3571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存储过程的参数分两种：</a:t>
            </a:r>
          </a:p>
          <a:p>
            <a:pPr lvl="1" algn="just" eaLnBrk="1" hangingPunct="1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输入参数</a:t>
            </a:r>
          </a:p>
          <a:p>
            <a:pPr lvl="1" algn="just" eaLnBrk="1" hangingPunct="1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输出参数</a:t>
            </a: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378575" y="3306763"/>
            <a:ext cx="2701925" cy="30940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cs typeface="Times New Roman" panose="02020603050405020304" pitchFamily="18" charset="0"/>
              </a:rPr>
              <a:t>sum (int a, int b)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cs typeface="Times New Roman" panose="02020603050405020304" pitchFamily="18" charset="0"/>
              </a:rPr>
              <a:t>{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cs typeface="Times New Roman" panose="02020603050405020304" pitchFamily="18" charset="0"/>
              </a:rPr>
              <a:t>  s=a+b;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cs typeface="Times New Roman" panose="02020603050405020304" pitchFamily="18" charset="0"/>
              </a:rPr>
              <a:t>   return s;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588000" y="1938338"/>
            <a:ext cx="2808288" cy="5286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cs typeface="Times New Roman" panose="02020603050405020304" pitchFamily="18" charset="0"/>
              </a:rPr>
              <a:t>c=sum</a:t>
            </a:r>
            <a:r>
              <a:rPr lang="zh-CN" altLang="en-US" sz="2800"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cs typeface="Times New Roman" panose="02020603050405020304" pitchFamily="18" charset="0"/>
              </a:rPr>
              <a:t>5,  8</a:t>
            </a:r>
            <a:r>
              <a:rPr lang="zh-CN" altLang="en-US" sz="2800"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7324725" y="2420938"/>
            <a:ext cx="279400" cy="1028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7886700" y="2395538"/>
            <a:ext cx="542925" cy="10207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5443538" y="2755900"/>
            <a:ext cx="1873250" cy="4064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zh-CN" altLang="en-US" sz="2000">
                <a:latin typeface="Arial" charset="0"/>
                <a:ea typeface="黑体" pitchFamily="2" charset="-122"/>
              </a:rPr>
              <a:t>传入参数值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1152525" y="3487738"/>
            <a:ext cx="42465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US" sz="2400">
                <a:ea typeface="黑体" panose="02010609060101010101" pitchFamily="49" charset="-122"/>
              </a:rPr>
              <a:t>输入参数：</a:t>
            </a:r>
          </a:p>
          <a:p>
            <a:pPr eaLnBrk="1" hangingPunct="1"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>
                <a:ea typeface="黑体" panose="02010609060101010101" pitchFamily="49" charset="-122"/>
              </a:rPr>
              <a:t>    用于向存储过程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传入</a:t>
            </a:r>
            <a:r>
              <a:rPr lang="zh-CN" altLang="en-US" sz="2400">
                <a:ea typeface="黑体" panose="02010609060101010101" pitchFamily="49" charset="-122"/>
              </a:rPr>
              <a:t>值</a:t>
            </a:r>
            <a:endParaRPr lang="zh-CN" altLang="en-US" sz="240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139825" y="4778375"/>
            <a:ext cx="40322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en-US" altLang="zh-CN" sz="2400">
                <a:ea typeface="黑体" panose="02010609060101010101" pitchFamily="49" charset="-122"/>
              </a:rPr>
              <a:t> </a:t>
            </a:r>
            <a:r>
              <a:rPr lang="zh-CN" altLang="en-US" sz="2400">
                <a:ea typeface="黑体" panose="02010609060101010101" pitchFamily="49" charset="-122"/>
              </a:rPr>
              <a:t>输出参数：</a:t>
            </a:r>
          </a:p>
          <a:p>
            <a:pPr eaLnBrk="1" hangingPunct="1"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US" sz="2400">
                <a:ea typeface="黑体" panose="02010609060101010101" pitchFamily="49" charset="-122"/>
              </a:rPr>
              <a:t>    用于在调用存储过程后，</a:t>
            </a:r>
          </a:p>
          <a:p>
            <a:pPr eaLnBrk="1" hangingPunct="1"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US" sz="2400">
                <a:ea typeface="黑体" panose="02010609060101010101" pitchFamily="49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返回</a:t>
            </a:r>
            <a:r>
              <a:rPr lang="zh-CN" altLang="en-US" sz="2400">
                <a:ea typeface="黑体" panose="02010609060101010101" pitchFamily="49" charset="-122"/>
              </a:rPr>
              <a:t>结果</a:t>
            </a:r>
            <a:r>
              <a:rPr lang="en-US" altLang="zh-CN" sz="2400">
                <a:ea typeface="黑体" panose="02010609060101010101" pitchFamily="49" charset="-122"/>
              </a:rPr>
              <a:t>; 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6091238" y="5754688"/>
            <a:ext cx="1730375" cy="4064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zh-CN" altLang="en-US" sz="2000">
                <a:latin typeface="Arial" charset="0"/>
                <a:ea typeface="黑体" pitchFamily="2" charset="-122"/>
              </a:rPr>
              <a:t>返回结果</a:t>
            </a:r>
          </a:p>
        </p:txBody>
      </p:sp>
    </p:spTree>
    <p:extLst>
      <p:ext uri="{BB962C8B-B14F-4D97-AF65-F5344CB8AC3E}">
        <p14:creationId xmlns:p14="http://schemas.microsoft.com/office/powerpoint/2010/main" val="281284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/>
      <p:bldP spid="12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多表联结查询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内联结</a:t>
            </a:r>
            <a:r>
              <a:rPr lang="en-US" altLang="zh-CN" dirty="0" smtClean="0"/>
              <a:t>-1</a:t>
            </a:r>
            <a:endParaRPr lang="zh-CN" altLang="en-US" dirty="0" smtClean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755650" y="1905000"/>
            <a:ext cx="7343775" cy="1470025"/>
            <a:chOff x="748" y="1162"/>
            <a:chExt cx="4626" cy="92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276" y="1162"/>
              <a:ext cx="2988" cy="227"/>
            </a:xfrm>
            <a:prstGeom prst="rect">
              <a:avLst/>
            </a:prstGeom>
            <a:gradFill rotWithShape="0">
              <a:gsLst>
                <a:gs pos="0">
                  <a:srgbClr val="FCFEB9"/>
                </a:gs>
                <a:gs pos="100000">
                  <a:srgbClr val="FFCC6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748" y="1256"/>
              <a:ext cx="4626" cy="8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99CC">
                  <a:alpha val="50000"/>
                </a:srgbClr>
              </a:outerShdw>
            </a:effec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  <a:ea typeface="黑体" panose="02010609060101010101" pitchFamily="49" charset="-122"/>
                </a:rPr>
                <a:t>SELECT</a:t>
              </a:r>
              <a:r>
                <a:rPr lang="en-US" altLang="en-US" sz="2000">
                  <a:ea typeface="黑体" panose="02010609060101010101" pitchFamily="49" charset="-122"/>
                </a:rPr>
                <a:t> </a:t>
              </a:r>
              <a:r>
                <a:rPr lang="en-US" altLang="zh-CN" sz="2000">
                  <a:ea typeface="黑体" panose="02010609060101010101" pitchFamily="49" charset="-122"/>
                </a:rPr>
                <a:t>	</a:t>
              </a:r>
              <a:r>
                <a:rPr lang="en-US" altLang="en-US" sz="2000">
                  <a:ea typeface="黑体" panose="02010609060101010101" pitchFamily="49" charset="-122"/>
                </a:rPr>
                <a:t>S.</a:t>
              </a:r>
              <a:r>
                <a:rPr lang="en-US" altLang="zh-CN" sz="2000">
                  <a:ea typeface="黑体" panose="02010609060101010101" pitchFamily="49" charset="-122"/>
                </a:rPr>
                <a:t>SName,C.CourseID,C.Score</a:t>
              </a:r>
              <a:r>
                <a:rPr lang="en-US" altLang="en-US" sz="2000">
                  <a:ea typeface="黑体" panose="02010609060101010101" pitchFamily="49" charset="-122"/>
                </a:rPr>
                <a:t> </a:t>
              </a:r>
            </a:p>
            <a:p>
              <a:r>
                <a:rPr lang="en-US" altLang="en-US" sz="2000">
                  <a:solidFill>
                    <a:srgbClr val="FF0000"/>
                  </a:solidFill>
                  <a:ea typeface="黑体" panose="02010609060101010101" pitchFamily="49" charset="-122"/>
                </a:rPr>
                <a:t>From</a:t>
              </a:r>
              <a:r>
                <a:rPr lang="en-US" altLang="en-US" sz="2000">
                  <a:ea typeface="黑体" panose="02010609060101010101" pitchFamily="49" charset="-122"/>
                </a:rPr>
                <a:t> </a:t>
              </a:r>
              <a:r>
                <a:rPr lang="en-US" altLang="zh-CN" sz="2000">
                  <a:ea typeface="黑体" panose="02010609060101010101" pitchFamily="49" charset="-122"/>
                </a:rPr>
                <a:t>		</a:t>
              </a:r>
              <a:r>
                <a:rPr lang="en-US" altLang="en-US" sz="2000">
                  <a:ea typeface="黑体" panose="02010609060101010101" pitchFamily="49" charset="-122"/>
                </a:rPr>
                <a:t>Score AS C</a:t>
              </a:r>
            </a:p>
            <a:p>
              <a:r>
                <a:rPr lang="en-US" altLang="en-US" sz="2000">
                  <a:solidFill>
                    <a:srgbClr val="3333CC"/>
                  </a:solidFill>
                  <a:ea typeface="黑体" panose="02010609060101010101" pitchFamily="49" charset="-122"/>
                </a:rPr>
                <a:t>INNER JOIN</a:t>
              </a:r>
              <a:r>
                <a:rPr lang="en-US" altLang="en-US" sz="2000">
                  <a:ea typeface="黑体" panose="02010609060101010101" pitchFamily="49" charset="-122"/>
                </a:rPr>
                <a:t> </a:t>
              </a:r>
              <a:r>
                <a:rPr lang="en-US" altLang="zh-CN" sz="2000">
                  <a:ea typeface="黑体" panose="02010609060101010101" pitchFamily="49" charset="-122"/>
                </a:rPr>
                <a:t>	</a:t>
              </a:r>
              <a:r>
                <a:rPr lang="en-US" altLang="en-US" sz="2000">
                  <a:ea typeface="黑体" panose="02010609060101010101" pitchFamily="49" charset="-122"/>
                </a:rPr>
                <a:t>Students AS S</a:t>
              </a:r>
            </a:p>
            <a:p>
              <a:r>
                <a:rPr lang="en-US" altLang="en-US" sz="2000">
                  <a:solidFill>
                    <a:srgbClr val="3333CC"/>
                  </a:solidFill>
                  <a:ea typeface="黑体" panose="02010609060101010101" pitchFamily="49" charset="-122"/>
                </a:rPr>
                <a:t>ON</a:t>
              </a:r>
              <a:r>
                <a:rPr lang="en-US" altLang="en-US" sz="2000">
                  <a:ea typeface="黑体" panose="02010609060101010101" pitchFamily="49" charset="-122"/>
                </a:rPr>
                <a:t> </a:t>
              </a:r>
              <a:r>
                <a:rPr lang="en-US" altLang="zh-CN" sz="2000">
                  <a:ea typeface="黑体" panose="02010609060101010101" pitchFamily="49" charset="-122"/>
                </a:rPr>
                <a:t>		</a:t>
              </a:r>
              <a:r>
                <a:rPr lang="en-US" altLang="en-US" sz="2000">
                  <a:ea typeface="黑体" panose="02010609060101010101" pitchFamily="49" charset="-122"/>
                </a:rPr>
                <a:t>C.StudentID = S.SCode</a:t>
              </a:r>
              <a:endParaRPr lang="en-US" altLang="en-US" sz="2000">
                <a:solidFill>
                  <a:srgbClr val="FF0000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5364163" y="2192338"/>
            <a:ext cx="3387725" cy="2286000"/>
            <a:chOff x="3424" y="1071"/>
            <a:chExt cx="2134" cy="1440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424" y="1071"/>
              <a:ext cx="1905" cy="1104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3599" y="1099"/>
              <a:ext cx="1950" cy="1417"/>
              <a:chOff x="3888" y="1296"/>
              <a:chExt cx="1584" cy="1440"/>
            </a:xfrm>
          </p:grpSpPr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4494" y="1296"/>
                <a:ext cx="419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/>
                  <a:t>Score</a:t>
                </a:r>
              </a:p>
            </p:txBody>
          </p:sp>
          <p:grpSp>
            <p:nvGrpSpPr>
              <p:cNvPr id="12" name="Group 9"/>
              <p:cNvGrpSpPr>
                <a:grpSpLocks/>
              </p:cNvGrpSpPr>
              <p:nvPr/>
            </p:nvGrpSpPr>
            <p:grpSpPr bwMode="auto">
              <a:xfrm>
                <a:off x="3888" y="1527"/>
                <a:ext cx="1584" cy="1209"/>
                <a:chOff x="3888" y="1527"/>
                <a:chExt cx="1584" cy="1209"/>
              </a:xfrm>
            </p:grpSpPr>
            <p:sp>
              <p:nvSpPr>
                <p:cNvPr id="13" name="Rectangle 10"/>
                <p:cNvSpPr>
                  <a:spLocks noChangeArrowheads="1"/>
                </p:cNvSpPr>
                <p:nvPr/>
              </p:nvSpPr>
              <p:spPr bwMode="auto">
                <a:xfrm>
                  <a:off x="3888" y="1527"/>
                  <a:ext cx="624" cy="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rgbClr val="339966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tabLst>
                      <a:tab pos="1657350" algn="l"/>
                    </a:tabLst>
                    <a:defRPr/>
                  </a:pPr>
                  <a:r>
                    <a:rPr lang="en-US" alt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StudentsID</a:t>
                  </a:r>
                </a:p>
              </p:txBody>
            </p:sp>
            <p:sp>
              <p:nvSpPr>
                <p:cNvPr id="14" name="Rectangle 11"/>
                <p:cNvSpPr>
                  <a:spLocks noChangeArrowheads="1"/>
                </p:cNvSpPr>
                <p:nvPr/>
              </p:nvSpPr>
              <p:spPr bwMode="auto">
                <a:xfrm>
                  <a:off x="4512" y="1527"/>
                  <a:ext cx="576" cy="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rgbClr val="339966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tabLst>
                      <a:tab pos="1657350" algn="l"/>
                    </a:tabLst>
                    <a:defRPr/>
                  </a:pPr>
                  <a:r>
                    <a:rPr lang="en-US" alt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CourseID</a:t>
                  </a:r>
                </a:p>
              </p:txBody>
            </p:sp>
            <p:sp>
              <p:nvSpPr>
                <p:cNvPr id="15" name="Rectangle 12"/>
                <p:cNvSpPr>
                  <a:spLocks noChangeArrowheads="1"/>
                </p:cNvSpPr>
                <p:nvPr/>
              </p:nvSpPr>
              <p:spPr bwMode="auto">
                <a:xfrm>
                  <a:off x="5088" y="1527"/>
                  <a:ext cx="384" cy="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rgbClr val="339966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tabLst>
                      <a:tab pos="1657350" algn="l"/>
                    </a:tabLst>
                    <a:defRPr/>
                  </a:pPr>
                  <a:r>
                    <a:rPr lang="en-US" alt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Score</a:t>
                  </a:r>
                </a:p>
              </p:txBody>
            </p:sp>
            <p:sp>
              <p:nvSpPr>
                <p:cNvPr id="16" name="Rectangle 13"/>
                <p:cNvSpPr>
                  <a:spLocks noChangeArrowheads="1"/>
                </p:cNvSpPr>
                <p:nvPr/>
              </p:nvSpPr>
              <p:spPr bwMode="auto">
                <a:xfrm>
                  <a:off x="3888" y="1767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1</a:t>
                  </a:r>
                </a:p>
              </p:txBody>
            </p:sp>
            <p:sp>
              <p:nvSpPr>
                <p:cNvPr id="17" name="Rectangle 14"/>
                <p:cNvSpPr>
                  <a:spLocks noChangeArrowheads="1"/>
                </p:cNvSpPr>
                <p:nvPr/>
              </p:nvSpPr>
              <p:spPr bwMode="auto">
                <a:xfrm>
                  <a:off x="3888" y="1959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2</a:t>
                  </a:r>
                </a:p>
              </p:txBody>
            </p:sp>
            <p:sp>
              <p:nvSpPr>
                <p:cNvPr id="18" name="Rectangle 15"/>
                <p:cNvSpPr>
                  <a:spLocks noChangeArrowheads="1"/>
                </p:cNvSpPr>
                <p:nvPr/>
              </p:nvSpPr>
              <p:spPr bwMode="auto">
                <a:xfrm>
                  <a:off x="3888" y="2151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2</a:t>
                  </a:r>
                </a:p>
              </p:txBody>
            </p:sp>
            <p:sp>
              <p:nvSpPr>
                <p:cNvPr id="19" name="Rectangle 16"/>
                <p:cNvSpPr>
                  <a:spLocks noChangeArrowheads="1"/>
                </p:cNvSpPr>
                <p:nvPr/>
              </p:nvSpPr>
              <p:spPr bwMode="auto">
                <a:xfrm>
                  <a:off x="3888" y="2343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3</a:t>
                  </a:r>
                </a:p>
              </p:txBody>
            </p:sp>
            <p:sp>
              <p:nvSpPr>
                <p:cNvPr id="20" name="Rectangle 17"/>
                <p:cNvSpPr>
                  <a:spLocks noChangeArrowheads="1"/>
                </p:cNvSpPr>
                <p:nvPr/>
              </p:nvSpPr>
              <p:spPr bwMode="auto">
                <a:xfrm>
                  <a:off x="4512" y="1767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001</a:t>
                  </a:r>
                  <a:endParaRPr lang="en-US" altLang="en-US" sz="1600" b="1"/>
                </a:p>
              </p:txBody>
            </p:sp>
            <p:sp>
              <p:nvSpPr>
                <p:cNvPr id="21" name="Rectangle 18"/>
                <p:cNvSpPr>
                  <a:spLocks noChangeArrowheads="1"/>
                </p:cNvSpPr>
                <p:nvPr/>
              </p:nvSpPr>
              <p:spPr bwMode="auto">
                <a:xfrm>
                  <a:off x="4512" y="1959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001</a:t>
                  </a:r>
                  <a:endParaRPr lang="en-US" altLang="en-US" sz="1600" b="1"/>
                </a:p>
              </p:txBody>
            </p:sp>
            <p:sp>
              <p:nvSpPr>
                <p:cNvPr id="22" name="Rectangle 19"/>
                <p:cNvSpPr>
                  <a:spLocks noChangeArrowheads="1"/>
                </p:cNvSpPr>
                <p:nvPr/>
              </p:nvSpPr>
              <p:spPr bwMode="auto">
                <a:xfrm>
                  <a:off x="4512" y="2151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002</a:t>
                  </a:r>
                  <a:endParaRPr lang="en-US" altLang="en-US" sz="1600" b="1"/>
                </a:p>
              </p:txBody>
            </p:sp>
            <p:sp>
              <p:nvSpPr>
                <p:cNvPr id="23" name="Rectangle 20"/>
                <p:cNvSpPr>
                  <a:spLocks noChangeArrowheads="1"/>
                </p:cNvSpPr>
                <p:nvPr/>
              </p:nvSpPr>
              <p:spPr bwMode="auto">
                <a:xfrm>
                  <a:off x="4512" y="2343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002</a:t>
                  </a:r>
                  <a:endParaRPr lang="en-US" altLang="en-US" sz="1600" b="1"/>
                </a:p>
              </p:txBody>
            </p:sp>
            <p:sp>
              <p:nvSpPr>
                <p:cNvPr id="24" name="Rectangle 21"/>
                <p:cNvSpPr>
                  <a:spLocks noChangeArrowheads="1"/>
                </p:cNvSpPr>
                <p:nvPr/>
              </p:nvSpPr>
              <p:spPr bwMode="auto">
                <a:xfrm>
                  <a:off x="5088" y="1767"/>
                  <a:ext cx="38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97</a:t>
                  </a:r>
                  <a:endParaRPr lang="en-US" altLang="en-US" sz="1600" b="1"/>
                </a:p>
              </p:txBody>
            </p:sp>
            <p:sp>
              <p:nvSpPr>
                <p:cNvPr id="25" name="Rectangle 22"/>
                <p:cNvSpPr>
                  <a:spLocks noChangeArrowheads="1"/>
                </p:cNvSpPr>
                <p:nvPr/>
              </p:nvSpPr>
              <p:spPr bwMode="auto">
                <a:xfrm>
                  <a:off x="5088" y="1959"/>
                  <a:ext cx="38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89</a:t>
                  </a:r>
                  <a:endParaRPr lang="en-US" altLang="en-US" sz="1600" b="1"/>
                </a:p>
              </p:txBody>
            </p:sp>
            <p:sp>
              <p:nvSpPr>
                <p:cNvPr id="26" name="Rectangle 23"/>
                <p:cNvSpPr>
                  <a:spLocks noChangeArrowheads="1"/>
                </p:cNvSpPr>
                <p:nvPr/>
              </p:nvSpPr>
              <p:spPr bwMode="auto">
                <a:xfrm>
                  <a:off x="5088" y="2151"/>
                  <a:ext cx="38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67</a:t>
                  </a:r>
                  <a:endParaRPr lang="en-US" altLang="en-US" sz="1600" b="1"/>
                </a:p>
              </p:txBody>
            </p:sp>
            <p:sp>
              <p:nvSpPr>
                <p:cNvPr id="27" name="Rectangle 24"/>
                <p:cNvSpPr>
                  <a:spLocks noChangeArrowheads="1"/>
                </p:cNvSpPr>
                <p:nvPr/>
              </p:nvSpPr>
              <p:spPr bwMode="auto">
                <a:xfrm>
                  <a:off x="5088" y="2343"/>
                  <a:ext cx="38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76</a:t>
                  </a:r>
                  <a:endParaRPr lang="en-US" altLang="en-US" sz="1600" b="1"/>
                </a:p>
              </p:txBody>
            </p:sp>
            <p:sp>
              <p:nvSpPr>
                <p:cNvPr id="28" name="Rectangle 25"/>
                <p:cNvSpPr>
                  <a:spLocks noChangeArrowheads="1"/>
                </p:cNvSpPr>
                <p:nvPr/>
              </p:nvSpPr>
              <p:spPr bwMode="auto">
                <a:xfrm>
                  <a:off x="3888" y="2535"/>
                  <a:ext cx="624" cy="201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 b="1"/>
                    <a:t>3</a:t>
                  </a:r>
                  <a:endParaRPr lang="en-US" altLang="en-US" sz="1600" b="1"/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4512" y="2535"/>
                  <a:ext cx="576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003</a:t>
                  </a:r>
                  <a:endParaRPr lang="en-US" altLang="en-US" sz="1600" b="1"/>
                </a:p>
              </p:txBody>
            </p:sp>
            <p:sp>
              <p:nvSpPr>
                <p:cNvPr id="30" name="Rectangle 27"/>
                <p:cNvSpPr>
                  <a:spLocks noChangeArrowheads="1"/>
                </p:cNvSpPr>
                <p:nvPr/>
              </p:nvSpPr>
              <p:spPr bwMode="auto">
                <a:xfrm>
                  <a:off x="5088" y="2535"/>
                  <a:ext cx="384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81</a:t>
                  </a:r>
                  <a:endParaRPr lang="en-US" altLang="en-US" sz="1600" b="1"/>
                </a:p>
              </p:txBody>
            </p:sp>
          </p:grpSp>
        </p:grpSp>
      </p:grpSp>
      <p:sp>
        <p:nvSpPr>
          <p:cNvPr id="31" name="Freeform 28"/>
          <p:cNvSpPr>
            <a:spLocks/>
          </p:cNvSpPr>
          <p:nvPr/>
        </p:nvSpPr>
        <p:spPr bwMode="auto">
          <a:xfrm>
            <a:off x="2195513" y="4137025"/>
            <a:ext cx="4681537" cy="2735263"/>
          </a:xfrm>
          <a:custGeom>
            <a:avLst/>
            <a:gdLst>
              <a:gd name="T0" fmla="*/ 0 w 3312"/>
              <a:gd name="T1" fmla="*/ 0 h 1488"/>
              <a:gd name="T2" fmla="*/ 624 w 3312"/>
              <a:gd name="T3" fmla="*/ 0 h 1488"/>
              <a:gd name="T4" fmla="*/ 624 w 3312"/>
              <a:gd name="T5" fmla="*/ 528 h 1488"/>
              <a:gd name="T6" fmla="*/ 2688 w 3312"/>
              <a:gd name="T7" fmla="*/ 528 h 1488"/>
              <a:gd name="T8" fmla="*/ 2688 w 3312"/>
              <a:gd name="T9" fmla="*/ 192 h 1488"/>
              <a:gd name="T10" fmla="*/ 3312 w 3312"/>
              <a:gd name="T11" fmla="*/ 192 h 1488"/>
              <a:gd name="T12" fmla="*/ 3312 w 3312"/>
              <a:gd name="T13" fmla="*/ 1488 h 1488"/>
              <a:gd name="T14" fmla="*/ 0 w 3312"/>
              <a:gd name="T15" fmla="*/ 1488 h 1488"/>
              <a:gd name="T16" fmla="*/ 0 w 3312"/>
              <a:gd name="T17" fmla="*/ 0 h 14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2" h="1488">
                <a:moveTo>
                  <a:pt x="0" y="0"/>
                </a:moveTo>
                <a:lnTo>
                  <a:pt x="624" y="0"/>
                </a:lnTo>
                <a:lnTo>
                  <a:pt x="624" y="528"/>
                </a:lnTo>
                <a:lnTo>
                  <a:pt x="2688" y="528"/>
                </a:lnTo>
                <a:lnTo>
                  <a:pt x="2688" y="192"/>
                </a:lnTo>
                <a:lnTo>
                  <a:pt x="3312" y="192"/>
                </a:lnTo>
                <a:lnTo>
                  <a:pt x="3312" y="1488"/>
                </a:lnTo>
                <a:lnTo>
                  <a:pt x="0" y="148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FCC00"/>
              </a:gs>
              <a:gs pos="100000">
                <a:srgbClr val="FFF1B9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755650" y="4246563"/>
            <a:ext cx="7345363" cy="1908175"/>
            <a:chOff x="476" y="2320"/>
            <a:chExt cx="4627" cy="1202"/>
          </a:xfrm>
        </p:grpSpPr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820" y="2320"/>
              <a:ext cx="4173" cy="507"/>
            </a:xfrm>
            <a:prstGeom prst="rect">
              <a:avLst/>
            </a:prstGeom>
            <a:gradFill rotWithShape="0">
              <a:gsLst>
                <a:gs pos="0">
                  <a:srgbClr val="FCFEB9"/>
                </a:gs>
                <a:gs pos="100000">
                  <a:srgbClr val="FFCC6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76" y="2383"/>
              <a:ext cx="4627" cy="1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99CC">
                  <a:alpha val="50000"/>
                </a:srgbClr>
              </a:outerShdw>
            </a:effec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ea typeface="黑体" panose="02010609060101010101" pitchFamily="49" charset="-122"/>
                  <a:cs typeface="Arial Unicode MS" panose="020B0604020202020204" pitchFamily="34" charset="-122"/>
                </a:rPr>
                <a:t>猜一猜：这样写，返回的查询结果是一样的吗？</a:t>
              </a:r>
            </a:p>
            <a:p>
              <a:endParaRPr lang="zh-CN" altLang="en-US" sz="2000">
                <a:solidFill>
                  <a:srgbClr val="FF0000"/>
                </a:solidFill>
                <a:ea typeface="黑体" panose="02010609060101010101" pitchFamily="49" charset="-122"/>
                <a:cs typeface="Arial Unicode MS" panose="020B0604020202020204" pitchFamily="34" charset="-122"/>
              </a:endParaRPr>
            </a:p>
            <a:p>
              <a:pPr eaLnBrk="1" hangingPunct="1"/>
              <a:r>
                <a:rPr lang="en-US" altLang="en-US">
                  <a:solidFill>
                    <a:srgbClr val="FF0000"/>
                  </a:solidFill>
                  <a:ea typeface="黑体" panose="02010609060101010101" pitchFamily="49" charset="-122"/>
                  <a:cs typeface="Arial Unicode MS" panose="020B0604020202020204" pitchFamily="34" charset="-122"/>
                </a:rPr>
                <a:t>SELECT</a:t>
              </a:r>
              <a:r>
                <a:rPr lang="en-US" altLang="en-US">
                  <a:ea typeface="黑体" panose="02010609060101010101" pitchFamily="49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>
                  <a:ea typeface="黑体" panose="02010609060101010101" pitchFamily="49" charset="-122"/>
                  <a:cs typeface="Arial Unicode MS" panose="020B0604020202020204" pitchFamily="34" charset="-122"/>
                </a:rPr>
                <a:t>		</a:t>
              </a:r>
              <a:r>
                <a:rPr lang="en-US" altLang="en-US">
                  <a:ea typeface="黑体" panose="02010609060101010101" pitchFamily="49" charset="-122"/>
                  <a:cs typeface="Arial Unicode MS" panose="020B0604020202020204" pitchFamily="34" charset="-122"/>
                </a:rPr>
                <a:t>S.</a:t>
              </a:r>
              <a:r>
                <a:rPr lang="en-US" altLang="zh-CN">
                  <a:ea typeface="黑体" panose="02010609060101010101" pitchFamily="49" charset="-122"/>
                  <a:cs typeface="Arial Unicode MS" panose="020B0604020202020204" pitchFamily="34" charset="-122"/>
                </a:rPr>
                <a:t>SName,C.CourseID,C.Score</a:t>
              </a:r>
              <a:r>
                <a:rPr lang="en-US" altLang="en-US">
                  <a:ea typeface="黑体" panose="02010609060101010101" pitchFamily="49" charset="-122"/>
                  <a:cs typeface="Arial Unicode MS" panose="020B0604020202020204" pitchFamily="34" charset="-122"/>
                </a:rPr>
                <a:t> </a:t>
              </a:r>
            </a:p>
            <a:p>
              <a:pPr eaLnBrk="1" hangingPunct="1"/>
              <a:r>
                <a:rPr lang="en-US" altLang="en-US">
                  <a:solidFill>
                    <a:srgbClr val="FF0000"/>
                  </a:solidFill>
                  <a:ea typeface="黑体" panose="02010609060101010101" pitchFamily="49" charset="-122"/>
                  <a:cs typeface="Arial Unicode MS" panose="020B0604020202020204" pitchFamily="34" charset="-122"/>
                </a:rPr>
                <a:t>From</a:t>
              </a:r>
              <a:r>
                <a:rPr lang="en-US" altLang="en-US">
                  <a:ea typeface="黑体" panose="02010609060101010101" pitchFamily="49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>
                  <a:ea typeface="黑体" panose="02010609060101010101" pitchFamily="49" charset="-122"/>
                  <a:cs typeface="Arial Unicode MS" panose="020B0604020202020204" pitchFamily="34" charset="-122"/>
                </a:rPr>
                <a:t>		</a:t>
              </a:r>
              <a:r>
                <a:rPr lang="en-US" altLang="en-US">
                  <a:ea typeface="黑体" panose="02010609060101010101" pitchFamily="49" charset="-122"/>
                  <a:cs typeface="Arial Unicode MS" panose="020B0604020202020204" pitchFamily="34" charset="-122"/>
                </a:rPr>
                <a:t>Students AS S</a:t>
              </a:r>
            </a:p>
            <a:p>
              <a:pPr eaLnBrk="1" hangingPunct="1"/>
              <a:r>
                <a:rPr lang="en-US" altLang="en-US">
                  <a:solidFill>
                    <a:srgbClr val="3333CC"/>
                  </a:solidFill>
                  <a:ea typeface="黑体" panose="02010609060101010101" pitchFamily="49" charset="-122"/>
                  <a:cs typeface="Arial Unicode MS" panose="020B0604020202020204" pitchFamily="34" charset="-122"/>
                </a:rPr>
                <a:t>INNER JOIN</a:t>
              </a:r>
              <a:r>
                <a:rPr lang="en-US" altLang="en-US">
                  <a:ea typeface="黑体" panose="02010609060101010101" pitchFamily="49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>
                  <a:ea typeface="黑体" panose="02010609060101010101" pitchFamily="49" charset="-122"/>
                  <a:cs typeface="Arial Unicode MS" panose="020B0604020202020204" pitchFamily="34" charset="-122"/>
                </a:rPr>
                <a:t>	</a:t>
              </a:r>
              <a:r>
                <a:rPr lang="en-US" altLang="en-US">
                  <a:ea typeface="黑体" panose="02010609060101010101" pitchFamily="49" charset="-122"/>
                  <a:cs typeface="Arial Unicode MS" panose="020B0604020202020204" pitchFamily="34" charset="-122"/>
                </a:rPr>
                <a:t>Score AS C</a:t>
              </a:r>
            </a:p>
            <a:p>
              <a:pPr eaLnBrk="1" hangingPunct="1"/>
              <a:r>
                <a:rPr lang="en-US" altLang="en-US">
                  <a:solidFill>
                    <a:srgbClr val="3333CC"/>
                  </a:solidFill>
                  <a:ea typeface="黑体" panose="02010609060101010101" pitchFamily="49" charset="-122"/>
                  <a:cs typeface="Arial Unicode MS" panose="020B0604020202020204" pitchFamily="34" charset="-122"/>
                </a:rPr>
                <a:t>ON</a:t>
              </a:r>
              <a:r>
                <a:rPr lang="en-US" altLang="en-US">
                  <a:ea typeface="黑体" panose="02010609060101010101" pitchFamily="49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>
                  <a:ea typeface="黑体" panose="02010609060101010101" pitchFamily="49" charset="-122"/>
                  <a:cs typeface="Arial Unicode MS" panose="020B0604020202020204" pitchFamily="34" charset="-122"/>
                </a:rPr>
                <a:t>		</a:t>
              </a:r>
              <a:r>
                <a:rPr lang="en-US" altLang="en-US">
                  <a:ea typeface="黑体" panose="02010609060101010101" pitchFamily="49" charset="-122"/>
                  <a:cs typeface="Arial Unicode MS" panose="020B0604020202020204" pitchFamily="34" charset="-122"/>
                </a:rPr>
                <a:t>C.StudentID = S.SCode</a:t>
              </a:r>
              <a:endParaRPr lang="en-US" altLang="zh-CN">
                <a:ea typeface="黑体" panose="02010609060101010101" pitchFamily="49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827088" y="1905000"/>
            <a:ext cx="7345362" cy="1903413"/>
            <a:chOff x="476" y="872"/>
            <a:chExt cx="4627" cy="1199"/>
          </a:xfrm>
        </p:grpSpPr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738" y="872"/>
              <a:ext cx="4255" cy="504"/>
            </a:xfrm>
            <a:prstGeom prst="rect">
              <a:avLst/>
            </a:prstGeom>
            <a:gradFill rotWithShape="0">
              <a:gsLst>
                <a:gs pos="0">
                  <a:srgbClr val="FCFEB9"/>
                </a:gs>
                <a:gs pos="100000">
                  <a:srgbClr val="FFCC6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476" y="932"/>
              <a:ext cx="4627" cy="11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99CC">
                  <a:alpha val="50000"/>
                </a:srgbClr>
              </a:outerShdw>
            </a:effec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ea typeface="黑体" panose="02010609060101010101" pitchFamily="49" charset="-122"/>
                  <a:cs typeface="Arial Unicode MS" panose="020B0604020202020204" pitchFamily="34" charset="-122"/>
                </a:rPr>
                <a:t>再猜一猜：以下返回多少行？</a:t>
              </a:r>
            </a:p>
            <a:p>
              <a:endParaRPr lang="zh-CN" altLang="en-US" sz="2000">
                <a:solidFill>
                  <a:srgbClr val="FF0000"/>
                </a:solidFill>
                <a:ea typeface="黑体" panose="02010609060101010101" pitchFamily="49" charset="-122"/>
                <a:cs typeface="Arial Unicode MS" panose="020B0604020202020204" pitchFamily="34" charset="-122"/>
              </a:endParaRPr>
            </a:p>
            <a:p>
              <a:pPr eaLnBrk="1" hangingPunct="1"/>
              <a:r>
                <a:rPr lang="en-US" altLang="en-US">
                  <a:solidFill>
                    <a:srgbClr val="FF0000"/>
                  </a:solidFill>
                  <a:ea typeface="黑体" panose="02010609060101010101" pitchFamily="49" charset="-122"/>
                  <a:cs typeface="Arial Unicode MS" panose="020B0604020202020204" pitchFamily="34" charset="-122"/>
                </a:rPr>
                <a:t>SELECT</a:t>
              </a:r>
              <a:r>
                <a:rPr lang="en-US" altLang="en-US">
                  <a:ea typeface="黑体" panose="02010609060101010101" pitchFamily="49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>
                  <a:ea typeface="黑体" panose="02010609060101010101" pitchFamily="49" charset="-122"/>
                  <a:cs typeface="Arial Unicode MS" panose="020B0604020202020204" pitchFamily="34" charset="-122"/>
                </a:rPr>
                <a:t>		</a:t>
              </a:r>
              <a:r>
                <a:rPr lang="en-US" altLang="en-US">
                  <a:ea typeface="黑体" panose="02010609060101010101" pitchFamily="49" charset="-122"/>
                  <a:cs typeface="Arial Unicode MS" panose="020B0604020202020204" pitchFamily="34" charset="-122"/>
                </a:rPr>
                <a:t>S.</a:t>
              </a:r>
              <a:r>
                <a:rPr lang="en-US" altLang="zh-CN">
                  <a:ea typeface="黑体" panose="02010609060101010101" pitchFamily="49" charset="-122"/>
                  <a:cs typeface="Arial Unicode MS" panose="020B0604020202020204" pitchFamily="34" charset="-122"/>
                </a:rPr>
                <a:t>SName,C.CourseID,C.Score</a:t>
              </a:r>
              <a:r>
                <a:rPr lang="en-US" altLang="en-US">
                  <a:ea typeface="黑体" panose="02010609060101010101" pitchFamily="49" charset="-122"/>
                  <a:cs typeface="Arial Unicode MS" panose="020B0604020202020204" pitchFamily="34" charset="-122"/>
                </a:rPr>
                <a:t> </a:t>
              </a:r>
            </a:p>
            <a:p>
              <a:pPr eaLnBrk="1" hangingPunct="1"/>
              <a:r>
                <a:rPr lang="en-US" altLang="en-US">
                  <a:solidFill>
                    <a:srgbClr val="FF0000"/>
                  </a:solidFill>
                  <a:ea typeface="黑体" panose="02010609060101010101" pitchFamily="49" charset="-122"/>
                  <a:cs typeface="Arial Unicode MS" panose="020B0604020202020204" pitchFamily="34" charset="-122"/>
                </a:rPr>
                <a:t>From</a:t>
              </a:r>
              <a:r>
                <a:rPr lang="en-US" altLang="en-US">
                  <a:ea typeface="黑体" panose="02010609060101010101" pitchFamily="49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>
                  <a:ea typeface="黑体" panose="02010609060101010101" pitchFamily="49" charset="-122"/>
                  <a:cs typeface="Arial Unicode MS" panose="020B0604020202020204" pitchFamily="34" charset="-122"/>
                </a:rPr>
                <a:t>		</a:t>
              </a:r>
              <a:r>
                <a:rPr lang="en-US" altLang="en-US">
                  <a:ea typeface="黑体" panose="02010609060101010101" pitchFamily="49" charset="-122"/>
                  <a:cs typeface="Arial Unicode MS" panose="020B0604020202020204" pitchFamily="34" charset="-122"/>
                </a:rPr>
                <a:t>Students AS S</a:t>
              </a:r>
            </a:p>
            <a:p>
              <a:pPr eaLnBrk="1" hangingPunct="1"/>
              <a:r>
                <a:rPr lang="en-US" altLang="en-US">
                  <a:solidFill>
                    <a:srgbClr val="3333CC"/>
                  </a:solidFill>
                  <a:ea typeface="黑体" panose="02010609060101010101" pitchFamily="49" charset="-122"/>
                  <a:cs typeface="Arial Unicode MS" panose="020B0604020202020204" pitchFamily="34" charset="-122"/>
                </a:rPr>
                <a:t>INNER JOIN</a:t>
              </a:r>
              <a:r>
                <a:rPr lang="en-US" altLang="en-US">
                  <a:ea typeface="黑体" panose="02010609060101010101" pitchFamily="49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>
                  <a:ea typeface="黑体" panose="02010609060101010101" pitchFamily="49" charset="-122"/>
                  <a:cs typeface="Arial Unicode MS" panose="020B0604020202020204" pitchFamily="34" charset="-122"/>
                </a:rPr>
                <a:t>	</a:t>
              </a:r>
              <a:r>
                <a:rPr lang="en-US" altLang="en-US">
                  <a:ea typeface="黑体" panose="02010609060101010101" pitchFamily="49" charset="-122"/>
                  <a:cs typeface="Arial Unicode MS" panose="020B0604020202020204" pitchFamily="34" charset="-122"/>
                </a:rPr>
                <a:t>Score AS C</a:t>
              </a:r>
            </a:p>
            <a:p>
              <a:pPr eaLnBrk="1" hangingPunct="1"/>
              <a:r>
                <a:rPr lang="en-US" altLang="en-US">
                  <a:solidFill>
                    <a:srgbClr val="3333CC"/>
                  </a:solidFill>
                  <a:ea typeface="黑体" panose="02010609060101010101" pitchFamily="49" charset="-122"/>
                  <a:cs typeface="Arial Unicode MS" panose="020B0604020202020204" pitchFamily="34" charset="-122"/>
                </a:rPr>
                <a:t>ON</a:t>
              </a:r>
              <a:r>
                <a:rPr lang="en-US" altLang="en-US">
                  <a:ea typeface="黑体" panose="02010609060101010101" pitchFamily="49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>
                  <a:ea typeface="黑体" panose="02010609060101010101" pitchFamily="49" charset="-122"/>
                  <a:cs typeface="Arial Unicode MS" panose="020B0604020202020204" pitchFamily="34" charset="-122"/>
                </a:rPr>
                <a:t>		</a:t>
              </a:r>
              <a:r>
                <a:rPr lang="en-US" altLang="en-US">
                  <a:ea typeface="黑体" panose="02010609060101010101" pitchFamily="49" charset="-122"/>
                  <a:cs typeface="Arial Unicode MS" panose="020B0604020202020204" pitchFamily="34" charset="-122"/>
                </a:rPr>
                <a:t>C.StudentID </a:t>
              </a:r>
              <a:r>
                <a:rPr lang="en-US" altLang="zh-CN">
                  <a:ea typeface="黑体" panose="02010609060101010101" pitchFamily="49" charset="-122"/>
                  <a:cs typeface="Arial Unicode MS" panose="020B0604020202020204" pitchFamily="34" charset="-122"/>
                </a:rPr>
                <a:t>&lt;&gt;</a:t>
              </a:r>
              <a:r>
                <a:rPr lang="en-US" altLang="en-US">
                  <a:ea typeface="黑体" panose="02010609060101010101" pitchFamily="49" charset="-122"/>
                  <a:cs typeface="Arial Unicode MS" panose="020B0604020202020204" pitchFamily="34" charset="-122"/>
                </a:rPr>
                <a:t> S.SCode</a:t>
              </a:r>
              <a:endParaRPr lang="en-US" altLang="zh-CN">
                <a:ea typeface="黑体" panose="02010609060101010101" pitchFamily="49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755650" y="2120900"/>
            <a:ext cx="2667000" cy="1985963"/>
            <a:chOff x="336" y="1344"/>
            <a:chExt cx="1680" cy="1251"/>
          </a:xfrm>
        </p:grpSpPr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80" y="1344"/>
              <a:ext cx="1536" cy="1104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40" name="Group 38"/>
            <p:cNvGrpSpPr>
              <a:grpSpLocks/>
            </p:cNvGrpSpPr>
            <p:nvPr/>
          </p:nvGrpSpPr>
          <p:grpSpPr bwMode="auto">
            <a:xfrm>
              <a:off x="336" y="1382"/>
              <a:ext cx="1507" cy="1217"/>
              <a:chOff x="288" y="1307"/>
              <a:chExt cx="1536" cy="1237"/>
            </a:xfrm>
          </p:grpSpPr>
          <p:sp>
            <p:nvSpPr>
              <p:cNvPr id="41" name="Text Box 39"/>
              <p:cNvSpPr txBox="1">
                <a:spLocks noChangeArrowheads="1"/>
              </p:cNvSpPr>
              <p:nvPr/>
            </p:nvSpPr>
            <p:spPr bwMode="auto">
              <a:xfrm>
                <a:off x="688" y="1307"/>
                <a:ext cx="836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ea typeface="黑体" panose="02010609060101010101" pitchFamily="49" charset="-122"/>
                  </a:rPr>
                  <a:t>Stundents</a:t>
                </a:r>
                <a:endParaRPr lang="en-US" altLang="en-US" sz="1800" b="1">
                  <a:ea typeface="黑体" panose="02010609060101010101" pitchFamily="49" charset="-122"/>
                </a:endParaRPr>
              </a:p>
            </p:txBody>
          </p:sp>
          <p:grpSp>
            <p:nvGrpSpPr>
              <p:cNvPr id="42" name="Group 40"/>
              <p:cNvGrpSpPr>
                <a:grpSpLocks/>
              </p:cNvGrpSpPr>
              <p:nvPr/>
            </p:nvGrpSpPr>
            <p:grpSpPr bwMode="auto">
              <a:xfrm>
                <a:off x="288" y="1527"/>
                <a:ext cx="1536" cy="1017"/>
                <a:chOff x="288" y="1527"/>
                <a:chExt cx="1536" cy="1017"/>
              </a:xfrm>
            </p:grpSpPr>
            <p:sp>
              <p:nvSpPr>
                <p:cNvPr id="43" name="Rectangle 41"/>
                <p:cNvSpPr>
                  <a:spLocks noChangeArrowheads="1"/>
                </p:cNvSpPr>
                <p:nvPr/>
              </p:nvSpPr>
              <p:spPr bwMode="auto">
                <a:xfrm>
                  <a:off x="288" y="1527"/>
                  <a:ext cx="912" cy="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rgbClr val="339966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tabLst>
                      <a:tab pos="1657350" algn="l"/>
                    </a:tabLst>
                    <a:defRPr/>
                  </a:pPr>
                  <a:r>
                    <a:rPr lang="en-US" alt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SName</a:t>
                  </a:r>
                </a:p>
              </p:txBody>
            </p:sp>
            <p:sp>
              <p:nvSpPr>
                <p:cNvPr id="44" name="Rectangle 42"/>
                <p:cNvSpPr>
                  <a:spLocks noChangeArrowheads="1"/>
                </p:cNvSpPr>
                <p:nvPr/>
              </p:nvSpPr>
              <p:spPr bwMode="auto">
                <a:xfrm>
                  <a:off x="288" y="1765"/>
                  <a:ext cx="91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梅超风</a:t>
                  </a:r>
                </a:p>
              </p:txBody>
            </p:sp>
            <p:sp>
              <p:nvSpPr>
                <p:cNvPr id="45" name="Rectangle 43"/>
                <p:cNvSpPr>
                  <a:spLocks noChangeArrowheads="1"/>
                </p:cNvSpPr>
                <p:nvPr/>
              </p:nvSpPr>
              <p:spPr bwMode="auto">
                <a:xfrm>
                  <a:off x="288" y="1959"/>
                  <a:ext cx="91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陈玄风</a:t>
                  </a:r>
                </a:p>
              </p:txBody>
            </p:sp>
            <p:sp>
              <p:nvSpPr>
                <p:cNvPr id="46" name="Rectangle 44"/>
                <p:cNvSpPr>
                  <a:spLocks noChangeArrowheads="1"/>
                </p:cNvSpPr>
                <p:nvPr/>
              </p:nvSpPr>
              <p:spPr bwMode="auto">
                <a:xfrm>
                  <a:off x="288" y="2151"/>
                  <a:ext cx="91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陆乘风</a:t>
                  </a:r>
                </a:p>
              </p:txBody>
            </p:sp>
            <p:sp>
              <p:nvSpPr>
                <p:cNvPr id="47" name="Rectangle 45"/>
                <p:cNvSpPr>
                  <a:spLocks noChangeArrowheads="1"/>
                </p:cNvSpPr>
                <p:nvPr/>
              </p:nvSpPr>
              <p:spPr bwMode="auto">
                <a:xfrm>
                  <a:off x="288" y="2343"/>
                  <a:ext cx="912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6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曲灵风</a:t>
                  </a:r>
                </a:p>
              </p:txBody>
            </p:sp>
            <p:sp>
              <p:nvSpPr>
                <p:cNvPr id="48" name="Rectangle 46"/>
                <p:cNvSpPr>
                  <a:spLocks noChangeArrowheads="1"/>
                </p:cNvSpPr>
                <p:nvPr/>
              </p:nvSpPr>
              <p:spPr bwMode="auto">
                <a:xfrm>
                  <a:off x="1200" y="1527"/>
                  <a:ext cx="624" cy="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rgbClr val="339966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tabLst>
                      <a:tab pos="1657350" algn="l"/>
                    </a:tabLst>
                    <a:defRPr/>
                  </a:pPr>
                  <a:r>
                    <a:rPr lang="en-US" alt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SCode</a:t>
                  </a:r>
                </a:p>
              </p:txBody>
            </p:sp>
            <p:sp>
              <p:nvSpPr>
                <p:cNvPr id="49" name="Rectangle 47"/>
                <p:cNvSpPr>
                  <a:spLocks noChangeArrowheads="1"/>
                </p:cNvSpPr>
                <p:nvPr/>
              </p:nvSpPr>
              <p:spPr bwMode="auto">
                <a:xfrm>
                  <a:off x="1200" y="1765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1</a:t>
                  </a:r>
                </a:p>
              </p:txBody>
            </p:sp>
            <p:sp>
              <p:nvSpPr>
                <p:cNvPr id="50" name="Rectangle 48"/>
                <p:cNvSpPr>
                  <a:spLocks noChangeArrowheads="1"/>
                </p:cNvSpPr>
                <p:nvPr/>
              </p:nvSpPr>
              <p:spPr bwMode="auto">
                <a:xfrm>
                  <a:off x="1200" y="1959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2</a:t>
                  </a:r>
                </a:p>
              </p:txBody>
            </p:sp>
            <p:sp>
              <p:nvSpPr>
                <p:cNvPr id="51" name="Rectangle 49"/>
                <p:cNvSpPr>
                  <a:spLocks noChangeArrowheads="1"/>
                </p:cNvSpPr>
                <p:nvPr/>
              </p:nvSpPr>
              <p:spPr bwMode="auto">
                <a:xfrm>
                  <a:off x="1200" y="2151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3</a:t>
                  </a:r>
                </a:p>
              </p:txBody>
            </p:sp>
            <p:sp>
              <p:nvSpPr>
                <p:cNvPr id="52" name="Rectangle 50"/>
                <p:cNvSpPr>
                  <a:spLocks noChangeArrowheads="1"/>
                </p:cNvSpPr>
                <p:nvPr/>
              </p:nvSpPr>
              <p:spPr bwMode="auto">
                <a:xfrm>
                  <a:off x="1200" y="2343"/>
                  <a:ext cx="624" cy="201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4</a:t>
                  </a:r>
                </a:p>
              </p:txBody>
            </p:sp>
          </p:grpSp>
        </p:grpSp>
      </p:grpSp>
      <p:grpSp>
        <p:nvGrpSpPr>
          <p:cNvPr id="53" name="Group 51"/>
          <p:cNvGrpSpPr>
            <a:grpSpLocks/>
          </p:cNvGrpSpPr>
          <p:nvPr/>
        </p:nvGrpSpPr>
        <p:grpSpPr bwMode="auto">
          <a:xfrm>
            <a:off x="2987675" y="4497388"/>
            <a:ext cx="3048000" cy="2362200"/>
            <a:chOff x="1872" y="2592"/>
            <a:chExt cx="1920" cy="1488"/>
          </a:xfrm>
        </p:grpSpPr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2016" y="2592"/>
              <a:ext cx="1536" cy="1104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55" name="Group 53"/>
            <p:cNvGrpSpPr>
              <a:grpSpLocks/>
            </p:cNvGrpSpPr>
            <p:nvPr/>
          </p:nvGrpSpPr>
          <p:grpSpPr bwMode="auto">
            <a:xfrm>
              <a:off x="1872" y="2622"/>
              <a:ext cx="1920" cy="1458"/>
              <a:chOff x="1872" y="2574"/>
              <a:chExt cx="1920" cy="1458"/>
            </a:xfrm>
          </p:grpSpPr>
          <p:sp>
            <p:nvSpPr>
              <p:cNvPr id="56" name="Text Box 54"/>
              <p:cNvSpPr txBox="1">
                <a:spLocks noChangeArrowheads="1"/>
              </p:cNvSpPr>
              <p:nvPr/>
            </p:nvSpPr>
            <p:spPr bwMode="auto">
              <a:xfrm>
                <a:off x="2484" y="2574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ea typeface="黑体" panose="02010609060101010101" pitchFamily="49" charset="-122"/>
                  </a:rPr>
                  <a:t>查询结果</a:t>
                </a:r>
                <a:endParaRPr lang="en-US" altLang="en-US" sz="1800" b="1">
                  <a:ea typeface="黑体" panose="02010609060101010101" pitchFamily="49" charset="-122"/>
                </a:endParaRPr>
              </a:p>
            </p:txBody>
          </p:sp>
          <p:grpSp>
            <p:nvGrpSpPr>
              <p:cNvPr id="57" name="Group 55"/>
              <p:cNvGrpSpPr>
                <a:grpSpLocks/>
              </p:cNvGrpSpPr>
              <p:nvPr/>
            </p:nvGrpSpPr>
            <p:grpSpPr bwMode="auto">
              <a:xfrm>
                <a:off x="1872" y="2823"/>
                <a:ext cx="1920" cy="1209"/>
                <a:chOff x="1872" y="2823"/>
                <a:chExt cx="1920" cy="1209"/>
              </a:xfrm>
            </p:grpSpPr>
            <p:sp>
              <p:nvSpPr>
                <p:cNvPr id="58" name="Rectangle 56"/>
                <p:cNvSpPr>
                  <a:spLocks noChangeArrowheads="1"/>
                </p:cNvSpPr>
                <p:nvPr/>
              </p:nvSpPr>
              <p:spPr bwMode="auto">
                <a:xfrm>
                  <a:off x="1872" y="2823"/>
                  <a:ext cx="864" cy="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rgbClr val="339966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tabLst>
                      <a:tab pos="1657350" algn="l"/>
                    </a:tabLst>
                    <a:defRPr/>
                  </a:pPr>
                  <a:r>
                    <a:rPr lang="en-US" alt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SName</a:t>
                  </a:r>
                </a:p>
              </p:txBody>
            </p:sp>
            <p:sp>
              <p:nvSpPr>
                <p:cNvPr id="59" name="Rectangle 57"/>
                <p:cNvSpPr>
                  <a:spLocks noChangeArrowheads="1"/>
                </p:cNvSpPr>
                <p:nvPr/>
              </p:nvSpPr>
              <p:spPr bwMode="auto">
                <a:xfrm>
                  <a:off x="1872" y="3063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600">
                      <a:ea typeface="黑体" panose="02010609060101010101" pitchFamily="49" charset="-122"/>
                    </a:rPr>
                    <a:t>梅超风</a:t>
                  </a:r>
                </a:p>
              </p:txBody>
            </p:sp>
            <p:sp>
              <p:nvSpPr>
                <p:cNvPr id="60" name="Rectangle 58"/>
                <p:cNvSpPr>
                  <a:spLocks noChangeArrowheads="1"/>
                </p:cNvSpPr>
                <p:nvPr/>
              </p:nvSpPr>
              <p:spPr bwMode="auto">
                <a:xfrm>
                  <a:off x="1872" y="3255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600">
                      <a:ea typeface="黑体" panose="02010609060101010101" pitchFamily="49" charset="-122"/>
                    </a:rPr>
                    <a:t>陈玄风</a:t>
                  </a:r>
                </a:p>
              </p:txBody>
            </p:sp>
            <p:sp>
              <p:nvSpPr>
                <p:cNvPr id="61" name="Rectangle 59"/>
                <p:cNvSpPr>
                  <a:spLocks noChangeArrowheads="1"/>
                </p:cNvSpPr>
                <p:nvPr/>
              </p:nvSpPr>
              <p:spPr bwMode="auto">
                <a:xfrm>
                  <a:off x="1872" y="3447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600">
                      <a:ea typeface="黑体" panose="02010609060101010101" pitchFamily="49" charset="-122"/>
                    </a:rPr>
                    <a:t>陈玄风</a:t>
                  </a:r>
                </a:p>
              </p:txBody>
            </p:sp>
            <p:sp>
              <p:nvSpPr>
                <p:cNvPr id="62" name="Rectangle 60"/>
                <p:cNvSpPr>
                  <a:spLocks noChangeArrowheads="1"/>
                </p:cNvSpPr>
                <p:nvPr/>
              </p:nvSpPr>
              <p:spPr bwMode="auto">
                <a:xfrm>
                  <a:off x="1872" y="3639"/>
                  <a:ext cx="864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600">
                      <a:ea typeface="黑体" panose="02010609060101010101" pitchFamily="49" charset="-122"/>
                    </a:rPr>
                    <a:t>陆乘风</a:t>
                  </a:r>
                </a:p>
              </p:txBody>
            </p:sp>
            <p:sp>
              <p:nvSpPr>
                <p:cNvPr id="63" name="Rectangle 61"/>
                <p:cNvSpPr>
                  <a:spLocks noChangeArrowheads="1"/>
                </p:cNvSpPr>
                <p:nvPr/>
              </p:nvSpPr>
              <p:spPr bwMode="auto">
                <a:xfrm>
                  <a:off x="2736" y="2823"/>
                  <a:ext cx="624" cy="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rgbClr val="339966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tabLst>
                      <a:tab pos="1657350" algn="l"/>
                    </a:tabLst>
                    <a:defRPr/>
                  </a:pPr>
                  <a:r>
                    <a:rPr lang="en-US" alt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CourseID</a:t>
                  </a:r>
                </a:p>
              </p:txBody>
            </p:sp>
            <p:sp>
              <p:nvSpPr>
                <p:cNvPr id="64" name="Rectangle 62"/>
                <p:cNvSpPr>
                  <a:spLocks noChangeArrowheads="1"/>
                </p:cNvSpPr>
                <p:nvPr/>
              </p:nvSpPr>
              <p:spPr bwMode="auto">
                <a:xfrm>
                  <a:off x="3360" y="2823"/>
                  <a:ext cx="432" cy="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rgbClr val="339966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tabLst>
                      <a:tab pos="1657350" algn="l"/>
                    </a:tabLst>
                    <a:defRPr/>
                  </a:pPr>
                  <a:r>
                    <a:rPr lang="en-US" alt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Score</a:t>
                  </a:r>
                </a:p>
              </p:txBody>
            </p:sp>
            <p:sp>
              <p:nvSpPr>
                <p:cNvPr id="65" name="Rectangle 63"/>
                <p:cNvSpPr>
                  <a:spLocks noChangeArrowheads="1"/>
                </p:cNvSpPr>
                <p:nvPr/>
              </p:nvSpPr>
              <p:spPr bwMode="auto">
                <a:xfrm>
                  <a:off x="2736" y="3063"/>
                  <a:ext cx="6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 b="1"/>
                    <a:t>001</a:t>
                  </a:r>
                  <a:endParaRPr lang="en-US" altLang="en-US" sz="1600" b="1"/>
                </a:p>
              </p:txBody>
            </p:sp>
            <p:sp>
              <p:nvSpPr>
                <p:cNvPr id="66" name="Rectangle 64"/>
                <p:cNvSpPr>
                  <a:spLocks noChangeArrowheads="1"/>
                </p:cNvSpPr>
                <p:nvPr/>
              </p:nvSpPr>
              <p:spPr bwMode="auto">
                <a:xfrm>
                  <a:off x="2736" y="3255"/>
                  <a:ext cx="6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 b="1"/>
                    <a:t>001</a:t>
                  </a:r>
                  <a:endParaRPr lang="en-US" altLang="en-US" sz="1600" b="1"/>
                </a:p>
              </p:txBody>
            </p:sp>
            <p:sp>
              <p:nvSpPr>
                <p:cNvPr id="67" name="Rectangle 65"/>
                <p:cNvSpPr>
                  <a:spLocks noChangeArrowheads="1"/>
                </p:cNvSpPr>
                <p:nvPr/>
              </p:nvSpPr>
              <p:spPr bwMode="auto">
                <a:xfrm>
                  <a:off x="2736" y="3447"/>
                  <a:ext cx="6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 b="1"/>
                    <a:t>002</a:t>
                  </a:r>
                  <a:endParaRPr lang="en-US" altLang="en-US" sz="1600" b="1"/>
                </a:p>
              </p:txBody>
            </p:sp>
            <p:sp>
              <p:nvSpPr>
                <p:cNvPr id="68" name="Rectangle 66"/>
                <p:cNvSpPr>
                  <a:spLocks noChangeArrowheads="1"/>
                </p:cNvSpPr>
                <p:nvPr/>
              </p:nvSpPr>
              <p:spPr bwMode="auto">
                <a:xfrm>
                  <a:off x="2736" y="3639"/>
                  <a:ext cx="624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 b="1"/>
                    <a:t>002</a:t>
                  </a:r>
                  <a:endParaRPr lang="en-US" altLang="en-US" sz="1600" b="1"/>
                </a:p>
              </p:txBody>
            </p:sp>
            <p:sp>
              <p:nvSpPr>
                <p:cNvPr id="69" name="Rectangle 67"/>
                <p:cNvSpPr>
                  <a:spLocks noChangeArrowheads="1"/>
                </p:cNvSpPr>
                <p:nvPr/>
              </p:nvSpPr>
              <p:spPr bwMode="auto">
                <a:xfrm>
                  <a:off x="3360" y="3063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97</a:t>
                  </a:r>
                  <a:endParaRPr lang="en-US" altLang="en-US" sz="1600" b="1"/>
                </a:p>
              </p:txBody>
            </p:sp>
            <p:sp>
              <p:nvSpPr>
                <p:cNvPr id="70" name="Rectangle 68"/>
                <p:cNvSpPr>
                  <a:spLocks noChangeArrowheads="1"/>
                </p:cNvSpPr>
                <p:nvPr/>
              </p:nvSpPr>
              <p:spPr bwMode="auto">
                <a:xfrm>
                  <a:off x="3360" y="3255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89</a:t>
                  </a:r>
                  <a:endParaRPr lang="en-US" altLang="en-US" sz="1600" b="1"/>
                </a:p>
              </p:txBody>
            </p:sp>
            <p:sp>
              <p:nvSpPr>
                <p:cNvPr id="71" name="Rectangle 69"/>
                <p:cNvSpPr>
                  <a:spLocks noChangeArrowheads="1"/>
                </p:cNvSpPr>
                <p:nvPr/>
              </p:nvSpPr>
              <p:spPr bwMode="auto">
                <a:xfrm>
                  <a:off x="3360" y="3447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67</a:t>
                  </a:r>
                  <a:endParaRPr lang="en-US" altLang="en-US" sz="1600" b="1"/>
                </a:p>
              </p:txBody>
            </p:sp>
            <p:sp>
              <p:nvSpPr>
                <p:cNvPr id="72" name="Rectangle 70"/>
                <p:cNvSpPr>
                  <a:spLocks noChangeArrowheads="1"/>
                </p:cNvSpPr>
                <p:nvPr/>
              </p:nvSpPr>
              <p:spPr bwMode="auto">
                <a:xfrm>
                  <a:off x="3360" y="3639"/>
                  <a:ext cx="432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76</a:t>
                  </a:r>
                  <a:endParaRPr lang="en-US" altLang="en-US" sz="1600" b="1"/>
                </a:p>
              </p:txBody>
            </p:sp>
            <p:sp>
              <p:nvSpPr>
                <p:cNvPr id="73" name="Rectangle 71"/>
                <p:cNvSpPr>
                  <a:spLocks noChangeArrowheads="1"/>
                </p:cNvSpPr>
                <p:nvPr/>
              </p:nvSpPr>
              <p:spPr bwMode="auto">
                <a:xfrm>
                  <a:off x="1872" y="3840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600">
                      <a:ea typeface="黑体" panose="02010609060101010101" pitchFamily="49" charset="-122"/>
                    </a:rPr>
                    <a:t>陆乘风</a:t>
                  </a:r>
                  <a:endParaRPr lang="en-US" altLang="en-US" sz="160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4" name="Rectangle 72"/>
                <p:cNvSpPr>
                  <a:spLocks noChangeArrowheads="1"/>
                </p:cNvSpPr>
                <p:nvPr/>
              </p:nvSpPr>
              <p:spPr bwMode="auto">
                <a:xfrm>
                  <a:off x="2736" y="3840"/>
                  <a:ext cx="6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 b="1"/>
                    <a:t>003</a:t>
                  </a:r>
                  <a:endParaRPr lang="en-US" altLang="en-US" sz="1600" b="1"/>
                </a:p>
              </p:txBody>
            </p:sp>
            <p:sp>
              <p:nvSpPr>
                <p:cNvPr id="75" name="Rectangle 73"/>
                <p:cNvSpPr>
                  <a:spLocks noChangeArrowheads="1"/>
                </p:cNvSpPr>
                <p:nvPr/>
              </p:nvSpPr>
              <p:spPr bwMode="auto">
                <a:xfrm>
                  <a:off x="3360" y="3840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81</a:t>
                  </a:r>
                  <a:endParaRPr lang="en-US" altLang="en-US" sz="1600" b="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8066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多表联结查询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内联结</a:t>
            </a:r>
            <a:r>
              <a:rPr lang="en-US" altLang="zh-CN" dirty="0" smtClean="0"/>
              <a:t>-2</a:t>
            </a:r>
            <a:endParaRPr lang="zh-CN" altLang="en-US" dirty="0" smtClean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27088" y="2022475"/>
            <a:ext cx="7632700" cy="1101725"/>
            <a:chOff x="521" y="930"/>
            <a:chExt cx="4808" cy="694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20" y="930"/>
              <a:ext cx="4495" cy="187"/>
            </a:xfrm>
            <a:prstGeom prst="rect">
              <a:avLst/>
            </a:prstGeom>
            <a:gradFill rotWithShape="0">
              <a:gsLst>
                <a:gs pos="0">
                  <a:srgbClr val="FCFEB9"/>
                </a:gs>
                <a:gs pos="100000">
                  <a:srgbClr val="FFCC6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21" y="984"/>
              <a:ext cx="4808" cy="6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99CC">
                  <a:alpha val="50000"/>
                </a:srgbClr>
              </a:outerShdw>
            </a:effec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FF0000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SELECT</a:t>
              </a:r>
              <a:r>
                <a:rPr lang="en-US" altLang="zh-CN" sz="2000"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Students.SName, Score.CourseID, Score.Score</a:t>
              </a:r>
            </a:p>
            <a:p>
              <a:r>
                <a:rPr lang="en-US" altLang="zh-CN" sz="2000">
                  <a:solidFill>
                    <a:srgbClr val="FF0000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FROM</a:t>
              </a:r>
              <a:r>
                <a:rPr lang="en-US" altLang="zh-CN" sz="2000"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	Students,Score</a:t>
              </a:r>
            </a:p>
            <a:p>
              <a:r>
                <a:rPr lang="en-US" altLang="zh-CN" sz="2000">
                  <a:solidFill>
                    <a:srgbClr val="FF0000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WHERE</a:t>
              </a:r>
              <a:r>
                <a:rPr lang="en-US" altLang="zh-CN" sz="20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</a:t>
              </a:r>
              <a:r>
                <a:rPr lang="en-US" altLang="zh-CN" sz="2000"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Students.SCode = Score.StudentID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31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多表联结查询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三表联结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27088" y="2111375"/>
            <a:ext cx="7632700" cy="1698625"/>
            <a:chOff x="521" y="938"/>
            <a:chExt cx="4808" cy="107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856" y="938"/>
              <a:ext cx="4359" cy="222"/>
            </a:xfrm>
            <a:prstGeom prst="rect">
              <a:avLst/>
            </a:prstGeom>
            <a:gradFill rotWithShape="0">
              <a:gsLst>
                <a:gs pos="0">
                  <a:srgbClr val="FCFEB9"/>
                </a:gs>
                <a:gs pos="100000">
                  <a:srgbClr val="FFCC6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21" y="984"/>
              <a:ext cx="4808" cy="1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99CC">
                  <a:alpha val="50000"/>
                </a:srgbClr>
              </a:outerShdw>
            </a:effec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FF0000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SELECT</a:t>
              </a:r>
              <a:r>
                <a:rPr lang="en-US" altLang="zh-CN" sz="2000"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</a:p>
            <a:p>
              <a:r>
                <a:rPr lang="en-US" altLang="zh-CN" sz="2000">
                  <a:ea typeface="黑体" panose="02010609060101010101" pitchFamily="49" charset="-122"/>
                </a:rPr>
                <a:t>S.SName AS </a:t>
              </a:r>
              <a:r>
                <a:rPr lang="zh-CN" altLang="en-US" sz="2000">
                  <a:ea typeface="黑体" panose="02010609060101010101" pitchFamily="49" charset="-122"/>
                </a:rPr>
                <a:t>姓名</a:t>
              </a:r>
              <a:r>
                <a:rPr lang="en-US" altLang="zh-CN" sz="2000">
                  <a:ea typeface="黑体" panose="02010609060101010101" pitchFamily="49" charset="-122"/>
                </a:rPr>
                <a:t>, CS.CourseName AS </a:t>
              </a:r>
              <a:r>
                <a:rPr lang="zh-CN" altLang="en-US" sz="2000">
                  <a:ea typeface="黑体" panose="02010609060101010101" pitchFamily="49" charset="-122"/>
                </a:rPr>
                <a:t>课程</a:t>
              </a:r>
              <a:r>
                <a:rPr lang="en-US" altLang="zh-CN" sz="2000">
                  <a:ea typeface="黑体" panose="02010609060101010101" pitchFamily="49" charset="-122"/>
                </a:rPr>
                <a:t>, C.Score AS </a:t>
              </a:r>
              <a:r>
                <a:rPr lang="zh-CN" altLang="en-US" sz="2000">
                  <a:ea typeface="黑体" panose="02010609060101010101" pitchFamily="49" charset="-122"/>
                </a:rPr>
                <a:t>成绩</a:t>
              </a:r>
            </a:p>
            <a:p>
              <a:r>
                <a:rPr lang="en-US" altLang="zh-CN" sz="2000">
                  <a:solidFill>
                    <a:srgbClr val="FF0000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FROM</a:t>
              </a:r>
              <a:r>
                <a:rPr lang="en-US" altLang="zh-CN" sz="2000"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Students AS S </a:t>
              </a:r>
            </a:p>
            <a:p>
              <a:r>
                <a:rPr lang="en-US" altLang="zh-CN" sz="2000">
                  <a:solidFill>
                    <a:srgbClr val="3333CC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INNER JOIN</a:t>
              </a:r>
              <a:r>
                <a:rPr lang="en-US" altLang="zh-CN" sz="2000"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Score AS C </a:t>
              </a:r>
              <a:r>
                <a:rPr lang="en-US" altLang="zh-CN" sz="2000">
                  <a:solidFill>
                    <a:srgbClr val="3333CC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ON</a:t>
              </a:r>
              <a:r>
                <a:rPr lang="en-US" altLang="zh-CN" sz="2000"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(S.SCode = C.StudentID)</a:t>
              </a:r>
            </a:p>
            <a:p>
              <a:r>
                <a:rPr lang="en-US" altLang="zh-CN" sz="2000">
                  <a:solidFill>
                    <a:srgbClr val="3333CC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INNER JOIN</a:t>
              </a:r>
              <a:r>
                <a:rPr lang="en-US" altLang="zh-CN" sz="2000"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Course AS CS </a:t>
              </a:r>
              <a:r>
                <a:rPr lang="en-US" altLang="zh-CN" sz="2000">
                  <a:solidFill>
                    <a:srgbClr val="3333CC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ON</a:t>
              </a:r>
              <a:r>
                <a:rPr lang="en-US" altLang="zh-CN" sz="2000"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(CS.CourseID = C.CourseID)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483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多表联结查询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左外联结</a:t>
            </a:r>
          </a:p>
        </p:txBody>
      </p:sp>
      <p:sp>
        <p:nvSpPr>
          <p:cNvPr id="5" name="页脚占位符 4"/>
          <p:cNvSpPr txBox="1">
            <a:spLocks/>
          </p:cNvSpPr>
          <p:nvPr/>
        </p:nvSpPr>
        <p:spPr bwMode="auto">
          <a:xfrm>
            <a:off x="3124200" y="68294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孙静主讲</a:t>
            </a: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5364163" y="2212975"/>
            <a:ext cx="3387725" cy="2286000"/>
            <a:chOff x="3424" y="1071"/>
            <a:chExt cx="2134" cy="144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3424" y="1071"/>
              <a:ext cx="1905" cy="1104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3599" y="1099"/>
              <a:ext cx="1950" cy="1417"/>
              <a:chOff x="3888" y="1296"/>
              <a:chExt cx="1584" cy="1440"/>
            </a:xfrm>
          </p:grpSpPr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4494" y="1296"/>
                <a:ext cx="419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/>
                  <a:t>Score</a:t>
                </a:r>
              </a:p>
            </p:txBody>
          </p:sp>
          <p:grpSp>
            <p:nvGrpSpPr>
              <p:cNvPr id="10" name="Group 6"/>
              <p:cNvGrpSpPr>
                <a:grpSpLocks/>
              </p:cNvGrpSpPr>
              <p:nvPr/>
            </p:nvGrpSpPr>
            <p:grpSpPr bwMode="auto">
              <a:xfrm>
                <a:off x="3888" y="1527"/>
                <a:ext cx="1584" cy="1209"/>
                <a:chOff x="3888" y="1527"/>
                <a:chExt cx="1584" cy="1209"/>
              </a:xfrm>
            </p:grpSpPr>
            <p:sp>
              <p:nvSpPr>
                <p:cNvPr id="11" name="Rectangle 7"/>
                <p:cNvSpPr>
                  <a:spLocks noChangeArrowheads="1"/>
                </p:cNvSpPr>
                <p:nvPr/>
              </p:nvSpPr>
              <p:spPr bwMode="auto">
                <a:xfrm>
                  <a:off x="3888" y="1527"/>
                  <a:ext cx="624" cy="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rgbClr val="339966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tabLst>
                      <a:tab pos="1657350" algn="l"/>
                    </a:tabLst>
                    <a:defRPr/>
                  </a:pPr>
                  <a:r>
                    <a:rPr lang="en-US" alt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StudentsID</a:t>
                  </a:r>
                </a:p>
              </p:txBody>
            </p:sp>
            <p:sp>
              <p:nvSpPr>
                <p:cNvPr id="12" name="Rectangle 8"/>
                <p:cNvSpPr>
                  <a:spLocks noChangeArrowheads="1"/>
                </p:cNvSpPr>
                <p:nvPr/>
              </p:nvSpPr>
              <p:spPr bwMode="auto">
                <a:xfrm>
                  <a:off x="4512" y="1527"/>
                  <a:ext cx="576" cy="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rgbClr val="339966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tabLst>
                      <a:tab pos="1657350" algn="l"/>
                    </a:tabLst>
                    <a:defRPr/>
                  </a:pPr>
                  <a:r>
                    <a:rPr lang="en-US" alt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CourseID</a:t>
                  </a:r>
                </a:p>
              </p:txBody>
            </p:sp>
            <p:sp>
              <p:nvSpPr>
                <p:cNvPr id="13" name="Rectangle 9"/>
                <p:cNvSpPr>
                  <a:spLocks noChangeArrowheads="1"/>
                </p:cNvSpPr>
                <p:nvPr/>
              </p:nvSpPr>
              <p:spPr bwMode="auto">
                <a:xfrm>
                  <a:off x="5088" y="1527"/>
                  <a:ext cx="384" cy="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rgbClr val="339966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tabLst>
                      <a:tab pos="1657350" algn="l"/>
                    </a:tabLst>
                    <a:defRPr/>
                  </a:pPr>
                  <a:r>
                    <a:rPr lang="en-US" alt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Score</a:t>
                  </a:r>
                </a:p>
              </p:txBody>
            </p:sp>
            <p:sp>
              <p:nvSpPr>
                <p:cNvPr id="14" name="Rectangle 10"/>
                <p:cNvSpPr>
                  <a:spLocks noChangeArrowheads="1"/>
                </p:cNvSpPr>
                <p:nvPr/>
              </p:nvSpPr>
              <p:spPr bwMode="auto">
                <a:xfrm>
                  <a:off x="3888" y="1767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1</a:t>
                  </a:r>
                </a:p>
              </p:txBody>
            </p:sp>
            <p:sp>
              <p:nvSpPr>
                <p:cNvPr id="15" name="Rectangle 11"/>
                <p:cNvSpPr>
                  <a:spLocks noChangeArrowheads="1"/>
                </p:cNvSpPr>
                <p:nvPr/>
              </p:nvSpPr>
              <p:spPr bwMode="auto">
                <a:xfrm>
                  <a:off x="3888" y="1959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2</a:t>
                  </a:r>
                </a:p>
              </p:txBody>
            </p:sp>
            <p:sp>
              <p:nvSpPr>
                <p:cNvPr id="16" name="Rectangle 12"/>
                <p:cNvSpPr>
                  <a:spLocks noChangeArrowheads="1"/>
                </p:cNvSpPr>
                <p:nvPr/>
              </p:nvSpPr>
              <p:spPr bwMode="auto">
                <a:xfrm>
                  <a:off x="3888" y="2151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2</a:t>
                  </a:r>
                </a:p>
              </p:txBody>
            </p:sp>
            <p:sp>
              <p:nvSpPr>
                <p:cNvPr id="17" name="Rectangle 13"/>
                <p:cNvSpPr>
                  <a:spLocks noChangeArrowheads="1"/>
                </p:cNvSpPr>
                <p:nvPr/>
              </p:nvSpPr>
              <p:spPr bwMode="auto">
                <a:xfrm>
                  <a:off x="3888" y="2343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3</a:t>
                  </a:r>
                </a:p>
              </p:txBody>
            </p:sp>
            <p:sp>
              <p:nvSpPr>
                <p:cNvPr id="18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1767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001</a:t>
                  </a:r>
                  <a:endParaRPr lang="en-US" altLang="en-US" sz="1600" b="1"/>
                </a:p>
              </p:txBody>
            </p:sp>
            <p:sp>
              <p:nvSpPr>
                <p:cNvPr id="19" name="Rectangle 15"/>
                <p:cNvSpPr>
                  <a:spLocks noChangeArrowheads="1"/>
                </p:cNvSpPr>
                <p:nvPr/>
              </p:nvSpPr>
              <p:spPr bwMode="auto">
                <a:xfrm>
                  <a:off x="4512" y="1959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001</a:t>
                  </a:r>
                  <a:endParaRPr lang="en-US" altLang="en-US" sz="1600" b="1"/>
                </a:p>
              </p:txBody>
            </p:sp>
            <p:sp>
              <p:nvSpPr>
                <p:cNvPr id="20" name="Rectangle 16"/>
                <p:cNvSpPr>
                  <a:spLocks noChangeArrowheads="1"/>
                </p:cNvSpPr>
                <p:nvPr/>
              </p:nvSpPr>
              <p:spPr bwMode="auto">
                <a:xfrm>
                  <a:off x="4512" y="2151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002</a:t>
                  </a:r>
                  <a:endParaRPr lang="en-US" altLang="en-US" sz="1600" b="1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512" y="2343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002</a:t>
                  </a:r>
                  <a:endParaRPr lang="en-US" altLang="en-US" sz="1600" b="1"/>
                </a:p>
              </p:txBody>
            </p:sp>
            <p:sp>
              <p:nvSpPr>
                <p:cNvPr id="22" name="Rectangle 18"/>
                <p:cNvSpPr>
                  <a:spLocks noChangeArrowheads="1"/>
                </p:cNvSpPr>
                <p:nvPr/>
              </p:nvSpPr>
              <p:spPr bwMode="auto">
                <a:xfrm>
                  <a:off x="5088" y="1767"/>
                  <a:ext cx="38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97</a:t>
                  </a:r>
                  <a:endParaRPr lang="en-US" altLang="en-US" sz="1600" b="1"/>
                </a:p>
              </p:txBody>
            </p:sp>
            <p:sp>
              <p:nvSpPr>
                <p:cNvPr id="23" name="Rectangle 19"/>
                <p:cNvSpPr>
                  <a:spLocks noChangeArrowheads="1"/>
                </p:cNvSpPr>
                <p:nvPr/>
              </p:nvSpPr>
              <p:spPr bwMode="auto">
                <a:xfrm>
                  <a:off x="5088" y="1959"/>
                  <a:ext cx="38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89</a:t>
                  </a:r>
                  <a:endParaRPr lang="en-US" altLang="en-US" sz="1600" b="1"/>
                </a:p>
              </p:txBody>
            </p:sp>
            <p:sp>
              <p:nvSpPr>
                <p:cNvPr id="24" name="Rectangle 20"/>
                <p:cNvSpPr>
                  <a:spLocks noChangeArrowheads="1"/>
                </p:cNvSpPr>
                <p:nvPr/>
              </p:nvSpPr>
              <p:spPr bwMode="auto">
                <a:xfrm>
                  <a:off x="5088" y="2151"/>
                  <a:ext cx="38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67</a:t>
                  </a:r>
                  <a:endParaRPr lang="en-US" altLang="en-US" sz="1600" b="1"/>
                </a:p>
              </p:txBody>
            </p:sp>
            <p:sp>
              <p:nvSpPr>
                <p:cNvPr id="25" name="Rectangle 21"/>
                <p:cNvSpPr>
                  <a:spLocks noChangeArrowheads="1"/>
                </p:cNvSpPr>
                <p:nvPr/>
              </p:nvSpPr>
              <p:spPr bwMode="auto">
                <a:xfrm>
                  <a:off x="5088" y="2343"/>
                  <a:ext cx="38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76</a:t>
                  </a:r>
                  <a:endParaRPr lang="en-US" altLang="en-US" sz="1600" b="1"/>
                </a:p>
              </p:txBody>
            </p:sp>
            <p:sp>
              <p:nvSpPr>
                <p:cNvPr id="26" name="Rectangle 22"/>
                <p:cNvSpPr>
                  <a:spLocks noChangeArrowheads="1"/>
                </p:cNvSpPr>
                <p:nvPr/>
              </p:nvSpPr>
              <p:spPr bwMode="auto">
                <a:xfrm>
                  <a:off x="3888" y="2535"/>
                  <a:ext cx="624" cy="201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 b="1"/>
                    <a:t>3</a:t>
                  </a:r>
                  <a:endParaRPr lang="en-US" altLang="en-US" sz="1600" b="1"/>
                </a:p>
              </p:txBody>
            </p:sp>
            <p:sp>
              <p:nvSpPr>
                <p:cNvPr id="27" name="Rectangle 23"/>
                <p:cNvSpPr>
                  <a:spLocks noChangeArrowheads="1"/>
                </p:cNvSpPr>
                <p:nvPr/>
              </p:nvSpPr>
              <p:spPr bwMode="auto">
                <a:xfrm>
                  <a:off x="4512" y="2535"/>
                  <a:ext cx="576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003</a:t>
                  </a:r>
                  <a:endParaRPr lang="en-US" altLang="en-US" sz="1600" b="1"/>
                </a:p>
              </p:txBody>
            </p:sp>
            <p:sp>
              <p:nvSpPr>
                <p:cNvPr id="28" name="Rectangle 24"/>
                <p:cNvSpPr>
                  <a:spLocks noChangeArrowheads="1"/>
                </p:cNvSpPr>
                <p:nvPr/>
              </p:nvSpPr>
              <p:spPr bwMode="auto">
                <a:xfrm>
                  <a:off x="5088" y="2535"/>
                  <a:ext cx="384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/>
                    <a:t>81</a:t>
                  </a:r>
                  <a:endParaRPr lang="en-US" altLang="en-US" sz="1600" b="1"/>
                </a:p>
              </p:txBody>
            </p:sp>
          </p:grpSp>
        </p:grpSp>
      </p:grpSp>
      <p:sp>
        <p:nvSpPr>
          <p:cNvPr id="29" name="Freeform 25"/>
          <p:cNvSpPr>
            <a:spLocks/>
          </p:cNvSpPr>
          <p:nvPr/>
        </p:nvSpPr>
        <p:spPr bwMode="auto">
          <a:xfrm>
            <a:off x="2195513" y="4157663"/>
            <a:ext cx="4681537" cy="2735262"/>
          </a:xfrm>
          <a:custGeom>
            <a:avLst/>
            <a:gdLst>
              <a:gd name="T0" fmla="*/ 0 w 3312"/>
              <a:gd name="T1" fmla="*/ 0 h 1488"/>
              <a:gd name="T2" fmla="*/ 624 w 3312"/>
              <a:gd name="T3" fmla="*/ 0 h 1488"/>
              <a:gd name="T4" fmla="*/ 624 w 3312"/>
              <a:gd name="T5" fmla="*/ 528 h 1488"/>
              <a:gd name="T6" fmla="*/ 2688 w 3312"/>
              <a:gd name="T7" fmla="*/ 528 h 1488"/>
              <a:gd name="T8" fmla="*/ 2688 w 3312"/>
              <a:gd name="T9" fmla="*/ 192 h 1488"/>
              <a:gd name="T10" fmla="*/ 3312 w 3312"/>
              <a:gd name="T11" fmla="*/ 192 h 1488"/>
              <a:gd name="T12" fmla="*/ 3312 w 3312"/>
              <a:gd name="T13" fmla="*/ 1488 h 1488"/>
              <a:gd name="T14" fmla="*/ 0 w 3312"/>
              <a:gd name="T15" fmla="*/ 1488 h 1488"/>
              <a:gd name="T16" fmla="*/ 0 w 3312"/>
              <a:gd name="T17" fmla="*/ 0 h 14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2" h="1488">
                <a:moveTo>
                  <a:pt x="0" y="0"/>
                </a:moveTo>
                <a:lnTo>
                  <a:pt x="624" y="0"/>
                </a:lnTo>
                <a:lnTo>
                  <a:pt x="624" y="528"/>
                </a:lnTo>
                <a:lnTo>
                  <a:pt x="2688" y="528"/>
                </a:lnTo>
                <a:lnTo>
                  <a:pt x="2688" y="192"/>
                </a:lnTo>
                <a:lnTo>
                  <a:pt x="3312" y="192"/>
                </a:lnTo>
                <a:lnTo>
                  <a:pt x="3312" y="1488"/>
                </a:lnTo>
                <a:lnTo>
                  <a:pt x="0" y="148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FCC00"/>
              </a:gs>
              <a:gs pos="100000">
                <a:srgbClr val="FFF1B9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755650" y="2141538"/>
            <a:ext cx="2667000" cy="1985962"/>
            <a:chOff x="336" y="1344"/>
            <a:chExt cx="1680" cy="1251"/>
          </a:xfrm>
        </p:grpSpPr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480" y="1344"/>
              <a:ext cx="1536" cy="1104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32" name="Group 29"/>
            <p:cNvGrpSpPr>
              <a:grpSpLocks/>
            </p:cNvGrpSpPr>
            <p:nvPr/>
          </p:nvGrpSpPr>
          <p:grpSpPr bwMode="auto">
            <a:xfrm>
              <a:off x="336" y="1382"/>
              <a:ext cx="1507" cy="1217"/>
              <a:chOff x="288" y="1307"/>
              <a:chExt cx="1536" cy="1237"/>
            </a:xfrm>
          </p:grpSpPr>
          <p:sp>
            <p:nvSpPr>
              <p:cNvPr id="33" name="Text Box 30"/>
              <p:cNvSpPr txBox="1">
                <a:spLocks noChangeArrowheads="1"/>
              </p:cNvSpPr>
              <p:nvPr/>
            </p:nvSpPr>
            <p:spPr bwMode="auto">
              <a:xfrm>
                <a:off x="687" y="1307"/>
                <a:ext cx="836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Stundents</a:t>
                </a:r>
                <a:endParaRPr lang="en-US" altLang="en-US" sz="1800" b="1"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grpSp>
            <p:nvGrpSpPr>
              <p:cNvPr id="34" name="Group 31"/>
              <p:cNvGrpSpPr>
                <a:grpSpLocks/>
              </p:cNvGrpSpPr>
              <p:nvPr/>
            </p:nvGrpSpPr>
            <p:grpSpPr bwMode="auto">
              <a:xfrm>
                <a:off x="288" y="1527"/>
                <a:ext cx="1536" cy="1017"/>
                <a:chOff x="288" y="1527"/>
                <a:chExt cx="1536" cy="1017"/>
              </a:xfrm>
            </p:grpSpPr>
            <p:sp>
              <p:nvSpPr>
                <p:cNvPr id="35" name="Rectangle 32"/>
                <p:cNvSpPr>
                  <a:spLocks noChangeArrowheads="1"/>
                </p:cNvSpPr>
                <p:nvPr/>
              </p:nvSpPr>
              <p:spPr bwMode="auto">
                <a:xfrm>
                  <a:off x="288" y="1527"/>
                  <a:ext cx="912" cy="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rgbClr val="339966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tabLst>
                      <a:tab pos="1657350" algn="l"/>
                    </a:tabLst>
                    <a:defRPr/>
                  </a:pPr>
                  <a:r>
                    <a:rPr lang="en-US" alt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SName</a:t>
                  </a:r>
                </a:p>
              </p:txBody>
            </p:sp>
            <p:sp>
              <p:nvSpPr>
                <p:cNvPr id="36" name="Rectangle 33"/>
                <p:cNvSpPr>
                  <a:spLocks noChangeArrowheads="1"/>
                </p:cNvSpPr>
                <p:nvPr/>
              </p:nvSpPr>
              <p:spPr bwMode="auto">
                <a:xfrm>
                  <a:off x="288" y="1765"/>
                  <a:ext cx="91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6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梅超风</a:t>
                  </a:r>
                </a:p>
              </p:txBody>
            </p:sp>
            <p:sp>
              <p:nvSpPr>
                <p:cNvPr id="37" name="Rectangle 34"/>
                <p:cNvSpPr>
                  <a:spLocks noChangeArrowheads="1"/>
                </p:cNvSpPr>
                <p:nvPr/>
              </p:nvSpPr>
              <p:spPr bwMode="auto">
                <a:xfrm>
                  <a:off x="288" y="1959"/>
                  <a:ext cx="91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6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陈玄风</a:t>
                  </a:r>
                </a:p>
              </p:txBody>
            </p:sp>
            <p:sp>
              <p:nvSpPr>
                <p:cNvPr id="38" name="Rectangle 35"/>
                <p:cNvSpPr>
                  <a:spLocks noChangeArrowheads="1"/>
                </p:cNvSpPr>
                <p:nvPr/>
              </p:nvSpPr>
              <p:spPr bwMode="auto">
                <a:xfrm>
                  <a:off x="288" y="2151"/>
                  <a:ext cx="91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6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陆乘风</a:t>
                  </a:r>
                </a:p>
              </p:txBody>
            </p:sp>
            <p:sp>
              <p:nvSpPr>
                <p:cNvPr id="39" name="Rectangle 36"/>
                <p:cNvSpPr>
                  <a:spLocks noChangeArrowheads="1"/>
                </p:cNvSpPr>
                <p:nvPr/>
              </p:nvSpPr>
              <p:spPr bwMode="auto">
                <a:xfrm>
                  <a:off x="288" y="2343"/>
                  <a:ext cx="912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6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曲灵风</a:t>
                  </a:r>
                </a:p>
              </p:txBody>
            </p:sp>
            <p:sp>
              <p:nvSpPr>
                <p:cNvPr id="40" name="Rectangle 37"/>
                <p:cNvSpPr>
                  <a:spLocks noChangeArrowheads="1"/>
                </p:cNvSpPr>
                <p:nvPr/>
              </p:nvSpPr>
              <p:spPr bwMode="auto">
                <a:xfrm>
                  <a:off x="1200" y="1527"/>
                  <a:ext cx="624" cy="24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rgbClr val="339966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tabLst>
                      <a:tab pos="1657350" algn="l"/>
                    </a:tabLst>
                    <a:defRPr/>
                  </a:pPr>
                  <a:r>
                    <a:rPr lang="en-US" alt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SCode</a:t>
                  </a:r>
                </a:p>
              </p:txBody>
            </p:sp>
            <p:sp>
              <p:nvSpPr>
                <p:cNvPr id="41" name="Rectangle 38"/>
                <p:cNvSpPr>
                  <a:spLocks noChangeArrowheads="1"/>
                </p:cNvSpPr>
                <p:nvPr/>
              </p:nvSpPr>
              <p:spPr bwMode="auto">
                <a:xfrm>
                  <a:off x="1200" y="1765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1</a:t>
                  </a:r>
                </a:p>
              </p:txBody>
            </p:sp>
            <p:sp>
              <p:nvSpPr>
                <p:cNvPr id="42" name="Rectangle 39"/>
                <p:cNvSpPr>
                  <a:spLocks noChangeArrowheads="1"/>
                </p:cNvSpPr>
                <p:nvPr/>
              </p:nvSpPr>
              <p:spPr bwMode="auto">
                <a:xfrm>
                  <a:off x="1200" y="1959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2</a:t>
                  </a:r>
                </a:p>
              </p:txBody>
            </p:sp>
            <p:sp>
              <p:nvSpPr>
                <p:cNvPr id="43" name="Rectangle 40"/>
                <p:cNvSpPr>
                  <a:spLocks noChangeArrowheads="1"/>
                </p:cNvSpPr>
                <p:nvPr/>
              </p:nvSpPr>
              <p:spPr bwMode="auto">
                <a:xfrm>
                  <a:off x="1200" y="2151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3</a:t>
                  </a:r>
                </a:p>
              </p:txBody>
            </p:sp>
            <p:sp>
              <p:nvSpPr>
                <p:cNvPr id="44" name="Rectangle 41"/>
                <p:cNvSpPr>
                  <a:spLocks noChangeArrowheads="1"/>
                </p:cNvSpPr>
                <p:nvPr/>
              </p:nvSpPr>
              <p:spPr bwMode="auto">
                <a:xfrm>
                  <a:off x="1200" y="2343"/>
                  <a:ext cx="624" cy="201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4</a:t>
                  </a:r>
                </a:p>
              </p:txBody>
            </p:sp>
          </p:grpSp>
        </p:grpSp>
      </p:grpSp>
      <p:grpSp>
        <p:nvGrpSpPr>
          <p:cNvPr id="45" name="Group 42"/>
          <p:cNvGrpSpPr>
            <a:grpSpLocks/>
          </p:cNvGrpSpPr>
          <p:nvPr/>
        </p:nvGrpSpPr>
        <p:grpSpPr bwMode="auto">
          <a:xfrm>
            <a:off x="2984500" y="4191000"/>
            <a:ext cx="3051175" cy="2679700"/>
            <a:chOff x="1880" y="2478"/>
            <a:chExt cx="1922" cy="1688"/>
          </a:xfrm>
        </p:grpSpPr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2026" y="2478"/>
              <a:ext cx="1536" cy="1104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7" name="Text Box 44"/>
            <p:cNvSpPr txBox="1">
              <a:spLocks noChangeArrowheads="1"/>
            </p:cNvSpPr>
            <p:nvPr/>
          </p:nvSpPr>
          <p:spPr bwMode="auto">
            <a:xfrm>
              <a:off x="2494" y="2508"/>
              <a:ext cx="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ea typeface="黑体" panose="02010609060101010101" pitchFamily="49" charset="-122"/>
                </a:rPr>
                <a:t>查询结果</a:t>
              </a:r>
              <a:endParaRPr lang="en-US" altLang="en-US" sz="1800" b="1">
                <a:ea typeface="黑体" panose="02010609060101010101" pitchFamily="49" charset="-122"/>
              </a:endParaRP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1882" y="2757"/>
              <a:ext cx="864" cy="2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3399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tabLst>
                  <a:tab pos="1657350" algn="l"/>
                </a:tabLst>
                <a:defRPr/>
              </a:pPr>
              <a:r>
                <a:rPr lang="en-US" altLang="en-U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SName</a:t>
              </a: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1882" y="2997"/>
              <a:ext cx="86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ea typeface="黑体" panose="02010609060101010101" pitchFamily="49" charset="-122"/>
                </a:rPr>
                <a:t>梅超风</a:t>
              </a: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1882" y="3189"/>
              <a:ext cx="86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ea typeface="黑体" panose="02010609060101010101" pitchFamily="49" charset="-122"/>
                </a:rPr>
                <a:t>陈玄风</a:t>
              </a: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1882" y="3381"/>
              <a:ext cx="86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ea typeface="黑体" panose="02010609060101010101" pitchFamily="49" charset="-122"/>
                </a:rPr>
                <a:t>陈玄风</a:t>
              </a: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882" y="3573"/>
              <a:ext cx="864" cy="2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ea typeface="黑体" panose="02010609060101010101" pitchFamily="49" charset="-122"/>
                </a:rPr>
                <a:t>陆乘风</a:t>
              </a: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746" y="2757"/>
              <a:ext cx="624" cy="2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3399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tabLst>
                  <a:tab pos="1657350" algn="l"/>
                </a:tabLst>
                <a:defRPr/>
              </a:pPr>
              <a:r>
                <a:rPr lang="en-US" altLang="en-U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CourseID</a:t>
              </a: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370" y="2757"/>
              <a:ext cx="432" cy="2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3399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tabLst>
                  <a:tab pos="1657350" algn="l"/>
                </a:tabLst>
                <a:defRPr/>
              </a:pPr>
              <a:r>
                <a:rPr lang="en-US" altLang="en-U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Score</a:t>
              </a: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2746" y="2997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/>
                <a:t>001</a:t>
              </a:r>
              <a:endParaRPr lang="en-US" altLang="en-US" sz="1600" b="1"/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2746" y="3189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/>
                <a:t>001</a:t>
              </a:r>
              <a:endParaRPr lang="en-US" altLang="en-US" sz="1600" b="1"/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2746" y="3381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/>
                <a:t>002</a:t>
              </a:r>
              <a:endParaRPr lang="en-US" altLang="en-US" sz="1600" b="1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2746" y="3573"/>
              <a:ext cx="624" cy="2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/>
                <a:t>002</a:t>
              </a:r>
              <a:endParaRPr lang="en-US" altLang="en-US" sz="1600" b="1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3370" y="2997"/>
              <a:ext cx="43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/>
                <a:t>97</a:t>
              </a:r>
              <a:endParaRPr lang="en-US" altLang="en-US" sz="1600" b="1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3370" y="3189"/>
              <a:ext cx="43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/>
                <a:t>89</a:t>
              </a:r>
              <a:endParaRPr lang="en-US" altLang="en-US" sz="1600" b="1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3370" y="3381"/>
              <a:ext cx="43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/>
                <a:t>67</a:t>
              </a:r>
              <a:endParaRPr lang="en-US" altLang="en-US" sz="1600" b="1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370" y="3573"/>
              <a:ext cx="432" cy="2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/>
                <a:t>76</a:t>
              </a:r>
              <a:endParaRPr lang="en-US" altLang="en-US" sz="1600" b="1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1882" y="3774"/>
              <a:ext cx="86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ea typeface="黑体" panose="02010609060101010101" pitchFamily="49" charset="-122"/>
                </a:rPr>
                <a:t>陆乘风</a:t>
              </a:r>
              <a:endParaRPr lang="en-US" altLang="en-US" sz="1600" b="1">
                <a:ea typeface="黑体" panose="02010609060101010101" pitchFamily="49" charset="-122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2746" y="377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/>
                <a:t>003</a:t>
              </a:r>
              <a:endParaRPr lang="en-US" altLang="en-US" sz="1600" b="1"/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3370" y="3774"/>
              <a:ext cx="43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/>
                <a:t>81</a:t>
              </a:r>
              <a:endParaRPr lang="en-US" altLang="en-US" sz="1600" b="1"/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1880" y="3974"/>
              <a:ext cx="86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ea typeface="黑体" panose="02010609060101010101" pitchFamily="49" charset="-122"/>
                </a:rPr>
                <a:t>曲灵风</a:t>
              </a:r>
            </a:p>
          </p:txBody>
        </p:sp>
        <p:sp>
          <p:nvSpPr>
            <p:cNvPr id="67" name="Rectangle 64"/>
            <p:cNvSpPr>
              <a:spLocks noChangeArrowheads="1"/>
            </p:cNvSpPr>
            <p:nvPr/>
          </p:nvSpPr>
          <p:spPr bwMode="auto">
            <a:xfrm>
              <a:off x="2744" y="397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/>
                <a:t>NULL</a:t>
              </a:r>
              <a:endParaRPr lang="en-US" altLang="en-US" sz="1600" b="1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3368" y="3974"/>
              <a:ext cx="43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/>
                <a:t>NULL</a:t>
              </a:r>
              <a:endParaRPr lang="en-US" altLang="en-US" sz="1600" b="1"/>
            </a:p>
          </p:txBody>
        </p:sp>
      </p:grpSp>
      <p:grpSp>
        <p:nvGrpSpPr>
          <p:cNvPr id="69" name="Group 66"/>
          <p:cNvGrpSpPr>
            <a:grpSpLocks/>
          </p:cNvGrpSpPr>
          <p:nvPr/>
        </p:nvGrpSpPr>
        <p:grpSpPr bwMode="auto">
          <a:xfrm>
            <a:off x="971550" y="1981200"/>
            <a:ext cx="7343775" cy="1293813"/>
            <a:chOff x="612" y="880"/>
            <a:chExt cx="4626" cy="815"/>
          </a:xfrm>
        </p:grpSpPr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876" y="880"/>
              <a:ext cx="4252" cy="192"/>
            </a:xfrm>
            <a:prstGeom prst="rect">
              <a:avLst/>
            </a:prstGeom>
            <a:gradFill rotWithShape="0">
              <a:gsLst>
                <a:gs pos="0">
                  <a:srgbClr val="FCFEB9"/>
                </a:gs>
                <a:gs pos="100000">
                  <a:srgbClr val="FFCC6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12" y="939"/>
              <a:ext cx="4626" cy="7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99CC">
                  <a:alpha val="50000"/>
                </a:srgbClr>
              </a:outerShdw>
            </a:effec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  <a:ea typeface="黑体" panose="02010609060101010101" pitchFamily="49" charset="-122"/>
                </a:rPr>
                <a:t>SELECT</a:t>
              </a:r>
              <a:r>
                <a:rPr lang="en-US" altLang="en-US">
                  <a:ea typeface="黑体" panose="02010609060101010101" pitchFamily="49" charset="-122"/>
                </a:rPr>
                <a:t> </a:t>
              </a:r>
              <a:r>
                <a:rPr lang="en-US" altLang="zh-CN">
                  <a:ea typeface="黑体" panose="02010609060101010101" pitchFamily="49" charset="-122"/>
                </a:rPr>
                <a:t>	</a:t>
              </a:r>
              <a:r>
                <a:rPr lang="en-US" altLang="en-US">
                  <a:ea typeface="黑体" panose="02010609060101010101" pitchFamily="49" charset="-122"/>
                </a:rPr>
                <a:t>S.</a:t>
              </a:r>
              <a:r>
                <a:rPr lang="en-US" altLang="zh-CN">
                  <a:ea typeface="黑体" panose="02010609060101010101" pitchFamily="49" charset="-122"/>
                </a:rPr>
                <a:t>SName,C.CourseID,C.Score</a:t>
              </a:r>
              <a:r>
                <a:rPr lang="en-US" altLang="en-US">
                  <a:ea typeface="黑体" panose="02010609060101010101" pitchFamily="49" charset="-122"/>
                </a:rPr>
                <a:t> </a:t>
              </a:r>
            </a:p>
            <a:p>
              <a:pPr eaLnBrk="1" hangingPunct="1"/>
              <a:r>
                <a:rPr lang="en-US" altLang="en-US">
                  <a:solidFill>
                    <a:srgbClr val="FF0000"/>
                  </a:solidFill>
                  <a:ea typeface="黑体" panose="02010609060101010101" pitchFamily="49" charset="-122"/>
                </a:rPr>
                <a:t>From</a:t>
              </a:r>
              <a:r>
                <a:rPr lang="en-US" altLang="en-US">
                  <a:ea typeface="黑体" panose="02010609060101010101" pitchFamily="49" charset="-122"/>
                </a:rPr>
                <a:t> </a:t>
              </a:r>
              <a:r>
                <a:rPr lang="en-US" altLang="zh-CN">
                  <a:ea typeface="黑体" panose="02010609060101010101" pitchFamily="49" charset="-122"/>
                </a:rPr>
                <a:t>		</a:t>
              </a:r>
              <a:r>
                <a:rPr lang="en-US" altLang="en-US">
                  <a:ea typeface="黑体" panose="02010609060101010101" pitchFamily="49" charset="-122"/>
                </a:rPr>
                <a:t>Students AS S</a:t>
              </a:r>
            </a:p>
            <a:p>
              <a:pPr eaLnBrk="1" hangingPunct="1"/>
              <a:r>
                <a:rPr lang="en-US" altLang="en-US">
                  <a:solidFill>
                    <a:srgbClr val="3333CC"/>
                  </a:solidFill>
                  <a:ea typeface="黑体" panose="02010609060101010101" pitchFamily="49" charset="-122"/>
                </a:rPr>
                <a:t>LEFT JOIN</a:t>
              </a:r>
              <a:r>
                <a:rPr lang="en-US" altLang="en-US">
                  <a:ea typeface="黑体" panose="02010609060101010101" pitchFamily="49" charset="-122"/>
                </a:rPr>
                <a:t> </a:t>
              </a:r>
              <a:r>
                <a:rPr lang="en-US" altLang="zh-CN">
                  <a:ea typeface="黑体" panose="02010609060101010101" pitchFamily="49" charset="-122"/>
                </a:rPr>
                <a:t>	</a:t>
              </a:r>
              <a:r>
                <a:rPr lang="en-US" altLang="en-US">
                  <a:ea typeface="黑体" panose="02010609060101010101" pitchFamily="49" charset="-122"/>
                </a:rPr>
                <a:t>Score AS C</a:t>
              </a:r>
            </a:p>
            <a:p>
              <a:pPr eaLnBrk="1" hangingPunct="1"/>
              <a:r>
                <a:rPr lang="en-US" altLang="en-US">
                  <a:solidFill>
                    <a:srgbClr val="3333CC"/>
                  </a:solidFill>
                  <a:ea typeface="黑体" panose="02010609060101010101" pitchFamily="49" charset="-122"/>
                </a:rPr>
                <a:t>ON</a:t>
              </a:r>
              <a:r>
                <a:rPr lang="en-US" altLang="en-US">
                  <a:ea typeface="黑体" panose="02010609060101010101" pitchFamily="49" charset="-122"/>
                </a:rPr>
                <a:t> </a:t>
              </a:r>
              <a:r>
                <a:rPr lang="en-US" altLang="zh-CN">
                  <a:ea typeface="黑体" panose="02010609060101010101" pitchFamily="49" charset="-122"/>
                </a:rPr>
                <a:t>		</a:t>
              </a:r>
              <a:r>
                <a:rPr lang="en-US" altLang="en-US">
                  <a:ea typeface="黑体" panose="02010609060101010101" pitchFamily="49" charset="-122"/>
                </a:rPr>
                <a:t>C.StudentID = S.SCode</a:t>
              </a:r>
            </a:p>
          </p:txBody>
        </p:sp>
      </p:grpSp>
      <p:grpSp>
        <p:nvGrpSpPr>
          <p:cNvPr id="72" name="Group 69"/>
          <p:cNvGrpSpPr>
            <a:grpSpLocks/>
          </p:cNvGrpSpPr>
          <p:nvPr/>
        </p:nvGrpSpPr>
        <p:grpSpPr bwMode="auto">
          <a:xfrm>
            <a:off x="971550" y="4129088"/>
            <a:ext cx="7345363" cy="1905000"/>
            <a:chOff x="612" y="2233"/>
            <a:chExt cx="4627" cy="1200"/>
          </a:xfrm>
        </p:grpSpPr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880" y="2233"/>
              <a:ext cx="4185" cy="505"/>
            </a:xfrm>
            <a:prstGeom prst="rect">
              <a:avLst/>
            </a:prstGeom>
            <a:gradFill rotWithShape="0">
              <a:gsLst>
                <a:gs pos="0">
                  <a:srgbClr val="FCFEB9"/>
                </a:gs>
                <a:gs pos="100000">
                  <a:srgbClr val="FFCC6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" name="Rectangle 71"/>
            <p:cNvSpPr>
              <a:spLocks noChangeArrowheads="1"/>
            </p:cNvSpPr>
            <p:nvPr/>
          </p:nvSpPr>
          <p:spPr bwMode="auto">
            <a:xfrm>
              <a:off x="612" y="2293"/>
              <a:ext cx="4627" cy="11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99CC">
                  <a:alpha val="50000"/>
                </a:srgbClr>
              </a:outerShdw>
            </a:effec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ea typeface="黑体" panose="02010609060101010101" pitchFamily="49" charset="-122"/>
                </a:rPr>
                <a:t>猜一猜：这样写，返回的查询结果是一样的吗？</a:t>
              </a:r>
            </a:p>
            <a:p>
              <a:pPr eaLnBrk="1" hangingPunct="1"/>
              <a:endParaRPr lang="en-US" altLang="en-US" sz="2000" b="1">
                <a:solidFill>
                  <a:srgbClr val="FF0000"/>
                </a:solidFill>
                <a:ea typeface="黑体" panose="02010609060101010101" pitchFamily="49" charset="-122"/>
              </a:endParaRPr>
            </a:p>
            <a:p>
              <a:pPr eaLnBrk="1" hangingPunct="1"/>
              <a:r>
                <a:rPr lang="en-US" altLang="en-US" b="1">
                  <a:solidFill>
                    <a:srgbClr val="FF0000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SELECT</a:t>
              </a:r>
              <a:r>
                <a:rPr lang="en-US" altLang="en-US" b="1"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b="1"/>
                <a:t>	</a:t>
              </a:r>
              <a:r>
                <a:rPr lang="en-US" altLang="en-US"/>
                <a:t>S.</a:t>
              </a:r>
              <a:r>
                <a:rPr lang="en-US" altLang="zh-CN"/>
                <a:t>SName,C.CourseID,C.Score</a:t>
              </a:r>
              <a:r>
                <a:rPr lang="en-US" altLang="en-US"/>
                <a:t> </a:t>
              </a:r>
            </a:p>
            <a:p>
              <a:pPr eaLnBrk="1" hangingPunct="1"/>
              <a:r>
                <a:rPr lang="en-US" altLang="en-US" b="1">
                  <a:solidFill>
                    <a:srgbClr val="FF0000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From</a:t>
              </a:r>
              <a:r>
                <a:rPr lang="en-US" altLang="en-US" b="1"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b="1"/>
                <a:t>		</a:t>
              </a:r>
              <a:r>
                <a:rPr lang="en-US" altLang="en-US"/>
                <a:t>Score AS C</a:t>
              </a:r>
            </a:p>
            <a:p>
              <a:pPr eaLnBrk="1" hangingPunct="1"/>
              <a:r>
                <a:rPr lang="en-US" altLang="en-US" b="1">
                  <a:solidFill>
                    <a:srgbClr val="3333CC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LEFT JOIN</a:t>
              </a:r>
              <a:r>
                <a:rPr lang="en-US" altLang="en-US" b="1"/>
                <a:t> </a:t>
              </a:r>
              <a:r>
                <a:rPr lang="en-US" altLang="zh-CN" b="1"/>
                <a:t>	</a:t>
              </a:r>
              <a:r>
                <a:rPr lang="en-US" altLang="en-US"/>
                <a:t>Students AS S</a:t>
              </a:r>
            </a:p>
            <a:p>
              <a:pPr eaLnBrk="1" hangingPunct="1"/>
              <a:r>
                <a:rPr lang="en-US" altLang="en-US" b="1">
                  <a:solidFill>
                    <a:srgbClr val="3333CC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ON</a:t>
              </a:r>
              <a:r>
                <a:rPr lang="en-US" altLang="en-US" b="1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b="1"/>
                <a:t>		</a:t>
              </a:r>
              <a:r>
                <a:rPr lang="en-US" altLang="en-US"/>
                <a:t>C.StudentID = S.SCode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86200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 decel="100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多表联结查询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右外联结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755650" y="2071688"/>
            <a:ext cx="7632700" cy="1433512"/>
            <a:chOff x="476" y="938"/>
            <a:chExt cx="4808" cy="59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67" y="938"/>
              <a:ext cx="4603" cy="315"/>
            </a:xfrm>
            <a:prstGeom prst="rect">
              <a:avLst/>
            </a:prstGeom>
            <a:gradFill rotWithShape="0">
              <a:gsLst>
                <a:gs pos="0">
                  <a:srgbClr val="FCFEB9"/>
                </a:gs>
                <a:gs pos="100000">
                  <a:srgbClr val="FFCC6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6" y="984"/>
              <a:ext cx="4808" cy="5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99CC">
                  <a:alpha val="50000"/>
                </a:srgbClr>
              </a:outerShdw>
            </a:effec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SELECT</a:t>
              </a:r>
              <a:r>
                <a:rPr lang="en-US" altLang="zh-CN" sz="2000"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Titles.Title_id, Titles.Title, Publishers.Pub_name</a:t>
              </a:r>
            </a:p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FROM</a:t>
              </a:r>
              <a:r>
                <a:rPr lang="en-US" altLang="zh-CN" sz="2000"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titles </a:t>
              </a:r>
            </a:p>
            <a:p>
              <a:pPr eaLnBrk="1" hangingPunct="1"/>
              <a:r>
                <a:rPr lang="en-US" altLang="zh-CN" sz="2000">
                  <a:solidFill>
                    <a:srgbClr val="3333CC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RIGHT OUTER JOIN</a:t>
              </a:r>
              <a:r>
                <a:rPr lang="en-US" altLang="zh-CN" sz="2000"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Publishers </a:t>
              </a:r>
            </a:p>
            <a:p>
              <a:pPr eaLnBrk="1" hangingPunct="1"/>
              <a:r>
                <a:rPr lang="en-US" altLang="zh-CN" sz="2000">
                  <a:solidFill>
                    <a:srgbClr val="3333CC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ON</a:t>
              </a:r>
              <a:r>
                <a:rPr lang="en-US" altLang="zh-CN" sz="2000"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Titles.Pub_id = Publishers.Pub_id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900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什么是事务</a:t>
            </a: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684213" y="1847850"/>
            <a:ext cx="8208962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>
                <a:latin typeface="+mn-lt"/>
                <a:ea typeface="+mn-ea"/>
              </a:rPr>
              <a:t>事务</a:t>
            </a:r>
            <a:r>
              <a:rPr lang="en-US" altLang="zh-CN" sz="2400" kern="0">
                <a:latin typeface="+mn-lt"/>
                <a:ea typeface="+mn-ea"/>
              </a:rPr>
              <a:t>(TRANSACTION)</a:t>
            </a:r>
            <a:r>
              <a:rPr lang="zh-CN" altLang="en-US" sz="2400" kern="0">
                <a:latin typeface="+mn-lt"/>
                <a:ea typeface="+mn-ea"/>
              </a:rPr>
              <a:t>是作为单个逻辑工作单元执行的一系列操作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>
                <a:latin typeface="+mn-lt"/>
                <a:ea typeface="+mn-ea"/>
              </a:rPr>
              <a:t>这些操作作为一个整体一起向系统提交，要么都执行、要么都不执行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>
                <a:latin typeface="+mn-lt"/>
                <a:ea typeface="+mn-ea"/>
              </a:rPr>
              <a:t>事务是一个不可分割的工作逻辑单元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400" kern="0" dirty="0">
              <a:latin typeface="黑体" pitchFamily="2" charset="-122"/>
              <a:ea typeface="+mn-ea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28675" y="4214813"/>
            <a:ext cx="8064500" cy="2109787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ea typeface="黑体" panose="02010609060101010101" pitchFamily="49" charset="-122"/>
              </a:rPr>
              <a:t>转帐过程就是一个事务。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ea typeface="黑体" panose="02010609060101010101" pitchFamily="49" charset="-122"/>
              </a:rPr>
              <a:t>它需要两条</a:t>
            </a:r>
            <a:r>
              <a:rPr lang="en-US" altLang="zh-CN" sz="2400">
                <a:ea typeface="黑体" panose="02010609060101010101" pitchFamily="49" charset="-122"/>
              </a:rPr>
              <a:t>UPDATE</a:t>
            </a:r>
            <a:r>
              <a:rPr lang="zh-CN" altLang="en-US" sz="2400">
                <a:ea typeface="黑体" panose="02010609060101010101" pitchFamily="49" charset="-122"/>
              </a:rPr>
              <a:t>语句来完成，这两条语句是一个整体，如果其中任一条出现错误，则整个转帐业务也应取消，两个帐户中的余额应恢复到原来的数据，从而确保转帐前和转帐后的余额不变，即都是</a:t>
            </a:r>
            <a:r>
              <a:rPr lang="en-US" altLang="zh-CN" sz="2400">
                <a:ea typeface="黑体" panose="02010609060101010101" pitchFamily="49" charset="-122"/>
              </a:rPr>
              <a:t>1001</a:t>
            </a:r>
            <a:r>
              <a:rPr lang="zh-CN" altLang="en-US" sz="2400">
                <a:ea typeface="黑体" panose="02010609060101010101" pitchFamily="49" charset="-122"/>
              </a:rPr>
              <a:t>元。</a:t>
            </a:r>
          </a:p>
        </p:txBody>
      </p:sp>
    </p:spTree>
    <p:extLst>
      <p:ext uri="{BB962C8B-B14F-4D97-AF65-F5344CB8AC3E}">
        <p14:creationId xmlns:p14="http://schemas.microsoft.com/office/powerpoint/2010/main" val="357583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事务的特性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188" y="1989138"/>
            <a:ext cx="7993062" cy="4098925"/>
          </a:xfrm>
        </p:spPr>
        <p:txBody>
          <a:bodyPr>
            <a:normAutofit fontScale="85000" lnSpcReduction="20000"/>
          </a:bodyPr>
          <a:lstStyle/>
          <a:p>
            <a:pPr marL="723900" lvl="1" indent="-360363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事务必须具备以下四个属性，简称</a:t>
            </a:r>
            <a:r>
              <a:rPr lang="en-US" altLang="zh-CN" smtClean="0"/>
              <a:t>ACID </a:t>
            </a:r>
            <a:r>
              <a:rPr lang="zh-CN" altLang="en-US" smtClean="0"/>
              <a:t>属性：</a:t>
            </a:r>
          </a:p>
          <a:p>
            <a:pPr marL="723900" lvl="1" indent="-360363">
              <a:lnSpc>
                <a:spcPct val="105000"/>
              </a:lnSpc>
            </a:pPr>
            <a:r>
              <a:rPr lang="zh-CN" altLang="zh-CN" smtClean="0"/>
              <a:t>原子性（Atomicity）：</a:t>
            </a:r>
            <a:r>
              <a:rPr lang="zh-CN" altLang="en-US" smtClean="0"/>
              <a:t>事务是一个完整的操作。事务的各步操作是不可分的（原子的）；要么都执行，要么都不执行</a:t>
            </a:r>
          </a:p>
          <a:p>
            <a:pPr marL="723900" lvl="1" indent="-360363">
              <a:lnSpc>
                <a:spcPct val="105000"/>
              </a:lnSpc>
            </a:pPr>
            <a:r>
              <a:rPr lang="zh-CN" altLang="en-US" smtClean="0"/>
              <a:t>一致性（</a:t>
            </a:r>
            <a:r>
              <a:rPr lang="en-US" altLang="zh-CN" smtClean="0"/>
              <a:t>Consistency</a:t>
            </a:r>
            <a:r>
              <a:rPr lang="zh-CN" altLang="en-US" smtClean="0"/>
              <a:t>）</a:t>
            </a:r>
            <a:r>
              <a:rPr lang="zh-CN" altLang="zh-CN" smtClean="0"/>
              <a:t>：</a:t>
            </a:r>
            <a:r>
              <a:rPr lang="zh-CN" altLang="en-US" smtClean="0"/>
              <a:t>当事务完成时，数据必须处于一致状态</a:t>
            </a:r>
          </a:p>
          <a:p>
            <a:pPr marL="723900" lvl="1" indent="-360363">
              <a:lnSpc>
                <a:spcPct val="105000"/>
              </a:lnSpc>
            </a:pPr>
            <a:r>
              <a:rPr lang="zh-CN" altLang="zh-CN" smtClean="0"/>
              <a:t>隔离性</a:t>
            </a:r>
            <a:r>
              <a:rPr lang="zh-CN" altLang="en-US" smtClean="0"/>
              <a:t>（</a:t>
            </a:r>
            <a:r>
              <a:rPr lang="zh-CN" altLang="zh-CN" smtClean="0"/>
              <a:t>Isolation</a:t>
            </a:r>
            <a:r>
              <a:rPr lang="zh-CN" altLang="en-US" smtClean="0"/>
              <a:t>）</a:t>
            </a:r>
            <a:r>
              <a:rPr lang="zh-CN" altLang="zh-CN" smtClean="0"/>
              <a:t>：</a:t>
            </a:r>
            <a:r>
              <a:rPr lang="zh-CN" altLang="en-US" smtClean="0"/>
              <a:t>对数据进行修改的所有并发事务是彼此隔离的，这表明事务必须是独立的，它不应以任何方式依赖于或影响其他事务</a:t>
            </a:r>
          </a:p>
          <a:p>
            <a:pPr marL="723900" lvl="1" indent="-360363">
              <a:lnSpc>
                <a:spcPct val="105000"/>
              </a:lnSpc>
            </a:pPr>
            <a:r>
              <a:rPr lang="zh-CN" altLang="zh-CN" smtClean="0"/>
              <a:t>永久性（Durability）：</a:t>
            </a:r>
            <a:r>
              <a:rPr lang="zh-CN" altLang="en-US" smtClean="0"/>
              <a:t>事务完成后，它对数据库的修改被永久保持，事务日志能够保持事务的永久性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5605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1205</Words>
  <Application>Microsoft Office PowerPoint</Application>
  <PresentationFormat>全屏显示(4:3)</PresentationFormat>
  <Paragraphs>283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 Unicode MS</vt:lpstr>
      <vt:lpstr>맑은 고딕</vt:lpstr>
      <vt:lpstr>黑体</vt:lpstr>
      <vt:lpstr>楷体</vt:lpstr>
      <vt:lpstr>楷体_GB2312</vt:lpstr>
      <vt:lpstr>宋体</vt:lpstr>
      <vt:lpstr>微软雅黑</vt:lpstr>
      <vt:lpstr>Arial</vt:lpstr>
      <vt:lpstr>Arial Narrow</vt:lpstr>
      <vt:lpstr>Calibri</vt:lpstr>
      <vt:lpstr>Times New Roman</vt:lpstr>
      <vt:lpstr>Wingdings</vt:lpstr>
      <vt:lpstr>Office 主题</vt:lpstr>
      <vt:lpstr>PowerPoint 演示文稿</vt:lpstr>
      <vt:lpstr>多表联结查询—分类</vt:lpstr>
      <vt:lpstr>多表联结查询—内联结-1</vt:lpstr>
      <vt:lpstr>多表联结查询—内联结-2</vt:lpstr>
      <vt:lpstr>多表联结查询—三表联结</vt:lpstr>
      <vt:lpstr>多表联结查询—左外联结</vt:lpstr>
      <vt:lpstr>多表联结查询—右外联结</vt:lpstr>
      <vt:lpstr>什么是事务</vt:lpstr>
      <vt:lpstr>事务的特性</vt:lpstr>
      <vt:lpstr>如何创建事务</vt:lpstr>
      <vt:lpstr>什么是索引</vt:lpstr>
      <vt:lpstr>什么是索引</vt:lpstr>
      <vt:lpstr>什么是索引</vt:lpstr>
      <vt:lpstr>索引的优缺点</vt:lpstr>
      <vt:lpstr>创建索引的指导原则</vt:lpstr>
      <vt:lpstr>什么是视图</vt:lpstr>
      <vt:lpstr>什么是视图</vt:lpstr>
      <vt:lpstr>如何创建视图</vt:lpstr>
      <vt:lpstr>什么是存储过程 2-1</vt:lpstr>
      <vt:lpstr>什么是存储过程 2-2</vt:lpstr>
      <vt:lpstr>存储过程的优点</vt:lpstr>
      <vt:lpstr>如何创建存储过程</vt:lpstr>
      <vt:lpstr>调用存储过程</vt:lpstr>
      <vt:lpstr>创建带参数的存储过程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韩忠康</dc:creator>
  <cp:keywords>Kang</cp:keywords>
  <dc:description>2015-11-01执行</dc:description>
  <cp:lastModifiedBy>SUNJIANSONG</cp:lastModifiedBy>
  <cp:revision>17</cp:revision>
  <dcterms:created xsi:type="dcterms:W3CDTF">2015-06-29T07:19:05Z</dcterms:created>
  <dcterms:modified xsi:type="dcterms:W3CDTF">2018-09-16T01:22:37Z</dcterms:modified>
  <cp:category>课程标准化</cp:category>
</cp:coreProperties>
</file>