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84" autoAdjust="0"/>
  </p:normalViewPr>
  <p:slideViewPr>
    <p:cSldViewPr snapToGrid="0">
      <p:cViewPr varScale="1">
        <p:scale>
          <a:sx n="80" d="100"/>
          <a:sy n="80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53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68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00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56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82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01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69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65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45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88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47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091D5-6E74-4B5F-99D8-9C9FB68C08A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7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9512" y="562399"/>
            <a:ext cx="88268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事故類型及型態大類別名稱  車與車  834  57.99999999999999%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事故類型及型態大類別名稱  汽(機)車本身  417  28.999999999999996%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事故類型及型態大類別名稱  人與汽(機)車  188  13.0%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事故類型及型態大類別名稱  平交道事故  1  0.0%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9512" y="311390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車與車的事故是最多的，著重於車與車的事故</a:t>
            </a:r>
            <a:endParaRPr lang="zh-TW" altLang="en-US" dirty="0"/>
          </a:p>
        </p:txBody>
      </p:sp>
      <p:sp>
        <p:nvSpPr>
          <p:cNvPr id="2" name="乘號 1"/>
          <p:cNvSpPr/>
          <p:nvPr/>
        </p:nvSpPr>
        <p:spPr>
          <a:xfrm>
            <a:off x="0" y="0"/>
            <a:ext cx="12192000" cy="6858000"/>
          </a:xfrm>
          <a:prstGeom prst="mathMultiply">
            <a:avLst>
              <a:gd name="adj1" fmla="val 35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3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4734" y="864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分析車與車的事故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03989" y="1094258"/>
            <a:ext cx="1507524" cy="77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車與車事故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834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45597" y="2695828"/>
            <a:ext cx="1507524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側撞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286</a:t>
            </a:r>
          </a:p>
          <a:p>
            <a:pPr algn="ctr"/>
            <a:r>
              <a:rPr lang="en-US" altLang="zh-TW" dirty="0" smtClean="0"/>
              <a:t>34%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09497" y="2595474"/>
            <a:ext cx="1507524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路口交岔撞</a:t>
            </a:r>
            <a:r>
              <a:rPr lang="en-US" altLang="zh-TW" dirty="0" smtClean="0"/>
              <a:t>162</a:t>
            </a:r>
          </a:p>
          <a:p>
            <a:pPr algn="ctr"/>
            <a:r>
              <a:rPr lang="en-US" altLang="zh-TW" dirty="0" smtClean="0"/>
              <a:t>19%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" y="129883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事故類型及型態大類別名稱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-2" y="268484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事故類型及型態子類別名稱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4734" y="410587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事故位置子類別名稱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398142" y="3744656"/>
            <a:ext cx="1342768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交叉路口</a:t>
            </a:r>
            <a:r>
              <a:rPr lang="zh-TW" altLang="en-US" dirty="0"/>
              <a:t>內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211</a:t>
            </a:r>
          </a:p>
          <a:p>
            <a:pPr algn="ctr"/>
            <a:r>
              <a:rPr lang="en-US" altLang="zh-TW" dirty="0" smtClean="0"/>
              <a:t>74%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782374" y="3740893"/>
            <a:ext cx="1342768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一般車道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35</a:t>
            </a:r>
          </a:p>
          <a:p>
            <a:pPr algn="ctr"/>
            <a:r>
              <a:rPr lang="en-US" altLang="zh-TW" dirty="0" smtClean="0"/>
              <a:t>12%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172154" y="3744656"/>
            <a:ext cx="1342768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交叉口附近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18</a:t>
            </a:r>
          </a:p>
          <a:p>
            <a:pPr algn="ctr"/>
            <a:r>
              <a:rPr lang="en-US" altLang="zh-TW" dirty="0"/>
              <a:t>6</a:t>
            </a:r>
            <a:r>
              <a:rPr lang="en-US" altLang="zh-TW" dirty="0" smtClean="0"/>
              <a:t>%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725739" y="3740893"/>
            <a:ext cx="1342768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交叉</a:t>
            </a:r>
            <a:r>
              <a:rPr lang="zh-TW" altLang="en-US" dirty="0"/>
              <a:t>路</a:t>
            </a:r>
            <a:r>
              <a:rPr lang="zh-TW" altLang="en-US" dirty="0" smtClean="0"/>
              <a:t>口</a:t>
            </a:r>
            <a:r>
              <a:rPr lang="zh-TW" altLang="en-US" dirty="0"/>
              <a:t>內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159</a:t>
            </a:r>
          </a:p>
          <a:p>
            <a:pPr algn="ctr"/>
            <a:r>
              <a:rPr lang="en-US" altLang="zh-TW" dirty="0" smtClean="0"/>
              <a:t>98%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5" idx="2"/>
            <a:endCxn id="6" idx="0"/>
          </p:cNvCxnSpPr>
          <p:nvPr/>
        </p:nvCxnSpPr>
        <p:spPr>
          <a:xfrm flipH="1">
            <a:off x="4699359" y="1872734"/>
            <a:ext cx="3258392" cy="82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2"/>
            <a:endCxn id="7" idx="0"/>
          </p:cNvCxnSpPr>
          <p:nvPr/>
        </p:nvCxnSpPr>
        <p:spPr>
          <a:xfrm flipH="1">
            <a:off x="7363259" y="1872734"/>
            <a:ext cx="594492" cy="72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6" idx="2"/>
            <a:endCxn id="16" idx="0"/>
          </p:cNvCxnSpPr>
          <p:nvPr/>
        </p:nvCxnSpPr>
        <p:spPr>
          <a:xfrm flipH="1">
            <a:off x="3069526" y="3544326"/>
            <a:ext cx="1629833" cy="20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7" idx="2"/>
            <a:endCxn id="19" idx="0"/>
          </p:cNvCxnSpPr>
          <p:nvPr/>
        </p:nvCxnSpPr>
        <p:spPr>
          <a:xfrm>
            <a:off x="7363259" y="3443972"/>
            <a:ext cx="33864" cy="29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6" idx="2"/>
            <a:endCxn id="17" idx="0"/>
          </p:cNvCxnSpPr>
          <p:nvPr/>
        </p:nvCxnSpPr>
        <p:spPr>
          <a:xfrm flipH="1">
            <a:off x="4453758" y="3544326"/>
            <a:ext cx="245601" cy="19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8" idx="0"/>
            <a:endCxn id="6" idx="2"/>
          </p:cNvCxnSpPr>
          <p:nvPr/>
        </p:nvCxnSpPr>
        <p:spPr>
          <a:xfrm flipH="1" flipV="1">
            <a:off x="4699359" y="3544326"/>
            <a:ext cx="1144179" cy="20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1940011" y="54987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54908" y="5622324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由分析結果可得知，大部分事故發生的地方以交叉入口為主</a:t>
            </a:r>
            <a:endParaRPr lang="zh-TW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8753039" y="2511162"/>
            <a:ext cx="1507524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其他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122</a:t>
            </a:r>
          </a:p>
          <a:p>
            <a:pPr algn="ctr"/>
            <a:r>
              <a:rPr lang="en-US" altLang="zh-TW" dirty="0" smtClean="0"/>
              <a:t>15%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8306798" y="3740893"/>
            <a:ext cx="1342768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交叉</a:t>
            </a:r>
            <a:r>
              <a:rPr lang="zh-TW" altLang="en-US" dirty="0"/>
              <a:t>路</a:t>
            </a:r>
            <a:r>
              <a:rPr lang="zh-TW" altLang="en-US" dirty="0" smtClean="0"/>
              <a:t>口</a:t>
            </a:r>
            <a:r>
              <a:rPr lang="zh-TW" altLang="en-US" dirty="0"/>
              <a:t>內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40</a:t>
            </a:r>
          </a:p>
          <a:p>
            <a:pPr algn="ctr"/>
            <a:r>
              <a:rPr lang="en-US" altLang="zh-TW" dirty="0" smtClean="0"/>
              <a:t>32.79%</a:t>
            </a:r>
            <a:endParaRPr lang="zh-TW" altLang="en-US" dirty="0"/>
          </a:p>
        </p:txBody>
      </p:sp>
      <p:cxnSp>
        <p:nvCxnSpPr>
          <p:cNvPr id="59" name="直線接點 58"/>
          <p:cNvCxnSpPr>
            <a:stCxn id="5" idx="2"/>
            <a:endCxn id="57" idx="0"/>
          </p:cNvCxnSpPr>
          <p:nvPr/>
        </p:nvCxnSpPr>
        <p:spPr>
          <a:xfrm>
            <a:off x="7957751" y="1872734"/>
            <a:ext cx="1549050" cy="63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57" idx="2"/>
            <a:endCxn id="58" idx="0"/>
          </p:cNvCxnSpPr>
          <p:nvPr/>
        </p:nvCxnSpPr>
        <p:spPr>
          <a:xfrm flipH="1">
            <a:off x="8978182" y="3359660"/>
            <a:ext cx="528619" cy="381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9696578" y="3736687"/>
            <a:ext cx="1342768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一般車道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42</a:t>
            </a:r>
          </a:p>
          <a:p>
            <a:pPr algn="ctr"/>
            <a:r>
              <a:rPr lang="en-US" altLang="zh-TW" dirty="0" smtClean="0"/>
              <a:t>34.43%</a:t>
            </a:r>
            <a:endParaRPr lang="zh-TW" altLang="en-US" dirty="0"/>
          </a:p>
        </p:txBody>
      </p:sp>
      <p:cxnSp>
        <p:nvCxnSpPr>
          <p:cNvPr id="68" name="直線接點 67"/>
          <p:cNvCxnSpPr>
            <a:stCxn id="66" idx="0"/>
            <a:endCxn id="57" idx="2"/>
          </p:cNvCxnSpPr>
          <p:nvPr/>
        </p:nvCxnSpPr>
        <p:spPr>
          <a:xfrm flipH="1" flipV="1">
            <a:off x="9506801" y="3359660"/>
            <a:ext cx="861161" cy="377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乘號 26"/>
          <p:cNvSpPr/>
          <p:nvPr/>
        </p:nvSpPr>
        <p:spPr>
          <a:xfrm>
            <a:off x="0" y="0"/>
            <a:ext cx="12192000" cy="6858000"/>
          </a:xfrm>
          <a:prstGeom prst="mathMultiply">
            <a:avLst>
              <a:gd name="adj1" fmla="val 35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74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4734" y="864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分析車與車的事故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0421" y="1094258"/>
            <a:ext cx="1507524" cy="77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車與車事故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834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01049" y="2445263"/>
            <a:ext cx="1507524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無號誌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474</a:t>
            </a:r>
          </a:p>
          <a:p>
            <a:pPr algn="ctr"/>
            <a:r>
              <a:rPr lang="en-US" altLang="zh-TW" dirty="0" smtClean="0"/>
              <a:t>57%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850168" y="2445263"/>
            <a:ext cx="1665431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行車管制號誌</a:t>
            </a:r>
            <a:r>
              <a:rPr lang="en-US" altLang="zh-TW" dirty="0" smtClean="0"/>
              <a:t>235</a:t>
            </a:r>
          </a:p>
          <a:p>
            <a:pPr algn="ctr"/>
            <a:r>
              <a:rPr lang="en-US" altLang="zh-TW" dirty="0" smtClean="0"/>
              <a:t>28%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" y="129883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事故類型及型態大類別名稱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467" y="2680040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號誌</a:t>
            </a:r>
            <a:r>
              <a:rPr lang="en-US" altLang="zh-TW" dirty="0" smtClean="0"/>
              <a:t>-</a:t>
            </a:r>
            <a:r>
              <a:rPr lang="zh-TW" altLang="en-US" dirty="0" smtClean="0"/>
              <a:t>號誌種類名稱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94734" y="4430582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肇因研判子類別名稱-主要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84139" y="4104502"/>
            <a:ext cx="1651687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未依規定讓車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111</a:t>
            </a:r>
          </a:p>
          <a:p>
            <a:pPr algn="ctr"/>
            <a:r>
              <a:rPr lang="en-US" altLang="zh-TW" dirty="0" smtClean="0"/>
              <a:t>23.42%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634681" y="4104502"/>
            <a:ext cx="1865870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未注意車前狀態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93</a:t>
            </a:r>
          </a:p>
          <a:p>
            <a:pPr algn="ctr"/>
            <a:r>
              <a:rPr lang="en-US" altLang="zh-TW" dirty="0" smtClean="0"/>
              <a:t>16.62%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705467" y="4104502"/>
            <a:ext cx="2292179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違反號誌管制或指揮</a:t>
            </a:r>
            <a:r>
              <a:rPr lang="en-US" altLang="zh-TW" dirty="0" smtClean="0"/>
              <a:t>73</a:t>
            </a:r>
          </a:p>
          <a:p>
            <a:pPr algn="ctr"/>
            <a:r>
              <a:rPr lang="en-US" altLang="zh-TW" dirty="0" smtClean="0"/>
              <a:t>31.06%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202562" y="4104502"/>
            <a:ext cx="1635211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未依規定讓車</a:t>
            </a:r>
          </a:p>
          <a:p>
            <a:pPr algn="ctr"/>
            <a:r>
              <a:rPr lang="en-US" altLang="zh-TW" dirty="0"/>
              <a:t>5</a:t>
            </a:r>
            <a:r>
              <a:rPr lang="en-US" altLang="zh-TW" dirty="0" smtClean="0"/>
              <a:t>3</a:t>
            </a:r>
          </a:p>
          <a:p>
            <a:pPr algn="ctr"/>
            <a:r>
              <a:rPr lang="en-US" altLang="zh-TW" dirty="0" smtClean="0"/>
              <a:t>22.55%</a:t>
            </a:r>
            <a:endParaRPr lang="zh-TW" altLang="en-US" dirty="0"/>
          </a:p>
        </p:txBody>
      </p:sp>
      <p:cxnSp>
        <p:nvCxnSpPr>
          <p:cNvPr id="9" name="直線接點 8"/>
          <p:cNvCxnSpPr>
            <a:stCxn id="5" idx="2"/>
            <a:endCxn id="6" idx="0"/>
          </p:cNvCxnSpPr>
          <p:nvPr/>
        </p:nvCxnSpPr>
        <p:spPr>
          <a:xfrm flipH="1">
            <a:off x="6054811" y="1872734"/>
            <a:ext cx="1779372" cy="572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2"/>
            <a:endCxn id="7" idx="0"/>
          </p:cNvCxnSpPr>
          <p:nvPr/>
        </p:nvCxnSpPr>
        <p:spPr>
          <a:xfrm>
            <a:off x="7834183" y="1872734"/>
            <a:ext cx="1848701" cy="572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6" idx="2"/>
            <a:endCxn id="15" idx="0"/>
          </p:cNvCxnSpPr>
          <p:nvPr/>
        </p:nvCxnSpPr>
        <p:spPr>
          <a:xfrm flipH="1">
            <a:off x="4709983" y="3293761"/>
            <a:ext cx="1344828" cy="810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6" idx="2"/>
            <a:endCxn id="20" idx="0"/>
          </p:cNvCxnSpPr>
          <p:nvPr/>
        </p:nvCxnSpPr>
        <p:spPr>
          <a:xfrm>
            <a:off x="6054811" y="3293761"/>
            <a:ext cx="512805" cy="810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7" idx="2"/>
            <a:endCxn id="21" idx="0"/>
          </p:cNvCxnSpPr>
          <p:nvPr/>
        </p:nvCxnSpPr>
        <p:spPr>
          <a:xfrm flipH="1">
            <a:off x="8851557" y="3293761"/>
            <a:ext cx="831327" cy="810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7" idx="2"/>
            <a:endCxn id="22" idx="0"/>
          </p:cNvCxnSpPr>
          <p:nvPr/>
        </p:nvCxnSpPr>
        <p:spPr>
          <a:xfrm>
            <a:off x="9682884" y="3293761"/>
            <a:ext cx="1337284" cy="810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乘號 18"/>
          <p:cNvSpPr/>
          <p:nvPr/>
        </p:nvSpPr>
        <p:spPr>
          <a:xfrm>
            <a:off x="0" y="0"/>
            <a:ext cx="12192000" cy="6858000"/>
          </a:xfrm>
          <a:prstGeom prst="mathMultiply">
            <a:avLst>
              <a:gd name="adj1" fmla="val 35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38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0588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欄位名稱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64126" y="761709"/>
            <a:ext cx="46506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日期與時間</a:t>
            </a:r>
            <a:endParaRPr lang="en-US" altLang="zh-TW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發生</a:t>
            </a:r>
            <a:r>
              <a:rPr lang="zh-TW" altLang="en-US" dirty="0" smtClean="0"/>
              <a:t>年度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發生</a:t>
            </a:r>
            <a:r>
              <a:rPr lang="zh-TW" altLang="en-US" dirty="0" smtClean="0"/>
              <a:t>月份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發生</a:t>
            </a:r>
            <a:r>
              <a:rPr lang="zh-TW" altLang="en-US" dirty="0" smtClean="0"/>
              <a:t>日期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發生</a:t>
            </a:r>
            <a:r>
              <a:rPr lang="zh-TW" altLang="en-US" dirty="0" smtClean="0"/>
              <a:t>時間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事故類別名稱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處理</a:t>
            </a:r>
            <a:r>
              <a:rPr lang="zh-TW" altLang="en-US" dirty="0" smtClean="0"/>
              <a:t>單位名稱警局層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發生</a:t>
            </a:r>
            <a:r>
              <a:rPr lang="zh-TW" altLang="en-US" dirty="0" smtClean="0"/>
              <a:t>地點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環境</a:t>
            </a:r>
            <a:endParaRPr lang="en-US" altLang="zh-TW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天候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光線</a:t>
            </a:r>
            <a:r>
              <a:rPr lang="zh-TW" altLang="en-US" dirty="0" smtClean="0"/>
              <a:t>名稱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其他</a:t>
            </a:r>
            <a:endParaRPr lang="en-US" altLang="zh-TW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經度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緯度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5417126" y="369332"/>
            <a:ext cx="665018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道路狀況</a:t>
            </a:r>
            <a:endParaRPr lang="en-US" altLang="zh-TW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路面狀況</a:t>
            </a:r>
            <a:r>
              <a:rPr lang="en-US" altLang="zh-TW" dirty="0"/>
              <a:t>-</a:t>
            </a:r>
            <a:r>
              <a:rPr lang="zh-TW" altLang="en-US" dirty="0"/>
              <a:t>路面鋪裝名稱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路面狀況</a:t>
            </a:r>
            <a:r>
              <a:rPr lang="en-US" altLang="zh-TW" dirty="0"/>
              <a:t>-</a:t>
            </a:r>
            <a:r>
              <a:rPr lang="zh-TW" altLang="en-US" dirty="0"/>
              <a:t>路面狀態名稱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路面狀況</a:t>
            </a:r>
            <a:r>
              <a:rPr lang="en-US" altLang="zh-TW" dirty="0"/>
              <a:t>-</a:t>
            </a:r>
            <a:r>
              <a:rPr lang="zh-TW" altLang="en-US" dirty="0"/>
              <a:t>路面缺陷名稱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道路障礙</a:t>
            </a:r>
            <a:endParaRPr lang="en-US" altLang="zh-TW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道路障礙</a:t>
            </a:r>
            <a:r>
              <a:rPr lang="en-US" altLang="zh-TW" dirty="0"/>
              <a:t>-</a:t>
            </a:r>
            <a:r>
              <a:rPr lang="zh-TW" altLang="en-US" dirty="0"/>
              <a:t>障礙物名稱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道路障礙</a:t>
            </a:r>
            <a:r>
              <a:rPr lang="en-US" altLang="zh-TW" dirty="0"/>
              <a:t>-</a:t>
            </a:r>
            <a:r>
              <a:rPr lang="zh-TW" altLang="en-US" dirty="0"/>
              <a:t>視距品質名稱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道路障礙</a:t>
            </a:r>
            <a:r>
              <a:rPr lang="en-US" altLang="zh-TW" dirty="0"/>
              <a:t>-</a:t>
            </a:r>
            <a:r>
              <a:rPr lang="zh-TW" altLang="en-US" dirty="0"/>
              <a:t>視距名稱</a:t>
            </a:r>
            <a:r>
              <a:rPr lang="en-US" altLang="zh-TW" dirty="0"/>
              <a:t>(</a:t>
            </a:r>
            <a:r>
              <a:rPr lang="zh-TW" altLang="en-US" dirty="0"/>
              <a:t>造成視距不良的物體或道路狀況</a:t>
            </a:r>
            <a:r>
              <a:rPr lang="en-US" altLang="zh-TW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號誌</a:t>
            </a:r>
            <a:endParaRPr lang="en-US" altLang="zh-TW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號誌</a:t>
            </a:r>
            <a:r>
              <a:rPr lang="en-US" altLang="zh-TW" dirty="0"/>
              <a:t>-</a:t>
            </a:r>
            <a:r>
              <a:rPr lang="zh-TW" altLang="en-US" dirty="0"/>
              <a:t>號誌種類名稱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號誌</a:t>
            </a:r>
            <a:r>
              <a:rPr lang="en-US" altLang="zh-TW" dirty="0"/>
              <a:t>-</a:t>
            </a:r>
            <a:r>
              <a:rPr lang="zh-TW" altLang="en-US" dirty="0"/>
              <a:t>號誌動作名稱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車道劃分</a:t>
            </a:r>
            <a:r>
              <a:rPr lang="zh-TW" altLang="en-US" b="1" dirty="0" smtClean="0"/>
              <a:t>設施</a:t>
            </a:r>
            <a:endParaRPr lang="en-US" altLang="zh-TW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車道劃分設施</a:t>
            </a:r>
            <a:r>
              <a:rPr lang="en-US" altLang="zh-TW" dirty="0"/>
              <a:t>-</a:t>
            </a:r>
            <a:r>
              <a:rPr lang="zh-TW" altLang="en-US" dirty="0"/>
              <a:t>分向</a:t>
            </a:r>
            <a:r>
              <a:rPr lang="zh-TW" altLang="en-US" dirty="0" smtClean="0"/>
              <a:t>設施大類別名稱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車道劃分</a:t>
            </a:r>
            <a:r>
              <a:rPr lang="zh-TW" altLang="en-US" dirty="0" smtClean="0"/>
              <a:t>設施</a:t>
            </a:r>
            <a:r>
              <a:rPr lang="en-US" altLang="zh-TW" dirty="0" smtClean="0"/>
              <a:t>-</a:t>
            </a:r>
            <a:r>
              <a:rPr lang="zh-TW" altLang="en-US" dirty="0" smtClean="0"/>
              <a:t>分向設施子類別名稱</a:t>
            </a:r>
            <a:endParaRPr lang="en-US" altLang="zh-TW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車道劃分設施</a:t>
            </a:r>
            <a:r>
              <a:rPr lang="en-US" altLang="zh-TW" dirty="0" smtClean="0"/>
              <a:t>-</a:t>
            </a:r>
            <a:r>
              <a:rPr lang="zh-TW" altLang="en-US" dirty="0" smtClean="0"/>
              <a:t>分道設施</a:t>
            </a:r>
            <a:r>
              <a:rPr lang="en-US" altLang="zh-TW" dirty="0" smtClean="0"/>
              <a:t>-</a:t>
            </a:r>
            <a:r>
              <a:rPr lang="zh-TW" altLang="en-US" dirty="0" smtClean="0"/>
              <a:t>快車道或一般車道間名稱</a:t>
            </a:r>
            <a:endParaRPr lang="en-US" altLang="zh-TW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車道劃分</a:t>
            </a:r>
            <a:r>
              <a:rPr lang="zh-TW" altLang="en-US" dirty="0" smtClean="0"/>
              <a:t>設施</a:t>
            </a:r>
            <a:r>
              <a:rPr lang="en-US" altLang="zh-TW" dirty="0" smtClean="0"/>
              <a:t>-</a:t>
            </a:r>
            <a:r>
              <a:rPr lang="zh-TW" altLang="en-US" dirty="0" smtClean="0"/>
              <a:t>分道設施</a:t>
            </a:r>
            <a:r>
              <a:rPr lang="en-US" altLang="zh-TW" dirty="0" smtClean="0"/>
              <a:t>-</a:t>
            </a:r>
            <a:r>
              <a:rPr lang="zh-TW" altLang="en-US" dirty="0" smtClean="0"/>
              <a:t>快慢車道間名稱</a:t>
            </a:r>
            <a:endParaRPr lang="en-US" altLang="zh-TW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車道劃分設施</a:t>
            </a:r>
            <a:r>
              <a:rPr lang="en-US" altLang="zh-TW" dirty="0" smtClean="0"/>
              <a:t>-</a:t>
            </a:r>
            <a:r>
              <a:rPr lang="zh-TW" altLang="en-US" dirty="0" smtClean="0"/>
              <a:t>分道設施</a:t>
            </a:r>
            <a:r>
              <a:rPr lang="en-US" altLang="zh-TW" dirty="0" smtClean="0"/>
              <a:t>-</a:t>
            </a:r>
            <a:r>
              <a:rPr lang="zh-TW" altLang="en-US" dirty="0" smtClean="0"/>
              <a:t>路面邊線名稱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道路</a:t>
            </a:r>
            <a:endParaRPr lang="en-US" altLang="zh-TW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道路類別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速限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道路型態大類別名稱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道路型態子類別名稱</a:t>
            </a:r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0" y="6396335"/>
            <a:ext cx="431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!</a:t>
            </a:r>
            <a:r>
              <a:rPr lang="zh-TW" altLang="en-US" b="1" dirty="0" smtClean="0">
                <a:solidFill>
                  <a:srgbClr val="FF0000"/>
                </a:solidFill>
              </a:rPr>
              <a:t>  </a:t>
            </a:r>
            <a:r>
              <a:rPr lang="zh-TW" altLang="en-US" dirty="0" smtClean="0">
                <a:solidFill>
                  <a:srgbClr val="FF0000"/>
                </a:solidFill>
              </a:rPr>
              <a:t>粗體字是我自訂的分類，實際資料沒有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28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77346" y="400110"/>
            <a:ext cx="6553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事故</a:t>
            </a:r>
            <a:endParaRPr lang="en-US" altLang="zh-TW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事故位置</a:t>
            </a:r>
            <a:endParaRPr lang="en-US" altLang="zh-TW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事故位置大類別名稱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事故位置子類別名稱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事故型態</a:t>
            </a:r>
            <a:endParaRPr lang="en-US" altLang="zh-TW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事故類型及型態大類別名稱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事故類型及型態子類別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事故</a:t>
            </a:r>
            <a:r>
              <a:rPr lang="zh-TW" altLang="en-US" b="1" dirty="0" smtClean="0"/>
              <a:t>當事者相關類別</a:t>
            </a:r>
            <a:endParaRPr lang="en-US" altLang="zh-TW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死亡受傷人數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當事者</a:t>
            </a:r>
            <a:r>
              <a:rPr lang="zh-TW" altLang="en-US" dirty="0" smtClean="0"/>
              <a:t>順位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當事者區分</a:t>
            </a:r>
            <a:r>
              <a:rPr lang="en-US" altLang="zh-TW" dirty="0"/>
              <a:t>-</a:t>
            </a:r>
            <a:r>
              <a:rPr lang="zh-TW" altLang="en-US" dirty="0"/>
              <a:t>類別</a:t>
            </a:r>
            <a:r>
              <a:rPr lang="en-US" altLang="zh-TW" dirty="0"/>
              <a:t>-</a:t>
            </a:r>
            <a:r>
              <a:rPr lang="zh-TW" altLang="en-US" dirty="0"/>
              <a:t>大類別名稱</a:t>
            </a:r>
            <a:r>
              <a:rPr lang="en-US" altLang="zh-TW" dirty="0"/>
              <a:t>-</a:t>
            </a:r>
            <a:r>
              <a:rPr lang="zh-TW" altLang="en-US" dirty="0"/>
              <a:t>車</a:t>
            </a:r>
            <a:r>
              <a:rPr lang="zh-TW" altLang="en-US" dirty="0" smtClean="0"/>
              <a:t>種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當事者</a:t>
            </a:r>
            <a:r>
              <a:rPr lang="zh-TW" altLang="en-US" dirty="0" smtClean="0"/>
              <a:t>區分</a:t>
            </a:r>
            <a:r>
              <a:rPr lang="en-US" altLang="zh-TW" dirty="0" smtClean="0"/>
              <a:t>-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-</a:t>
            </a:r>
            <a:r>
              <a:rPr lang="zh-TW" altLang="en-US" dirty="0" smtClean="0"/>
              <a:t>子類別名稱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當事者</a:t>
            </a:r>
            <a:r>
              <a:rPr lang="zh-TW" altLang="en-US" dirty="0" smtClean="0"/>
              <a:t>屬</a:t>
            </a:r>
            <a:r>
              <a:rPr lang="en-US" altLang="zh-TW" dirty="0" smtClean="0"/>
              <a:t>-</a:t>
            </a:r>
            <a:r>
              <a:rPr lang="zh-TW" altLang="en-US" dirty="0" smtClean="0"/>
              <a:t>性</a:t>
            </a:r>
            <a:r>
              <a:rPr lang="en-US" altLang="zh-TW" dirty="0" smtClean="0"/>
              <a:t>-</a:t>
            </a:r>
            <a:r>
              <a:rPr lang="zh-TW" altLang="en-US" dirty="0" smtClean="0"/>
              <a:t>別名稱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當事者事故發生時</a:t>
            </a:r>
            <a:r>
              <a:rPr lang="zh-TW" altLang="en-US" dirty="0" smtClean="0"/>
              <a:t>年齡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保護</a:t>
            </a:r>
            <a:r>
              <a:rPr lang="zh-TW" altLang="en-US" dirty="0" smtClean="0"/>
              <a:t>裝置名稱行動電話或電腦或其他相類功能裝置名稱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當事者行動狀態大類別名稱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當事者行動狀態子類別名稱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車輛</a:t>
            </a:r>
            <a:r>
              <a:rPr lang="zh-TW" altLang="en-US" b="1" dirty="0" smtClean="0"/>
              <a:t>撞擊</a:t>
            </a:r>
            <a:endParaRPr lang="en-US" altLang="zh-TW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車輛撞擊</a:t>
            </a:r>
            <a:r>
              <a:rPr lang="zh-TW" altLang="en-US" dirty="0" smtClean="0"/>
              <a:t>部位大類別名稱</a:t>
            </a:r>
            <a:r>
              <a:rPr lang="en-US" altLang="zh-TW" dirty="0" smtClean="0"/>
              <a:t>-</a:t>
            </a:r>
            <a:r>
              <a:rPr lang="zh-TW" altLang="en-US" dirty="0" smtClean="0"/>
              <a:t>最初</a:t>
            </a:r>
            <a:endParaRPr lang="en-US" altLang="zh-TW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車輛撞擊</a:t>
            </a:r>
            <a:r>
              <a:rPr lang="zh-TW" altLang="en-US" dirty="0" smtClean="0"/>
              <a:t>部位子類別名稱</a:t>
            </a:r>
            <a:r>
              <a:rPr lang="en-US" altLang="zh-TW" dirty="0" smtClean="0"/>
              <a:t>-</a:t>
            </a:r>
            <a:r>
              <a:rPr lang="zh-TW" altLang="en-US" dirty="0" smtClean="0"/>
              <a:t>最初</a:t>
            </a:r>
            <a:endParaRPr lang="en-US" altLang="zh-TW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車輛</a:t>
            </a:r>
            <a:r>
              <a:rPr lang="zh-TW" altLang="en-US" dirty="0" smtClean="0"/>
              <a:t>撞擊部位大類別名稱</a:t>
            </a:r>
            <a:r>
              <a:rPr lang="en-US" altLang="zh-TW" dirty="0" smtClean="0"/>
              <a:t>-</a:t>
            </a:r>
            <a:r>
              <a:rPr lang="zh-TW" altLang="en-US" dirty="0" smtClean="0"/>
              <a:t>其他</a:t>
            </a:r>
            <a:endParaRPr lang="en-US" altLang="zh-TW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車輛撞擊部位子類別名稱</a:t>
            </a:r>
            <a:r>
              <a:rPr lang="en-US" altLang="zh-TW" dirty="0"/>
              <a:t>-</a:t>
            </a:r>
            <a:r>
              <a:rPr lang="zh-TW" altLang="en-US" dirty="0"/>
              <a:t>其他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93964" y="97232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肇事研判</a:t>
            </a:r>
            <a:endParaRPr lang="en-US" altLang="zh-TW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肇因研判大類別名稱</a:t>
            </a:r>
            <a:r>
              <a:rPr lang="en-US" altLang="zh-TW" dirty="0"/>
              <a:t>-</a:t>
            </a:r>
            <a:r>
              <a:rPr lang="zh-TW" altLang="en-US" dirty="0"/>
              <a:t>主要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肇因研判子類別名稱</a:t>
            </a:r>
            <a:r>
              <a:rPr lang="en-US" altLang="zh-TW" dirty="0"/>
              <a:t>-</a:t>
            </a:r>
            <a:r>
              <a:rPr lang="zh-TW" altLang="en-US" dirty="0"/>
              <a:t>主要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肇因研判大類別名稱</a:t>
            </a:r>
            <a:r>
              <a:rPr lang="en-US" altLang="zh-TW" dirty="0" smtClean="0"/>
              <a:t>-</a:t>
            </a:r>
            <a:r>
              <a:rPr lang="zh-TW" altLang="en-US" dirty="0"/>
              <a:t>個別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肇因研判子類別名稱</a:t>
            </a:r>
            <a:r>
              <a:rPr lang="en-US" altLang="zh-TW" dirty="0" smtClean="0"/>
              <a:t>-</a:t>
            </a:r>
            <a:r>
              <a:rPr lang="zh-TW" altLang="en-US" dirty="0" smtClean="0"/>
              <a:t>個別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肇事逃逸類別名稱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是否肇逃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0" y="0"/>
            <a:ext cx="1210588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欄位名稱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391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0" y="36822"/>
            <a:ext cx="133882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決策樹分析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7818" y="969819"/>
            <a:ext cx="3126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使用欄位；</a:t>
            </a:r>
            <a:r>
              <a:rPr lang="en-US" altLang="zh-TW" dirty="0" smtClean="0"/>
              <a:t>(</a:t>
            </a:r>
            <a:r>
              <a:rPr lang="zh-TW" altLang="en-US" dirty="0"/>
              <a:t>待定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label</a:t>
            </a:r>
            <a:r>
              <a:rPr lang="zh-TW" altLang="en-US" dirty="0" smtClean="0"/>
              <a:t>：事故類別名稱</a:t>
            </a:r>
            <a:r>
              <a:rPr lang="en-US" altLang="zh-TW" dirty="0" smtClean="0"/>
              <a:t>(A1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A2)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07818" y="2701637"/>
            <a:ext cx="10792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</a:p>
          <a:p>
            <a:r>
              <a:rPr lang="zh-TW" altLang="en-US" dirty="0" smtClean="0"/>
              <a:t>使用欄位；</a:t>
            </a:r>
            <a:r>
              <a:rPr lang="en-US" altLang="zh-TW" dirty="0" smtClean="0"/>
              <a:t>(</a:t>
            </a:r>
            <a:r>
              <a:rPr lang="zh-TW" altLang="en-US" dirty="0"/>
              <a:t>待定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label</a:t>
            </a:r>
            <a:r>
              <a:rPr lang="zh-TW" altLang="en-US" dirty="0" smtClean="0"/>
              <a:t>：事故類型及型態名稱，大類別或子類別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大</a:t>
            </a:r>
            <a:r>
              <a:rPr lang="zh-TW" altLang="en-US" dirty="0"/>
              <a:t>類別：車與</a:t>
            </a:r>
            <a:r>
              <a:rPr lang="zh-TW" altLang="en-US" dirty="0" smtClean="0"/>
              <a:t>車、汽</a:t>
            </a:r>
            <a:r>
              <a:rPr lang="en-US" altLang="zh-TW" dirty="0"/>
              <a:t>(</a:t>
            </a:r>
            <a:r>
              <a:rPr lang="zh-TW" altLang="en-US" dirty="0"/>
              <a:t>機</a:t>
            </a:r>
            <a:r>
              <a:rPr lang="en-US" altLang="zh-TW" dirty="0"/>
              <a:t>)</a:t>
            </a:r>
            <a:r>
              <a:rPr lang="zh-TW" altLang="en-US" dirty="0"/>
              <a:t>車</a:t>
            </a:r>
            <a:r>
              <a:rPr lang="zh-TW" altLang="en-US" dirty="0" smtClean="0"/>
              <a:t>本身</a:t>
            </a:r>
            <a:r>
              <a:rPr lang="en-US" altLang="zh-TW" dirty="0" smtClean="0"/>
              <a:t>…</a:t>
            </a:r>
            <a:r>
              <a:rPr lang="zh-TW" altLang="en-US" dirty="0" smtClean="0"/>
              <a:t>；子類別：追撞、側撞</a:t>
            </a:r>
            <a:r>
              <a:rPr lang="en-US" altLang="zh-TW" dirty="0" smtClean="0"/>
              <a:t>…)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402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28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676</Words>
  <Application>Microsoft Office PowerPoint</Application>
  <PresentationFormat>寬螢幕</PresentationFormat>
  <Paragraphs>134</Paragraphs>
  <Slides>7</Slides>
  <Notes>0</Notes>
  <HiddenSlides>3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黃郁翔</dc:creator>
  <cp:lastModifiedBy>黃郁翔</cp:lastModifiedBy>
  <cp:revision>39</cp:revision>
  <dcterms:created xsi:type="dcterms:W3CDTF">2022-11-10T10:32:09Z</dcterms:created>
  <dcterms:modified xsi:type="dcterms:W3CDTF">2022-12-12T12:01:59Z</dcterms:modified>
</cp:coreProperties>
</file>