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53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68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00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56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82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0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9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6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88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47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91D5-6E74-4B5F-99D8-9C9FB68C08A7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7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9512" y="562399"/>
            <a:ext cx="8826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事故類型及型態大類別名稱  車與車  834  57.99999999999999%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事故類型及型態大類別名稱  汽(機)車本身  417  28.999999999999996%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事故類型及型態大類別名稱  人與汽(機)車  188  13.0%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事故類型及型態大類別名稱  平交道事故  1  0.0%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9512" y="311390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車與車的事故是最多的，著重於車與車的事故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73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4734" y="864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分析車與車的事故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3989" y="1094258"/>
            <a:ext cx="1507524" cy="77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車與車事故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834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45597" y="2695828"/>
            <a:ext cx="1507524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側撞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286</a:t>
            </a:r>
          </a:p>
          <a:p>
            <a:pPr algn="ctr"/>
            <a:r>
              <a:rPr lang="en-US" altLang="zh-TW" dirty="0" smtClean="0"/>
              <a:t>34%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09497" y="2595474"/>
            <a:ext cx="1507524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路口交岔撞</a:t>
            </a:r>
            <a:r>
              <a:rPr lang="en-US" altLang="zh-TW" dirty="0" smtClean="0"/>
              <a:t>162</a:t>
            </a:r>
          </a:p>
          <a:p>
            <a:pPr algn="ctr"/>
            <a:r>
              <a:rPr lang="en-US" altLang="zh-TW" dirty="0" smtClean="0"/>
              <a:t>19%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" y="129883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事故類型及型態大類別名稱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" y="268484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事故類型及型態子類別名稱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4734" y="410587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事故位置子類別名稱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98142" y="3744656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交叉路口</a:t>
            </a:r>
            <a:r>
              <a:rPr lang="zh-TW" altLang="en-US" dirty="0"/>
              <a:t>內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211</a:t>
            </a:r>
          </a:p>
          <a:p>
            <a:pPr algn="ctr"/>
            <a:r>
              <a:rPr lang="en-US" altLang="zh-TW" dirty="0" smtClean="0"/>
              <a:t>74%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82374" y="3740893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一般車道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35</a:t>
            </a:r>
          </a:p>
          <a:p>
            <a:pPr algn="ctr"/>
            <a:r>
              <a:rPr lang="en-US" altLang="zh-TW" dirty="0" smtClean="0"/>
              <a:t>12%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172154" y="3744656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交叉口附近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18</a:t>
            </a:r>
          </a:p>
          <a:p>
            <a:pPr algn="ctr"/>
            <a:r>
              <a:rPr lang="en-US" altLang="zh-TW" dirty="0"/>
              <a:t>6</a:t>
            </a:r>
            <a:r>
              <a:rPr lang="en-US" altLang="zh-TW" dirty="0" smtClean="0"/>
              <a:t>%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25739" y="3740893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交叉</a:t>
            </a:r>
            <a:r>
              <a:rPr lang="zh-TW" altLang="en-US" dirty="0"/>
              <a:t>路</a:t>
            </a:r>
            <a:r>
              <a:rPr lang="zh-TW" altLang="en-US" dirty="0" smtClean="0"/>
              <a:t>口</a:t>
            </a:r>
            <a:r>
              <a:rPr lang="zh-TW" altLang="en-US" dirty="0"/>
              <a:t>內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159</a:t>
            </a:r>
          </a:p>
          <a:p>
            <a:pPr algn="ctr"/>
            <a:r>
              <a:rPr lang="en-US" altLang="zh-TW" dirty="0" smtClean="0"/>
              <a:t>98%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5" idx="2"/>
            <a:endCxn id="6" idx="0"/>
          </p:cNvCxnSpPr>
          <p:nvPr/>
        </p:nvCxnSpPr>
        <p:spPr>
          <a:xfrm flipH="1">
            <a:off x="4699359" y="1872734"/>
            <a:ext cx="3258392" cy="82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2"/>
            <a:endCxn id="7" idx="0"/>
          </p:cNvCxnSpPr>
          <p:nvPr/>
        </p:nvCxnSpPr>
        <p:spPr>
          <a:xfrm flipH="1">
            <a:off x="7363259" y="1872734"/>
            <a:ext cx="594492" cy="72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" idx="2"/>
            <a:endCxn id="16" idx="0"/>
          </p:cNvCxnSpPr>
          <p:nvPr/>
        </p:nvCxnSpPr>
        <p:spPr>
          <a:xfrm flipH="1">
            <a:off x="3069526" y="3544326"/>
            <a:ext cx="1629833" cy="20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7" idx="2"/>
            <a:endCxn id="19" idx="0"/>
          </p:cNvCxnSpPr>
          <p:nvPr/>
        </p:nvCxnSpPr>
        <p:spPr>
          <a:xfrm>
            <a:off x="7363259" y="3443972"/>
            <a:ext cx="33864" cy="29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6" idx="2"/>
            <a:endCxn id="17" idx="0"/>
          </p:cNvCxnSpPr>
          <p:nvPr/>
        </p:nvCxnSpPr>
        <p:spPr>
          <a:xfrm flipH="1">
            <a:off x="4453758" y="3544326"/>
            <a:ext cx="245601" cy="19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8" idx="0"/>
            <a:endCxn id="6" idx="2"/>
          </p:cNvCxnSpPr>
          <p:nvPr/>
        </p:nvCxnSpPr>
        <p:spPr>
          <a:xfrm flipH="1" flipV="1">
            <a:off x="4699359" y="3544326"/>
            <a:ext cx="1144179" cy="200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940011" y="5498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54908" y="5622324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由分析結果可得知，大部分事故發生的地方以交叉入口為主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753039" y="2511162"/>
            <a:ext cx="1507524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其他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122</a:t>
            </a:r>
          </a:p>
          <a:p>
            <a:pPr algn="ctr"/>
            <a:r>
              <a:rPr lang="en-US" altLang="zh-TW" dirty="0" smtClean="0"/>
              <a:t>15%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306798" y="3740893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交叉</a:t>
            </a:r>
            <a:r>
              <a:rPr lang="zh-TW" altLang="en-US" dirty="0"/>
              <a:t>路</a:t>
            </a:r>
            <a:r>
              <a:rPr lang="zh-TW" altLang="en-US" dirty="0" smtClean="0"/>
              <a:t>口</a:t>
            </a:r>
            <a:r>
              <a:rPr lang="zh-TW" altLang="en-US" dirty="0"/>
              <a:t>內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40</a:t>
            </a:r>
          </a:p>
          <a:p>
            <a:pPr algn="ctr"/>
            <a:r>
              <a:rPr lang="en-US" altLang="zh-TW" dirty="0" smtClean="0"/>
              <a:t>32.79%</a:t>
            </a:r>
            <a:endParaRPr lang="zh-TW" altLang="en-US" dirty="0"/>
          </a:p>
        </p:txBody>
      </p:sp>
      <p:cxnSp>
        <p:nvCxnSpPr>
          <p:cNvPr id="59" name="直線接點 58"/>
          <p:cNvCxnSpPr>
            <a:stCxn id="5" idx="2"/>
            <a:endCxn id="57" idx="0"/>
          </p:cNvCxnSpPr>
          <p:nvPr/>
        </p:nvCxnSpPr>
        <p:spPr>
          <a:xfrm>
            <a:off x="7957751" y="1872734"/>
            <a:ext cx="1549050" cy="63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>
            <a:stCxn id="57" idx="2"/>
            <a:endCxn id="58" idx="0"/>
          </p:cNvCxnSpPr>
          <p:nvPr/>
        </p:nvCxnSpPr>
        <p:spPr>
          <a:xfrm flipH="1">
            <a:off x="8978182" y="3359660"/>
            <a:ext cx="528619" cy="381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9696578" y="3736687"/>
            <a:ext cx="1342768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一般車道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42</a:t>
            </a:r>
          </a:p>
          <a:p>
            <a:pPr algn="ctr"/>
            <a:r>
              <a:rPr lang="en-US" altLang="zh-TW" dirty="0" smtClean="0"/>
              <a:t>34.43%</a:t>
            </a:r>
            <a:endParaRPr lang="zh-TW" altLang="en-US" dirty="0"/>
          </a:p>
        </p:txBody>
      </p:sp>
      <p:cxnSp>
        <p:nvCxnSpPr>
          <p:cNvPr id="68" name="直線接點 67"/>
          <p:cNvCxnSpPr>
            <a:stCxn id="66" idx="0"/>
            <a:endCxn id="57" idx="2"/>
          </p:cNvCxnSpPr>
          <p:nvPr/>
        </p:nvCxnSpPr>
        <p:spPr>
          <a:xfrm flipH="1" flipV="1">
            <a:off x="9506801" y="3359660"/>
            <a:ext cx="861161" cy="377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4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4734" y="864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分析車與車的事故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80421" y="1094258"/>
            <a:ext cx="1507524" cy="77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車與車事故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834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01049" y="2445263"/>
            <a:ext cx="1507524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無號誌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474</a:t>
            </a:r>
          </a:p>
          <a:p>
            <a:pPr algn="ctr"/>
            <a:r>
              <a:rPr lang="en-US" altLang="zh-TW" dirty="0" smtClean="0"/>
              <a:t>57%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50168" y="2445263"/>
            <a:ext cx="1665431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行車管制號誌</a:t>
            </a:r>
            <a:r>
              <a:rPr lang="en-US" altLang="zh-TW" dirty="0" smtClean="0"/>
              <a:t>235</a:t>
            </a:r>
          </a:p>
          <a:p>
            <a:pPr algn="ctr"/>
            <a:r>
              <a:rPr lang="en-US" altLang="zh-TW" dirty="0" smtClean="0"/>
              <a:t>28%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" y="129883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事故類型及型態大類別名稱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467" y="2680040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號誌</a:t>
            </a:r>
            <a:r>
              <a:rPr lang="en-US" altLang="zh-TW" dirty="0" smtClean="0"/>
              <a:t>-</a:t>
            </a:r>
            <a:r>
              <a:rPr lang="zh-TW" altLang="en-US" dirty="0" smtClean="0"/>
              <a:t>號誌種類名稱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94734" y="4430582"/>
            <a:ext cx="2794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肇因研判子類別名稱-主要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84139" y="4104502"/>
            <a:ext cx="1651687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未依規定讓車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111</a:t>
            </a:r>
          </a:p>
          <a:p>
            <a:pPr algn="ctr"/>
            <a:r>
              <a:rPr lang="en-US" altLang="zh-TW" dirty="0" smtClean="0"/>
              <a:t>23.42%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634681" y="4104502"/>
            <a:ext cx="1865870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未注意車前狀態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93</a:t>
            </a:r>
          </a:p>
          <a:p>
            <a:pPr algn="ctr"/>
            <a:r>
              <a:rPr lang="en-US" altLang="zh-TW" dirty="0" smtClean="0"/>
              <a:t>16.62%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05467" y="4104502"/>
            <a:ext cx="2292179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違反號誌管制或指揮</a:t>
            </a:r>
            <a:r>
              <a:rPr lang="en-US" altLang="zh-TW" dirty="0" smtClean="0"/>
              <a:t>73</a:t>
            </a:r>
          </a:p>
          <a:p>
            <a:pPr algn="ctr"/>
            <a:r>
              <a:rPr lang="en-US" altLang="zh-TW" dirty="0" smtClean="0"/>
              <a:t>31.06%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202562" y="4104502"/>
            <a:ext cx="1635211" cy="84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未依規定讓車</a:t>
            </a:r>
          </a:p>
          <a:p>
            <a:pPr algn="ctr"/>
            <a:r>
              <a:rPr lang="en-US" altLang="zh-TW" dirty="0"/>
              <a:t>5</a:t>
            </a:r>
            <a:r>
              <a:rPr lang="en-US" altLang="zh-TW" dirty="0" smtClean="0"/>
              <a:t>3</a:t>
            </a:r>
          </a:p>
          <a:p>
            <a:pPr algn="ctr"/>
            <a:r>
              <a:rPr lang="en-US" altLang="zh-TW" dirty="0" smtClean="0"/>
              <a:t>22.55%</a:t>
            </a:r>
            <a:endParaRPr lang="zh-TW" altLang="en-US" dirty="0"/>
          </a:p>
        </p:txBody>
      </p:sp>
      <p:cxnSp>
        <p:nvCxnSpPr>
          <p:cNvPr id="9" name="直線接點 8"/>
          <p:cNvCxnSpPr>
            <a:stCxn id="5" idx="2"/>
            <a:endCxn id="6" idx="0"/>
          </p:cNvCxnSpPr>
          <p:nvPr/>
        </p:nvCxnSpPr>
        <p:spPr>
          <a:xfrm flipH="1">
            <a:off x="6054811" y="1872734"/>
            <a:ext cx="1779372" cy="57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5" idx="2"/>
            <a:endCxn id="7" idx="0"/>
          </p:cNvCxnSpPr>
          <p:nvPr/>
        </p:nvCxnSpPr>
        <p:spPr>
          <a:xfrm>
            <a:off x="7834183" y="1872734"/>
            <a:ext cx="1848701" cy="572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6" idx="2"/>
            <a:endCxn id="15" idx="0"/>
          </p:cNvCxnSpPr>
          <p:nvPr/>
        </p:nvCxnSpPr>
        <p:spPr>
          <a:xfrm flipH="1">
            <a:off x="4709983" y="3293761"/>
            <a:ext cx="1344828" cy="81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6" idx="2"/>
            <a:endCxn id="20" idx="0"/>
          </p:cNvCxnSpPr>
          <p:nvPr/>
        </p:nvCxnSpPr>
        <p:spPr>
          <a:xfrm>
            <a:off x="6054811" y="3293761"/>
            <a:ext cx="512805" cy="81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7" idx="2"/>
            <a:endCxn id="21" idx="0"/>
          </p:cNvCxnSpPr>
          <p:nvPr/>
        </p:nvCxnSpPr>
        <p:spPr>
          <a:xfrm flipH="1">
            <a:off x="8851557" y="3293761"/>
            <a:ext cx="831327" cy="81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7" idx="2"/>
            <a:endCxn id="22" idx="0"/>
          </p:cNvCxnSpPr>
          <p:nvPr/>
        </p:nvCxnSpPr>
        <p:spPr>
          <a:xfrm>
            <a:off x="9682884" y="3293761"/>
            <a:ext cx="1337284" cy="81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8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254</Words>
  <Application>Microsoft Office PowerPoint</Application>
  <PresentationFormat>寬螢幕</PresentationFormat>
  <Paragraphs>60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黃郁翔</dc:creator>
  <cp:lastModifiedBy>黃郁翔</cp:lastModifiedBy>
  <cp:revision>19</cp:revision>
  <dcterms:created xsi:type="dcterms:W3CDTF">2022-11-10T10:32:09Z</dcterms:created>
  <dcterms:modified xsi:type="dcterms:W3CDTF">2022-11-10T13:16:48Z</dcterms:modified>
</cp:coreProperties>
</file>