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2"/>
  </p:notesMasterIdLst>
  <p:sldIdLst>
    <p:sldId id="256" r:id="rId2"/>
    <p:sldId id="258" r:id="rId3"/>
    <p:sldId id="261" r:id="rId4"/>
    <p:sldId id="338" r:id="rId5"/>
    <p:sldId id="279" r:id="rId6"/>
    <p:sldId id="280" r:id="rId7"/>
    <p:sldId id="278" r:id="rId8"/>
    <p:sldId id="270" r:id="rId9"/>
    <p:sldId id="293" r:id="rId10"/>
    <p:sldId id="294" r:id="rId11"/>
    <p:sldId id="295" r:id="rId12"/>
    <p:sldId id="331" r:id="rId13"/>
    <p:sldId id="318" r:id="rId14"/>
    <p:sldId id="332" r:id="rId15"/>
    <p:sldId id="334" r:id="rId16"/>
    <p:sldId id="281" r:id="rId17"/>
    <p:sldId id="296" r:id="rId18"/>
    <p:sldId id="284" r:id="rId19"/>
    <p:sldId id="297" r:id="rId20"/>
    <p:sldId id="313" r:id="rId21"/>
    <p:sldId id="314" r:id="rId22"/>
    <p:sldId id="315" r:id="rId23"/>
    <p:sldId id="324" r:id="rId24"/>
    <p:sldId id="317" r:id="rId25"/>
    <p:sldId id="326" r:id="rId26"/>
    <p:sldId id="335" r:id="rId27"/>
    <p:sldId id="328" r:id="rId28"/>
    <p:sldId id="336" r:id="rId29"/>
    <p:sldId id="337" r:id="rId30"/>
    <p:sldId id="311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6" r:id="rId39"/>
    <p:sldId id="322" r:id="rId40"/>
    <p:sldId id="323" r:id="rId41"/>
    <p:sldId id="321" r:id="rId42"/>
    <p:sldId id="319" r:id="rId43"/>
    <p:sldId id="320" r:id="rId44"/>
    <p:sldId id="307" r:id="rId45"/>
    <p:sldId id="308" r:id="rId46"/>
    <p:sldId id="309" r:id="rId47"/>
    <p:sldId id="310" r:id="rId48"/>
    <p:sldId id="312" r:id="rId49"/>
    <p:sldId id="339" r:id="rId50"/>
    <p:sldId id="275" r:id="rId51"/>
  </p:sldIdLst>
  <p:sldSz cx="9144000" cy="5143500" type="screen16x9"/>
  <p:notesSz cx="6858000" cy="9144000"/>
  <p:embeddedFontLst>
    <p:embeddedFont>
      <p:font typeface="Poppins" panose="020B0600000101010101" charset="0"/>
      <p:regular r:id="rId53"/>
      <p:bold r:id="rId54"/>
      <p:italic r:id="rId55"/>
      <p:boldItalic r:id="rId56"/>
    </p:embeddedFont>
    <p:embeddedFont>
      <p:font typeface="Anaheim" panose="020B0600000101010101" charset="0"/>
      <p:regular r:id="rId57"/>
      <p:bold r:id="rId58"/>
    </p:embeddedFont>
    <p:embeddedFont>
      <p:font typeface="맑은 고딕" panose="020B0503020000020004" pitchFamily="50" charset="-127"/>
      <p:regular r:id="rId59"/>
      <p:bold r:id="rId60"/>
    </p:embeddedFont>
    <p:embeddedFont>
      <p:font typeface="맑은 고딕" panose="020B0503020000020004" pitchFamily="50" charset="-127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9A4F8-09EB-4F54-974B-624DF1B8BD7E}" v="60" dt="2024-11-07T16:53:24.011"/>
    <p1510:client id="{9F24BFB2-5B55-C3A7-5F85-1C59E0960809}" v="2058" dt="2024-11-07T17:42:56.345"/>
  </p1510:revLst>
</p1510:revInfo>
</file>

<file path=ppt/tableStyles.xml><?xml version="1.0" encoding="utf-8"?>
<a:tblStyleLst xmlns:a="http://schemas.openxmlformats.org/drawingml/2006/main" def="{E98AF3E8-725D-4E19-B0AA-A38E29F6EE37}"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84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6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CFE4EC85-78CC-CC8D-738A-3B321E04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FE7B9FC1-82A7-D9BC-54D5-871D6972B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9C38B5A4-6CCD-0036-5B17-4F69E3812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13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5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440883FC-662C-8337-DD3B-BC83496E8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9664EDA0-FD97-9596-8571-77D241125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05C1D429-D901-AB70-352F-4C57C8BAE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0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98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53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9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68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5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69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02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1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69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98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14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12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3132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650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6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446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207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57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25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92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235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67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845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1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806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23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75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3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046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2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32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00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854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492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43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67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756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7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107569" y="1839688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+mj-ea"/>
                <a:ea typeface="+mj-ea"/>
              </a:rPr>
              <a:t>날씨 변화에 따른 </a:t>
            </a:r>
            <a:r>
              <a:rPr lang="en-US" altLang="ko-KR" sz="2400">
                <a:latin typeface="+mj-ea"/>
                <a:ea typeface="+mj-ea"/>
              </a:rPr>
              <a:t/>
            </a:r>
            <a:br>
              <a:rPr lang="en-US" altLang="ko-KR" sz="2400">
                <a:latin typeface="+mj-ea"/>
                <a:ea typeface="+mj-ea"/>
              </a:rPr>
            </a:br>
            <a:r>
              <a:rPr lang="ko-KR" altLang="en-US" sz="2400">
                <a:latin typeface="+mj-ea"/>
                <a:ea typeface="+mj-ea"/>
              </a:rPr>
              <a:t>대중교통</a:t>
            </a:r>
            <a:r>
              <a:rPr lang="en-US" altLang="ko-KR" sz="2400">
                <a:latin typeface="+mj-ea"/>
                <a:ea typeface="+mj-ea"/>
              </a:rPr>
              <a:t>&amp;</a:t>
            </a:r>
            <a:r>
              <a:rPr lang="ko-KR" altLang="en-US" sz="2400" err="1">
                <a:latin typeface="+mj-ea"/>
                <a:ea typeface="+mj-ea"/>
              </a:rPr>
              <a:t>따릉이</a:t>
            </a:r>
            <a:r>
              <a:rPr lang="ko-KR" altLang="en-US" sz="2400">
                <a:latin typeface="+mj-ea"/>
                <a:ea typeface="+mj-ea"/>
              </a:rPr>
              <a:t> 이용 변화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6131859" y="4161670"/>
            <a:ext cx="2523034" cy="98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+mn-ea"/>
                <a:ea typeface="+mn-ea"/>
              </a:rPr>
              <a:t>TEAM  </a:t>
            </a:r>
            <a:r>
              <a:rPr lang="ko-KR" altLang="en-US" sz="1400" b="1" err="1">
                <a:latin typeface="+mn-ea"/>
                <a:ea typeface="+mn-ea"/>
              </a:rPr>
              <a:t>유현수</a:t>
            </a: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latin typeface="+mn-ea"/>
                <a:ea typeface="+mn-ea"/>
              </a:rPr>
              <a:t>이유리 </a:t>
            </a:r>
            <a:r>
              <a:rPr lang="ko-KR" altLang="en-US" sz="1400" err="1">
                <a:latin typeface="+mn-ea"/>
                <a:ea typeface="+mn-ea"/>
              </a:rPr>
              <a:t>조수연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ko-KR" altLang="en-US" sz="1400" err="1">
                <a:latin typeface="+mn-ea"/>
                <a:ea typeface="+mn-ea"/>
              </a:rPr>
              <a:t>최현묵</a:t>
            </a:r>
            <a:endParaRPr sz="1400">
              <a:latin typeface="+mn-ea"/>
              <a:ea typeface="+mn-ea"/>
            </a:endParaRPr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날짜</a:t>
            </a:r>
            <a:r>
              <a:rPr lang="en-US" altLang="ko-KR" b="1">
                <a:latin typeface="+mn-ea"/>
                <a:ea typeface="+mn-ea"/>
              </a:rPr>
              <a:t>(date)</a:t>
            </a:r>
            <a:r>
              <a:rPr lang="ko-KR" altLang="en-US" b="1">
                <a:latin typeface="+mn-ea"/>
                <a:ea typeface="+mn-ea"/>
              </a:rPr>
              <a:t>를 기준으로 그룹화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시간대별 승객 수를 출퇴근 시간대 승객 수와 나머지 시간대 승객 수로 각각 합치기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결측치</a:t>
            </a:r>
            <a:r>
              <a:rPr lang="ko-KR" altLang="en-US" b="1">
                <a:latin typeface="+mn-ea"/>
                <a:ea typeface="+mn-ea"/>
              </a:rPr>
              <a:t> 확인 후 </a:t>
            </a:r>
            <a:r>
              <a:rPr lang="en-US" altLang="ko-KR" b="1">
                <a:latin typeface="+mn-ea"/>
                <a:ea typeface="+mn-ea"/>
              </a:rPr>
              <a:t>0</a:t>
            </a:r>
            <a:r>
              <a:rPr lang="ko-KR" altLang="en-US" b="1">
                <a:latin typeface="+mn-ea"/>
                <a:ea typeface="+mn-ea"/>
              </a:rPr>
              <a:t>으로 대체</a:t>
            </a:r>
            <a:r>
              <a:rPr lang="en-US" altLang="ko-KR" b="1">
                <a:latin typeface="+mn-ea"/>
                <a:ea typeface="+mn-ea"/>
              </a:rPr>
              <a:t>( </a:t>
            </a:r>
            <a:r>
              <a:rPr lang="ko-KR" altLang="en-US" b="1">
                <a:latin typeface="+mn-ea"/>
                <a:ea typeface="+mn-ea"/>
              </a:rPr>
              <a:t>버스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지하철 운행 안하는 시간대는 승객 수 </a:t>
            </a:r>
            <a:r>
              <a:rPr lang="en-US" altLang="ko-KR" b="1" err="1">
                <a:latin typeface="+mn-ea"/>
                <a:ea typeface="+mn-ea"/>
              </a:rPr>
              <a:t>NaN</a:t>
            </a:r>
            <a:r>
              <a:rPr lang="en-US" altLang="ko-KR" b="1">
                <a:latin typeface="+mn-ea"/>
                <a:ea typeface="+mn-ea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err="1">
                <a:latin typeface="+mn-ea"/>
                <a:ea typeface="+mn-ea"/>
              </a:rPr>
              <a:t>z_score</a:t>
            </a:r>
            <a:r>
              <a:rPr lang="ko-KR" altLang="en-US" b="1">
                <a:latin typeface="+mn-ea"/>
                <a:ea typeface="+mn-ea"/>
              </a:rPr>
              <a:t>를 이용하여 이상치 확인 후 제거 </a:t>
            </a:r>
            <a:r>
              <a:rPr lang="en-US" altLang="ko-KR" b="1">
                <a:latin typeface="+mn-ea"/>
                <a:ea typeface="+mn-ea"/>
              </a:rPr>
              <a:t>( </a:t>
            </a:r>
            <a:r>
              <a:rPr lang="ko-KR" altLang="en-US" b="1">
                <a:latin typeface="+mn-ea"/>
                <a:ea typeface="+mn-ea"/>
              </a:rPr>
              <a:t>버스 파업 및 도로 이상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1489"/>
          <a:stretch/>
        </p:blipFill>
        <p:spPr>
          <a:xfrm>
            <a:off x="735107" y="2814917"/>
            <a:ext cx="3657599" cy="21325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107" y="2516101"/>
            <a:ext cx="74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8003" y="2499368"/>
            <a:ext cx="74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지하철</a:t>
            </a:r>
            <a:endParaRPr lang="en-US" altLang="ko-KR" b="1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03" y="2814917"/>
            <a:ext cx="3651925" cy="2132567"/>
          </a:xfrm>
          <a:prstGeom prst="rect">
            <a:avLst/>
          </a:prstGeom>
        </p:spPr>
      </p:pic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8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87823" y="5322816"/>
            <a:ext cx="737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전처리 완료한 버스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지하철 데이터의 평일 및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 병합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77" y="1837765"/>
            <a:ext cx="6515129" cy="3014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전처리 완료한 버스</a:t>
            </a:r>
            <a:r>
              <a:rPr lang="en-US" altLang="ko-KR" b="1">
                <a:latin typeface="+mn-ea"/>
              </a:rPr>
              <a:t>&amp;</a:t>
            </a:r>
            <a:r>
              <a:rPr lang="ko-KR" altLang="en-US" b="1">
                <a:latin typeface="+mn-ea"/>
              </a:rPr>
              <a:t>지하철 데이터의 평일 및 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</a:t>
            </a:r>
            <a:r>
              <a:rPr lang="ko-KR" altLang="en-US" b="1">
                <a:latin typeface="+mn-ea"/>
              </a:rPr>
              <a:t>을 구분한 데이터 병합</a:t>
            </a:r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    ( </a:t>
            </a:r>
            <a:r>
              <a:rPr lang="ko-KR" altLang="en-US" b="1">
                <a:latin typeface="+mn-ea"/>
              </a:rPr>
              <a:t>평일 </a:t>
            </a:r>
            <a:r>
              <a:rPr lang="en-US" altLang="ko-KR" b="1">
                <a:latin typeface="+mn-ea"/>
              </a:rPr>
              <a:t>= 0,  </a:t>
            </a:r>
            <a:r>
              <a:rPr lang="ko-KR" altLang="en-US" b="1">
                <a:latin typeface="+mn-ea"/>
              </a:rPr>
              <a:t>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 = 1 )</a:t>
            </a:r>
            <a:endParaRPr lang="ko-KR" altLang="en-US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373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DEF6356F-0C0D-72BA-447C-BDF3DD209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56ECEC9-C370-34FB-E66B-B5447008071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6AB352CD-3242-A28F-0FA3-10B0D0C29FEA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D904F9BA-7191-48A2-5CCA-0C57D7A2CC38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51F5B-BC49-9EA3-22D5-41C984F22E8D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4FFB9-15D0-3BC9-AE20-1DDE89B5EA96}"/>
              </a:ext>
            </a:extLst>
          </p:cNvPr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미세먼지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66F90-A34B-D345-D4AF-C47977E53C8B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날씨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251" t="12963" r="44359" b="79105"/>
          <a:stretch/>
        </p:blipFill>
        <p:spPr>
          <a:xfrm>
            <a:off x="838020" y="3156140"/>
            <a:ext cx="5320245" cy="4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0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46616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70" y="2747782"/>
            <a:ext cx="6257365" cy="2272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493" y="708212"/>
            <a:ext cx="7530353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날짜</a:t>
            </a:r>
            <a:r>
              <a:rPr lang="en-US" altLang="ko-KR" b="1">
                <a:latin typeface="+mn-ea"/>
                <a:ea typeface="+mn-ea"/>
              </a:rPr>
              <a:t>(date)</a:t>
            </a:r>
            <a:r>
              <a:rPr lang="ko-KR" altLang="en-US" b="1">
                <a:latin typeface="+mn-ea"/>
                <a:ea typeface="+mn-ea"/>
              </a:rPr>
              <a:t>를 기준으로 날씨 데이터와 미세먼지 데이터를 병합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미세먼지 농도</a:t>
            </a:r>
            <a:r>
              <a:rPr lang="en-US" altLang="ko-KR" b="1">
                <a:latin typeface="맑은 고딕"/>
                <a:ea typeface="맑은 고딕"/>
              </a:rPr>
              <a:t>, </a:t>
            </a:r>
            <a:r>
              <a:rPr lang="ko-KR" altLang="en-US" b="1">
                <a:latin typeface="맑은 고딕"/>
                <a:ea typeface="맑은 고딕"/>
              </a:rPr>
              <a:t>날짜를 이해 및 분석에 도움이 되도록 범주화 하여 컬럼 추가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결측치</a:t>
            </a:r>
            <a:endParaRPr lang="en-US" altLang="ko-KR" b="1">
              <a:latin typeface="+mn-ea"/>
              <a:ea typeface="+mn-ea"/>
            </a:endParaRPr>
          </a:p>
          <a:p>
            <a:r>
              <a:rPr lang="en-US" altLang="ko-KR" sz="1200" b="1">
                <a:latin typeface="+mn-ea"/>
                <a:ea typeface="+mn-ea"/>
              </a:rPr>
              <a:t>      - </a:t>
            </a:r>
            <a:r>
              <a:rPr lang="ko-KR" altLang="en-US" sz="1200" b="1">
                <a:latin typeface="+mn-ea"/>
                <a:ea typeface="+mn-ea"/>
              </a:rPr>
              <a:t>미세먼지</a:t>
            </a:r>
            <a:r>
              <a:rPr lang="en-US" altLang="ko-KR" sz="1200" b="1">
                <a:latin typeface="+mn-ea"/>
                <a:ea typeface="+mn-ea"/>
              </a:rPr>
              <a:t>: </a:t>
            </a:r>
            <a:r>
              <a:rPr lang="ko-KR" altLang="en-US" sz="1200" b="1">
                <a:latin typeface="+mn-ea"/>
                <a:ea typeface="+mn-ea"/>
              </a:rPr>
              <a:t>계절별 평균으로 채우기</a:t>
            </a:r>
            <a:endParaRPr lang="en-US" altLang="ko-KR" sz="1200" b="1">
              <a:latin typeface="+mn-ea"/>
              <a:ea typeface="+mn-ea"/>
            </a:endParaRPr>
          </a:p>
          <a:p>
            <a:r>
              <a:rPr lang="en-US" altLang="ko-KR" sz="1200" b="1">
                <a:latin typeface="+mn-ea"/>
                <a:ea typeface="+mn-ea"/>
              </a:rPr>
              <a:t>      - </a:t>
            </a:r>
            <a:r>
              <a:rPr lang="ko-KR" altLang="en-US" sz="1200" b="1">
                <a:latin typeface="+mn-ea"/>
                <a:ea typeface="+mn-ea"/>
              </a:rPr>
              <a:t>강수량</a:t>
            </a:r>
            <a:r>
              <a:rPr lang="en-US" altLang="ko-KR" sz="1200" b="1">
                <a:latin typeface="+mn-ea"/>
                <a:ea typeface="+mn-ea"/>
              </a:rPr>
              <a:t>/</a:t>
            </a:r>
            <a:r>
              <a:rPr lang="ko-KR" altLang="en-US" sz="1200" b="1">
                <a:latin typeface="+mn-ea"/>
                <a:ea typeface="+mn-ea"/>
              </a:rPr>
              <a:t>적설량</a:t>
            </a:r>
            <a:r>
              <a:rPr lang="en-US" altLang="ko-KR" sz="1200" b="1">
                <a:latin typeface="+mn-ea"/>
                <a:ea typeface="+mn-ea"/>
              </a:rPr>
              <a:t>: 0</a:t>
            </a:r>
            <a:r>
              <a:rPr lang="ko-KR" altLang="en-US" sz="1200" b="1">
                <a:latin typeface="+mn-ea"/>
                <a:ea typeface="+mn-ea"/>
              </a:rPr>
              <a:t>으로 채우기</a:t>
            </a:r>
            <a:endParaRPr lang="en-US" altLang="ko-KR" sz="1200" b="1">
              <a:latin typeface="+mn-ea"/>
              <a:ea typeface="+mn-ea"/>
            </a:endParaRPr>
          </a:p>
          <a:p>
            <a:r>
              <a:rPr lang="en-US" altLang="ko-KR" sz="1200" b="1">
                <a:latin typeface="맑은 고딕"/>
                <a:ea typeface="맑은 고딕"/>
              </a:rPr>
              <a:t>      - </a:t>
            </a:r>
            <a:r>
              <a:rPr lang="ko-KR" altLang="en-US" sz="1200" b="1">
                <a:latin typeface="맑은 고딕"/>
                <a:ea typeface="맑은 고딕"/>
              </a:rPr>
              <a:t>최저기온</a:t>
            </a:r>
            <a:r>
              <a:rPr lang="en-US" altLang="ko-KR" sz="1200" b="1">
                <a:latin typeface="맑은 고딕"/>
                <a:ea typeface="맑은 고딕"/>
              </a:rPr>
              <a:t>: </a:t>
            </a:r>
            <a:r>
              <a:rPr lang="ko-KR" altLang="en-US" sz="1200" b="1">
                <a:latin typeface="맑은 고딕"/>
                <a:ea typeface="맑은 고딕"/>
              </a:rPr>
              <a:t>최고기온과 평균기온으로 값을 구하여 채우기</a:t>
            </a:r>
            <a:endParaRPr lang="en-US" altLang="ko-KR" sz="1200" b="1">
              <a:latin typeface="맑은 고딕"/>
              <a:ea typeface="맑은 고딕"/>
            </a:endParaRPr>
          </a:p>
          <a:p>
            <a:endParaRPr lang="en-US" altLang="ko-KR" sz="12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2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6D6B4E2E-B41E-D0A2-34F8-A283F41E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3FF4E-914B-0979-2D4C-4E9A4252EDF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8C434AB8-4CD3-4498-D2F1-C47B73590623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2078B262-80A4-7346-8AC4-0C595B02F587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1D3FF-50B9-5E1C-18D4-3E5D0CABD485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B8764-6F8B-FDF1-7064-8B6EC8317D6C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latin typeface="+mn-ea"/>
                <a:ea typeface="+mn-ea"/>
              </a:rPr>
              <a:t>따릉이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7743C3-1587-4F1C-CFBA-DF0E73513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6424" y="1792735"/>
            <a:ext cx="6367883" cy="9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8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맑은 고딕"/>
                <a:ea typeface="맑은 고딕"/>
              </a:rPr>
              <a:t>분석 및 시각화를 위해 </a:t>
            </a:r>
            <a:r>
              <a:rPr lang="ko-KR" altLang="en-US" b="1" dirty="0" err="1">
                <a:latin typeface="맑은 고딕"/>
                <a:ea typeface="맑은 고딕"/>
              </a:rPr>
              <a:t>따릉이</a:t>
            </a:r>
            <a:r>
              <a:rPr lang="ko-KR" altLang="en-US" b="1" dirty="0">
                <a:latin typeface="맑은 고딕"/>
                <a:ea typeface="맑은 고딕"/>
              </a:rPr>
              <a:t> 데이터 </a:t>
            </a:r>
            <a:r>
              <a:rPr lang="ko-KR" b="1" dirty="0" err="1">
                <a:latin typeface="Malgun Gothic"/>
                <a:ea typeface="Malgun Gothic"/>
              </a:rPr>
              <a:t>결측치</a:t>
            </a:r>
            <a:r>
              <a:rPr lang="ko-KR" b="1" dirty="0">
                <a:latin typeface="Malgun Gothic"/>
                <a:ea typeface="Malgun Gothic"/>
              </a:rPr>
              <a:t> 확인 후 </a:t>
            </a:r>
            <a:r>
              <a:rPr lang="ko-KR" altLang="en-US" b="1" dirty="0">
                <a:latin typeface="맑은 고딕"/>
                <a:ea typeface="맑은 고딕"/>
              </a:rPr>
              <a:t>특정 컬럼 기준으로 </a:t>
            </a:r>
            <a:r>
              <a:rPr lang="ko-KR" altLang="en-US" b="1" dirty="0" err="1">
                <a:latin typeface="맑은 고딕"/>
                <a:ea typeface="맑은 고딕"/>
              </a:rPr>
              <a:t>groupby</a:t>
            </a:r>
            <a:r>
              <a:rPr lang="ko-KR" altLang="en-US" b="1" dirty="0">
                <a:latin typeface="맑은 고딕"/>
                <a:ea typeface="맑은 고딕"/>
              </a:rPr>
              <a:t> 진행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맑은 고딕"/>
                <a:ea typeface="맑은 고딕"/>
              </a:rPr>
              <a:t>ex</a:t>
            </a:r>
            <a:r>
              <a:rPr lang="ko-KR" altLang="en-US" b="1" dirty="0">
                <a:latin typeface="맑은 고딕"/>
                <a:ea typeface="맑은 고딕"/>
              </a:rPr>
              <a:t>)  </a:t>
            </a:r>
            <a:r>
              <a:rPr lang="ko-KR" altLang="en-US" b="1" dirty="0" err="1">
                <a:latin typeface="맑은 고딕"/>
                <a:ea typeface="맑은 고딕"/>
              </a:rPr>
              <a:t>대여일자를</a:t>
            </a:r>
            <a:r>
              <a:rPr lang="ko-KR" altLang="en-US" b="1" dirty="0">
                <a:latin typeface="맑은 고딕"/>
                <a:ea typeface="맑은 고딕"/>
              </a:rPr>
              <a:t> 기준으로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합계, 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 dirty="0">
                <a:latin typeface="맑은 고딕"/>
                <a:ea typeface="맑은 고딕"/>
              </a:rPr>
              <a:t>          </a:t>
            </a:r>
            <a:r>
              <a:rPr lang="ko-KR" altLang="en-US" b="1" dirty="0" err="1">
                <a:latin typeface="맑은 고딕"/>
                <a:ea typeface="맑은 고딕"/>
              </a:rPr>
              <a:t>대여소명을</a:t>
            </a:r>
            <a:r>
              <a:rPr lang="ko-KR" altLang="en-US" b="1" dirty="0">
                <a:latin typeface="맑은 고딕"/>
                <a:ea typeface="맑은 고딕"/>
              </a:rPr>
              <a:t> 기준으로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 dirty="0">
                <a:latin typeface="맑은 고딕"/>
                <a:ea typeface="맑은 고딕"/>
              </a:rPr>
              <a:t>          </a:t>
            </a:r>
            <a:r>
              <a:rPr lang="ko-KR" altLang="en-US" b="1" dirty="0" err="1">
                <a:latin typeface="맑은 고딕"/>
                <a:ea typeface="맑은 고딕"/>
              </a:rPr>
              <a:t>요일별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r>
              <a:rPr lang="ko-KR" altLang="en-US" b="1" dirty="0" err="1">
                <a:latin typeface="맑은 고딕"/>
                <a:ea typeface="맑은 고딕"/>
              </a:rPr>
              <a:t>대여건수의</a:t>
            </a:r>
            <a:r>
              <a:rPr lang="ko-KR" altLang="en-US" b="1" dirty="0">
                <a:latin typeface="맑은 고딕"/>
                <a:ea typeface="맑은 고딕"/>
              </a:rPr>
              <a:t> 합계</a:t>
            </a:r>
            <a:endParaRPr lang="ko-KR" altLang="en-US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데이터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3DA2BF5-8D75-6163-3286-577FF6A0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90" y="3072492"/>
            <a:ext cx="3071132" cy="1842407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06A8DB-329E-D22F-104C-53D66CBD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16" y="2322738"/>
            <a:ext cx="1239611" cy="1831523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1375CC2-588A-ADB8-03A9-C2F1EE46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675" y="2319339"/>
            <a:ext cx="1928133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13455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개인별 수집 데이터 분석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5040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10" y="1266802"/>
            <a:ext cx="6664979" cy="3787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월별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를 추가하여 대중교통 승객 수 흐름 파악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047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" y="1532965"/>
            <a:ext cx="3474751" cy="3611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14" y="1532965"/>
            <a:ext cx="3476346" cy="3613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의 승객 수의 차이가 발생하는지 확인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468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총 승객 수 기술 통계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시각화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0" y="1353670"/>
            <a:ext cx="7394202" cy="3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178083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920224" y="2916565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497765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3621003" y="2929761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780836" y="194519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b="1">
                <a:latin typeface="+mj-ea"/>
                <a:ea typeface="+mj-ea"/>
              </a:rPr>
              <a:t>프로젝트 개요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977659" y="1945196"/>
            <a:ext cx="2726005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데이터 수집 및 처리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920223" y="3315326"/>
            <a:ext cx="2495329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개별 수집 데이터 분석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3621007" y="3328522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err="1">
                <a:latin typeface="+mj-ea"/>
                <a:ea typeface="+mj-ea"/>
              </a:rPr>
              <a:t>인사이트</a:t>
            </a:r>
            <a:r>
              <a:rPr lang="ko-KR" altLang="en-US" sz="1800" b="1">
                <a:latin typeface="+mj-ea"/>
                <a:ea typeface="+mj-ea"/>
              </a:rPr>
              <a:t> 도출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11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6227062" y="29070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6227066" y="330585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자체 평가 의견</a:t>
            </a:r>
            <a:endParaRPr sz="18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" y="1140740"/>
            <a:ext cx="2496409" cy="14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856" r="66105" b="43667"/>
          <a:stretch/>
        </p:blipFill>
        <p:spPr>
          <a:xfrm>
            <a:off x="1174377" y="2671482"/>
            <a:ext cx="2881016" cy="2417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47" y="2636065"/>
            <a:ext cx="3349011" cy="2371204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779619" y="2813284"/>
            <a:ext cx="466475" cy="41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33104" y="3668827"/>
            <a:ext cx="738896" cy="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18352" y="2476543"/>
            <a:ext cx="0" cy="421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5033" y="735936"/>
            <a:ext cx="2946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미세먼지의 연간 평균 농도의 추세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중국의 설비가동률의 추세 유사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둘 사이의 상관성을 의심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 sz="1000"/>
              <a:t>21</a:t>
            </a:r>
            <a:r>
              <a:rPr lang="ko-KR" altLang="en-US" sz="1000"/>
              <a:t>년 중국의 설비가동률은 약</a:t>
            </a:r>
            <a:r>
              <a:rPr lang="en-US" altLang="ko-KR" sz="1000"/>
              <a:t>66%</a:t>
            </a:r>
          </a:p>
          <a:p>
            <a:pPr algn="ctr"/>
            <a:r>
              <a:rPr lang="en-US" altLang="ko-KR" sz="1000"/>
              <a:t>22</a:t>
            </a:r>
            <a:r>
              <a:rPr lang="ko-KR" altLang="en-US" sz="1000"/>
              <a:t>년 중국의 설비가동률은 약 </a:t>
            </a:r>
            <a:r>
              <a:rPr lang="en-US" altLang="ko-KR" sz="1000"/>
              <a:t>76%</a:t>
            </a:r>
          </a:p>
          <a:p>
            <a:pPr algn="ctr"/>
            <a:r>
              <a:rPr lang="en-US" altLang="ko-KR" sz="1000"/>
              <a:t>-&gt; 10%p</a:t>
            </a:r>
            <a:r>
              <a:rPr lang="ko-KR" altLang="en-US" sz="1000"/>
              <a:t>차이</a:t>
            </a:r>
          </a:p>
        </p:txBody>
      </p:sp>
      <p:sp>
        <p:nvSpPr>
          <p:cNvPr id="14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8EA7-EC01-13AE-4CCA-FCA353B4EF75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미세먼지 분석</a:t>
            </a:r>
          </a:p>
        </p:txBody>
      </p:sp>
    </p:spTree>
    <p:extLst>
      <p:ext uri="{BB962C8B-B14F-4D97-AF65-F5344CB8AC3E}">
        <p14:creationId xmlns:p14="http://schemas.microsoft.com/office/powerpoint/2010/main" val="1839995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001805"/>
            <a:ext cx="6096001" cy="365513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992576" y="4006128"/>
            <a:ext cx="842682" cy="8964"/>
          </a:xfrm>
          <a:prstGeom prst="straightConnector1">
            <a:avLst/>
          </a:prstGeom>
          <a:ln w="76200">
            <a:solidFill>
              <a:srgbClr val="A983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8047" y="3636796"/>
            <a:ext cx="1540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평균</a:t>
            </a:r>
            <a:r>
              <a:rPr lang="en-US" altLang="ko-KR"/>
              <a:t> </a:t>
            </a:r>
            <a:r>
              <a:rPr lang="ko-KR" altLang="en-US"/>
              <a:t>증가 추세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중앙값 증가 추세</a:t>
            </a:r>
            <a:endParaRPr lang="en-US" altLang="ko-KR"/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E78D4-8797-132E-867E-8216E14438C2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평균 기온 분석</a:t>
            </a:r>
          </a:p>
        </p:txBody>
      </p:sp>
    </p:spTree>
    <p:extLst>
      <p:ext uri="{BB962C8B-B14F-4D97-AF65-F5344CB8AC3E}">
        <p14:creationId xmlns:p14="http://schemas.microsoft.com/office/powerpoint/2010/main" val="201509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2" y="3715886"/>
            <a:ext cx="4680632" cy="127272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81" t="50606" r="49904" b="2514"/>
          <a:stretch/>
        </p:blipFill>
        <p:spPr>
          <a:xfrm>
            <a:off x="750934" y="1287932"/>
            <a:ext cx="2981564" cy="17148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1711" r="49939"/>
          <a:stretch/>
        </p:blipFill>
        <p:spPr>
          <a:xfrm>
            <a:off x="5133425" y="1287710"/>
            <a:ext cx="3051021" cy="1715276"/>
          </a:xfrm>
          <a:prstGeom prst="rect">
            <a:avLst/>
          </a:prstGeom>
        </p:spPr>
      </p:pic>
      <p:sp>
        <p:nvSpPr>
          <p:cNvPr id="13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28AAD-1B41-11D5-0D87-5FA3F391A9E7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강수량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여름에 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549B-7A71-3366-AA5D-F004494690E1}"/>
              </a:ext>
            </a:extLst>
          </p:cNvPr>
          <p:cNvSpPr txBox="1"/>
          <p:nvPr/>
        </p:nvSpPr>
        <p:spPr>
          <a:xfrm>
            <a:off x="4987018" y="70963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적설량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겨울에 집중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30F15-ABFF-B789-52FC-26E632BE7545}"/>
              </a:ext>
            </a:extLst>
          </p:cNvPr>
          <p:cNvSpPr txBox="1"/>
          <p:nvPr/>
        </p:nvSpPr>
        <p:spPr>
          <a:xfrm>
            <a:off x="880202" y="3314878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강수량 및 적설량 분포</a:t>
            </a:r>
          </a:p>
        </p:txBody>
      </p:sp>
    </p:spTree>
    <p:extLst>
      <p:ext uri="{BB962C8B-B14F-4D97-AF65-F5344CB8AC3E}">
        <p14:creationId xmlns:p14="http://schemas.microsoft.com/office/powerpoint/2010/main" val="2431384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24487" y="1054556"/>
            <a:ext cx="7530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날짜</a:t>
            </a:r>
            <a:r>
              <a:rPr lang="en-US" altLang="ko-KR" b="1">
                <a:latin typeface="+mn-ea"/>
              </a:rPr>
              <a:t>(date)</a:t>
            </a:r>
            <a:r>
              <a:rPr lang="ko-KR" altLang="en-US" b="1">
                <a:latin typeface="+mn-ea"/>
              </a:rPr>
              <a:t>를 기준으로 날씨와 대중교통 데이터프레임을 합침</a:t>
            </a:r>
            <a:endParaRPr lang="en-US" altLang="ko-KR" b="1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밀도 추정 그래프로 데이터의 분포를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컬럼들의 값이 큰 차이가 나서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최소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최대 정규화를 진행하여 분석 진행</a:t>
            </a:r>
            <a:endParaRPr lang="en-US" altLang="ko-KR" b="1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224630" y="2502891"/>
            <a:ext cx="2469917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974356" y="1655227"/>
            <a:ext cx="2540378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7" y="1737190"/>
            <a:ext cx="2232809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30" y="1737190"/>
            <a:ext cx="2380510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5718" y="1879093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대중교통 이용객의</a:t>
            </a:r>
            <a:endParaRPr lang="en-US" altLang="ko-KR" b="1">
              <a:latin typeface="+mn-ea"/>
            </a:endParaRPr>
          </a:p>
          <a:p>
            <a:r>
              <a:rPr lang="ko-KR" altLang="en-US" b="1">
                <a:latin typeface="+mn-ea"/>
              </a:rPr>
              <a:t>밀도추정그래프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5716" y="2726757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>
                <a:latin typeface="+mn-ea"/>
              </a:rPr>
              <a:t>미세먼지농도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강수량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적설량의</a:t>
            </a:r>
            <a:endParaRPr lang="en-US" altLang="ko-KR" b="1">
              <a:latin typeface="+mn-ea"/>
            </a:endParaRPr>
          </a:p>
          <a:p>
            <a:pPr algn="r"/>
            <a:r>
              <a:rPr lang="ko-KR" altLang="en-US" b="1">
                <a:latin typeface="+mn-ea"/>
              </a:rPr>
              <a:t>밀도추정그래프</a:t>
            </a:r>
          </a:p>
        </p:txBody>
      </p: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B17FE462-3F67-942F-E6D7-F14F13C7D4A4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F449C-B4EB-E4B4-C3CD-F7493B78F79C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날씨와 대중교통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713037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129553" y="1147344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46094" y="2965325"/>
            <a:ext cx="4864784" cy="12626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6494" y="4333123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683572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 +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3A2A8-A3C1-9E3B-4B2D-E691181A2A2B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버스 승객 수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CB441-2A13-43F8-4B3B-DA4DB261252B}"/>
              </a:ext>
            </a:extLst>
          </p:cNvPr>
          <p:cNvSpPr txBox="1"/>
          <p:nvPr/>
        </p:nvSpPr>
        <p:spPr>
          <a:xfrm>
            <a:off x="636494" y="254694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지하철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125011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4249" y="1714500"/>
            <a:ext cx="5090215" cy="3258088"/>
          </a:xfrm>
          <a:prstGeom prst="rect">
            <a:avLst/>
          </a:prstGeom>
        </p:spPr>
      </p:pic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410583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 요일별 대여건수 차이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주말이 평일보다 이용객이 적음</a:t>
            </a:r>
          </a:p>
        </p:txBody>
      </p:sp>
    </p:spTree>
    <p:extLst>
      <p:ext uri="{BB962C8B-B14F-4D97-AF65-F5344CB8AC3E}">
        <p14:creationId xmlns:p14="http://schemas.microsoft.com/office/powerpoint/2010/main" val="911485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745319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평일 (0~4) 주말(5, 6)로 되어있는 것을 평일: 0  주말: 1 로 구분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apply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ko-KR" altLang="en-US" b="1" err="1">
                <a:latin typeface="맑은 고딕"/>
                <a:ea typeface="맑은 고딕"/>
              </a:rPr>
              <a:t>lambda</a:t>
            </a:r>
            <a:r>
              <a:rPr lang="ko-KR" altLang="en-US" b="1">
                <a:latin typeface="맑은 고딕"/>
                <a:ea typeface="맑은 고딕"/>
              </a:rPr>
              <a:t> 함수로 1~12월 지정하여 월별 평일과 주말 대여 건수 비교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</p:txBody>
      </p:sp>
      <p:pic>
        <p:nvPicPr>
          <p:cNvPr id="5" name="그림 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6879A246-7612-7DC2-632C-93925967B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233" y="1791170"/>
            <a:ext cx="5842920" cy="32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0354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데이터에서 대여일자를 기준으로 대여건수의 합을 구한 뒤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</a:rPr>
              <a:t>2022</a:t>
            </a:r>
            <a:r>
              <a:rPr lang="ko-KR" altLang="en-US" b="1">
                <a:latin typeface="맑은 고딕"/>
                <a:ea typeface="맑은 고딕"/>
              </a:rPr>
              <a:t>년</a:t>
            </a:r>
            <a:r>
              <a:rPr lang="en-US" altLang="ko-KR" b="1">
                <a:latin typeface="맑은 고딕"/>
                <a:ea typeface="맑은 고딕"/>
              </a:rPr>
              <a:t>,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en-US" altLang="ko-KR" b="1">
                <a:latin typeface="맑은 고딕"/>
                <a:ea typeface="맑은 고딕"/>
              </a:rPr>
              <a:t>2023</a:t>
            </a:r>
            <a:r>
              <a:rPr lang="ko-KR" altLang="en-US" b="1">
                <a:latin typeface="맑은 고딕"/>
                <a:ea typeface="맑은 고딕"/>
              </a:rPr>
              <a:t>년 </a:t>
            </a:r>
            <a:r>
              <a:rPr lang="en-US" altLang="ko-KR" b="1">
                <a:latin typeface="맑은 고딕"/>
                <a:ea typeface="맑은 고딕"/>
              </a:rPr>
              <a:t>,2024</a:t>
            </a:r>
            <a:r>
              <a:rPr lang="ko-KR" altLang="en-US" b="1">
                <a:latin typeface="맑은 고딕"/>
                <a:ea typeface="맑은 고딕"/>
              </a:rPr>
              <a:t>년 월별 대여 건수 비교 시각화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연도별 대여건수는 비슷한 양상을 보임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1625" y="2101519"/>
            <a:ext cx="5777492" cy="2970997"/>
          </a:xfrm>
          <a:prstGeom prst="rect">
            <a:avLst/>
          </a:prstGeom>
        </p:spPr>
      </p:pic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302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지역명을 기준으로 총 대여건수와 평균 대여건수를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총 대여건수는 강서구, 송파구 ,영등포구 순으로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평균 대여건수는 강서구, 광진구, 영등포구 순으로 많은 것으로 확인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7348C8C5-462E-B15F-7724-7645F34FC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975" y="1984286"/>
            <a:ext cx="3613930" cy="3078354"/>
          </a:xfrm>
          <a:prstGeom prst="rect">
            <a:avLst/>
          </a:prstGeom>
        </p:spPr>
      </p:pic>
      <p:pic>
        <p:nvPicPr>
          <p:cNvPr id="6" name="그림 5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54A7CF9-AFA3-D05C-9BCB-0BC3BB688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2091" y="1987168"/>
            <a:ext cx="4179054" cy="30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대여소별 상, 하위 10개 대여소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많은 대여소는 </a:t>
            </a:r>
            <a:r>
              <a:rPr lang="ko-KR" altLang="en-US" b="1" err="1">
                <a:latin typeface="맑은 고딕"/>
                <a:ea typeface="맑은 고딕"/>
              </a:rPr>
              <a:t>마곡나루역</a:t>
            </a:r>
            <a:r>
              <a:rPr lang="ko-KR" altLang="en-US" b="1">
                <a:latin typeface="맑은 고딕"/>
                <a:ea typeface="맑은 고딕"/>
              </a:rPr>
              <a:t>, 한강공원, </a:t>
            </a:r>
            <a:r>
              <a:rPr lang="ko-KR" altLang="en-US" b="1" err="1">
                <a:latin typeface="맑은 고딕"/>
                <a:ea typeface="맑은 고딕"/>
              </a:rPr>
              <a:t>여의나루역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적은 대여소는 강동구 평생학습원, </a:t>
            </a:r>
            <a:r>
              <a:rPr lang="ko-KR" altLang="en-US" b="1" err="1">
                <a:latin typeface="맑은 고딕"/>
                <a:ea typeface="맑은 고딕"/>
              </a:rPr>
              <a:t>대방역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 descr="텍스트, 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E7E07D3F-A846-83B9-238C-D7A36B9EC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079" y="2005166"/>
            <a:ext cx="7266211" cy="3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67243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97412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상관관계 분석 시각화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총 승객 수에 대해 상관관계 분석 확인 결과 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데이터가  큰 상관관계를 보여 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 구분하여 다시 진행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" y="2161518"/>
            <a:ext cx="3831600" cy="2912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64" y="2161517"/>
            <a:ext cx="3768924" cy="29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4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로 나누고 다시 상관관계 분석 진행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평균기온이 양의 상관관계를 보이는 것을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7" y="1658471"/>
            <a:ext cx="7450297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6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모든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들이 상관관계를 보인다고 보기는 어려움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9" y="1685365"/>
            <a:ext cx="7573865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2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산점도를</a:t>
            </a:r>
            <a:r>
              <a:rPr lang="ko-KR" altLang="en-US" b="1">
                <a:latin typeface="+mn-ea"/>
                <a:ea typeface="+mn-ea"/>
              </a:rPr>
              <a:t> 그려서 확인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온도가 높아질수록 승객수가 증가한 모습을 보임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6" y="1578231"/>
            <a:ext cx="7149353" cy="3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6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온도가 높아질수록 승객 수가 증가한다고 보기는 어려움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389529"/>
            <a:ext cx="7185212" cy="36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0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버스 </a:t>
            </a:r>
            <a:r>
              <a:rPr lang="en-US" altLang="ko-KR" b="1">
                <a:latin typeface="+mn-ea"/>
              </a:rPr>
              <a:t>&amp; </a:t>
            </a:r>
            <a:r>
              <a:rPr lang="ko-KR" altLang="en-US" b="1">
                <a:latin typeface="+mn-ea"/>
              </a:rPr>
              <a:t>지하철의 경우 출퇴근 시간의 영향을 받아 정확한 분석이 안되는 것인지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알기 위해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출퇴근 시간대와 아닌 시간대 구분하여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21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5" y="2914291"/>
            <a:ext cx="4836364" cy="22292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82" y="696400"/>
            <a:ext cx="4836364" cy="216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346" y="151676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364" y="376728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나머지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04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9" y="788893"/>
            <a:ext cx="4862584" cy="207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5" y="2942005"/>
            <a:ext cx="4823012" cy="2059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236" y="1566748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364" y="3709909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22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강수량의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강수량의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707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6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01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16106" y="81873"/>
            <a:ext cx="2698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+mj-ea"/>
                <a:ea typeface="+mj-ea"/>
              </a:rPr>
              <a:t>주제 선정 이유</a:t>
            </a:r>
            <a:endParaRPr lang="ko-KR" altLang="en-US" sz="2200" b="1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840782" y="890243"/>
            <a:ext cx="250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  <a:ea typeface="+mn-ea"/>
              </a:rPr>
              <a:t>여름에 참 많이 보이던 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r>
              <a:rPr lang="ko-KR" altLang="en-US" sz="1800" b="1" dirty="0" smtClean="0">
                <a:latin typeface="+mn-ea"/>
                <a:ea typeface="+mn-ea"/>
              </a:rPr>
              <a:t>서울시 공공 자전거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333" y="1354051"/>
            <a:ext cx="2141228" cy="14307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572000" y="936409"/>
            <a:ext cx="3410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요즘 같이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추운 날</a:t>
            </a:r>
            <a:r>
              <a:rPr lang="ko-KR" altLang="en-US" sz="1800" b="1" dirty="0" smtClean="0">
                <a:latin typeface="+mn-ea"/>
                <a:ea typeface="+mn-ea"/>
              </a:rPr>
              <a:t>도</a:t>
            </a:r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latin typeface="+mn-ea"/>
                <a:ea typeface="+mn-ea"/>
              </a:rPr>
              <a:t>많이 탈까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  <a:p>
            <a:pPr algn="ctr"/>
            <a:endParaRPr lang="en-US" altLang="ko-KR" sz="18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1800" b="1" dirty="0" smtClean="0">
                <a:solidFill>
                  <a:srgbClr val="FF0000"/>
                </a:solidFill>
                <a:latin typeface="+mn-ea"/>
                <a:ea typeface="+mn-ea"/>
              </a:rPr>
              <a:t>대중교통</a:t>
            </a:r>
            <a:r>
              <a:rPr lang="ko-KR" altLang="en-US" sz="1800" b="1" dirty="0" smtClean="0">
                <a:latin typeface="+mn-ea"/>
                <a:ea typeface="+mn-ea"/>
              </a:rPr>
              <a:t>은 어떨까</a:t>
            </a:r>
            <a:r>
              <a:rPr lang="en-US" altLang="ko-KR" sz="1800" b="1" dirty="0" smtClean="0">
                <a:latin typeface="+mn-ea"/>
                <a:ea typeface="+mn-ea"/>
              </a:rPr>
              <a:t>?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3521944" y="1060955"/>
            <a:ext cx="1206608" cy="954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4293725" y="2008464"/>
            <a:ext cx="556547" cy="1792942"/>
          </a:xfrm>
          <a:prstGeom prst="rightArrow">
            <a:avLst>
              <a:gd name="adj1" fmla="val 50000"/>
              <a:gd name="adj2" fmla="val 5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582703" y="3388013"/>
            <a:ext cx="7978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smtClean="0">
                <a:latin typeface="+mn-ea"/>
                <a:ea typeface="+mn-ea"/>
              </a:rPr>
              <a:t>날씨</a:t>
            </a:r>
            <a:r>
              <a:rPr lang="ko-KR" altLang="en-US" sz="2400" b="1" dirty="0" smtClean="0">
                <a:latin typeface="+mn-ea"/>
                <a:ea typeface="+mn-ea"/>
              </a:rPr>
              <a:t> 변화에 따른</a:t>
            </a:r>
            <a:endParaRPr lang="en-US" altLang="ko-KR" sz="2400" b="1" dirty="0" smtClean="0">
              <a:latin typeface="+mn-ea"/>
              <a:ea typeface="+mn-ea"/>
            </a:endParaRPr>
          </a:p>
          <a:p>
            <a:pPr algn="ctr"/>
            <a:r>
              <a:rPr lang="ko-KR" altLang="en-US" sz="4400" b="1" dirty="0" err="1" smtClean="0">
                <a:latin typeface="+mn-ea"/>
                <a:ea typeface="+mn-ea"/>
              </a:rPr>
              <a:t>따릉이</a:t>
            </a:r>
            <a:r>
              <a:rPr lang="ko-KR" altLang="en-US" sz="2400" b="1" dirty="0" err="1" smtClean="0">
                <a:latin typeface="+mn-ea"/>
                <a:ea typeface="+mn-ea"/>
              </a:rPr>
              <a:t>와</a:t>
            </a:r>
            <a:r>
              <a:rPr lang="ko-KR" altLang="en-US" sz="2400" b="1" dirty="0" smtClean="0">
                <a:latin typeface="+mn-ea"/>
                <a:ea typeface="+mn-ea"/>
              </a:rPr>
              <a:t> </a:t>
            </a:r>
            <a:r>
              <a:rPr lang="ko-KR" altLang="en-US" sz="4400" b="1" dirty="0" smtClean="0">
                <a:latin typeface="+mn-ea"/>
                <a:ea typeface="+mn-ea"/>
              </a:rPr>
              <a:t>대중교통</a:t>
            </a:r>
            <a:r>
              <a:rPr lang="ko-KR" altLang="en-US" sz="2400" b="1" dirty="0" smtClean="0">
                <a:latin typeface="+mn-ea"/>
                <a:ea typeface="+mn-ea"/>
              </a:rPr>
              <a:t>의 관계</a:t>
            </a:r>
            <a:endParaRPr lang="en-US" altLang="ko-KR" sz="24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549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적설량의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적설량의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34" y="1331065"/>
            <a:ext cx="3960000" cy="26686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2" y="1331065"/>
            <a:ext cx="3960000" cy="27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8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8220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3201" y="630795"/>
            <a:ext cx="374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미세먼지의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미세먼지의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7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5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4"/>
            <a:ext cx="3960000" cy="2561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619" y="63079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버스 통근자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95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4954" y="63079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58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5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데이터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기온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강수량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적설량의 상관관계가 보이는 것을 확인</a:t>
            </a:r>
            <a:endParaRPr lang="en-US" altLang="ko-KR" b="1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6" y="1766046"/>
            <a:ext cx="7286035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6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그려서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</a:t>
            </a:r>
            <a:r>
              <a:rPr lang="ko-KR" altLang="en-US" b="1" err="1">
                <a:latin typeface="+mn-ea"/>
              </a:rPr>
              <a:t>이용건수와</a:t>
            </a:r>
            <a:r>
              <a:rPr lang="ko-KR" altLang="en-US" b="1">
                <a:latin typeface="+mn-ea"/>
              </a:rPr>
              <a:t> 기온을 </a:t>
            </a: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 확인하면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기온이 높아질수록 </a:t>
            </a:r>
            <a:r>
              <a:rPr lang="ko-KR" altLang="en-US" b="1" err="1">
                <a:latin typeface="+mn-ea"/>
              </a:rPr>
              <a:t>이용량이</a:t>
            </a:r>
            <a:r>
              <a:rPr lang="ko-KR" altLang="en-US" b="1">
                <a:latin typeface="+mn-ea"/>
              </a:rPr>
              <a:t> 많아지는 추세를 확인할 수 있음</a:t>
            </a:r>
            <a:endParaRPr lang="en-US" altLang="ko-KR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945431"/>
            <a:ext cx="7092763" cy="3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히스토그램으로 확인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강수량과 적설량은 </a:t>
            </a:r>
            <a:r>
              <a:rPr lang="en-US" altLang="ko-KR" b="1" dirty="0">
                <a:latin typeface="+mn-ea"/>
              </a:rPr>
              <a:t>0</a:t>
            </a:r>
            <a:r>
              <a:rPr lang="ko-KR" altLang="en-US" b="1" dirty="0">
                <a:latin typeface="+mn-ea"/>
              </a:rPr>
              <a:t>인 데이터들이 많아 </a:t>
            </a:r>
            <a:r>
              <a:rPr lang="en-US" altLang="ko-KR" b="1" dirty="0">
                <a:latin typeface="+mn-ea"/>
              </a:rPr>
              <a:t>0.1</a:t>
            </a:r>
            <a:r>
              <a:rPr lang="ko-KR" altLang="en-US" b="1" dirty="0">
                <a:latin typeface="+mn-ea"/>
              </a:rPr>
              <a:t>이상인 데이터들만 사용하여 히스토그램으로 파악</a:t>
            </a:r>
            <a:endParaRPr lang="en-US" altLang="ko-KR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245730"/>
            <a:ext cx="7230035" cy="278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23" y="1937953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강수량</a:t>
            </a:r>
          </a:p>
        </p:txBody>
      </p:sp>
    </p:spTree>
    <p:extLst>
      <p:ext uri="{BB962C8B-B14F-4D97-AF65-F5344CB8AC3E}">
        <p14:creationId xmlns:p14="http://schemas.microsoft.com/office/powerpoint/2010/main" val="41432026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074695"/>
            <a:ext cx="7207624" cy="3258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023" y="766918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적설량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928" y="4569249"/>
            <a:ext cx="77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강수량과 적설량 모두 증가할수록 </a:t>
            </a:r>
            <a:r>
              <a:rPr lang="ko-KR" altLang="en-US" sz="1600" b="1" err="1"/>
              <a:t>따릉이의</a:t>
            </a:r>
            <a:r>
              <a:rPr lang="ko-KR" altLang="en-US" sz="1600" b="1"/>
              <a:t> 대여 건수는 낮아지는 모습을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2566601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8" y="2699650"/>
            <a:ext cx="360968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03101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05</a:t>
            </a:r>
            <a:endParaRPr lang="ko-KR" altLang="en-US" sz="2800" b="1" dirty="0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자체평가 의견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6493" y="708212"/>
            <a:ext cx="7727578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개인 숙련도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프로젝트를 통해 개인별 숙련도 상승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프로젝트 진행하면서 여러 참고자료 활용</a:t>
            </a:r>
            <a:endParaRPr lang="en-US" altLang="ko-KR" b="1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2745" y="1891132"/>
            <a:ext cx="7727578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인사이트</a:t>
            </a:r>
            <a:r>
              <a:rPr lang="ko-KR" altLang="en-US" sz="2400" b="1" dirty="0" smtClean="0">
                <a:latin typeface="+mn-ea"/>
              </a:rPr>
              <a:t> 부분</a:t>
            </a:r>
            <a:endParaRPr lang="en-US" altLang="ko-KR" sz="24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처음 설정했던 가설을 분석을 통해 확인할 수 있었다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기온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강수량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적설량에 따른 대중교통과 </a:t>
            </a:r>
            <a:r>
              <a:rPr lang="ko-KR" altLang="en-US" b="1" dirty="0" err="1" smtClean="0">
                <a:latin typeface="+mn-ea"/>
              </a:rPr>
              <a:t>따릉이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 err="1" smtClean="0">
                <a:latin typeface="+mn-ea"/>
              </a:rPr>
              <a:t>이용량</a:t>
            </a:r>
            <a:r>
              <a:rPr lang="ko-KR" altLang="en-US" b="1" dirty="0" smtClean="0">
                <a:latin typeface="+mn-ea"/>
              </a:rPr>
              <a:t> 변화 가시화</a:t>
            </a:r>
            <a:endParaRPr lang="en-US" altLang="ko-KR" b="1" dirty="0" smtClean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745" y="3142180"/>
            <a:ext cx="772757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latin typeface="+mn-ea"/>
              </a:rPr>
              <a:t>아쉬운점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+mn-ea"/>
              </a:rPr>
              <a:t>    - </a:t>
            </a:r>
            <a:r>
              <a:rPr lang="ko-KR" altLang="en-US" b="1" dirty="0" smtClean="0">
                <a:latin typeface="+mn-ea"/>
              </a:rPr>
              <a:t>좀 더 많은 데이터를 수집하였다면 좋은 인사이트들을 도출했을 것 같다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       </a:t>
            </a:r>
            <a:r>
              <a:rPr lang="ko-KR" altLang="en-US" b="1" dirty="0" err="1" smtClean="0">
                <a:latin typeface="+mn-ea"/>
              </a:rPr>
              <a:t>카드내역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계절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기온에 따른 여가활동 증가를 확인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+mn-ea"/>
              </a:rPr>
              <a:t>       </a:t>
            </a:r>
            <a:r>
              <a:rPr lang="ko-KR" altLang="en-US" b="1" dirty="0" err="1" smtClean="0">
                <a:latin typeface="+mn-ea"/>
              </a:rPr>
              <a:t>개인차량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이용 데이터</a:t>
            </a:r>
            <a:r>
              <a:rPr lang="en-US" altLang="ko-KR" b="1" dirty="0">
                <a:latin typeface="+mn-ea"/>
              </a:rPr>
              <a:t> → </a:t>
            </a:r>
            <a:r>
              <a:rPr lang="ko-KR" altLang="en-US" b="1" dirty="0">
                <a:latin typeface="+mn-ea"/>
              </a:rPr>
              <a:t>대체됨을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확인</a:t>
            </a:r>
            <a:endParaRPr lang="en-US" altLang="ko-KR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   - </a:t>
            </a:r>
            <a:r>
              <a:rPr lang="ko-KR" altLang="en-US" b="1" dirty="0" smtClean="0">
                <a:latin typeface="+mn-ea"/>
              </a:rPr>
              <a:t>데이터를 시간대별로 자세하게 나눠 분석을 진행했다면 좀 더 좋은 결과가 나왔을 것 같다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83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99247" y="824753"/>
            <a:ext cx="26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프로젝트 수행 절차</a:t>
            </a:r>
          </a:p>
        </p:txBody>
      </p: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93AC9702-C23D-67A7-8290-1942FDFB3CEC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4258183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67" name="Google Shape;467;p47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468" name="Google Shape;468;p4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7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383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127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754" b="47793"/>
          <a:stretch/>
        </p:blipFill>
        <p:spPr>
          <a:xfrm>
            <a:off x="883023" y="1488858"/>
            <a:ext cx="6490943" cy="726191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지하철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6393" b="42609"/>
          <a:stretch/>
        </p:blipFill>
        <p:spPr>
          <a:xfrm>
            <a:off x="883022" y="3404007"/>
            <a:ext cx="6490943" cy="789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9F406-9863-26A5-0CEA-A27D5DE2D8B2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</p:spTree>
    <p:extLst>
      <p:ext uri="{BB962C8B-B14F-4D97-AF65-F5344CB8AC3E}">
        <p14:creationId xmlns:p14="http://schemas.microsoft.com/office/powerpoint/2010/main" val="2900898110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1113</Words>
  <Application>Microsoft Office PowerPoint</Application>
  <PresentationFormat>화면 슬라이드 쇼(16:9)</PresentationFormat>
  <Paragraphs>290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Poppins</vt:lpstr>
      <vt:lpstr>Anaheim</vt:lpstr>
      <vt:lpstr>Arial</vt:lpstr>
      <vt:lpstr>맑은 고딕</vt:lpstr>
      <vt:lpstr>맑은 고딕</vt:lpstr>
      <vt:lpstr>Clean and Neat Style Portfolio by Slidesgo</vt:lpstr>
      <vt:lpstr>날씨 변화에 따른  대중교통&amp;따릉이 이용 변화</vt:lpstr>
      <vt:lpstr>TABLE OF CONTENTS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개인별 수집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자체 평가 의견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AND NEAT STYLE PORTFOLIO</dc:title>
  <dc:creator>human</dc:creator>
  <cp:lastModifiedBy>human</cp:lastModifiedBy>
  <cp:revision>10</cp:revision>
  <dcterms:modified xsi:type="dcterms:W3CDTF">2024-11-08T04:35:12Z</dcterms:modified>
</cp:coreProperties>
</file>