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3"/>
  </p:notesMasterIdLst>
  <p:sldIdLst>
    <p:sldId id="256" r:id="rId2"/>
    <p:sldId id="258" r:id="rId3"/>
    <p:sldId id="261" r:id="rId4"/>
    <p:sldId id="338" r:id="rId5"/>
    <p:sldId id="279" r:id="rId6"/>
    <p:sldId id="270" r:id="rId7"/>
    <p:sldId id="293" r:id="rId8"/>
    <p:sldId id="294" r:id="rId9"/>
    <p:sldId id="295" r:id="rId10"/>
    <p:sldId id="331" r:id="rId11"/>
    <p:sldId id="318" r:id="rId12"/>
    <p:sldId id="332" r:id="rId13"/>
    <p:sldId id="334" r:id="rId14"/>
    <p:sldId id="281" r:id="rId15"/>
    <p:sldId id="296" r:id="rId16"/>
    <p:sldId id="284" r:id="rId17"/>
    <p:sldId id="297" r:id="rId18"/>
    <p:sldId id="313" r:id="rId19"/>
    <p:sldId id="314" r:id="rId20"/>
    <p:sldId id="315" r:id="rId21"/>
    <p:sldId id="324" r:id="rId22"/>
    <p:sldId id="317" r:id="rId23"/>
    <p:sldId id="326" r:id="rId24"/>
    <p:sldId id="335" r:id="rId25"/>
    <p:sldId id="328" r:id="rId26"/>
    <p:sldId id="336" r:id="rId27"/>
    <p:sldId id="337" r:id="rId28"/>
    <p:sldId id="311" r:id="rId29"/>
    <p:sldId id="322" r:id="rId30"/>
    <p:sldId id="323" r:id="rId31"/>
    <p:sldId id="321" r:id="rId32"/>
    <p:sldId id="319" r:id="rId33"/>
    <p:sldId id="320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6" r:id="rId42"/>
    <p:sldId id="307" r:id="rId43"/>
    <p:sldId id="308" r:id="rId44"/>
    <p:sldId id="309" r:id="rId45"/>
    <p:sldId id="310" r:id="rId46"/>
    <p:sldId id="340" r:id="rId47"/>
    <p:sldId id="341" r:id="rId48"/>
    <p:sldId id="342" r:id="rId49"/>
    <p:sldId id="312" r:id="rId50"/>
    <p:sldId id="339" r:id="rId51"/>
    <p:sldId id="275" r:id="rId5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맑은 고딕" panose="020B0503020000020004" pitchFamily="50" charset="-127"/>
      <p:regular r:id="rId54"/>
      <p:bold r:id="rId55"/>
    </p:embeddedFont>
    <p:embeddedFont>
      <p:font typeface="Anaheim" panose="020B0600000101010101" charset="0"/>
      <p:regular r:id="rId56"/>
      <p:bold r:id="rId57"/>
    </p:embeddedFont>
    <p:embeddedFont>
      <p:font typeface="Poppins" panose="020B0600000101010101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0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60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44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22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37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r>
              <a:rPr lang="en-US" altLang="ko-KR" sz="2400">
                <a:latin typeface="+mj-ea"/>
                <a:ea typeface="+mj-ea"/>
              </a:rPr>
              <a:t/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1" t="12963" r="44359" b="79105"/>
          <a:stretch/>
        </p:blipFill>
        <p:spPr>
          <a:xfrm>
            <a:off x="749971" y="3138846"/>
            <a:ext cx="5516358" cy="494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5239" b="45925"/>
          <a:stretch/>
        </p:blipFill>
        <p:spPr>
          <a:xfrm>
            <a:off x="749971" y="1583792"/>
            <a:ext cx="7430862" cy="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미세먼지 농도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smtClean="0">
                <a:latin typeface="맑은 고딕"/>
                <a:ea typeface="맑은 고딕"/>
              </a:rPr>
              <a:t>날짜를 </a:t>
            </a:r>
            <a:r>
              <a:rPr lang="ko-KR" altLang="en-US" b="1" dirty="0">
                <a:latin typeface="맑은 고딕"/>
                <a:ea typeface="맑은 고딕"/>
              </a:rPr>
              <a:t>이해 및 분석에 도움이 되도록 범주화 하여 컬럼 추가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미세먼지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계절별 평균으로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강수량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적설량</a:t>
            </a:r>
            <a:r>
              <a:rPr lang="en-US" altLang="ko-KR" sz="1200" b="1" dirty="0">
                <a:latin typeface="+mn-ea"/>
                <a:ea typeface="+mn-ea"/>
              </a:rPr>
              <a:t>: 0</a:t>
            </a:r>
            <a:r>
              <a:rPr lang="ko-KR" altLang="en-US" sz="1200" b="1" dirty="0">
                <a:latin typeface="+mn-ea"/>
                <a:ea typeface="+mn-ea"/>
              </a:rPr>
              <a:t>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맑은 고딕"/>
                <a:ea typeface="맑은 고딕"/>
              </a:rPr>
              <a:t>      - </a:t>
            </a:r>
            <a:r>
              <a:rPr lang="ko-KR" altLang="en-US" sz="1200" b="1" dirty="0">
                <a:latin typeface="맑은 고딕"/>
                <a:ea typeface="맑은 고딕"/>
              </a:rPr>
              <a:t>최저기온</a:t>
            </a:r>
            <a:r>
              <a:rPr lang="en-US" altLang="ko-KR" sz="1200" b="1" dirty="0">
                <a:latin typeface="맑은 고딕"/>
                <a:ea typeface="맑은 고딕"/>
              </a:rPr>
              <a:t>: </a:t>
            </a:r>
            <a:r>
              <a:rPr lang="ko-KR" altLang="en-US" sz="1200" b="1" dirty="0" err="1">
                <a:latin typeface="맑은 고딕"/>
                <a:ea typeface="맑은 고딕"/>
              </a:rPr>
              <a:t>최고기온과</a:t>
            </a:r>
            <a:r>
              <a:rPr lang="ko-KR" altLang="en-US" sz="1200" b="1" dirty="0">
                <a:latin typeface="맑은 고딕"/>
                <a:ea typeface="맑은 고딕"/>
              </a:rPr>
              <a:t> 평균기온으로 값을 구하여 채우기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분석 및 시각화를 위해 </a:t>
            </a:r>
            <a:r>
              <a:rPr lang="ko-KR" altLang="en-US" b="1" dirty="0" err="1">
                <a:latin typeface="맑은 고딕"/>
                <a:ea typeface="맑은 고딕"/>
              </a:rPr>
              <a:t>따릉이</a:t>
            </a:r>
            <a:r>
              <a:rPr lang="ko-KR" altLang="en-US" b="1" dirty="0">
                <a:latin typeface="맑은 고딕"/>
                <a:ea typeface="맑은 고딕"/>
              </a:rPr>
              <a:t> 데이터 </a:t>
            </a:r>
            <a:r>
              <a:rPr lang="ko-KR" b="1" dirty="0" err="1">
                <a:latin typeface="Malgun Gothic"/>
                <a:ea typeface="Malgun Gothic"/>
              </a:rPr>
              <a:t>결측치</a:t>
            </a:r>
            <a:r>
              <a:rPr lang="ko-KR" b="1" dirty="0">
                <a:latin typeface="Malgun Gothic"/>
                <a:ea typeface="Malgun Gothic"/>
              </a:rPr>
              <a:t> 확인 후 </a:t>
            </a:r>
            <a:r>
              <a:rPr lang="ko-KR" altLang="en-US" b="1" dirty="0">
                <a:latin typeface="맑은 고딕"/>
                <a:ea typeface="맑은 고딕"/>
              </a:rPr>
              <a:t>특정 컬럼 기준으로 </a:t>
            </a:r>
            <a:r>
              <a:rPr lang="ko-KR" altLang="en-US" b="1" dirty="0" err="1">
                <a:latin typeface="맑은 고딕"/>
                <a:ea typeface="맑은 고딕"/>
              </a:rPr>
              <a:t>groupby</a:t>
            </a:r>
            <a:r>
              <a:rPr lang="ko-KR" altLang="en-US" b="1" dirty="0">
                <a:latin typeface="맑은 고딕"/>
                <a:ea typeface="맑은 고딕"/>
              </a:rPr>
              <a:t> 진행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ex</a:t>
            </a:r>
            <a:r>
              <a:rPr lang="ko-KR" altLang="en-US" b="1" dirty="0">
                <a:latin typeface="맑은 고딕"/>
                <a:ea typeface="맑은 고딕"/>
              </a:rPr>
              <a:t>)  </a:t>
            </a:r>
            <a:r>
              <a:rPr lang="ko-KR" altLang="en-US" b="1" dirty="0" err="1">
                <a:latin typeface="맑은 고딕"/>
                <a:ea typeface="맑은 고딕"/>
              </a:rPr>
              <a:t>대여일자를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합계, 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   </a:t>
            </a:r>
            <a:r>
              <a:rPr lang="ko-KR" altLang="en-US" b="1" dirty="0" err="1">
                <a:latin typeface="맑은 고딕"/>
                <a:ea typeface="맑은 고딕"/>
              </a:rPr>
              <a:t>대여소명을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   </a:t>
            </a:r>
            <a:r>
              <a:rPr lang="ko-KR" altLang="en-US" b="1" dirty="0" err="1">
                <a:latin typeface="맑은 고딕"/>
                <a:ea typeface="맑은 고딕"/>
              </a:rPr>
              <a:t>요일별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521944" y="1060955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3" y="3388013"/>
            <a:ext cx="79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  <a:ea typeface="+mn-ea"/>
              </a:rPr>
              <a:t>날씨</a:t>
            </a:r>
            <a:r>
              <a:rPr lang="ko-KR" altLang="en-US" sz="2400" b="1" dirty="0" smtClean="0">
                <a:latin typeface="+mn-ea"/>
                <a:ea typeface="+mn-ea"/>
              </a:rPr>
              <a:t> 변화에 따른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4400" b="1" dirty="0" err="1" smtClean="0">
                <a:latin typeface="+mn-ea"/>
                <a:ea typeface="+mn-ea"/>
              </a:rPr>
              <a:t>따릉이</a:t>
            </a:r>
            <a:r>
              <a:rPr lang="ko-KR" altLang="en-US" sz="2400" b="1" dirty="0" err="1" smtClean="0">
                <a:latin typeface="+mn-ea"/>
                <a:ea typeface="+mn-ea"/>
              </a:rPr>
              <a:t>와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4400" b="1" dirty="0" smtClean="0">
                <a:latin typeface="+mn-ea"/>
                <a:ea typeface="+mn-ea"/>
              </a:rPr>
              <a:t>대중교통</a:t>
            </a:r>
            <a:r>
              <a:rPr lang="ko-KR" altLang="en-US" sz="2400" b="1" dirty="0" smtClean="0">
                <a:latin typeface="+mn-ea"/>
                <a:ea typeface="+mn-ea"/>
              </a:rPr>
              <a:t>의 관계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히스토그램으로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 수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강수량을 </a:t>
            </a:r>
            <a:r>
              <a:rPr lang="ko-KR" altLang="en-US" b="1" dirty="0" err="1" smtClean="0">
                <a:latin typeface="+mn-ea"/>
                <a:ea typeface="+mn-ea"/>
              </a:rPr>
              <a:t>범주화하여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카이제곱</a:t>
            </a:r>
            <a:r>
              <a:rPr lang="ko-KR" altLang="en-US" b="1" dirty="0" smtClean="0">
                <a:latin typeface="+mn-ea"/>
                <a:ea typeface="+mn-ea"/>
              </a:rPr>
              <a:t> 검정을 진행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</a:t>
            </a:r>
            <a:r>
              <a:rPr lang="ko-KR" altLang="en-US" b="1" dirty="0" err="1" smtClean="0">
                <a:latin typeface="+mn-ea"/>
                <a:ea typeface="+mn-ea"/>
              </a:rPr>
              <a:t>승객수는</a:t>
            </a:r>
            <a:r>
              <a:rPr lang="ko-KR" altLang="en-US" b="1" dirty="0" smtClean="0">
                <a:latin typeface="+mn-ea"/>
                <a:ea typeface="+mn-ea"/>
              </a:rPr>
              <a:t> 합계를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err="1" smtClean="0">
                <a:latin typeface="+mn-ea"/>
                <a:ea typeface="+mn-ea"/>
              </a:rPr>
              <a:t>분위수로</a:t>
            </a:r>
            <a:r>
              <a:rPr lang="ko-KR" altLang="en-US" b="1" dirty="0" smtClean="0">
                <a:latin typeface="+mn-ea"/>
                <a:ea typeface="+mn-ea"/>
              </a:rPr>
              <a:t> 범주화 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    (</a:t>
            </a:r>
            <a:r>
              <a:rPr lang="ko-KR" altLang="en-US" b="1" dirty="0" smtClean="0">
                <a:latin typeface="+mn-ea"/>
                <a:ea typeface="+mn-ea"/>
              </a:rPr>
              <a:t>전체 데이터 약 </a:t>
            </a:r>
            <a:r>
              <a:rPr lang="en-US" altLang="ko-KR" b="1" dirty="0" smtClean="0">
                <a:latin typeface="+mn-ea"/>
                <a:ea typeface="+mn-ea"/>
              </a:rPr>
              <a:t>1020</a:t>
            </a:r>
            <a:r>
              <a:rPr lang="ko-KR" altLang="en-US" b="1" dirty="0" smtClean="0">
                <a:latin typeface="+mn-ea"/>
                <a:ea typeface="+mn-ea"/>
              </a:rPr>
              <a:t>일 </a:t>
            </a:r>
            <a:r>
              <a:rPr lang="en-US" altLang="ko-KR" b="1" dirty="0" smtClean="0">
                <a:latin typeface="+mn-ea"/>
                <a:ea typeface="+mn-ea"/>
              </a:rPr>
              <a:t>-&gt; Low(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Medium(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High(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평균 기온과 강수량은 다음과 같이 범주화 진행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88" y="2505440"/>
            <a:ext cx="1648055" cy="1124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89" y="2576887"/>
            <a:ext cx="293410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5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기온을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Mild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Warm </a:t>
            </a:r>
            <a:r>
              <a:rPr lang="ko-KR" altLang="en-US" b="1" dirty="0" smtClean="0">
                <a:latin typeface="+mn-ea"/>
                <a:ea typeface="+mn-ea"/>
              </a:rPr>
              <a:t>기온일 때 </a:t>
            </a:r>
            <a:r>
              <a:rPr lang="en-US" altLang="ko-KR" b="1" dirty="0" smtClean="0">
                <a:latin typeface="+mn-ea"/>
                <a:ea typeface="+mn-ea"/>
              </a:rPr>
              <a:t>High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비교적 많이 관찰되며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Very_Cold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Hot</a:t>
            </a:r>
            <a:r>
              <a:rPr lang="ko-KR" altLang="en-US" b="1" dirty="0" smtClean="0">
                <a:latin typeface="+mn-ea"/>
                <a:ea typeface="+mn-ea"/>
              </a:rPr>
              <a:t>일 때는 </a:t>
            </a:r>
            <a:r>
              <a:rPr lang="en-US" altLang="ko-KR" b="1" dirty="0" smtClean="0">
                <a:latin typeface="+mn-ea"/>
                <a:ea typeface="+mn-ea"/>
              </a:rPr>
              <a:t>Low </a:t>
            </a:r>
            <a:r>
              <a:rPr lang="ko-KR" altLang="en-US" b="1" dirty="0" smtClean="0">
                <a:latin typeface="+mn-ea"/>
                <a:ea typeface="+mn-ea"/>
              </a:rPr>
              <a:t>및 </a:t>
            </a:r>
            <a:r>
              <a:rPr lang="en-US" altLang="ko-KR" b="1" dirty="0" smtClean="0">
                <a:latin typeface="+mn-ea"/>
                <a:ea typeface="+mn-ea"/>
              </a:rPr>
              <a:t>Medium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주를 이루고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온화한 기온일수록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증가하며 기온이 극단적일 수록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줄어드는 경향을 파악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0" y="2440005"/>
            <a:ext cx="2787160" cy="25131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24" y="2308650"/>
            <a:ext cx="3845601" cy="27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강수량을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Dry(</a:t>
            </a:r>
            <a:r>
              <a:rPr lang="ko-KR" altLang="en-US" b="1" dirty="0" smtClean="0">
                <a:latin typeface="+mn-ea"/>
                <a:ea typeface="+mn-ea"/>
              </a:rPr>
              <a:t>강수량 없음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</a:t>
            </a:r>
            <a:r>
              <a:rPr lang="en-US" altLang="ko-KR" b="1" dirty="0" smtClean="0">
                <a:latin typeface="+mn-ea"/>
                <a:ea typeface="+mn-ea"/>
              </a:rPr>
              <a:t> High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많고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Heavy(</a:t>
            </a:r>
            <a:r>
              <a:rPr lang="ko-KR" altLang="en-US" b="1" dirty="0" smtClean="0">
                <a:latin typeface="+mn-ea"/>
                <a:ea typeface="+mn-ea"/>
              </a:rPr>
              <a:t>강수량 많음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 </a:t>
            </a:r>
            <a:r>
              <a:rPr lang="en-US" altLang="ko-KR" b="1" dirty="0" smtClean="0">
                <a:latin typeface="+mn-ea"/>
                <a:ea typeface="+mn-ea"/>
              </a:rPr>
              <a:t>Low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Medum</a:t>
            </a:r>
            <a:r>
              <a:rPr lang="ko-KR" altLang="en-US" b="1" dirty="0" smtClean="0">
                <a:latin typeface="+mn-ea"/>
                <a:ea typeface="+mn-ea"/>
              </a:rPr>
              <a:t>이 주를 이루고 있음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강수량이 적을수록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높은 경향이 있음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0" y="2440005"/>
            <a:ext cx="2909080" cy="24747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33" y="2336216"/>
            <a:ext cx="3636160" cy="25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0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0295"/>
              </p:ext>
            </p:extLst>
          </p:nvPr>
        </p:nvGraphicFramePr>
        <p:xfrm>
          <a:off x="985756" y="1767838"/>
          <a:ext cx="7181090" cy="1962152"/>
        </p:xfrm>
        <a:graphic>
          <a:graphicData uri="http://schemas.openxmlformats.org/drawingml/2006/table">
            <a:tbl>
              <a:tblPr firstRow="1" bandRow="1">
                <a:tableStyleId>{E98AF3E8-725D-4E19-B0AA-A38E29F6EE37}</a:tableStyleId>
              </a:tblPr>
              <a:tblGrid>
                <a:gridCol w="3590545">
                  <a:extLst>
                    <a:ext uri="{9D8B030D-6E8A-4147-A177-3AD203B41FA5}">
                      <a16:colId xmlns:a16="http://schemas.microsoft.com/office/drawing/2014/main" val="3397364708"/>
                    </a:ext>
                  </a:extLst>
                </a:gridCol>
                <a:gridCol w="3590545">
                  <a:extLst>
                    <a:ext uri="{9D8B030D-6E8A-4147-A177-3AD203B41FA5}">
                      <a16:colId xmlns:a16="http://schemas.microsoft.com/office/drawing/2014/main" val="2115015118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훈련생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7597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최 현 묵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대중교통 데이터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592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이 유 리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날씨 및 미세먼지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1996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조 수 연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따릉이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858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493" y="708212"/>
            <a:ext cx="753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프로젝트 역할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93" y="70821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개인 숙련도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프로젝트를 통해 개인별 숙련도 상승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프로젝트 진행하면서 여러 참고자료 활용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745" y="189113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인사이트</a:t>
            </a:r>
            <a:r>
              <a:rPr lang="ko-KR" altLang="en-US" sz="2400" b="1" dirty="0" smtClean="0">
                <a:latin typeface="+mn-ea"/>
              </a:rPr>
              <a:t> 부분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처음 설정했던 가설을 분석을 통해 확인할 수 있었다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5" y="3142180"/>
            <a:ext cx="7727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아쉬운점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좀 더 많은 데이터를 수집하였다면 좋은 인사이트들을 도출했을 것 같다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카드내역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개인차량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확인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데이터를 시간대별로 자세하게 나눠 분석을 진행했다면 좀 더 좋은 결과가 나왔을 것 같다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그룹화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r>
              <a:rPr lang="ko-KR" altLang="en-US" b="1" dirty="0">
                <a:latin typeface="+mn-ea"/>
                <a:ea typeface="+mn-ea"/>
              </a:rPr>
              <a:t> 확인 후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대체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</a:t>
            </a:r>
            <a:r>
              <a:rPr lang="en-US" altLang="ko-KR" b="1" dirty="0">
                <a:latin typeface="+mn-ea"/>
                <a:ea typeface="+mn-ea"/>
              </a:rPr>
              <a:t>&amp;</a:t>
            </a:r>
            <a:r>
              <a:rPr lang="ko-KR" altLang="en-US" b="1" dirty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>
                <a:latin typeface="+mn-ea"/>
                <a:ea typeface="+mn-ea"/>
              </a:rPr>
              <a:t>NaN</a:t>
            </a:r>
            <a:r>
              <a:rPr lang="en-US" altLang="ko-KR" b="1" dirty="0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ea typeface="+mn-ea"/>
              </a:rPr>
              <a:t>z_score</a:t>
            </a:r>
            <a:r>
              <a:rPr lang="ko-KR" altLang="en-US" b="1" dirty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 파업 및 도로 이상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1263</Words>
  <Application>Microsoft Office PowerPoint</Application>
  <PresentationFormat>화면 슬라이드 쇼(16:9)</PresentationFormat>
  <Paragraphs>320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Arial</vt:lpstr>
      <vt:lpstr>맑은 고딕</vt:lpstr>
      <vt:lpstr>맑은 고딕</vt:lpstr>
      <vt:lpstr>Anaheim</vt:lpstr>
      <vt:lpstr>Poppins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17</cp:revision>
  <dcterms:modified xsi:type="dcterms:W3CDTF">2024-11-08T05:53:27Z</dcterms:modified>
</cp:coreProperties>
</file>