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80" r:id="rId2"/>
    <p:sldId id="286" r:id="rId3"/>
    <p:sldId id="289" r:id="rId4"/>
    <p:sldId id="282" r:id="rId5"/>
    <p:sldId id="290" r:id="rId6"/>
    <p:sldId id="291" r:id="rId7"/>
    <p:sldId id="292" r:id="rId8"/>
    <p:sldId id="293" r:id="rId9"/>
    <p:sldId id="299" r:id="rId10"/>
    <p:sldId id="300" r:id="rId11"/>
    <p:sldId id="301" r:id="rId12"/>
    <p:sldId id="302" r:id="rId13"/>
    <p:sldId id="303" r:id="rId14"/>
    <p:sldId id="294" r:id="rId15"/>
    <p:sldId id="295" r:id="rId16"/>
    <p:sldId id="297" r:id="rId17"/>
    <p:sldId id="298" r:id="rId1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Poppins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83A1"/>
    <a:srgbClr val="FFFFFF"/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9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68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2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5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9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9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18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6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94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9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5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86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8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66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그룹 2"/>
          <p:cNvGrpSpPr/>
          <p:nvPr/>
        </p:nvGrpSpPr>
        <p:grpSpPr>
          <a:xfrm>
            <a:off x="2383326" y="951972"/>
            <a:ext cx="4377348" cy="2499780"/>
            <a:chOff x="519952" y="1357032"/>
            <a:chExt cx="7092240" cy="37864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952" y="1357032"/>
              <a:ext cx="2778522" cy="37864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6384" y="1357034"/>
              <a:ext cx="4105808" cy="378646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9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630795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데이터 저장 </a:t>
            </a:r>
            <a:r>
              <a:rPr lang="en-US" altLang="ko-KR" sz="1800" b="1" dirty="0" smtClean="0">
                <a:latin typeface="+mn-ea"/>
              </a:rPr>
              <a:t>-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미세먼지와 날씨 데이터 데이터베이스 저장</a:t>
            </a:r>
          </a:p>
          <a:p>
            <a:r>
              <a:rPr lang="en-US" altLang="ko-KR" sz="1800" b="1" dirty="0" smtClean="0">
                <a:latin typeface="+mn-ea"/>
              </a:rPr>
              <a:t> 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318" y="3594496"/>
            <a:ext cx="6257364" cy="1549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9952" y="322516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원시 데이터의 컬럼들</a:t>
            </a:r>
            <a:endParaRPr lang="ko-KR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</a:t>
            </a:r>
            <a:r>
              <a:rPr lang="ko-KR" altLang="en-US" sz="1800" b="1" dirty="0" err="1" smtClean="0">
                <a:latin typeface="+mn-ea"/>
              </a:rPr>
              <a:t>비통근자</a:t>
            </a:r>
            <a:r>
              <a:rPr lang="ko-KR" altLang="en-US" sz="1800" b="1" dirty="0" smtClean="0">
                <a:latin typeface="+mn-ea"/>
              </a:rPr>
              <a:t> 수와 평균기온의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</a:t>
            </a:r>
            <a:r>
              <a:rPr lang="ko-KR" altLang="en-US" sz="1800" b="1" dirty="0" err="1" smtClean="0">
                <a:latin typeface="+mn-ea"/>
              </a:rPr>
              <a:t>비통근자</a:t>
            </a:r>
            <a:r>
              <a:rPr lang="ko-KR" altLang="en-US" sz="1800" b="1" dirty="0" smtClean="0">
                <a:latin typeface="+mn-ea"/>
              </a:rPr>
              <a:t> 수와 평균기온의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전체 승객 수와 미세먼지의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전체 승객 수와 미세먼지의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전체 승객 수와 강수량의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전체 승객 수와 강수량의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지하철 전체 승객 수와 적설량의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전체 승객 수와 적설량의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4863" y="63079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err="1" smtClean="0">
                <a:latin typeface="+mn-ea"/>
              </a:rPr>
              <a:t>비통근</a:t>
            </a:r>
            <a:r>
              <a:rPr lang="ko-KR" altLang="en-US" sz="1800" b="1" dirty="0" smtClean="0">
                <a:latin typeface="+mn-ea"/>
              </a:rPr>
              <a:t> 승객과 계절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63" y="1000127"/>
            <a:ext cx="2340000" cy="4014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452" y="241587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err="1" smtClean="0">
                <a:latin typeface="+mn-ea"/>
              </a:rPr>
              <a:t>비통근</a:t>
            </a:r>
            <a:r>
              <a:rPr lang="ko-KR" altLang="en-US" sz="1800" b="1" dirty="0" smtClean="0">
                <a:latin typeface="+mn-ea"/>
              </a:rPr>
              <a:t> 승객과 평균기온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863" y="630795"/>
            <a:ext cx="2340000" cy="21544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863" y="2954067"/>
            <a:ext cx="2340000" cy="2060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8285" y="4645577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err="1" smtClean="0">
                <a:latin typeface="+mn-ea"/>
              </a:rPr>
              <a:t>비통근</a:t>
            </a:r>
            <a:r>
              <a:rPr lang="ko-KR" altLang="en-US" sz="1800" b="1" dirty="0" smtClean="0">
                <a:latin typeface="+mn-ea"/>
              </a:rPr>
              <a:t> 승객과 강수량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952" y="630795"/>
            <a:ext cx="241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 smtClean="0">
                <a:latin typeface="+mn-ea"/>
              </a:rPr>
              <a:t>카이제곱검정을</a:t>
            </a:r>
            <a:r>
              <a:rPr lang="ko-KR" altLang="en-US" sz="1800" b="1" dirty="0" smtClean="0">
                <a:latin typeface="+mn-ea"/>
              </a:rPr>
              <a:t> 위해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대중교통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승객 수</a:t>
            </a:r>
            <a:r>
              <a:rPr lang="ko-KR" altLang="en-US" sz="1800" b="1" dirty="0" smtClean="0">
                <a:latin typeface="+mn-ea"/>
              </a:rPr>
              <a:t>를 </a:t>
            </a:r>
            <a:endParaRPr lang="en-US" altLang="ko-KR" sz="1800" b="1" dirty="0" smtClean="0">
              <a:latin typeface="+mn-ea"/>
            </a:endParaRPr>
          </a:p>
          <a:p>
            <a:r>
              <a:rPr lang="en-US" altLang="ko-KR" sz="1800" b="1" dirty="0" smtClean="0">
                <a:latin typeface="+mn-ea"/>
              </a:rPr>
              <a:t>Low, Medium, High</a:t>
            </a:r>
          </a:p>
          <a:p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범주화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5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75181" y="630795"/>
            <a:ext cx="5593639" cy="4315216"/>
            <a:chOff x="1309184" y="630795"/>
            <a:chExt cx="5593639" cy="4315216"/>
          </a:xfrm>
        </p:grpSpPr>
        <p:sp>
          <p:nvSpPr>
            <p:cNvPr id="7" name="TextBox 6"/>
            <p:cNvSpPr txBox="1"/>
            <p:nvPr/>
          </p:nvSpPr>
          <p:spPr>
            <a:xfrm>
              <a:off x="1770849" y="1190522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계절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9184" y="2613351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평균기온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0017" y="4026566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강수량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2823" y="630795"/>
              <a:ext cx="2700000" cy="14887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823" y="2064592"/>
              <a:ext cx="2700000" cy="14668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823" y="3476453"/>
              <a:ext cx="2700000" cy="14695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19952" y="630795"/>
            <a:ext cx="26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앞의 </a:t>
            </a:r>
            <a:r>
              <a:rPr lang="ko-KR" altLang="en-US" sz="1800" b="1" dirty="0" err="1" smtClean="0">
                <a:latin typeface="+mn-ea"/>
              </a:rPr>
              <a:t>카이제곱검정을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시각화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5" y="988577"/>
            <a:ext cx="2340000" cy="1987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1257" y="630795"/>
            <a:ext cx="19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통근 승객과 계절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92" y="988577"/>
            <a:ext cx="2340000" cy="21099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6686" y="625020"/>
            <a:ext cx="196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통근 승객과 기온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4655" y="619245"/>
            <a:ext cx="220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통근 승객과 강수량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07" y="988577"/>
            <a:ext cx="2340000" cy="19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22" y="3333756"/>
            <a:ext cx="2538307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40" y="3333756"/>
            <a:ext cx="2538305" cy="180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655" y="3333756"/>
            <a:ext cx="2538305" cy="18000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1737375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90592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243807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4" y="988577"/>
            <a:ext cx="2340000" cy="198818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773" y="630795"/>
            <a:ext cx="198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전체 승객과 계절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1252" y="625020"/>
            <a:ext cx="19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전체 승객과 기온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1133" y="619245"/>
            <a:ext cx="22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전체 승객과 강수량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37374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243807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91" y="988577"/>
            <a:ext cx="2340000" cy="2152474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4490591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07" y="988577"/>
            <a:ext cx="2340000" cy="20197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55" y="3333756"/>
            <a:ext cx="2538305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39" y="3333756"/>
            <a:ext cx="2538305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22" y="3333756"/>
            <a:ext cx="25383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883023" y="1260104"/>
            <a:ext cx="7530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날짜</a:t>
            </a:r>
            <a:r>
              <a:rPr lang="en-US" altLang="ko-KR" b="1" dirty="0" smtClean="0">
                <a:latin typeface="+mn-ea"/>
                <a:ea typeface="+mn-ea"/>
              </a:rPr>
              <a:t>(date)</a:t>
            </a:r>
            <a:r>
              <a:rPr lang="ko-KR" altLang="en-US" b="1" dirty="0" smtClean="0">
                <a:latin typeface="+mn-ea"/>
                <a:ea typeface="+mn-ea"/>
              </a:rPr>
              <a:t>를 기준으로 계절별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평일</a:t>
            </a: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(+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별 범주화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미세먼지 농도를 기준으로 등급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메기기</a:t>
            </a:r>
            <a:r>
              <a:rPr lang="en-US" altLang="ko-KR" b="1" dirty="0" smtClean="0">
                <a:latin typeface="+mn-ea"/>
                <a:ea typeface="+mn-ea"/>
              </a:rPr>
              <a:t>	</a:t>
            </a: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ko-KR" altLang="en-US" sz="1200" b="1" dirty="0" smtClean="0">
                <a:latin typeface="+mn-ea"/>
                <a:ea typeface="+mn-ea"/>
              </a:rPr>
              <a:t>좋음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보통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나쁨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매우 나쁨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강수량을 기준으로 등급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메기기</a:t>
            </a:r>
            <a:r>
              <a:rPr lang="en-US" altLang="ko-KR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건조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약강수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중강수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대강수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적설량을 </a:t>
            </a:r>
            <a:r>
              <a:rPr lang="ko-KR" altLang="en-US" b="1" dirty="0">
                <a:latin typeface="+mn-ea"/>
              </a:rPr>
              <a:t>기준으로 </a:t>
            </a:r>
            <a:r>
              <a:rPr lang="ko-KR" altLang="en-US" b="1" dirty="0" smtClean="0">
                <a:latin typeface="+mn-ea"/>
              </a:rPr>
              <a:t>등급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메기기</a:t>
            </a:r>
            <a:r>
              <a:rPr lang="en-US" altLang="ko-KR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 err="1" smtClean="0">
                <a:latin typeface="+mn-ea"/>
              </a:rPr>
              <a:t>무적설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소적설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중적설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대적설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평균기온을 기준으로 등급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메기기</a:t>
            </a:r>
            <a:r>
              <a:rPr lang="en-US" altLang="ko-KR" b="1" dirty="0" smtClean="0">
                <a:latin typeface="+mn-ea"/>
                <a:ea typeface="+mn-ea"/>
              </a:rPr>
              <a:t>	</a:t>
            </a: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ko-KR" altLang="en-US" sz="1200" b="1" dirty="0" smtClean="0">
                <a:latin typeface="+mn-ea"/>
                <a:ea typeface="+mn-ea"/>
              </a:rPr>
              <a:t>혹한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한랭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온화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온난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폭염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lvl="1"/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각 </a:t>
            </a:r>
            <a:r>
              <a:rPr lang="ko-KR" altLang="en-US" b="1" dirty="0">
                <a:latin typeface="+mn-ea"/>
              </a:rPr>
              <a:t>등급은 순위처럼 </a:t>
            </a:r>
            <a:r>
              <a:rPr lang="ko-KR" altLang="en-US" b="1" dirty="0" err="1">
                <a:latin typeface="+mn-ea"/>
              </a:rPr>
              <a:t>범주화하여</a:t>
            </a:r>
            <a:r>
              <a:rPr lang="ko-KR" altLang="en-US" b="1" dirty="0">
                <a:latin typeface="+mn-ea"/>
              </a:rPr>
              <a:t> 결과가 순서대로 나오도록 </a:t>
            </a:r>
            <a:r>
              <a:rPr lang="ko-KR" altLang="en-US" b="1" dirty="0" smtClean="0">
                <a:latin typeface="+mn-ea"/>
              </a:rPr>
              <a:t>유도함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결측치</a:t>
            </a:r>
            <a:r>
              <a:rPr lang="en-US" altLang="ko-KR" sz="1200" b="1" dirty="0" smtClean="0">
                <a:latin typeface="+mn-ea"/>
              </a:rPr>
              <a:t>	- </a:t>
            </a:r>
            <a:r>
              <a:rPr lang="ko-KR" altLang="en-US" sz="1200" b="1" dirty="0" smtClean="0">
                <a:latin typeface="+mn-ea"/>
              </a:rPr>
              <a:t>미세먼지 </a:t>
            </a:r>
            <a:r>
              <a:rPr lang="en-US" altLang="ko-KR" sz="1200" b="1" dirty="0" smtClean="0">
                <a:latin typeface="+mn-ea"/>
              </a:rPr>
              <a:t>– </a:t>
            </a:r>
            <a:r>
              <a:rPr lang="ko-KR" altLang="en-US" sz="1200" b="1" dirty="0" smtClean="0">
                <a:latin typeface="+mn-ea"/>
              </a:rPr>
              <a:t>계절별 평균으로 채우기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강수량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적설량 </a:t>
            </a:r>
            <a:r>
              <a:rPr lang="en-US" altLang="ko-KR" sz="1200" b="1" dirty="0" smtClean="0">
                <a:latin typeface="+mn-ea"/>
              </a:rPr>
              <a:t>– 0</a:t>
            </a:r>
            <a:r>
              <a:rPr lang="ko-KR" altLang="en-US" sz="1200" b="1" dirty="0" smtClean="0">
                <a:latin typeface="+mn-ea"/>
              </a:rPr>
              <a:t>으로 채우기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	- </a:t>
            </a:r>
            <a:r>
              <a:rPr lang="ko-KR" altLang="en-US" sz="1200" b="1" dirty="0" smtClean="0">
                <a:latin typeface="+mn-ea"/>
              </a:rPr>
              <a:t>최저기온 </a:t>
            </a:r>
            <a:r>
              <a:rPr lang="en-US" altLang="ko-KR" sz="1200" b="1" dirty="0" smtClean="0">
                <a:latin typeface="+mn-ea"/>
              </a:rPr>
              <a:t>– </a:t>
            </a:r>
            <a:r>
              <a:rPr lang="ko-KR" altLang="en-US" sz="1200" b="1" dirty="0" err="1" smtClean="0">
                <a:latin typeface="+mn-ea"/>
              </a:rPr>
              <a:t>최고기온과</a:t>
            </a:r>
            <a:r>
              <a:rPr lang="ko-KR" altLang="en-US" sz="1200" b="1" dirty="0" smtClean="0">
                <a:latin typeface="+mn-ea"/>
              </a:rPr>
              <a:t> 평균기온으로 값을 구하여 채우기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63079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날씨 데이터 분석 시</a:t>
            </a:r>
            <a:r>
              <a:rPr lang="en-US" altLang="ko-KR" sz="1800" b="1" dirty="0">
                <a:latin typeface="+mn-ea"/>
                <a:ea typeface="+mn-ea"/>
              </a:rPr>
              <a:t>: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83023" y="1000127"/>
            <a:ext cx="75303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날짜</a:t>
            </a:r>
            <a:r>
              <a:rPr lang="en-US" altLang="ko-KR" b="1" dirty="0">
                <a:latin typeface="+mn-ea"/>
              </a:rPr>
              <a:t>(date)</a:t>
            </a:r>
            <a:r>
              <a:rPr lang="ko-KR" altLang="en-US" b="1" dirty="0">
                <a:latin typeface="+mn-ea"/>
              </a:rPr>
              <a:t>를 기준으로 날씨와 대중교통 데이터프레임을 합침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날씨 </a:t>
            </a:r>
            <a:r>
              <a:rPr lang="ko-KR" altLang="en-US" b="1" dirty="0">
                <a:latin typeface="+mn-ea"/>
              </a:rPr>
              <a:t>데이터와 동일하게 등급을 메기고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순서 있는 </a:t>
            </a:r>
            <a:r>
              <a:rPr lang="ko-KR" altLang="en-US" b="1" dirty="0">
                <a:latin typeface="+mn-ea"/>
              </a:rPr>
              <a:t>범주화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결측치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행을 </a:t>
            </a:r>
            <a:r>
              <a:rPr lang="ko-KR" altLang="en-US" sz="1200" b="1" dirty="0" smtClean="0">
                <a:latin typeface="+mn-ea"/>
              </a:rPr>
              <a:t>삭제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대중교통 승객과 날씨 데이터가 </a:t>
            </a:r>
            <a:r>
              <a:rPr lang="ko-KR" altLang="en-US" b="1" dirty="0" err="1" smtClean="0">
                <a:latin typeface="+mn-ea"/>
              </a:rPr>
              <a:t>정규분포가</a:t>
            </a:r>
            <a:r>
              <a:rPr lang="ko-KR" altLang="en-US" b="1" dirty="0" smtClean="0">
                <a:latin typeface="+mn-ea"/>
              </a:rPr>
              <a:t> 아니라고 판단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대중교통의 모든 컬럼의 승객 수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미세먼지 농고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최소</a:t>
            </a:r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최대 정규화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sz="1200" b="1" dirty="0" smtClean="0">
                <a:latin typeface="+mn-ea"/>
              </a:rPr>
              <a:t>	-  </a:t>
            </a:r>
            <a:r>
              <a:rPr lang="ko-KR" altLang="en-US" sz="1200" b="1" dirty="0" smtClean="0">
                <a:latin typeface="+mn-ea"/>
              </a:rPr>
              <a:t>기온이 보통 </a:t>
            </a:r>
            <a:r>
              <a:rPr lang="en-US" altLang="ko-KR" sz="1200" b="1" dirty="0" smtClean="0">
                <a:latin typeface="+mn-ea"/>
              </a:rPr>
              <a:t>-15 ~ 35</a:t>
            </a:r>
            <a:r>
              <a:rPr lang="ko-KR" altLang="en-US" sz="1200" b="1" dirty="0" smtClean="0">
                <a:latin typeface="+mn-ea"/>
              </a:rPr>
              <a:t>사이이므로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최소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ko-KR" altLang="en-US" sz="1200" b="1" dirty="0" smtClean="0">
                <a:latin typeface="+mn-ea"/>
              </a:rPr>
              <a:t>최대 정규화 시 </a:t>
            </a:r>
            <a:r>
              <a:rPr lang="en-US" altLang="ko-KR" sz="1200" b="1" dirty="0" smtClean="0">
                <a:latin typeface="+mn-ea"/>
              </a:rPr>
              <a:t>0~1 </a:t>
            </a:r>
            <a:r>
              <a:rPr lang="ko-KR" altLang="en-US" sz="1200" b="1" dirty="0" smtClean="0">
                <a:latin typeface="+mn-ea"/>
              </a:rPr>
              <a:t>대신 </a:t>
            </a:r>
            <a:r>
              <a:rPr lang="en-US" altLang="ko-KR" sz="1200" b="1" dirty="0" smtClean="0">
                <a:latin typeface="+mn-ea"/>
              </a:rPr>
              <a:t>0 ~ 50</a:t>
            </a:r>
            <a:r>
              <a:rPr lang="ko-KR" altLang="en-US" sz="1200" b="1" dirty="0" smtClean="0">
                <a:latin typeface="+mn-ea"/>
              </a:rPr>
              <a:t>으로 함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483166" y="2938135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232892" y="2090471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63079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</a:rPr>
              <a:t>날씨와 대중교통 승객 수 분석 시</a:t>
            </a:r>
            <a:r>
              <a:rPr lang="en-US" altLang="ko-KR" sz="1800" b="1" dirty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172434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66" y="2172434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4254" y="231433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대중교통 이용객의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밀도추정그래프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252" y="3162001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latin typeface="+mn-ea"/>
              </a:rPr>
              <a:t>미세먼지농도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적설량의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ko-KR" altLang="en-US" b="1" dirty="0" smtClean="0">
                <a:latin typeface="+mn-ea"/>
              </a:rPr>
              <a:t>밀도추정그래프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7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3" y="1000128"/>
            <a:ext cx="2496409" cy="149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미세먼지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495453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8" y="248322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129553" y="1604682"/>
            <a:ext cx="594258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85945" y="3674941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3" y="2298230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미세먼지의 연간 평균 농도의 추세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중국의 설비가동률의 추세 유사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둘 사이의 상관성을 의심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1000" dirty="0" smtClean="0"/>
              <a:t>21</a:t>
            </a:r>
            <a:r>
              <a:rPr lang="ko-KR" altLang="en-US" sz="1000" dirty="0" smtClean="0"/>
              <a:t>년 중국의 설비가동률은 약</a:t>
            </a:r>
            <a:r>
              <a:rPr lang="en-US" altLang="ko-KR" sz="1000" dirty="0" smtClean="0"/>
              <a:t>66%</a:t>
            </a:r>
          </a:p>
          <a:p>
            <a:pPr algn="ctr"/>
            <a:r>
              <a:rPr lang="en-US" altLang="ko-KR" sz="1000" dirty="0" smtClean="0"/>
              <a:t>22</a:t>
            </a:r>
            <a:r>
              <a:rPr lang="ko-KR" altLang="en-US" sz="1000" dirty="0" smtClean="0"/>
              <a:t>년 중국의 설비가동률은 약 </a:t>
            </a:r>
            <a:r>
              <a:rPr lang="en-US" altLang="ko-KR" sz="1000" dirty="0" smtClean="0"/>
              <a:t>76%</a:t>
            </a:r>
          </a:p>
          <a:p>
            <a:pPr algn="ctr"/>
            <a:r>
              <a:rPr lang="en-US" altLang="ko-KR" sz="1000" dirty="0" smtClean="0"/>
              <a:t>-&gt; 10%p</a:t>
            </a:r>
            <a:r>
              <a:rPr lang="ko-KR" altLang="en-US" sz="1000" dirty="0" smtClean="0"/>
              <a:t>차이</a:t>
            </a:r>
            <a:endParaRPr lang="ko-KR" altLang="en-US" sz="1000" dirty="0"/>
          </a:p>
        </p:txBody>
      </p:sp>
      <p:sp>
        <p:nvSpPr>
          <p:cNvPr id="20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6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2" y="63079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평균기온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9022" y="3364279"/>
            <a:ext cx="2427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 추세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중앙값 증가 추세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분산 감소 추세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안정화 추세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800" dirty="0" smtClean="0"/>
              <a:t>그렇다면</a:t>
            </a:r>
            <a:endParaRPr lang="en-US" altLang="ko-KR" sz="800" dirty="0"/>
          </a:p>
          <a:p>
            <a:pPr algn="ctr"/>
            <a:r>
              <a:rPr lang="ko-KR" altLang="en-US" dirty="0" smtClean="0"/>
              <a:t>서울은 점점 더워지는가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8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7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2" y="2699092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2" y="63079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강수량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1129553" y="1000127"/>
            <a:ext cx="2151529" cy="1415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7788" y="63079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적설량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997388" y="1000126"/>
            <a:ext cx="2112789" cy="1420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5109" y="23913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여름에 최다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761" y="23913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겨울에 집중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3023" y="4199284"/>
            <a:ext cx="7693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두 개 이상의 </a:t>
            </a:r>
            <a:r>
              <a:rPr lang="ko-KR" altLang="en-US" b="1" dirty="0" err="1" smtClean="0">
                <a:latin typeface="+mn-ea"/>
                <a:ea typeface="+mn-ea"/>
              </a:rPr>
              <a:t>날씨변수</a:t>
            </a:r>
            <a:r>
              <a:rPr lang="ko-KR" altLang="en-US" b="1" dirty="0" smtClean="0">
                <a:latin typeface="+mn-ea"/>
                <a:ea typeface="+mn-ea"/>
              </a:rPr>
              <a:t> 사이에서는 유의미한 </a:t>
            </a:r>
            <a:r>
              <a:rPr lang="ko-KR" altLang="en-US" b="1" dirty="0" err="1" smtClean="0">
                <a:latin typeface="+mn-ea"/>
                <a:ea typeface="+mn-ea"/>
              </a:rPr>
              <a:t>인사이트를</a:t>
            </a:r>
            <a:r>
              <a:rPr lang="ko-KR" altLang="en-US" b="1" dirty="0" smtClean="0">
                <a:latin typeface="+mn-ea"/>
                <a:ea typeface="+mn-ea"/>
              </a:rPr>
              <a:t> 도출하지 못함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		- </a:t>
            </a:r>
            <a:r>
              <a:rPr lang="ko-KR" altLang="en-US" sz="1200" b="1" dirty="0" smtClean="0">
                <a:latin typeface="+mn-ea"/>
                <a:ea typeface="+mn-ea"/>
              </a:rPr>
              <a:t>미세먼지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평균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최저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최고 기온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강수량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적설량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5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승객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278169" y="1000127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55695" y="2670891"/>
            <a:ext cx="4864784" cy="126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버스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237831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지하철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023" y="4103020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승객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278169" y="1000127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55695" y="2670891"/>
            <a:ext cx="4864784" cy="126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mtClean="0">
                <a:latin typeface="+mn-ea"/>
              </a:rPr>
              <a:t>계절별 전체 버스 승객 수 </a:t>
            </a:r>
            <a:r>
              <a:rPr lang="ko-KR" altLang="en-US" sz="1800" b="1" dirty="0" smtClean="0">
                <a:latin typeface="+mn-ea"/>
              </a:rPr>
              <a:t>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237831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지하철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023" y="4103020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3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상관관계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 dirty="0" smtClean="0">
                <a:latin typeface="+mn-ea"/>
              </a:rPr>
              <a:t>버스 </a:t>
            </a:r>
            <a:r>
              <a:rPr lang="ko-KR" altLang="en-US" sz="1800" b="1" dirty="0" err="1" smtClean="0">
                <a:latin typeface="+mn-ea"/>
              </a:rPr>
              <a:t>통근자</a:t>
            </a:r>
            <a:r>
              <a:rPr lang="ko-KR" altLang="en-US" sz="1800" b="1" dirty="0" smtClean="0">
                <a:latin typeface="+mn-ea"/>
              </a:rPr>
              <a:t> 수와 평균기온의</a:t>
            </a:r>
            <a:endParaRPr lang="en-US" altLang="ko-KR" sz="1800" b="1" dirty="0" smtClean="0">
              <a:latin typeface="+mn-ea"/>
            </a:endParaRPr>
          </a:p>
          <a:p>
            <a:pPr algn="r"/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버스 </a:t>
            </a:r>
            <a:r>
              <a:rPr lang="ko-KR" altLang="en-US" sz="1800" b="1" dirty="0" err="1" smtClean="0">
                <a:latin typeface="+mn-ea"/>
              </a:rPr>
              <a:t>통근자</a:t>
            </a:r>
            <a:r>
              <a:rPr lang="ko-KR" altLang="en-US" sz="1800" b="1" dirty="0" smtClean="0">
                <a:latin typeface="+mn-ea"/>
              </a:rPr>
              <a:t> 수와 평균기온의 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상관관계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531</Words>
  <Application>Microsoft Office PowerPoint</Application>
  <PresentationFormat>화면 슬라이드 쇼(16:9)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Poppins</vt:lpstr>
      <vt:lpstr>Clean and Neat Style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32</cp:revision>
  <dcterms:modified xsi:type="dcterms:W3CDTF">2024-11-07T10:04:28Z</dcterms:modified>
</cp:coreProperties>
</file>