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trictFirstAndLastChars="0" autoCompressPictures="0">
  <p:sldMasterIdLst>
    <p:sldMasterId id="2147483673" r:id="rId1"/>
  </p:sldMasterIdLst>
  <p:notesMasterIdLst>
    <p:notesMasterId r:id="rId2"/>
  </p:notesMasterIdLst>
  <p:sldIdLst>
    <p:sldId id="256" r:id="rId3"/>
    <p:sldId id="258" r:id="rId4"/>
    <p:sldId id="261" r:id="rId5"/>
    <p:sldId id="279" r:id="rId6"/>
    <p:sldId id="268" r:id="rId7"/>
    <p:sldId id="314" r:id="rId8"/>
    <p:sldId id="280" r:id="rId9"/>
    <p:sldId id="278" r:id="rId10"/>
    <p:sldId id="313" r:id="rId11"/>
    <p:sldId id="270" r:id="rId12"/>
    <p:sldId id="293" r:id="rId13"/>
    <p:sldId id="294" r:id="rId14"/>
    <p:sldId id="295" r:id="rId15"/>
    <p:sldId id="281" r:id="rId16"/>
    <p:sldId id="296" r:id="rId17"/>
    <p:sldId id="284" r:id="rId18"/>
    <p:sldId id="297" r:id="rId19"/>
    <p:sldId id="311" r:id="rId20"/>
    <p:sldId id="298" r:id="rId21"/>
    <p:sldId id="299" r:id="rId22"/>
    <p:sldId id="300" r:id="rId23"/>
    <p:sldId id="301" r:id="rId24"/>
    <p:sldId id="302" r:id="rId25"/>
    <p:sldId id="303" r:id="rId26"/>
    <p:sldId id="304" r:id="rId27"/>
    <p:sldId id="306" r:id="rId28"/>
    <p:sldId id="307" r:id="rId29"/>
    <p:sldId id="308" r:id="rId30"/>
    <p:sldId id="309" r:id="rId31"/>
    <p:sldId id="310" r:id="rId32"/>
    <p:sldId id="312" r:id="rId33"/>
    <p:sldId id="285" r:id="rId34"/>
    <p:sldId id="275" r:id="rId35"/>
    <p:sldId id="276" r:id="rId3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625B569C-F9DC-441E-B9DD-E884433B28FE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w="sm" len="sm"/>
              <a:tailEnd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w="sm" len="sm"/>
              <a:tailEnd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w="sm" len="sm"/>
              <a:tailEnd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w="sm" len="sm"/>
              <a:tailEnd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w="sm" len="sm"/>
              <a:tailEnd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w="sm" len="sm"/>
              <a:tailEnd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98AF3E8-725D-4E19-B0AA-A38E29F6EE3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w="sm" len="sm"/>
              <a:tailEnd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w="sm" len="sm"/>
              <a:tailEnd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w="sm" len="sm"/>
              <a:tailEnd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w="sm" len="sm"/>
              <a:tailEnd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w="sm" len="sm"/>
              <a:tailEnd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w="sm" len="sm"/>
              <a:tailEnd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114" y="564"/>
      </p:cViewPr>
      <p:guideLst>
        <p:guide orient="horz" pos="1619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slide" Target="slides/slide16.xml"  /><Relationship Id="rId19" Type="http://schemas.openxmlformats.org/officeDocument/2006/relationships/slide" Target="slides/slide17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8.xml"  /><Relationship Id="rId21" Type="http://schemas.openxmlformats.org/officeDocument/2006/relationships/slide" Target="slides/slide19.xml"  /><Relationship Id="rId22" Type="http://schemas.openxmlformats.org/officeDocument/2006/relationships/slide" Target="slides/slide20.xml"  /><Relationship Id="rId23" Type="http://schemas.openxmlformats.org/officeDocument/2006/relationships/slide" Target="slides/slide21.xml"  /><Relationship Id="rId24" Type="http://schemas.openxmlformats.org/officeDocument/2006/relationships/slide" Target="slides/slide22.xml"  /><Relationship Id="rId25" Type="http://schemas.openxmlformats.org/officeDocument/2006/relationships/slide" Target="slides/slide23.xml"  /><Relationship Id="rId26" Type="http://schemas.openxmlformats.org/officeDocument/2006/relationships/slide" Target="slides/slide24.xml"  /><Relationship Id="rId27" Type="http://schemas.openxmlformats.org/officeDocument/2006/relationships/slide" Target="slides/slide25.xml"  /><Relationship Id="rId28" Type="http://schemas.openxmlformats.org/officeDocument/2006/relationships/slide" Target="slides/slide26.xml"  /><Relationship Id="rId29" Type="http://schemas.openxmlformats.org/officeDocument/2006/relationships/slide" Target="slides/slide27.xml"  /><Relationship Id="rId3" Type="http://schemas.openxmlformats.org/officeDocument/2006/relationships/slide" Target="slides/slide1.xml"  /><Relationship Id="rId30" Type="http://schemas.openxmlformats.org/officeDocument/2006/relationships/slide" Target="slides/slide28.xml"  /><Relationship Id="rId31" Type="http://schemas.openxmlformats.org/officeDocument/2006/relationships/slide" Target="slides/slide29.xml"  /><Relationship Id="rId32" Type="http://schemas.openxmlformats.org/officeDocument/2006/relationships/slide" Target="slides/slide30.xml"  /><Relationship Id="rId33" Type="http://schemas.openxmlformats.org/officeDocument/2006/relationships/slide" Target="slides/slide31.xml"  /><Relationship Id="rId34" Type="http://schemas.openxmlformats.org/officeDocument/2006/relationships/slide" Target="slides/slide32.xml"  /><Relationship Id="rId35" Type="http://schemas.openxmlformats.org/officeDocument/2006/relationships/slide" Target="slides/slide33.xml"  /><Relationship Id="rId36" Type="http://schemas.openxmlformats.org/officeDocument/2006/relationships/slide" Target="slides/slide34.xml"  /><Relationship Id="rId37" Type="http://schemas.openxmlformats.org/officeDocument/2006/relationships/presProps" Target="presProps.xml"  /><Relationship Id="rId38" Type="http://schemas.openxmlformats.org/officeDocument/2006/relationships/viewProps" Target="viewProps.xml"  /><Relationship Id="rId39" Type="http://schemas.openxmlformats.org/officeDocument/2006/relationships/theme" Target="theme/theme1.xml"  /><Relationship Id="rId4" Type="http://schemas.openxmlformats.org/officeDocument/2006/relationships/slide" Target="slides/slide2.xml"  /><Relationship Id="rId40" Type="http://schemas.openxmlformats.org/officeDocument/2006/relationships/tableStyles" Target="tableStyles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w="sm" len="sm"/>
            <a:tailEnd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pPr lvl="0">
              <a:defRPr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hdr="0"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1.xml"  /></Relationships>
</file>

<file path=ppt/notesSlides/_rels/notesSlide10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12.xml"  /></Relationships>
</file>

<file path=ppt/notesSlides/_rels/notesSlide11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13.xml"  /></Relationships>
</file>

<file path=ppt/notesSlides/_rels/notesSlide12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14.xml"  /></Relationships>
</file>

<file path=ppt/notesSlides/_rels/notesSlide13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15.xml"  /></Relationships>
</file>

<file path=ppt/notesSlides/_rels/notesSlide14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16.xml"  /></Relationships>
</file>

<file path=ppt/notesSlides/_rels/notesSlide15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17.xml"  /></Relationships>
</file>

<file path=ppt/notesSlides/_rels/notesSlide16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18.xml"  /></Relationships>
</file>

<file path=ppt/notesSlides/_rels/notesSlide17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19.xml"  /></Relationships>
</file>

<file path=ppt/notesSlides/_rels/notesSlide18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20.xml"  /></Relationships>
</file>

<file path=ppt/notesSlides/_rels/notesSlide19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2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2.xml"  /></Relationships>
</file>

<file path=ppt/notesSlides/_rels/notesSlide20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22.xml"  /></Relationships>
</file>

<file path=ppt/notesSlides/_rels/notesSlide21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23.xml"  /></Relationships>
</file>

<file path=ppt/notesSlides/_rels/notesSlide22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24.xml"  /></Relationships>
</file>

<file path=ppt/notesSlides/_rels/notesSlide23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25.xml"  /></Relationships>
</file>

<file path=ppt/notesSlides/_rels/notesSlide24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26.xml"  /></Relationships>
</file>

<file path=ppt/notesSlides/_rels/notesSlide25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27.xml"  /></Relationships>
</file>

<file path=ppt/notesSlides/_rels/notesSlide26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28.xml"  /></Relationships>
</file>

<file path=ppt/notesSlides/_rels/notesSlide27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29.xml"  /></Relationships>
</file>

<file path=ppt/notesSlides/_rels/notesSlide28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30.xml"  /></Relationships>
</file>

<file path=ppt/notesSlides/_rels/notesSlide29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3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3.xml"  /></Relationships>
</file>

<file path=ppt/notesSlides/_rels/notesSlide30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32.xml"  /></Relationships>
</file>

<file path=ppt/notesSlides/_rels/notesSlide31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33.xml"  /></Relationships>
</file>

<file path=ppt/notesSlides/_rels/notesSlide32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34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4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5.xml"  /></Relationships>
</file>

<file path=ppt/notesSlides/_rels/notesSlide6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7.xml"  /></Relationships>
</file>

<file path=ppt/notesSlides/_rels/notesSlide7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8.xml"  /></Relationships>
</file>

<file path=ppt/notesSlides/_rels/notesSlide8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10.xml"  /></Relationships>
</file>

<file path=ppt/notesSlides/_rels/notesSlide9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11.xml" 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75d5342532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75d5342532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30846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37676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96536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124997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75680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34514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54dda1946d_4_27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54dda1946d_4_27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54446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999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742079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809578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9712573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759240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302354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786776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198451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563221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93326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51003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13854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404492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468729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135e18421cc_13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135e18421cc_13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47600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9067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67563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68782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54dda1946d_4_27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54dda1946d_4_27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4840525"/>
      </p:ext>
    </p:extLst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080675" y="1687650"/>
            <a:ext cx="6350100" cy="143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080675" y="3183000"/>
            <a:ext cx="63501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0" y="0"/>
            <a:ext cx="17214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2" name="Google Shape;12;p2"/>
          <p:cNvCxnSpPr/>
          <p:nvPr/>
        </p:nvCxnSpPr>
        <p:spPr>
          <a:xfrm>
            <a:off x="8680750" y="-35700"/>
            <a:ext cx="0" cy="52149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3"/>
          <p:cNvSpPr/>
          <p:nvPr/>
        </p:nvSpPr>
        <p:spPr>
          <a:xfrm>
            <a:off x="6501975" y="0"/>
            <a:ext cx="26421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85" name="Google Shape;185;p23"/>
          <p:cNvCxnSpPr/>
          <p:nvPr/>
        </p:nvCxnSpPr>
        <p:spPr>
          <a:xfrm>
            <a:off x="479225" y="-35700"/>
            <a:ext cx="0" cy="52149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86" name="Google Shape;186;p23"/>
          <p:cNvGrpSpPr/>
          <p:nvPr/>
        </p:nvGrpSpPr>
        <p:grpSpPr>
          <a:xfrm flipH="1">
            <a:off x="-131100" y="313050"/>
            <a:ext cx="6464400" cy="0"/>
            <a:chOff x="2220050" y="1547100"/>
            <a:chExt cx="6464400" cy="0"/>
          </a:xfrm>
        </p:grpSpPr>
        <p:cxnSp>
          <p:nvCxnSpPr>
            <p:cNvPr id="187" name="Google Shape;187;p23"/>
            <p:cNvCxnSpPr/>
            <p:nvPr/>
          </p:nvCxnSpPr>
          <p:spPr>
            <a:xfrm>
              <a:off x="2220050" y="1547100"/>
              <a:ext cx="464400" cy="0"/>
            </a:xfrm>
            <a:prstGeom prst="straightConnector1">
              <a:avLst/>
            </a:prstGeom>
            <a:noFill/>
            <a:ln w="1143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8" name="Google Shape;188;p23"/>
            <p:cNvCxnSpPr/>
            <p:nvPr/>
          </p:nvCxnSpPr>
          <p:spPr>
            <a:xfrm>
              <a:off x="2684450" y="1547100"/>
              <a:ext cx="6000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4"/>
          <p:cNvSpPr/>
          <p:nvPr/>
        </p:nvSpPr>
        <p:spPr>
          <a:xfrm flipH="1">
            <a:off x="-18775" y="-35700"/>
            <a:ext cx="1368000" cy="5179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91" name="Google Shape;191;p24"/>
          <p:cNvCxnSpPr/>
          <p:nvPr/>
        </p:nvCxnSpPr>
        <p:spPr>
          <a:xfrm>
            <a:off x="8430781" y="-35700"/>
            <a:ext cx="0" cy="52149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92" name="Google Shape;192;p24"/>
          <p:cNvGrpSpPr/>
          <p:nvPr/>
        </p:nvGrpSpPr>
        <p:grpSpPr>
          <a:xfrm>
            <a:off x="1798975" y="266225"/>
            <a:ext cx="7429500" cy="0"/>
            <a:chOff x="2220050" y="1547100"/>
            <a:chExt cx="7429500" cy="0"/>
          </a:xfrm>
        </p:grpSpPr>
        <p:cxnSp>
          <p:nvCxnSpPr>
            <p:cNvPr id="193" name="Google Shape;193;p24"/>
            <p:cNvCxnSpPr/>
            <p:nvPr/>
          </p:nvCxnSpPr>
          <p:spPr>
            <a:xfrm>
              <a:off x="2220050" y="1547100"/>
              <a:ext cx="464400" cy="0"/>
            </a:xfrm>
            <a:prstGeom prst="straightConnector1">
              <a:avLst/>
            </a:prstGeom>
            <a:noFill/>
            <a:ln w="1143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4" name="Google Shape;194;p24"/>
            <p:cNvCxnSpPr/>
            <p:nvPr/>
          </p:nvCxnSpPr>
          <p:spPr>
            <a:xfrm>
              <a:off x="2684450" y="1547100"/>
              <a:ext cx="69651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5911750" y="0"/>
            <a:ext cx="32322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5" name="Google Shape;15;p3"/>
          <p:cNvCxnSpPr/>
          <p:nvPr/>
        </p:nvCxnSpPr>
        <p:spPr>
          <a:xfrm>
            <a:off x="712819" y="-35700"/>
            <a:ext cx="0" cy="52149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1500200" y="2699650"/>
            <a:ext cx="33621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2" hasCustomPrompt="1"/>
          </p:nvPr>
        </p:nvSpPr>
        <p:spPr>
          <a:xfrm>
            <a:off x="1500200" y="1602050"/>
            <a:ext cx="1288800" cy="841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 txBox="1">
            <a:spLocks noGrp="1"/>
          </p:cNvSpPr>
          <p:nvPr>
            <p:ph type="title"/>
          </p:nvPr>
        </p:nvSpPr>
        <p:spPr>
          <a:xfrm>
            <a:off x="3454075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54" name="Google Shape;54;p8"/>
          <p:cNvSpPr/>
          <p:nvPr/>
        </p:nvSpPr>
        <p:spPr>
          <a:xfrm>
            <a:off x="0" y="0"/>
            <a:ext cx="26607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5" name="Google Shape;55;p8"/>
          <p:cNvCxnSpPr/>
          <p:nvPr/>
        </p:nvCxnSpPr>
        <p:spPr>
          <a:xfrm>
            <a:off x="8430775" y="-35700"/>
            <a:ext cx="0" cy="52149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6" name="Google Shape;56;p8"/>
          <p:cNvGrpSpPr/>
          <p:nvPr/>
        </p:nvGrpSpPr>
        <p:grpSpPr>
          <a:xfrm>
            <a:off x="3230850" y="4760600"/>
            <a:ext cx="6025500" cy="0"/>
            <a:chOff x="2220050" y="1547100"/>
            <a:chExt cx="6025500" cy="0"/>
          </a:xfrm>
        </p:grpSpPr>
        <p:cxnSp>
          <p:nvCxnSpPr>
            <p:cNvPr id="57" name="Google Shape;57;p8"/>
            <p:cNvCxnSpPr/>
            <p:nvPr/>
          </p:nvCxnSpPr>
          <p:spPr>
            <a:xfrm>
              <a:off x="2220050" y="1547100"/>
              <a:ext cx="464400" cy="0"/>
            </a:xfrm>
            <a:prstGeom prst="straightConnector1">
              <a:avLst/>
            </a:prstGeom>
            <a:noFill/>
            <a:ln w="1143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" name="Google Shape;58;p8"/>
            <p:cNvCxnSpPr/>
            <p:nvPr/>
          </p:nvCxnSpPr>
          <p:spPr>
            <a:xfrm>
              <a:off x="2684450" y="1547100"/>
              <a:ext cx="55611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5555725" y="0"/>
            <a:ext cx="35883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title"/>
          </p:nvPr>
        </p:nvSpPr>
        <p:spPr>
          <a:xfrm>
            <a:off x="713225" y="1254000"/>
            <a:ext cx="41586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subTitle" idx="1"/>
          </p:nvPr>
        </p:nvSpPr>
        <p:spPr>
          <a:xfrm>
            <a:off x="713225" y="3218400"/>
            <a:ext cx="41586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cxnSp>
        <p:nvCxnSpPr>
          <p:cNvPr id="63" name="Google Shape;63;p9"/>
          <p:cNvCxnSpPr/>
          <p:nvPr/>
        </p:nvCxnSpPr>
        <p:spPr>
          <a:xfrm>
            <a:off x="517944" y="-35700"/>
            <a:ext cx="0" cy="52149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4" name="Google Shape;64;p9"/>
          <p:cNvGrpSpPr/>
          <p:nvPr/>
        </p:nvGrpSpPr>
        <p:grpSpPr>
          <a:xfrm flipH="1">
            <a:off x="-93775" y="4604000"/>
            <a:ext cx="4197300" cy="0"/>
            <a:chOff x="2220050" y="1547100"/>
            <a:chExt cx="4197300" cy="0"/>
          </a:xfrm>
        </p:grpSpPr>
        <p:cxnSp>
          <p:nvCxnSpPr>
            <p:cNvPr id="65" name="Google Shape;65;p9"/>
            <p:cNvCxnSpPr/>
            <p:nvPr/>
          </p:nvCxnSpPr>
          <p:spPr>
            <a:xfrm>
              <a:off x="2220050" y="1547100"/>
              <a:ext cx="464400" cy="0"/>
            </a:xfrm>
            <a:prstGeom prst="straightConnector1">
              <a:avLst/>
            </a:prstGeom>
            <a:noFill/>
            <a:ln w="1143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" name="Google Shape;66;p9"/>
            <p:cNvCxnSpPr/>
            <p:nvPr/>
          </p:nvCxnSpPr>
          <p:spPr>
            <a:xfrm>
              <a:off x="2684450" y="1547100"/>
              <a:ext cx="3732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1"/>
          <p:cNvSpPr txBox="1">
            <a:spLocks noGrp="1"/>
          </p:cNvSpPr>
          <p:nvPr>
            <p:ph type="title" hasCustomPrompt="1"/>
          </p:nvPr>
        </p:nvSpPr>
        <p:spPr>
          <a:xfrm>
            <a:off x="3091725" y="1412738"/>
            <a:ext cx="5339100" cy="108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6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72" name="Google Shape;72;p11"/>
          <p:cNvSpPr txBox="1">
            <a:spLocks noGrp="1"/>
          </p:cNvSpPr>
          <p:nvPr>
            <p:ph type="subTitle" idx="1"/>
          </p:nvPr>
        </p:nvSpPr>
        <p:spPr>
          <a:xfrm>
            <a:off x="3091725" y="3233663"/>
            <a:ext cx="53391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73" name="Google Shape;73;p11"/>
          <p:cNvSpPr/>
          <p:nvPr/>
        </p:nvSpPr>
        <p:spPr>
          <a:xfrm>
            <a:off x="0" y="0"/>
            <a:ext cx="26607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4" name="Google Shape;74;p11"/>
          <p:cNvCxnSpPr/>
          <p:nvPr/>
        </p:nvCxnSpPr>
        <p:spPr>
          <a:xfrm>
            <a:off x="8820525" y="-35700"/>
            <a:ext cx="0" cy="52149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3"/>
          <p:cNvSpPr/>
          <p:nvPr/>
        </p:nvSpPr>
        <p:spPr>
          <a:xfrm>
            <a:off x="0" y="0"/>
            <a:ext cx="4029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8" name="Google Shape;78;p13"/>
          <p:cNvCxnSpPr/>
          <p:nvPr/>
        </p:nvCxnSpPr>
        <p:spPr>
          <a:xfrm>
            <a:off x="8430775" y="-35700"/>
            <a:ext cx="0" cy="52149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9" name="Google Shape;79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1579950"/>
            <a:ext cx="7650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1" name="Google Shape;81;p13"/>
          <p:cNvSpPr txBox="1">
            <a:spLocks noGrp="1"/>
          </p:cNvSpPr>
          <p:nvPr>
            <p:ph type="title" idx="3" hasCustomPrompt="1"/>
          </p:nvPr>
        </p:nvSpPr>
        <p:spPr>
          <a:xfrm>
            <a:off x="720000" y="2914288"/>
            <a:ext cx="7650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2" name="Google Shape;82;p13"/>
          <p:cNvSpPr txBox="1">
            <a:spLocks noGrp="1"/>
          </p:cNvSpPr>
          <p:nvPr>
            <p:ph type="title" idx="4" hasCustomPrompt="1"/>
          </p:nvPr>
        </p:nvSpPr>
        <p:spPr>
          <a:xfrm>
            <a:off x="3371772" y="1579950"/>
            <a:ext cx="7650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3" name="Google Shape;83;p13"/>
          <p:cNvSpPr txBox="1">
            <a:spLocks noGrp="1"/>
          </p:cNvSpPr>
          <p:nvPr>
            <p:ph type="title" idx="5" hasCustomPrompt="1"/>
          </p:nvPr>
        </p:nvSpPr>
        <p:spPr>
          <a:xfrm>
            <a:off x="3371772" y="2914288"/>
            <a:ext cx="7650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4" name="Google Shape;84;p13"/>
          <p:cNvSpPr txBox="1">
            <a:spLocks noGrp="1"/>
          </p:cNvSpPr>
          <p:nvPr>
            <p:ph type="title" idx="6" hasCustomPrompt="1"/>
          </p:nvPr>
        </p:nvSpPr>
        <p:spPr>
          <a:xfrm>
            <a:off x="6023544" y="1579950"/>
            <a:ext cx="7650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5" name="Google Shape;85;p13"/>
          <p:cNvSpPr txBox="1">
            <a:spLocks noGrp="1"/>
          </p:cNvSpPr>
          <p:nvPr>
            <p:ph type="title" idx="7" hasCustomPrompt="1"/>
          </p:nvPr>
        </p:nvSpPr>
        <p:spPr>
          <a:xfrm>
            <a:off x="6023544" y="2914288"/>
            <a:ext cx="7650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1"/>
          </p:nvPr>
        </p:nvSpPr>
        <p:spPr>
          <a:xfrm>
            <a:off x="720000" y="1978648"/>
            <a:ext cx="2400600" cy="51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8"/>
          </p:nvPr>
        </p:nvSpPr>
        <p:spPr>
          <a:xfrm>
            <a:off x="3371774" y="1978648"/>
            <a:ext cx="2400600" cy="51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9"/>
          </p:nvPr>
        </p:nvSpPr>
        <p:spPr>
          <a:xfrm>
            <a:off x="6023548" y="1978648"/>
            <a:ext cx="2400600" cy="51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13"/>
          </p:nvPr>
        </p:nvSpPr>
        <p:spPr>
          <a:xfrm>
            <a:off x="720000" y="3313049"/>
            <a:ext cx="2400600" cy="51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subTitle" idx="14"/>
          </p:nvPr>
        </p:nvSpPr>
        <p:spPr>
          <a:xfrm>
            <a:off x="3371774" y="3313049"/>
            <a:ext cx="2400600" cy="51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subTitle" idx="15"/>
          </p:nvPr>
        </p:nvSpPr>
        <p:spPr>
          <a:xfrm>
            <a:off x="6023548" y="3313049"/>
            <a:ext cx="2400600" cy="51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grpSp>
        <p:nvGrpSpPr>
          <p:cNvPr id="92" name="Google Shape;92;p13"/>
          <p:cNvGrpSpPr/>
          <p:nvPr/>
        </p:nvGrpSpPr>
        <p:grpSpPr>
          <a:xfrm>
            <a:off x="720000" y="4854300"/>
            <a:ext cx="8536500" cy="0"/>
            <a:chOff x="2220050" y="1547100"/>
            <a:chExt cx="8536500" cy="0"/>
          </a:xfrm>
        </p:grpSpPr>
        <p:cxnSp>
          <p:nvCxnSpPr>
            <p:cNvPr id="93" name="Google Shape;93;p13"/>
            <p:cNvCxnSpPr/>
            <p:nvPr/>
          </p:nvCxnSpPr>
          <p:spPr>
            <a:xfrm>
              <a:off x="2220050" y="1547100"/>
              <a:ext cx="464400" cy="0"/>
            </a:xfrm>
            <a:prstGeom prst="straightConnector1">
              <a:avLst/>
            </a:prstGeom>
            <a:noFill/>
            <a:ln w="1143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" name="Google Shape;94;p13"/>
            <p:cNvCxnSpPr/>
            <p:nvPr/>
          </p:nvCxnSpPr>
          <p:spPr>
            <a:xfrm>
              <a:off x="2684450" y="1547100"/>
              <a:ext cx="80721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 dirty="0"/>
          </a:p>
        </p:txBody>
      </p:sp>
      <p:sp>
        <p:nvSpPr>
          <p:cNvPr id="145" name="Google Shape;145;p20"/>
          <p:cNvSpPr txBox="1">
            <a:spLocks noGrp="1"/>
          </p:cNvSpPr>
          <p:nvPr>
            <p:ph type="subTitle" idx="1"/>
          </p:nvPr>
        </p:nvSpPr>
        <p:spPr>
          <a:xfrm>
            <a:off x="726701" y="1701834"/>
            <a:ext cx="3649500" cy="10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20"/>
          <p:cNvSpPr txBox="1">
            <a:spLocks noGrp="1"/>
          </p:cNvSpPr>
          <p:nvPr>
            <p:ph type="subTitle" idx="2"/>
          </p:nvPr>
        </p:nvSpPr>
        <p:spPr>
          <a:xfrm>
            <a:off x="4781130" y="1701834"/>
            <a:ext cx="3649500" cy="10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20"/>
          <p:cNvSpPr txBox="1">
            <a:spLocks noGrp="1"/>
          </p:cNvSpPr>
          <p:nvPr>
            <p:ph type="subTitle" idx="3"/>
          </p:nvPr>
        </p:nvSpPr>
        <p:spPr>
          <a:xfrm>
            <a:off x="726701" y="3390025"/>
            <a:ext cx="3649500" cy="10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20"/>
          <p:cNvSpPr txBox="1">
            <a:spLocks noGrp="1"/>
          </p:cNvSpPr>
          <p:nvPr>
            <p:ph type="subTitle" idx="4"/>
          </p:nvPr>
        </p:nvSpPr>
        <p:spPr>
          <a:xfrm>
            <a:off x="4781129" y="3390023"/>
            <a:ext cx="3649500" cy="10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20"/>
          <p:cNvSpPr txBox="1">
            <a:spLocks noGrp="1"/>
          </p:cNvSpPr>
          <p:nvPr>
            <p:ph type="subTitle" idx="5"/>
          </p:nvPr>
        </p:nvSpPr>
        <p:spPr>
          <a:xfrm>
            <a:off x="726700" y="1321075"/>
            <a:ext cx="36495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50" name="Google Shape;150;p20"/>
          <p:cNvSpPr txBox="1">
            <a:spLocks noGrp="1"/>
          </p:cNvSpPr>
          <p:nvPr>
            <p:ph type="subTitle" idx="6"/>
          </p:nvPr>
        </p:nvSpPr>
        <p:spPr>
          <a:xfrm>
            <a:off x="726700" y="3009341"/>
            <a:ext cx="36495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51" name="Google Shape;151;p20"/>
          <p:cNvSpPr txBox="1">
            <a:spLocks noGrp="1"/>
          </p:cNvSpPr>
          <p:nvPr>
            <p:ph type="subTitle" idx="7"/>
          </p:nvPr>
        </p:nvSpPr>
        <p:spPr>
          <a:xfrm>
            <a:off x="4781096" y="1321075"/>
            <a:ext cx="36495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52" name="Google Shape;152;p20"/>
          <p:cNvSpPr txBox="1">
            <a:spLocks noGrp="1"/>
          </p:cNvSpPr>
          <p:nvPr>
            <p:ph type="subTitle" idx="8"/>
          </p:nvPr>
        </p:nvSpPr>
        <p:spPr>
          <a:xfrm>
            <a:off x="4781097" y="3009334"/>
            <a:ext cx="36495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53" name="Google Shape;153;p20"/>
          <p:cNvSpPr/>
          <p:nvPr/>
        </p:nvSpPr>
        <p:spPr>
          <a:xfrm>
            <a:off x="0" y="0"/>
            <a:ext cx="4497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54" name="Google Shape;154;p20"/>
          <p:cNvCxnSpPr/>
          <p:nvPr/>
        </p:nvCxnSpPr>
        <p:spPr>
          <a:xfrm>
            <a:off x="8576925" y="-35700"/>
            <a:ext cx="0" cy="52149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2"/>
          <p:cNvSpPr/>
          <p:nvPr/>
        </p:nvSpPr>
        <p:spPr>
          <a:xfrm>
            <a:off x="6341100" y="0"/>
            <a:ext cx="28029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79" name="Google Shape;179;p22"/>
          <p:cNvCxnSpPr/>
          <p:nvPr/>
        </p:nvCxnSpPr>
        <p:spPr>
          <a:xfrm>
            <a:off x="517944" y="-35700"/>
            <a:ext cx="0" cy="52149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0" name="Google Shape;180;p22"/>
          <p:cNvSpPr txBox="1">
            <a:spLocks noGrp="1"/>
          </p:cNvSpPr>
          <p:nvPr>
            <p:ph type="title"/>
          </p:nvPr>
        </p:nvSpPr>
        <p:spPr>
          <a:xfrm>
            <a:off x="713263" y="539500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p22"/>
          <p:cNvSpPr txBox="1">
            <a:spLocks noGrp="1"/>
          </p:cNvSpPr>
          <p:nvPr>
            <p:ph type="subTitle" idx="1"/>
          </p:nvPr>
        </p:nvSpPr>
        <p:spPr>
          <a:xfrm>
            <a:off x="713225" y="1628575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●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○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■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●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○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■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●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○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0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Poppins"/>
              <a:buChar char="■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4" r:id="rId3"/>
    <p:sldLayoutId id="2147483655" r:id="rId4"/>
    <p:sldLayoutId id="2147483657" r:id="rId5"/>
    <p:sldLayoutId id="2147483658" r:id="rId6"/>
    <p:sldLayoutId id="2147483659" r:id="rId7"/>
    <p:sldLayoutId id="2147483666" r:id="rId8"/>
    <p:sldLayoutId id="2147483668" r:id="rId9"/>
    <p:sldLayoutId id="2147483669" r:id="rId10"/>
    <p:sldLayoutId id="2147483670" r:id="rId11"/>
  </p:sldLayoutIdLst>
  <p:timing>
    <p:tnLst>
      <p:par>
        <p:cTn id="1" dur="indefinite" restart="never" nodeType="tmRoot"/>
      </p:par>
    </p:tnLst>
  </p:timing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notesSlide" Target="../notesSlides/notesSlide8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Relationship Id="rId2" Type="http://schemas.openxmlformats.org/officeDocument/2006/relationships/notesSlide" Target="../notesSlides/notesSlide9.xml"  /><Relationship Id="rId3" Type="http://schemas.openxmlformats.org/officeDocument/2006/relationships/image" Target="../media/image13.png"  /><Relationship Id="rId4" Type="http://schemas.openxmlformats.org/officeDocument/2006/relationships/image" Target="../media/image14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Relationship Id="rId2" Type="http://schemas.openxmlformats.org/officeDocument/2006/relationships/notesSlide" Target="../notesSlides/notesSlide10.xml"  /><Relationship Id="rId3" Type="http://schemas.openxmlformats.org/officeDocument/2006/relationships/image" Target="../media/image15.png"  /><Relationship Id="rId4" Type="http://schemas.openxmlformats.org/officeDocument/2006/relationships/image" Target="../media/image16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Relationship Id="rId2" Type="http://schemas.openxmlformats.org/officeDocument/2006/relationships/notesSlide" Target="../notesSlides/notesSlide11.xml"  /><Relationship Id="rId3" Type="http://schemas.openxmlformats.org/officeDocument/2006/relationships/image" Target="../media/image17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12.xml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Relationship Id="rId2" Type="http://schemas.openxmlformats.org/officeDocument/2006/relationships/notesSlide" Target="../notesSlides/notesSlide13.xml"  /><Relationship Id="rId3" Type="http://schemas.openxmlformats.org/officeDocument/2006/relationships/image" Target="../media/image18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Relationship Id="rId2" Type="http://schemas.openxmlformats.org/officeDocument/2006/relationships/notesSlide" Target="../notesSlides/notesSlide14.xml"  /><Relationship Id="rId3" Type="http://schemas.openxmlformats.org/officeDocument/2006/relationships/image" Target="../media/image19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Relationship Id="rId2" Type="http://schemas.openxmlformats.org/officeDocument/2006/relationships/notesSlide" Target="../notesSlides/notesSlide15.xml"  /><Relationship Id="rId3" Type="http://schemas.openxmlformats.org/officeDocument/2006/relationships/image" Target="../media/image20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notesSlide" Target="../notesSlides/notesSlide16.xml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Relationship Id="rId2" Type="http://schemas.openxmlformats.org/officeDocument/2006/relationships/notesSlide" Target="../notesSlides/notesSlide17.xml"  /><Relationship Id="rId3" Type="http://schemas.openxmlformats.org/officeDocument/2006/relationships/image" Target="../media/image21.png"  /><Relationship Id="rId4" Type="http://schemas.openxmlformats.org/officeDocument/2006/relationships/image" Target="../media/image22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2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Relationship Id="rId2" Type="http://schemas.openxmlformats.org/officeDocument/2006/relationships/notesSlide" Target="../notesSlides/notesSlide18.xml"  /><Relationship Id="rId3" Type="http://schemas.openxmlformats.org/officeDocument/2006/relationships/image" Target="../media/image23.pn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Relationship Id="rId2" Type="http://schemas.openxmlformats.org/officeDocument/2006/relationships/notesSlide" Target="../notesSlides/notesSlide19.xml"  /><Relationship Id="rId3" Type="http://schemas.openxmlformats.org/officeDocument/2006/relationships/image" Target="../media/image24.png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Relationship Id="rId2" Type="http://schemas.openxmlformats.org/officeDocument/2006/relationships/notesSlide" Target="../notesSlides/notesSlide20.xml"  /><Relationship Id="rId3" Type="http://schemas.openxmlformats.org/officeDocument/2006/relationships/image" Target="../media/image25.png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Relationship Id="rId2" Type="http://schemas.openxmlformats.org/officeDocument/2006/relationships/notesSlide" Target="../notesSlides/notesSlide21.xml"  /><Relationship Id="rId3" Type="http://schemas.openxmlformats.org/officeDocument/2006/relationships/image" Target="../media/image26.png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Relationship Id="rId2" Type="http://schemas.openxmlformats.org/officeDocument/2006/relationships/notesSlide" Target="../notesSlides/notesSlide22.xml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Relationship Id="rId2" Type="http://schemas.openxmlformats.org/officeDocument/2006/relationships/notesSlide" Target="../notesSlides/notesSlide23.xml"  /><Relationship Id="rId3" Type="http://schemas.openxmlformats.org/officeDocument/2006/relationships/image" Target="../media/image27.png"  /><Relationship Id="rId4" Type="http://schemas.openxmlformats.org/officeDocument/2006/relationships/image" Target="../media/image28.png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Relationship Id="rId2" Type="http://schemas.openxmlformats.org/officeDocument/2006/relationships/notesSlide" Target="../notesSlides/notesSlide24.xml"  /><Relationship Id="rId3" Type="http://schemas.openxmlformats.org/officeDocument/2006/relationships/image" Target="../media/image29.png"  /><Relationship Id="rId4" Type="http://schemas.openxmlformats.org/officeDocument/2006/relationships/image" Target="../media/image30.png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Relationship Id="rId2" Type="http://schemas.openxmlformats.org/officeDocument/2006/relationships/notesSlide" Target="../notesSlides/notesSlide25.xml"  /><Relationship Id="rId3" Type="http://schemas.openxmlformats.org/officeDocument/2006/relationships/image" Target="../media/image31.png"  /></Relationships>
</file>

<file path=ppt/slides/_rels/slide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Relationship Id="rId2" Type="http://schemas.openxmlformats.org/officeDocument/2006/relationships/notesSlide" Target="../notesSlides/notesSlide26.xml"  /><Relationship Id="rId3" Type="http://schemas.openxmlformats.org/officeDocument/2006/relationships/image" Target="../media/image32.png"  /></Relationships>
</file>

<file path=ppt/slides/_rels/slide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Relationship Id="rId2" Type="http://schemas.openxmlformats.org/officeDocument/2006/relationships/notesSlide" Target="../notesSlides/notesSlide27.xml"  /><Relationship Id="rId3" Type="http://schemas.openxmlformats.org/officeDocument/2006/relationships/image" Target="../media/image33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3.xml"  /></Relationships>
</file>

<file path=ppt/slides/_rels/slide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Relationship Id="rId2" Type="http://schemas.openxmlformats.org/officeDocument/2006/relationships/notesSlide" Target="../notesSlides/notesSlide28.xml"  /><Relationship Id="rId3" Type="http://schemas.openxmlformats.org/officeDocument/2006/relationships/image" Target="../media/image34.png"  /></Relationships>
</file>

<file path=ppt/slides/_rels/slide3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29.xml"  /></Relationships>
</file>

<file path=ppt/slides/_rels/slide3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Relationship Id="rId2" Type="http://schemas.openxmlformats.org/officeDocument/2006/relationships/notesSlide" Target="../notesSlides/notesSlide30.xml"  /></Relationships>
</file>

<file path=ppt/slides/_rels/slide3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9.xml"  /><Relationship Id="rId2" Type="http://schemas.openxmlformats.org/officeDocument/2006/relationships/notesSlide" Target="../notesSlides/notesSlide31.xml"  /></Relationships>
</file>

<file path=ppt/slides/_rels/slide3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Relationship Id="rId2" Type="http://schemas.openxmlformats.org/officeDocument/2006/relationships/notesSlide" Target="../notesSlides/notesSlide3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.xml"  /><Relationship Id="rId2" Type="http://schemas.openxmlformats.org/officeDocument/2006/relationships/slideLayout" Target="../slideLayouts/slideLayout8.xml"  /><Relationship Id="rId3" Type="http://schemas.openxmlformats.org/officeDocument/2006/relationships/image" Target="../media/image1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5.xml"  /><Relationship Id="rId2" Type="http://schemas.openxmlformats.org/officeDocument/2006/relationships/slideLayout" Target="../slideLayouts/slideLayout8.xml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Relationship Id="rId2" Type="http://schemas.openxmlformats.org/officeDocument/2006/relationships/image" Target="../media/image4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6.xml"  /><Relationship Id="rId2" Type="http://schemas.openxmlformats.org/officeDocument/2006/relationships/slideLayout" Target="../slideLayouts/slideLayout8.xml"  /><Relationship Id="rId3" Type="http://schemas.openxmlformats.org/officeDocument/2006/relationships/image" Target="../media/image5.png"  /><Relationship Id="rId4" Type="http://schemas.openxmlformats.org/officeDocument/2006/relationships/image" Target="../media/image6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7.xml"  /><Relationship Id="rId2" Type="http://schemas.openxmlformats.org/officeDocument/2006/relationships/slideLayout" Target="../slideLayouts/slideLayout8.xml"  /><Relationship Id="rId3" Type="http://schemas.openxmlformats.org/officeDocument/2006/relationships/image" Target="../media/image7.png"  /><Relationship Id="rId4" Type="http://schemas.openxmlformats.org/officeDocument/2006/relationships/image" Target="../media/image8.png"  /><Relationship Id="rId5" Type="http://schemas.openxmlformats.org/officeDocument/2006/relationships/image" Target="../media/image9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Relationship Id="rId2" Type="http://schemas.openxmlformats.org/officeDocument/2006/relationships/image" Target="../media/image10.png"  /><Relationship Id="rId3" Type="http://schemas.openxmlformats.org/officeDocument/2006/relationships/image" Target="../media/image11.png"  /><Relationship Id="rId4" Type="http://schemas.openxmlformats.org/officeDocument/2006/relationships/image" Target="../media/image12.png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8"/>
          <p:cNvSpPr txBox="1">
            <a:spLocks noGrp="1"/>
          </p:cNvSpPr>
          <p:nvPr>
            <p:ph type="ctrTitle"/>
          </p:nvPr>
        </p:nvSpPr>
        <p:spPr>
          <a:xfrm>
            <a:off x="2107569" y="1839688"/>
            <a:ext cx="6350100" cy="143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dirty="0" smtClean="0">
                <a:latin typeface="+mj-ea"/>
                <a:ea typeface="+mj-ea"/>
              </a:rPr>
              <a:t>날씨 변화에 따른 </a:t>
            </a:r>
            <a:r>
              <a:rPr lang="en-US" altLang="ko-KR" sz="2400" dirty="0" smtClean="0">
                <a:latin typeface="+mj-ea"/>
                <a:ea typeface="+mj-ea"/>
              </a:rPr>
              <a:t/>
            </a:r>
            <a:br>
              <a:rPr lang="en-US" altLang="ko-KR" sz="2400" dirty="0" smtClean="0">
                <a:latin typeface="+mj-ea"/>
                <a:ea typeface="+mj-ea"/>
              </a:rPr>
            </a:br>
            <a:r>
              <a:rPr lang="ko-KR" altLang="en-US" sz="2400" dirty="0" smtClean="0">
                <a:latin typeface="+mj-ea"/>
                <a:ea typeface="+mj-ea"/>
              </a:rPr>
              <a:t>대중교통</a:t>
            </a:r>
            <a:r>
              <a:rPr lang="en-US" altLang="ko-KR" sz="2400" dirty="0" smtClean="0">
                <a:latin typeface="+mj-ea"/>
                <a:ea typeface="+mj-ea"/>
              </a:rPr>
              <a:t>&amp;</a:t>
            </a:r>
            <a:r>
              <a:rPr lang="ko-KR" altLang="en-US" sz="2400" dirty="0" err="1" smtClean="0">
                <a:latin typeface="+mj-ea"/>
                <a:ea typeface="+mj-ea"/>
              </a:rPr>
              <a:t>따릉이</a:t>
            </a:r>
            <a:r>
              <a:rPr lang="ko-KR" altLang="en-US" sz="2400" dirty="0" smtClean="0">
                <a:latin typeface="+mj-ea"/>
                <a:ea typeface="+mj-ea"/>
              </a:rPr>
              <a:t> 이용 변화</a:t>
            </a:r>
            <a:endParaRPr sz="2400" dirty="0">
              <a:latin typeface="+mj-ea"/>
              <a:ea typeface="+mj-ea"/>
            </a:endParaRPr>
          </a:p>
        </p:txBody>
      </p:sp>
      <p:sp>
        <p:nvSpPr>
          <p:cNvPr id="206" name="Google Shape;206;p28"/>
          <p:cNvSpPr txBox="1">
            <a:spLocks noGrp="1"/>
          </p:cNvSpPr>
          <p:nvPr>
            <p:ph type="subTitle" idx="1"/>
          </p:nvPr>
        </p:nvSpPr>
        <p:spPr>
          <a:xfrm>
            <a:off x="6131859" y="4161670"/>
            <a:ext cx="2523034" cy="9818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 smtClean="0">
                <a:latin typeface="+mn-ea"/>
                <a:ea typeface="+mn-ea"/>
              </a:rPr>
              <a:t>TEAM  </a:t>
            </a:r>
            <a:r>
              <a:rPr lang="ko-KR" altLang="en-US" sz="1400" b="1" dirty="0" err="1" smtClean="0">
                <a:latin typeface="+mn-ea"/>
                <a:ea typeface="+mn-ea"/>
              </a:rPr>
              <a:t>유현수</a:t>
            </a:r>
            <a:endParaRPr lang="en-US" altLang="ko-KR" sz="1400" b="1" dirty="0" smtClean="0">
              <a:latin typeface="+mn-ea"/>
              <a:ea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400" b="1" dirty="0" smtClean="0">
              <a:latin typeface="+mn-ea"/>
              <a:ea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dirty="0" smtClean="0">
                <a:latin typeface="+mn-ea"/>
                <a:ea typeface="+mn-ea"/>
              </a:rPr>
              <a:t>이유리 </a:t>
            </a:r>
            <a:r>
              <a:rPr lang="ko-KR" altLang="en-US" sz="1400" dirty="0" err="1" smtClean="0">
                <a:latin typeface="+mn-ea"/>
                <a:ea typeface="+mn-ea"/>
              </a:rPr>
              <a:t>조수연</a:t>
            </a:r>
            <a:r>
              <a:rPr lang="ko-KR" altLang="en-US" sz="1400" dirty="0" smtClean="0">
                <a:latin typeface="+mn-ea"/>
                <a:ea typeface="+mn-ea"/>
              </a:rPr>
              <a:t> </a:t>
            </a:r>
            <a:r>
              <a:rPr lang="ko-KR" altLang="en-US" sz="1400" dirty="0" err="1" smtClean="0">
                <a:latin typeface="+mn-ea"/>
                <a:ea typeface="+mn-ea"/>
              </a:rPr>
              <a:t>최현묵</a:t>
            </a:r>
            <a:endParaRPr sz="1400" dirty="0">
              <a:latin typeface="+mn-ea"/>
              <a:ea typeface="+mn-ea"/>
            </a:endParaRPr>
          </a:p>
        </p:txBody>
      </p:sp>
      <p:grpSp>
        <p:nvGrpSpPr>
          <p:cNvPr id="207" name="Google Shape;207;p28"/>
          <p:cNvGrpSpPr/>
          <p:nvPr/>
        </p:nvGrpSpPr>
        <p:grpSpPr>
          <a:xfrm>
            <a:off x="2220050" y="1547100"/>
            <a:ext cx="7055100" cy="0"/>
            <a:chOff x="2220050" y="1547100"/>
            <a:chExt cx="7055100" cy="0"/>
          </a:xfrm>
        </p:grpSpPr>
        <p:cxnSp>
          <p:nvCxnSpPr>
            <p:cNvPr id="208" name="Google Shape;208;p28"/>
            <p:cNvCxnSpPr/>
            <p:nvPr/>
          </p:nvCxnSpPr>
          <p:spPr>
            <a:xfrm>
              <a:off x="2220050" y="1547100"/>
              <a:ext cx="464400" cy="0"/>
            </a:xfrm>
            <a:prstGeom prst="straightConnector1">
              <a:avLst/>
            </a:prstGeom>
            <a:noFill/>
            <a:ln w="1143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9" name="Google Shape;209;p28"/>
            <p:cNvCxnSpPr/>
            <p:nvPr/>
          </p:nvCxnSpPr>
          <p:spPr>
            <a:xfrm>
              <a:off x="2684450" y="1547100"/>
              <a:ext cx="65907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2" name="Google Shape;382;p42"/>
          <p:cNvGrpSpPr/>
          <p:nvPr/>
        </p:nvGrpSpPr>
        <p:grpSpPr>
          <a:xfrm>
            <a:off x="3372625" y="2806713"/>
            <a:ext cx="5902500" cy="0"/>
            <a:chOff x="2220050" y="1547100"/>
            <a:chExt cx="5902500" cy="0"/>
          </a:xfrm>
        </p:grpSpPr>
        <p:cxnSp>
          <p:nvCxnSpPr>
            <p:cNvPr id="383" name="Google Shape;383;p42"/>
            <p:cNvCxnSpPr/>
            <p:nvPr/>
          </p:nvCxnSpPr>
          <p:spPr>
            <a:xfrm>
              <a:off x="2220050" y="1547100"/>
              <a:ext cx="464400" cy="0"/>
            </a:xfrm>
            <a:prstGeom prst="straightConnector1">
              <a:avLst/>
            </a:prstGeom>
            <a:noFill/>
            <a:ln w="1143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4" name="Google Shape;384;p42"/>
            <p:cNvCxnSpPr/>
            <p:nvPr/>
          </p:nvCxnSpPr>
          <p:spPr>
            <a:xfrm>
              <a:off x="2684450" y="1547100"/>
              <a:ext cx="54381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7" name="Google Shape;260;p33"/>
          <p:cNvSpPr txBox="1">
            <a:spLocks/>
          </p:cNvSpPr>
          <p:nvPr/>
        </p:nvSpPr>
        <p:spPr>
          <a:xfrm>
            <a:off x="3837024" y="2990747"/>
            <a:ext cx="4437399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6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algn="l"/>
            <a:r>
              <a:rPr lang="ko-KR" altLang="en-US" sz="3600" dirty="0" smtClean="0">
                <a:solidFill>
                  <a:schemeClr val="tx1"/>
                </a:solidFill>
                <a:latin typeface="+mj-ea"/>
                <a:ea typeface="+mj-ea"/>
              </a:rPr>
              <a:t>데이터 수집 및 처리</a:t>
            </a:r>
            <a:endParaRPr lang="en-US" sz="36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8" name="Google Shape;261;p33"/>
          <p:cNvSpPr txBox="1">
            <a:spLocks/>
          </p:cNvSpPr>
          <p:nvPr/>
        </p:nvSpPr>
        <p:spPr>
          <a:xfrm>
            <a:off x="3837024" y="1964913"/>
            <a:ext cx="12888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" altLang="ko-KR" sz="6000" b="1" dirty="0" smtClean="0">
                <a:solidFill>
                  <a:srgbClr val="45818E"/>
                </a:solidFill>
                <a:latin typeface="Poppins" panose="020B0600000101010101" charset="0"/>
                <a:cs typeface="Poppins" panose="020B0600000101010101" charset="0"/>
              </a:rPr>
              <a:t>02</a:t>
            </a:r>
            <a:endParaRPr lang="en" altLang="ko-KR" sz="6000" b="1" dirty="0">
              <a:solidFill>
                <a:srgbClr val="45818E"/>
              </a:solidFill>
              <a:latin typeface="Poppins" panose="020B0600000101010101" charset="0"/>
              <a:cs typeface="Poppins" panose="020B0600000101010101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19952" y="35707"/>
            <a:ext cx="726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latin typeface="+mj-ea"/>
                <a:ea typeface="+mj-ea"/>
              </a:rPr>
              <a:t>02</a:t>
            </a:r>
            <a:endParaRPr lang="ko-KR" altLang="en-US" sz="2800" b="1" dirty="0">
              <a:latin typeface="+mj-ea"/>
              <a:ea typeface="+mj-ea"/>
            </a:endParaRPr>
          </a:p>
        </p:txBody>
      </p:sp>
      <p:cxnSp>
        <p:nvCxnSpPr>
          <p:cNvPr id="36" name="Google Shape;264;p33"/>
          <p:cNvCxnSpPr/>
          <p:nvPr/>
        </p:nvCxnSpPr>
        <p:spPr>
          <a:xfrm flipH="1">
            <a:off x="416779" y="576856"/>
            <a:ext cx="815951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rcRect t="15754"/>
          <a:stretch/>
        </p:blipFill>
        <p:spPr>
          <a:xfrm>
            <a:off x="1430923" y="878491"/>
            <a:ext cx="6490943" cy="1678299"/>
          </a:xfrm>
          <a:prstGeom prst="rect">
            <a:avLst/>
          </a:prstGeom>
        </p:spPr>
      </p:pic>
      <p:sp>
        <p:nvSpPr>
          <p:cNvPr id="7" name="Google Shape;260;p33"/>
          <p:cNvSpPr txBox="1">
            <a:spLocks/>
          </p:cNvSpPr>
          <p:nvPr/>
        </p:nvSpPr>
        <p:spPr>
          <a:xfrm>
            <a:off x="1129553" y="71713"/>
            <a:ext cx="3747247" cy="451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6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algn="l"/>
            <a:r>
              <a:rPr lang="ko-KR" altLang="en-US" sz="2000" dirty="0" smtClean="0">
                <a:solidFill>
                  <a:schemeClr val="tx1"/>
                </a:solidFill>
                <a:latin typeface="+mj-ea"/>
                <a:ea typeface="+mj-ea"/>
              </a:rPr>
              <a:t>데이터 수집 및 처리</a:t>
            </a:r>
            <a:endParaRPr lang="en-US" sz="20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36494" y="708212"/>
            <a:ext cx="12909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latin typeface="+mn-ea"/>
                <a:ea typeface="+mn-ea"/>
              </a:rPr>
              <a:t>버스</a:t>
            </a: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36494" y="2895789"/>
            <a:ext cx="12909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latin typeface="+mn-ea"/>
                <a:ea typeface="+mn-ea"/>
              </a:rPr>
              <a:t>지하철</a:t>
            </a:r>
            <a:endParaRPr lang="ko-KR" altLang="en-US" b="1" dirty="0">
              <a:latin typeface="+mn-ea"/>
              <a:ea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4"/>
          <a:srcRect t="16393"/>
          <a:stretch/>
        </p:blipFill>
        <p:spPr>
          <a:xfrm>
            <a:off x="1430923" y="3203566"/>
            <a:ext cx="6526801" cy="1840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898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19952" y="35707"/>
            <a:ext cx="726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latin typeface="+mj-ea"/>
                <a:ea typeface="+mj-ea"/>
              </a:rPr>
              <a:t>02</a:t>
            </a:r>
            <a:endParaRPr lang="ko-KR" altLang="en-US" sz="2800" b="1" dirty="0">
              <a:latin typeface="+mj-ea"/>
              <a:ea typeface="+mj-ea"/>
            </a:endParaRPr>
          </a:p>
        </p:txBody>
      </p:sp>
      <p:cxnSp>
        <p:nvCxnSpPr>
          <p:cNvPr id="36" name="Google Shape;264;p33"/>
          <p:cNvCxnSpPr/>
          <p:nvPr/>
        </p:nvCxnSpPr>
        <p:spPr>
          <a:xfrm flipH="1">
            <a:off x="416779" y="576856"/>
            <a:ext cx="815951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Google Shape;260;p33"/>
          <p:cNvSpPr txBox="1">
            <a:spLocks/>
          </p:cNvSpPr>
          <p:nvPr/>
        </p:nvSpPr>
        <p:spPr>
          <a:xfrm>
            <a:off x="1129553" y="71713"/>
            <a:ext cx="3747247" cy="451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6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algn="l"/>
            <a:r>
              <a:rPr lang="ko-KR" altLang="en-US" sz="2000" dirty="0" smtClean="0">
                <a:solidFill>
                  <a:schemeClr val="tx1"/>
                </a:solidFill>
                <a:latin typeface="+mj-ea"/>
                <a:ea typeface="+mj-ea"/>
              </a:rPr>
              <a:t>데이터 수집 및 처리</a:t>
            </a:r>
            <a:endParaRPr lang="en-US" sz="20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36493" y="708212"/>
            <a:ext cx="7530353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 smtClean="0">
                <a:latin typeface="+mn-ea"/>
                <a:ea typeface="+mn-ea"/>
              </a:rPr>
              <a:t>날짜</a:t>
            </a:r>
            <a:r>
              <a:rPr lang="en-US" altLang="ko-KR" b="1" dirty="0" smtClean="0">
                <a:latin typeface="+mn-ea"/>
                <a:ea typeface="+mn-ea"/>
              </a:rPr>
              <a:t>(date)</a:t>
            </a:r>
            <a:r>
              <a:rPr lang="ko-KR" altLang="en-US" b="1" dirty="0" smtClean="0">
                <a:latin typeface="+mn-ea"/>
                <a:ea typeface="+mn-ea"/>
              </a:rPr>
              <a:t>를 기준으로 그룹화</a:t>
            </a:r>
            <a:endParaRPr lang="en-US" altLang="ko-KR" b="1" dirty="0" smtClean="0">
              <a:latin typeface="+mn-ea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>
              <a:latin typeface="+mn-ea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 smtClean="0">
                <a:latin typeface="+mn-ea"/>
                <a:ea typeface="+mn-ea"/>
              </a:rPr>
              <a:t>시간대별 승객 수를 출퇴근 시간대 승객 수와 나머지 시간대 승객 수로 각각 합치기</a:t>
            </a:r>
            <a:endParaRPr lang="en-US" altLang="ko-KR" b="1" dirty="0" smtClean="0">
              <a:latin typeface="+mn-ea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 smtClean="0">
              <a:latin typeface="+mn-ea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 err="1" smtClean="0">
                <a:latin typeface="+mn-ea"/>
                <a:ea typeface="+mn-ea"/>
              </a:rPr>
              <a:t>결측치</a:t>
            </a:r>
            <a:r>
              <a:rPr lang="ko-KR" altLang="en-US" b="1" dirty="0" smtClean="0">
                <a:latin typeface="+mn-ea"/>
                <a:ea typeface="+mn-ea"/>
              </a:rPr>
              <a:t> 확인 후 </a:t>
            </a:r>
            <a:r>
              <a:rPr lang="en-US" altLang="ko-KR" b="1" dirty="0" smtClean="0">
                <a:latin typeface="+mn-ea"/>
                <a:ea typeface="+mn-ea"/>
              </a:rPr>
              <a:t>0</a:t>
            </a:r>
            <a:r>
              <a:rPr lang="ko-KR" altLang="en-US" b="1" dirty="0" smtClean="0">
                <a:latin typeface="+mn-ea"/>
                <a:ea typeface="+mn-ea"/>
              </a:rPr>
              <a:t>으로 대체</a:t>
            </a:r>
            <a:r>
              <a:rPr lang="en-US" altLang="ko-KR" b="1" dirty="0" smtClean="0">
                <a:latin typeface="+mn-ea"/>
                <a:ea typeface="+mn-ea"/>
              </a:rPr>
              <a:t>( </a:t>
            </a:r>
            <a:r>
              <a:rPr lang="ko-KR" altLang="en-US" b="1" dirty="0" smtClean="0">
                <a:latin typeface="+mn-ea"/>
                <a:ea typeface="+mn-ea"/>
              </a:rPr>
              <a:t>버스</a:t>
            </a:r>
            <a:r>
              <a:rPr lang="en-US" altLang="ko-KR" b="1" dirty="0" smtClean="0">
                <a:latin typeface="+mn-ea"/>
                <a:ea typeface="+mn-ea"/>
              </a:rPr>
              <a:t>&amp;</a:t>
            </a:r>
            <a:r>
              <a:rPr lang="ko-KR" altLang="en-US" b="1" dirty="0" smtClean="0">
                <a:latin typeface="+mn-ea"/>
                <a:ea typeface="+mn-ea"/>
              </a:rPr>
              <a:t>지하철 운행 안하는 시간대는 승객 수 </a:t>
            </a:r>
            <a:r>
              <a:rPr lang="en-US" altLang="ko-KR" b="1" dirty="0" err="1" smtClean="0">
                <a:latin typeface="+mn-ea"/>
                <a:ea typeface="+mn-ea"/>
              </a:rPr>
              <a:t>NaN</a:t>
            </a:r>
            <a:r>
              <a:rPr lang="en-US" altLang="ko-KR" b="1" dirty="0" smtClean="0">
                <a:latin typeface="+mn-ea"/>
                <a:ea typeface="+mn-ea"/>
              </a:rPr>
              <a:t> )</a:t>
            </a:r>
            <a:endParaRPr lang="en-US" altLang="ko-KR" b="1" dirty="0">
              <a:latin typeface="+mn-ea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 smtClean="0">
              <a:latin typeface="+mn-ea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 err="1" smtClean="0">
                <a:latin typeface="+mn-ea"/>
                <a:ea typeface="+mn-ea"/>
              </a:rPr>
              <a:t>z_score</a:t>
            </a:r>
            <a:r>
              <a:rPr lang="ko-KR" altLang="en-US" b="1" dirty="0" smtClean="0">
                <a:latin typeface="+mn-ea"/>
                <a:ea typeface="+mn-ea"/>
              </a:rPr>
              <a:t>를 이용하여 이상치 확인 후 제거 </a:t>
            </a:r>
            <a:r>
              <a:rPr lang="en-US" altLang="ko-KR" b="1" dirty="0" smtClean="0">
                <a:latin typeface="+mn-ea"/>
                <a:ea typeface="+mn-ea"/>
              </a:rPr>
              <a:t>( </a:t>
            </a:r>
            <a:r>
              <a:rPr lang="ko-KR" altLang="en-US" b="1" dirty="0" smtClean="0">
                <a:latin typeface="+mn-ea"/>
                <a:ea typeface="+mn-ea"/>
              </a:rPr>
              <a:t>버스 파업 및 도로 이상</a:t>
            </a:r>
            <a:r>
              <a:rPr lang="en-US" altLang="ko-KR" b="1" dirty="0" smtClean="0">
                <a:latin typeface="+mn-ea"/>
                <a:ea typeface="+mn-ea"/>
              </a:rPr>
              <a:t>)</a:t>
            </a:r>
            <a:endParaRPr lang="ko-KR" altLang="en-US" b="1" dirty="0">
              <a:latin typeface="+mn-ea"/>
              <a:ea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r="21489"/>
          <a:stretch/>
        </p:blipFill>
        <p:spPr>
          <a:xfrm>
            <a:off x="735107" y="2814917"/>
            <a:ext cx="3657599" cy="2132567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35107" y="2516101"/>
            <a:ext cx="7440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latin typeface="+mn-ea"/>
                <a:ea typeface="+mn-ea"/>
              </a:rPr>
              <a:t>버스</a:t>
            </a: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748003" y="2499368"/>
            <a:ext cx="7440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지하철</a:t>
            </a:r>
            <a:endParaRPr lang="en-US" altLang="ko-KR" b="1" dirty="0" smtClean="0"/>
          </a:p>
          <a:p>
            <a:endParaRPr lang="ko-KR" altLang="en-US" dirty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8003" y="2814917"/>
            <a:ext cx="3651925" cy="2132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819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19952" y="35707"/>
            <a:ext cx="726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latin typeface="+mj-ea"/>
                <a:ea typeface="+mj-ea"/>
              </a:rPr>
              <a:t>02</a:t>
            </a:r>
            <a:endParaRPr lang="ko-KR" altLang="en-US" sz="2800" b="1" dirty="0">
              <a:latin typeface="+mj-ea"/>
              <a:ea typeface="+mj-ea"/>
            </a:endParaRPr>
          </a:p>
        </p:txBody>
      </p:sp>
      <p:cxnSp>
        <p:nvCxnSpPr>
          <p:cNvPr id="36" name="Google Shape;264;p33"/>
          <p:cNvCxnSpPr/>
          <p:nvPr/>
        </p:nvCxnSpPr>
        <p:spPr>
          <a:xfrm flipH="1">
            <a:off x="416779" y="576856"/>
            <a:ext cx="815951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Google Shape;260;p33"/>
          <p:cNvSpPr txBox="1">
            <a:spLocks/>
          </p:cNvSpPr>
          <p:nvPr/>
        </p:nvSpPr>
        <p:spPr>
          <a:xfrm>
            <a:off x="1129553" y="71713"/>
            <a:ext cx="3747247" cy="451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6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algn="l"/>
            <a:r>
              <a:rPr lang="ko-KR" altLang="en-US" sz="2000" dirty="0" smtClean="0">
                <a:solidFill>
                  <a:schemeClr val="tx1"/>
                </a:solidFill>
                <a:latin typeface="+mj-ea"/>
                <a:ea typeface="+mj-ea"/>
              </a:rPr>
              <a:t>데이터 수집 및 처리</a:t>
            </a:r>
            <a:endParaRPr lang="en-US" sz="20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87823" y="5322816"/>
            <a:ext cx="73779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latin typeface="+mn-ea"/>
                <a:ea typeface="+mn-ea"/>
              </a:rPr>
              <a:t>전처리 완료한 버스</a:t>
            </a:r>
            <a:r>
              <a:rPr lang="en-US" altLang="ko-KR" b="1" dirty="0" smtClean="0">
                <a:latin typeface="+mn-ea"/>
                <a:ea typeface="+mn-ea"/>
              </a:rPr>
              <a:t>&amp;</a:t>
            </a:r>
            <a:r>
              <a:rPr lang="ko-KR" altLang="en-US" b="1" dirty="0" smtClean="0">
                <a:latin typeface="+mn-ea"/>
                <a:ea typeface="+mn-ea"/>
              </a:rPr>
              <a:t>지하철 데이터의 평일 및 주말</a:t>
            </a:r>
            <a:r>
              <a:rPr lang="en-US" altLang="ko-KR" b="1" dirty="0" smtClean="0">
                <a:latin typeface="+mn-ea"/>
                <a:ea typeface="+mn-ea"/>
              </a:rPr>
              <a:t>(</a:t>
            </a:r>
            <a:r>
              <a:rPr lang="ko-KR" altLang="en-US" b="1" dirty="0" smtClean="0">
                <a:latin typeface="+mn-ea"/>
                <a:ea typeface="+mn-ea"/>
              </a:rPr>
              <a:t>공휴일</a:t>
            </a:r>
            <a:r>
              <a:rPr lang="en-US" altLang="ko-KR" b="1" dirty="0" smtClean="0">
                <a:latin typeface="+mn-ea"/>
                <a:ea typeface="+mn-ea"/>
              </a:rPr>
              <a:t>)</a:t>
            </a:r>
            <a:r>
              <a:rPr lang="ko-KR" altLang="en-US" b="1" dirty="0" smtClean="0">
                <a:latin typeface="+mn-ea"/>
                <a:ea typeface="+mn-ea"/>
              </a:rPr>
              <a:t>을 구분한 데이터 병합</a:t>
            </a:r>
            <a:endParaRPr lang="ko-KR" altLang="en-US" b="1" dirty="0">
              <a:latin typeface="+mn-ea"/>
              <a:ea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5318" y="2006796"/>
            <a:ext cx="6149788" cy="284530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36493" y="708212"/>
            <a:ext cx="753035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latin typeface="+mn-ea"/>
              </a:rPr>
              <a:t>전처리 완료한 버스</a:t>
            </a:r>
            <a:r>
              <a:rPr lang="en-US" altLang="ko-KR" b="1" dirty="0">
                <a:latin typeface="+mn-ea"/>
              </a:rPr>
              <a:t>&amp;</a:t>
            </a:r>
            <a:r>
              <a:rPr lang="ko-KR" altLang="en-US" b="1" dirty="0">
                <a:latin typeface="+mn-ea"/>
              </a:rPr>
              <a:t>지하철 데이터의 평일 및 주말</a:t>
            </a:r>
            <a:r>
              <a:rPr lang="en-US" altLang="ko-KR" b="1" dirty="0">
                <a:latin typeface="+mn-ea"/>
              </a:rPr>
              <a:t>(</a:t>
            </a:r>
            <a:r>
              <a:rPr lang="ko-KR" altLang="en-US" b="1" dirty="0">
                <a:latin typeface="+mn-ea"/>
              </a:rPr>
              <a:t>공휴일</a:t>
            </a:r>
            <a:r>
              <a:rPr lang="en-US" altLang="ko-KR" b="1" dirty="0">
                <a:latin typeface="+mn-ea"/>
              </a:rPr>
              <a:t>)</a:t>
            </a:r>
            <a:r>
              <a:rPr lang="ko-KR" altLang="en-US" b="1" dirty="0">
                <a:latin typeface="+mn-ea"/>
              </a:rPr>
              <a:t>을 구분한 데이터 </a:t>
            </a:r>
            <a:r>
              <a:rPr lang="ko-KR" altLang="en-US" b="1" dirty="0" smtClean="0">
                <a:latin typeface="+mn-ea"/>
              </a:rPr>
              <a:t>병합</a:t>
            </a:r>
            <a:endParaRPr lang="en-US" altLang="ko-KR" b="1" dirty="0" smtClean="0">
              <a:latin typeface="+mn-ea"/>
            </a:endParaRPr>
          </a:p>
          <a:p>
            <a:r>
              <a:rPr lang="en-US" altLang="ko-KR" b="1" dirty="0">
                <a:latin typeface="+mn-ea"/>
              </a:rPr>
              <a:t> </a:t>
            </a:r>
            <a:r>
              <a:rPr lang="en-US" altLang="ko-KR" b="1" dirty="0" smtClean="0">
                <a:latin typeface="+mn-ea"/>
              </a:rPr>
              <a:t>   ( </a:t>
            </a:r>
            <a:r>
              <a:rPr lang="ko-KR" altLang="en-US" b="1" dirty="0" smtClean="0">
                <a:latin typeface="+mn-ea"/>
              </a:rPr>
              <a:t>평일 </a:t>
            </a:r>
            <a:r>
              <a:rPr lang="en-US" altLang="ko-KR" b="1" dirty="0" smtClean="0">
                <a:latin typeface="+mn-ea"/>
              </a:rPr>
              <a:t>= 0,  </a:t>
            </a:r>
            <a:r>
              <a:rPr lang="ko-KR" altLang="en-US" b="1" dirty="0" smtClean="0">
                <a:latin typeface="+mn-ea"/>
              </a:rPr>
              <a:t>주말</a:t>
            </a:r>
            <a:r>
              <a:rPr lang="en-US" altLang="ko-KR" b="1" dirty="0" smtClean="0">
                <a:latin typeface="+mn-ea"/>
              </a:rPr>
              <a:t>(</a:t>
            </a:r>
            <a:r>
              <a:rPr lang="ko-KR" altLang="en-US" b="1" dirty="0" smtClean="0">
                <a:latin typeface="+mn-ea"/>
              </a:rPr>
              <a:t>공휴일</a:t>
            </a:r>
            <a:r>
              <a:rPr lang="en-US" altLang="ko-KR" b="1" dirty="0" smtClean="0">
                <a:latin typeface="+mn-ea"/>
              </a:rPr>
              <a:t>) = 1 )</a:t>
            </a:r>
            <a:endParaRPr lang="ko-KR" altLang="en-US" b="1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63734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3"/>
          <p:cNvSpPr txBox="1">
            <a:spLocks noGrp="1"/>
          </p:cNvSpPr>
          <p:nvPr>
            <p:ph type="title"/>
          </p:nvPr>
        </p:nvSpPr>
        <p:spPr>
          <a:xfrm>
            <a:off x="1500199" y="2699650"/>
            <a:ext cx="3134554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ko-KR" altLang="en-US" sz="3600" dirty="0" smtClean="0">
                <a:latin typeface="+mj-ea"/>
                <a:ea typeface="+mj-ea"/>
              </a:rPr>
              <a:t>개인별 수집 데이터 분석</a:t>
            </a:r>
            <a:endParaRPr lang="ko-KR" altLang="en-US" sz="3600" dirty="0">
              <a:latin typeface="+mj-ea"/>
              <a:ea typeface="+mj-ea"/>
            </a:endParaRPr>
          </a:p>
        </p:txBody>
      </p:sp>
      <p:sp>
        <p:nvSpPr>
          <p:cNvPr id="261" name="Google Shape;261;p33"/>
          <p:cNvSpPr txBox="1">
            <a:spLocks noGrp="1"/>
          </p:cNvSpPr>
          <p:nvPr>
            <p:ph type="title" idx="2"/>
          </p:nvPr>
        </p:nvSpPr>
        <p:spPr>
          <a:xfrm>
            <a:off x="1500200" y="1602050"/>
            <a:ext cx="12888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03</a:t>
            </a:r>
            <a:endParaRPr dirty="0"/>
          </a:p>
        </p:txBody>
      </p:sp>
      <p:grpSp>
        <p:nvGrpSpPr>
          <p:cNvPr id="262" name="Google Shape;262;p33"/>
          <p:cNvGrpSpPr/>
          <p:nvPr/>
        </p:nvGrpSpPr>
        <p:grpSpPr>
          <a:xfrm flipH="1">
            <a:off x="-93625" y="2521475"/>
            <a:ext cx="4993500" cy="0"/>
            <a:chOff x="2220050" y="1547100"/>
            <a:chExt cx="4993500" cy="0"/>
          </a:xfrm>
        </p:grpSpPr>
        <p:cxnSp>
          <p:nvCxnSpPr>
            <p:cNvPr id="263" name="Google Shape;263;p33"/>
            <p:cNvCxnSpPr/>
            <p:nvPr/>
          </p:nvCxnSpPr>
          <p:spPr>
            <a:xfrm>
              <a:off x="2220050" y="1547100"/>
              <a:ext cx="464400" cy="0"/>
            </a:xfrm>
            <a:prstGeom prst="straightConnector1">
              <a:avLst/>
            </a:prstGeom>
            <a:noFill/>
            <a:ln w="1143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4" name="Google Shape;264;p33"/>
            <p:cNvCxnSpPr/>
            <p:nvPr/>
          </p:nvCxnSpPr>
          <p:spPr>
            <a:xfrm>
              <a:off x="2684450" y="1547100"/>
              <a:ext cx="45291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4135040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19952" y="35707"/>
            <a:ext cx="726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latin typeface="+mj-ea"/>
                <a:ea typeface="+mj-ea"/>
              </a:rPr>
              <a:t>03</a:t>
            </a:r>
            <a:endParaRPr lang="ko-KR" altLang="en-US" sz="2800" b="1" dirty="0">
              <a:latin typeface="+mj-ea"/>
              <a:ea typeface="+mj-ea"/>
            </a:endParaRPr>
          </a:p>
        </p:txBody>
      </p:sp>
      <p:cxnSp>
        <p:nvCxnSpPr>
          <p:cNvPr id="36" name="Google Shape;264;p33"/>
          <p:cNvCxnSpPr/>
          <p:nvPr/>
        </p:nvCxnSpPr>
        <p:spPr>
          <a:xfrm flipH="1">
            <a:off x="416779" y="576856"/>
            <a:ext cx="815951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Google Shape;260;p33"/>
          <p:cNvSpPr txBox="1">
            <a:spLocks/>
          </p:cNvSpPr>
          <p:nvPr/>
        </p:nvSpPr>
        <p:spPr>
          <a:xfrm>
            <a:off x="1129553" y="71713"/>
            <a:ext cx="3747247" cy="451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6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algn="l"/>
            <a:r>
              <a:rPr lang="ko-KR" altLang="en-US" sz="2000" dirty="0" smtClean="0">
                <a:solidFill>
                  <a:schemeClr val="tx1"/>
                </a:solidFill>
                <a:latin typeface="+mj-ea"/>
                <a:ea typeface="+mj-ea"/>
              </a:rPr>
              <a:t>개인별 수집 데이터 분석</a:t>
            </a:r>
            <a:endParaRPr lang="en-US" sz="20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4310" y="1266802"/>
            <a:ext cx="6664979" cy="378705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36493" y="708212"/>
            <a:ext cx="7530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 smtClean="0">
                <a:latin typeface="+mn-ea"/>
                <a:ea typeface="+mn-ea"/>
              </a:rPr>
              <a:t>월별 </a:t>
            </a:r>
            <a:r>
              <a:rPr lang="en-US" altLang="ko-KR" b="1" dirty="0" smtClean="0">
                <a:latin typeface="+mn-ea"/>
                <a:ea typeface="+mn-ea"/>
              </a:rPr>
              <a:t>feature</a:t>
            </a:r>
            <a:r>
              <a:rPr lang="ko-KR" altLang="en-US" b="1" dirty="0" smtClean="0">
                <a:latin typeface="+mn-ea"/>
                <a:ea typeface="+mn-ea"/>
              </a:rPr>
              <a:t>를 추가하여 대중교통 승객 수 흐름 파악</a:t>
            </a:r>
            <a:endParaRPr lang="ko-KR" altLang="en-US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30478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19952" y="35707"/>
            <a:ext cx="726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latin typeface="+mj-ea"/>
                <a:ea typeface="+mj-ea"/>
              </a:rPr>
              <a:t>03</a:t>
            </a:r>
            <a:endParaRPr lang="ko-KR" altLang="en-US" sz="2800" b="1" dirty="0">
              <a:latin typeface="+mj-ea"/>
              <a:ea typeface="+mj-ea"/>
            </a:endParaRPr>
          </a:p>
        </p:txBody>
      </p:sp>
      <p:cxnSp>
        <p:nvCxnSpPr>
          <p:cNvPr id="36" name="Google Shape;264;p33"/>
          <p:cNvCxnSpPr/>
          <p:nvPr/>
        </p:nvCxnSpPr>
        <p:spPr>
          <a:xfrm flipH="1">
            <a:off x="416779" y="576856"/>
            <a:ext cx="815951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233" y="1532965"/>
            <a:ext cx="3474751" cy="361182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9114" y="1532965"/>
            <a:ext cx="3476346" cy="3613124"/>
          </a:xfrm>
          <a:prstGeom prst="rect">
            <a:avLst/>
          </a:prstGeom>
        </p:spPr>
      </p:pic>
      <p:sp>
        <p:nvSpPr>
          <p:cNvPr id="7" name="Google Shape;260;p33"/>
          <p:cNvSpPr txBox="1">
            <a:spLocks/>
          </p:cNvSpPr>
          <p:nvPr/>
        </p:nvSpPr>
        <p:spPr>
          <a:xfrm>
            <a:off x="1129553" y="71713"/>
            <a:ext cx="3747247" cy="451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6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algn="l"/>
            <a:r>
              <a:rPr lang="ko-KR" altLang="en-US" sz="2000" dirty="0" smtClean="0">
                <a:solidFill>
                  <a:schemeClr val="tx1"/>
                </a:solidFill>
                <a:latin typeface="+mj-ea"/>
                <a:ea typeface="+mj-ea"/>
              </a:rPr>
              <a:t>개인별 수집 데이터 분석</a:t>
            </a:r>
            <a:endParaRPr lang="en-US" sz="20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36493" y="708212"/>
            <a:ext cx="7530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 smtClean="0">
                <a:latin typeface="+mn-ea"/>
                <a:ea typeface="+mn-ea"/>
              </a:rPr>
              <a:t>평일과 주말</a:t>
            </a:r>
            <a:r>
              <a:rPr lang="en-US" altLang="ko-KR" b="1" dirty="0" smtClean="0">
                <a:latin typeface="+mn-ea"/>
                <a:ea typeface="+mn-ea"/>
              </a:rPr>
              <a:t>(</a:t>
            </a:r>
            <a:r>
              <a:rPr lang="ko-KR" altLang="en-US" b="1" dirty="0" smtClean="0">
                <a:latin typeface="+mn-ea"/>
                <a:ea typeface="+mn-ea"/>
              </a:rPr>
              <a:t>공휴일</a:t>
            </a:r>
            <a:r>
              <a:rPr lang="en-US" altLang="ko-KR" b="1" dirty="0" smtClean="0">
                <a:latin typeface="+mn-ea"/>
                <a:ea typeface="+mn-ea"/>
              </a:rPr>
              <a:t>)</a:t>
            </a:r>
            <a:r>
              <a:rPr lang="ko-KR" altLang="en-US" b="1" dirty="0" smtClean="0">
                <a:latin typeface="+mn-ea"/>
                <a:ea typeface="+mn-ea"/>
              </a:rPr>
              <a:t>의 승객 수의 차이가 발생하는지 확인</a:t>
            </a:r>
            <a:endParaRPr lang="ko-KR" altLang="en-US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64689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19952" y="35707"/>
            <a:ext cx="726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latin typeface="+mj-ea"/>
                <a:ea typeface="+mj-ea"/>
              </a:rPr>
              <a:t>03</a:t>
            </a:r>
            <a:endParaRPr lang="ko-KR" altLang="en-US" sz="2800" b="1" dirty="0">
              <a:latin typeface="+mj-ea"/>
              <a:ea typeface="+mj-ea"/>
            </a:endParaRPr>
          </a:p>
        </p:txBody>
      </p:sp>
      <p:cxnSp>
        <p:nvCxnSpPr>
          <p:cNvPr id="36" name="Google Shape;264;p33"/>
          <p:cNvCxnSpPr/>
          <p:nvPr/>
        </p:nvCxnSpPr>
        <p:spPr>
          <a:xfrm flipH="1">
            <a:off x="416779" y="576856"/>
            <a:ext cx="815951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Google Shape;260;p33"/>
          <p:cNvSpPr txBox="1">
            <a:spLocks/>
          </p:cNvSpPr>
          <p:nvPr/>
        </p:nvSpPr>
        <p:spPr>
          <a:xfrm>
            <a:off x="1129553" y="71713"/>
            <a:ext cx="3747247" cy="451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6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algn="l"/>
            <a:r>
              <a:rPr lang="ko-KR" altLang="en-US" sz="2000" dirty="0" smtClean="0">
                <a:solidFill>
                  <a:schemeClr val="tx1"/>
                </a:solidFill>
                <a:latin typeface="+mj-ea"/>
                <a:ea typeface="+mj-ea"/>
              </a:rPr>
              <a:t>개인별 수집 데이터 분석</a:t>
            </a:r>
            <a:endParaRPr lang="en-US" sz="20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36494" y="708212"/>
            <a:ext cx="41058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 smtClean="0">
                <a:latin typeface="+mn-ea"/>
                <a:ea typeface="+mn-ea"/>
              </a:rPr>
              <a:t>버스 </a:t>
            </a:r>
            <a:r>
              <a:rPr lang="en-US" altLang="ko-KR" b="1" dirty="0" smtClean="0">
                <a:latin typeface="+mn-ea"/>
                <a:ea typeface="+mn-ea"/>
              </a:rPr>
              <a:t>&amp; </a:t>
            </a:r>
            <a:r>
              <a:rPr lang="ko-KR" altLang="en-US" b="1" dirty="0" smtClean="0">
                <a:latin typeface="+mn-ea"/>
                <a:ea typeface="+mn-ea"/>
              </a:rPr>
              <a:t>지하철 총 승객 수 기술 통계</a:t>
            </a:r>
            <a:r>
              <a:rPr lang="en-US" altLang="ko-KR" b="1" dirty="0" smtClean="0">
                <a:latin typeface="+mn-ea"/>
                <a:ea typeface="+mn-ea"/>
              </a:rPr>
              <a:t> </a:t>
            </a:r>
            <a:r>
              <a:rPr lang="ko-KR" altLang="en-US" b="1" dirty="0" smtClean="0">
                <a:latin typeface="+mn-ea"/>
                <a:ea typeface="+mn-ea"/>
              </a:rPr>
              <a:t>시각화</a:t>
            </a:r>
            <a:endParaRPr lang="ko-KR" altLang="en-US" b="1" dirty="0">
              <a:latin typeface="+mn-ea"/>
              <a:ea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610" y="1353670"/>
            <a:ext cx="7394202" cy="3789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329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2" name="Google Shape;382;p42"/>
          <p:cNvGrpSpPr/>
          <p:nvPr/>
        </p:nvGrpSpPr>
        <p:grpSpPr>
          <a:xfrm>
            <a:off x="3372625" y="2806713"/>
            <a:ext cx="5902500" cy="0"/>
            <a:chOff x="2220050" y="1547100"/>
            <a:chExt cx="5902500" cy="0"/>
          </a:xfrm>
        </p:grpSpPr>
        <p:cxnSp>
          <p:nvCxnSpPr>
            <p:cNvPr id="383" name="Google Shape;383;p42"/>
            <p:cNvCxnSpPr/>
            <p:nvPr/>
          </p:nvCxnSpPr>
          <p:spPr>
            <a:xfrm>
              <a:off x="2220050" y="1547100"/>
              <a:ext cx="464400" cy="0"/>
            </a:xfrm>
            <a:prstGeom prst="straightConnector1">
              <a:avLst/>
            </a:prstGeom>
            <a:noFill/>
            <a:ln w="1143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4" name="Google Shape;384;p42"/>
            <p:cNvCxnSpPr/>
            <p:nvPr/>
          </p:nvCxnSpPr>
          <p:spPr>
            <a:xfrm>
              <a:off x="2684450" y="1547100"/>
              <a:ext cx="54381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7" name="Google Shape;260;p33"/>
          <p:cNvSpPr txBox="1">
            <a:spLocks/>
          </p:cNvSpPr>
          <p:nvPr/>
        </p:nvSpPr>
        <p:spPr>
          <a:xfrm>
            <a:off x="3837024" y="2990747"/>
            <a:ext cx="4437399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6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algn="l"/>
            <a:r>
              <a:rPr lang="ko-KR" altLang="en-US" sz="3600" dirty="0" err="1" smtClean="0">
                <a:solidFill>
                  <a:schemeClr val="tx1"/>
                </a:solidFill>
                <a:latin typeface="+mj-ea"/>
                <a:ea typeface="+mj-ea"/>
              </a:rPr>
              <a:t>인사이트</a:t>
            </a:r>
            <a:r>
              <a:rPr lang="ko-KR" altLang="en-US" sz="3600" dirty="0" smtClean="0">
                <a:solidFill>
                  <a:schemeClr val="tx1"/>
                </a:solidFill>
                <a:latin typeface="+mj-ea"/>
                <a:ea typeface="+mj-ea"/>
              </a:rPr>
              <a:t> 도출</a:t>
            </a:r>
            <a:endParaRPr lang="en-US" sz="36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8" name="Google Shape;261;p33"/>
          <p:cNvSpPr txBox="1">
            <a:spLocks/>
          </p:cNvSpPr>
          <p:nvPr/>
        </p:nvSpPr>
        <p:spPr>
          <a:xfrm>
            <a:off x="3837024" y="1964913"/>
            <a:ext cx="12888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" altLang="ko-KR" sz="6000" b="1" dirty="0" smtClean="0">
                <a:solidFill>
                  <a:srgbClr val="45818E"/>
                </a:solidFill>
                <a:latin typeface="Poppins" panose="020B0600000101010101" charset="0"/>
                <a:cs typeface="Poppins" panose="020B0600000101010101" charset="0"/>
              </a:rPr>
              <a:t>04</a:t>
            </a:r>
            <a:endParaRPr lang="en" altLang="ko-KR" sz="6000" b="1" dirty="0">
              <a:solidFill>
                <a:srgbClr val="45818E"/>
              </a:solidFill>
              <a:latin typeface="Poppins" panose="020B0600000101010101" charset="0"/>
              <a:cs typeface="Poppins" panose="020B060000010101010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7412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19952" y="35707"/>
            <a:ext cx="726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latin typeface="+mj-ea"/>
                <a:ea typeface="+mj-ea"/>
              </a:rPr>
              <a:t>04</a:t>
            </a:r>
            <a:endParaRPr lang="ko-KR" altLang="en-US" sz="2800" b="1" dirty="0">
              <a:latin typeface="+mj-ea"/>
              <a:ea typeface="+mj-ea"/>
            </a:endParaRPr>
          </a:p>
        </p:txBody>
      </p:sp>
      <p:cxnSp>
        <p:nvCxnSpPr>
          <p:cNvPr id="36" name="Google Shape;264;p33"/>
          <p:cNvCxnSpPr/>
          <p:nvPr/>
        </p:nvCxnSpPr>
        <p:spPr>
          <a:xfrm flipH="1">
            <a:off x="416779" y="576856"/>
            <a:ext cx="815951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Google Shape;260;p33"/>
          <p:cNvSpPr txBox="1">
            <a:spLocks/>
          </p:cNvSpPr>
          <p:nvPr/>
        </p:nvSpPr>
        <p:spPr>
          <a:xfrm>
            <a:off x="1129553" y="71713"/>
            <a:ext cx="3747247" cy="451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6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algn="l"/>
            <a:r>
              <a:rPr lang="ko-KR" altLang="en-US" sz="2000" dirty="0" err="1" smtClean="0">
                <a:solidFill>
                  <a:schemeClr val="tx1"/>
                </a:solidFill>
                <a:latin typeface="+mj-ea"/>
                <a:ea typeface="+mj-ea"/>
              </a:rPr>
              <a:t>인사이트</a:t>
            </a:r>
            <a:r>
              <a:rPr lang="ko-KR" altLang="en-US" sz="2000" dirty="0" smtClean="0">
                <a:solidFill>
                  <a:schemeClr val="tx1"/>
                </a:solidFill>
                <a:latin typeface="+mj-ea"/>
                <a:ea typeface="+mj-ea"/>
              </a:rPr>
              <a:t> 도출</a:t>
            </a:r>
            <a:endParaRPr lang="en-US" sz="20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36493" y="708212"/>
            <a:ext cx="753035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 smtClean="0">
                <a:latin typeface="+mn-ea"/>
                <a:ea typeface="+mn-ea"/>
              </a:rPr>
              <a:t>버스 </a:t>
            </a:r>
            <a:r>
              <a:rPr lang="en-US" altLang="ko-KR" b="1" dirty="0" smtClean="0">
                <a:latin typeface="+mn-ea"/>
                <a:ea typeface="+mn-ea"/>
              </a:rPr>
              <a:t>&amp; </a:t>
            </a:r>
            <a:r>
              <a:rPr lang="ko-KR" altLang="en-US" b="1" dirty="0" smtClean="0">
                <a:latin typeface="+mn-ea"/>
                <a:ea typeface="+mn-ea"/>
              </a:rPr>
              <a:t>지하철 상관관계 분석 시각화</a:t>
            </a:r>
            <a:endParaRPr lang="en-US" altLang="ko-KR" b="1" dirty="0" smtClean="0">
              <a:latin typeface="+mn-ea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>
              <a:latin typeface="+mn-ea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 smtClean="0">
                <a:latin typeface="+mn-ea"/>
                <a:ea typeface="+mn-ea"/>
              </a:rPr>
              <a:t>총 승객 수에 대해 상관관계 분석 확인 결과 </a:t>
            </a:r>
            <a:endParaRPr lang="en-US" altLang="ko-KR" b="1" dirty="0" smtClean="0">
              <a:latin typeface="+mn-ea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>
              <a:latin typeface="+mn-ea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 smtClean="0">
                <a:latin typeface="+mn-ea"/>
                <a:ea typeface="+mn-ea"/>
              </a:rPr>
              <a:t>평일</a:t>
            </a:r>
            <a:r>
              <a:rPr lang="en-US" altLang="ko-KR" b="1" dirty="0" smtClean="0">
                <a:latin typeface="+mn-ea"/>
                <a:ea typeface="+mn-ea"/>
              </a:rPr>
              <a:t>&amp;</a:t>
            </a:r>
            <a:r>
              <a:rPr lang="ko-KR" altLang="en-US" b="1" dirty="0" smtClean="0">
                <a:latin typeface="+mn-ea"/>
                <a:ea typeface="+mn-ea"/>
              </a:rPr>
              <a:t>주말</a:t>
            </a:r>
            <a:r>
              <a:rPr lang="en-US" altLang="ko-KR" b="1" dirty="0" smtClean="0">
                <a:latin typeface="+mn-ea"/>
                <a:ea typeface="+mn-ea"/>
              </a:rPr>
              <a:t>(</a:t>
            </a:r>
            <a:r>
              <a:rPr lang="ko-KR" altLang="en-US" b="1" dirty="0" smtClean="0">
                <a:latin typeface="+mn-ea"/>
                <a:ea typeface="+mn-ea"/>
              </a:rPr>
              <a:t>공휴일</a:t>
            </a:r>
            <a:r>
              <a:rPr lang="en-US" altLang="ko-KR" b="1" dirty="0" smtClean="0">
                <a:latin typeface="+mn-ea"/>
                <a:ea typeface="+mn-ea"/>
              </a:rPr>
              <a:t>)</a:t>
            </a:r>
            <a:r>
              <a:rPr lang="ko-KR" altLang="en-US" b="1" dirty="0" smtClean="0">
                <a:latin typeface="+mn-ea"/>
                <a:ea typeface="+mn-ea"/>
              </a:rPr>
              <a:t>을 구분한 데이터가  큰 상관관계를 보여 평일</a:t>
            </a:r>
            <a:r>
              <a:rPr lang="en-US" altLang="ko-KR" b="1" dirty="0" smtClean="0">
                <a:latin typeface="+mn-ea"/>
                <a:ea typeface="+mn-ea"/>
              </a:rPr>
              <a:t>&amp;</a:t>
            </a:r>
            <a:r>
              <a:rPr lang="ko-KR" altLang="en-US" b="1" dirty="0" smtClean="0">
                <a:latin typeface="+mn-ea"/>
                <a:ea typeface="+mn-ea"/>
              </a:rPr>
              <a:t>주말 구분하여 다시 진행 </a:t>
            </a:r>
            <a:endParaRPr lang="ko-KR" altLang="en-US" b="1" dirty="0">
              <a:latin typeface="+mn-ea"/>
              <a:ea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493" y="2161518"/>
            <a:ext cx="3831600" cy="291207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6864" y="2161517"/>
            <a:ext cx="3768924" cy="2912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124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CONTENTS</a:t>
            </a:r>
            <a:endParaRPr dirty="0"/>
          </a:p>
        </p:txBody>
      </p:sp>
      <p:sp>
        <p:nvSpPr>
          <p:cNvPr id="224" name="Google Shape;224;p30"/>
          <p:cNvSpPr txBox="1">
            <a:spLocks noGrp="1"/>
          </p:cNvSpPr>
          <p:nvPr>
            <p:ph type="title" idx="2"/>
          </p:nvPr>
        </p:nvSpPr>
        <p:spPr>
          <a:xfrm>
            <a:off x="1780836" y="1546498"/>
            <a:ext cx="7650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225" name="Google Shape;225;p30"/>
          <p:cNvSpPr txBox="1">
            <a:spLocks noGrp="1"/>
          </p:cNvSpPr>
          <p:nvPr>
            <p:ph type="title" idx="3"/>
          </p:nvPr>
        </p:nvSpPr>
        <p:spPr>
          <a:xfrm>
            <a:off x="920224" y="2916565"/>
            <a:ext cx="7650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03</a:t>
            </a:r>
            <a:endParaRPr dirty="0"/>
          </a:p>
        </p:txBody>
      </p:sp>
      <p:sp>
        <p:nvSpPr>
          <p:cNvPr id="228" name="Google Shape;228;p30"/>
          <p:cNvSpPr txBox="1">
            <a:spLocks noGrp="1"/>
          </p:cNvSpPr>
          <p:nvPr>
            <p:ph type="title" idx="6"/>
          </p:nvPr>
        </p:nvSpPr>
        <p:spPr>
          <a:xfrm>
            <a:off x="4977656" y="1546498"/>
            <a:ext cx="7650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02</a:t>
            </a:r>
            <a:endParaRPr dirty="0"/>
          </a:p>
        </p:txBody>
      </p:sp>
      <p:sp>
        <p:nvSpPr>
          <p:cNvPr id="229" name="Google Shape;229;p30"/>
          <p:cNvSpPr txBox="1">
            <a:spLocks noGrp="1"/>
          </p:cNvSpPr>
          <p:nvPr>
            <p:ph type="title" idx="7"/>
          </p:nvPr>
        </p:nvSpPr>
        <p:spPr>
          <a:xfrm>
            <a:off x="3621003" y="2929761"/>
            <a:ext cx="7650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04</a:t>
            </a:r>
            <a:endParaRPr dirty="0"/>
          </a:p>
        </p:txBody>
      </p:sp>
      <p:sp>
        <p:nvSpPr>
          <p:cNvPr id="230" name="Google Shape;230;p30"/>
          <p:cNvSpPr txBox="1">
            <a:spLocks noGrp="1"/>
          </p:cNvSpPr>
          <p:nvPr>
            <p:ph type="subTitle" idx="1"/>
          </p:nvPr>
        </p:nvSpPr>
        <p:spPr>
          <a:xfrm>
            <a:off x="1780836" y="1945196"/>
            <a:ext cx="2400600" cy="51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ko-KR" altLang="en-US" sz="1800" b="1" dirty="0" smtClean="0">
                <a:latin typeface="+mj-ea"/>
                <a:ea typeface="+mj-ea"/>
              </a:rPr>
              <a:t>프로젝트 개요</a:t>
            </a:r>
            <a:endParaRPr sz="1800" b="1" dirty="0">
              <a:latin typeface="+mj-ea"/>
              <a:ea typeface="+mj-ea"/>
            </a:endParaRPr>
          </a:p>
        </p:txBody>
      </p:sp>
      <p:sp>
        <p:nvSpPr>
          <p:cNvPr id="232" name="Google Shape;232;p30"/>
          <p:cNvSpPr txBox="1">
            <a:spLocks noGrp="1"/>
          </p:cNvSpPr>
          <p:nvPr>
            <p:ph type="subTitle" idx="9"/>
          </p:nvPr>
        </p:nvSpPr>
        <p:spPr>
          <a:xfrm>
            <a:off x="4977659" y="1945196"/>
            <a:ext cx="2726005" cy="51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b="1" dirty="0" smtClean="0">
                <a:latin typeface="+mj-ea"/>
                <a:ea typeface="+mj-ea"/>
              </a:rPr>
              <a:t>데이터 수집 및 처리</a:t>
            </a:r>
            <a:endParaRPr sz="1800" b="1" dirty="0">
              <a:latin typeface="+mj-ea"/>
              <a:ea typeface="+mj-ea"/>
            </a:endParaRPr>
          </a:p>
        </p:txBody>
      </p:sp>
      <p:sp>
        <p:nvSpPr>
          <p:cNvPr id="233" name="Google Shape;233;p30"/>
          <p:cNvSpPr txBox="1">
            <a:spLocks noGrp="1"/>
          </p:cNvSpPr>
          <p:nvPr>
            <p:ph type="subTitle" idx="13"/>
          </p:nvPr>
        </p:nvSpPr>
        <p:spPr>
          <a:xfrm>
            <a:off x="920223" y="3315326"/>
            <a:ext cx="2495329" cy="51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b="1" dirty="0" smtClean="0">
                <a:latin typeface="+mj-ea"/>
                <a:ea typeface="+mj-ea"/>
              </a:rPr>
              <a:t>개별 수집 데이터 분석</a:t>
            </a:r>
            <a:endParaRPr sz="1800" b="1" dirty="0">
              <a:latin typeface="+mj-ea"/>
              <a:ea typeface="+mj-ea"/>
            </a:endParaRPr>
          </a:p>
        </p:txBody>
      </p:sp>
      <p:sp>
        <p:nvSpPr>
          <p:cNvPr id="235" name="Google Shape;235;p30"/>
          <p:cNvSpPr txBox="1">
            <a:spLocks noGrp="1"/>
          </p:cNvSpPr>
          <p:nvPr>
            <p:ph type="subTitle" idx="15"/>
          </p:nvPr>
        </p:nvSpPr>
        <p:spPr>
          <a:xfrm>
            <a:off x="3621007" y="3328522"/>
            <a:ext cx="2400600" cy="51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b="1" dirty="0" err="1" smtClean="0">
                <a:latin typeface="+mj-ea"/>
                <a:ea typeface="+mj-ea"/>
              </a:rPr>
              <a:t>인사이트</a:t>
            </a:r>
            <a:r>
              <a:rPr lang="ko-KR" altLang="en-US" sz="1800" b="1" dirty="0" smtClean="0">
                <a:latin typeface="+mj-ea"/>
                <a:ea typeface="+mj-ea"/>
              </a:rPr>
              <a:t> 도출</a:t>
            </a:r>
            <a:endParaRPr sz="1800" b="1" dirty="0">
              <a:latin typeface="+mj-ea"/>
              <a:ea typeface="+mj-ea"/>
            </a:endParaRPr>
          </a:p>
        </p:txBody>
      </p:sp>
      <p:sp>
        <p:nvSpPr>
          <p:cNvPr id="11" name="Google Shape;229;p30"/>
          <p:cNvSpPr txBox="1">
            <a:spLocks noGrp="1"/>
          </p:cNvSpPr>
          <p:nvPr>
            <p:ph type="title" idx="7"/>
          </p:nvPr>
        </p:nvSpPr>
        <p:spPr>
          <a:xfrm>
            <a:off x="6227062" y="2907098"/>
            <a:ext cx="7650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05</a:t>
            </a:r>
            <a:endParaRPr dirty="0"/>
          </a:p>
        </p:txBody>
      </p:sp>
      <p:sp>
        <p:nvSpPr>
          <p:cNvPr id="12" name="Google Shape;235;p30"/>
          <p:cNvSpPr txBox="1">
            <a:spLocks noGrp="1"/>
          </p:cNvSpPr>
          <p:nvPr>
            <p:ph type="subTitle" idx="15"/>
          </p:nvPr>
        </p:nvSpPr>
        <p:spPr>
          <a:xfrm>
            <a:off x="6227066" y="3305859"/>
            <a:ext cx="2400600" cy="51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b="1" dirty="0" smtClean="0">
                <a:latin typeface="+mj-ea"/>
                <a:ea typeface="+mj-ea"/>
              </a:rPr>
              <a:t>자체 평가 의견</a:t>
            </a:r>
            <a:endParaRPr sz="1800" b="1" dirty="0"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19952" y="35707"/>
            <a:ext cx="726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latin typeface="+mj-ea"/>
                <a:ea typeface="+mj-ea"/>
              </a:rPr>
              <a:t>04</a:t>
            </a:r>
            <a:endParaRPr lang="ko-KR" altLang="en-US" sz="2800" b="1" dirty="0">
              <a:latin typeface="+mj-ea"/>
              <a:ea typeface="+mj-ea"/>
            </a:endParaRPr>
          </a:p>
        </p:txBody>
      </p:sp>
      <p:cxnSp>
        <p:nvCxnSpPr>
          <p:cNvPr id="36" name="Google Shape;264;p33"/>
          <p:cNvCxnSpPr/>
          <p:nvPr/>
        </p:nvCxnSpPr>
        <p:spPr>
          <a:xfrm flipH="1">
            <a:off x="416779" y="576856"/>
            <a:ext cx="815951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Google Shape;260;p33"/>
          <p:cNvSpPr txBox="1">
            <a:spLocks/>
          </p:cNvSpPr>
          <p:nvPr/>
        </p:nvSpPr>
        <p:spPr>
          <a:xfrm>
            <a:off x="1129553" y="71713"/>
            <a:ext cx="3747247" cy="451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6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algn="l"/>
            <a:r>
              <a:rPr lang="ko-KR" altLang="en-US" sz="2000" dirty="0" err="1" smtClean="0">
                <a:solidFill>
                  <a:schemeClr val="tx1"/>
                </a:solidFill>
                <a:latin typeface="+mj-ea"/>
                <a:ea typeface="+mj-ea"/>
              </a:rPr>
              <a:t>인사이트</a:t>
            </a:r>
            <a:r>
              <a:rPr lang="ko-KR" altLang="en-US" sz="2000" dirty="0" smtClean="0">
                <a:solidFill>
                  <a:schemeClr val="tx1"/>
                </a:solidFill>
                <a:latin typeface="+mj-ea"/>
                <a:ea typeface="+mj-ea"/>
              </a:rPr>
              <a:t> 도출</a:t>
            </a:r>
            <a:endParaRPr lang="en-US" sz="20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36493" y="708212"/>
            <a:ext cx="753035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 smtClean="0">
                <a:latin typeface="+mn-ea"/>
                <a:ea typeface="+mn-ea"/>
              </a:rPr>
              <a:t>평일과 주말</a:t>
            </a:r>
            <a:r>
              <a:rPr lang="en-US" altLang="ko-KR" b="1" dirty="0" smtClean="0">
                <a:latin typeface="+mn-ea"/>
                <a:ea typeface="+mn-ea"/>
              </a:rPr>
              <a:t>(</a:t>
            </a:r>
            <a:r>
              <a:rPr lang="ko-KR" altLang="en-US" b="1" dirty="0" smtClean="0">
                <a:latin typeface="+mn-ea"/>
                <a:ea typeface="+mn-ea"/>
              </a:rPr>
              <a:t>공휴일</a:t>
            </a:r>
            <a:r>
              <a:rPr lang="en-US" altLang="ko-KR" b="1" dirty="0" smtClean="0">
                <a:latin typeface="+mn-ea"/>
                <a:ea typeface="+mn-ea"/>
              </a:rPr>
              <a:t>)</a:t>
            </a:r>
            <a:r>
              <a:rPr lang="ko-KR" altLang="en-US" b="1" dirty="0" smtClean="0">
                <a:latin typeface="+mn-ea"/>
                <a:ea typeface="+mn-ea"/>
              </a:rPr>
              <a:t>로 나누고 다시 상관관계 분석 진행</a:t>
            </a:r>
            <a:endParaRPr lang="en-US" altLang="ko-KR" b="1" dirty="0" smtClean="0">
              <a:latin typeface="+mn-ea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 smtClean="0">
              <a:latin typeface="+mn-ea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 smtClean="0">
                <a:latin typeface="+mn-ea"/>
                <a:ea typeface="+mn-ea"/>
              </a:rPr>
              <a:t>버스의 경우 평균기온이 양의 상관관계를 보이는 것을 확인</a:t>
            </a:r>
            <a:endParaRPr lang="ko-KR" altLang="en-US" b="1" dirty="0">
              <a:latin typeface="+mn-ea"/>
              <a:ea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717" y="1658471"/>
            <a:ext cx="7450297" cy="3185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766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19952" y="35707"/>
            <a:ext cx="726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latin typeface="+mj-ea"/>
                <a:ea typeface="+mj-ea"/>
              </a:rPr>
              <a:t>04</a:t>
            </a:r>
            <a:endParaRPr lang="ko-KR" altLang="en-US" sz="2800" b="1" dirty="0">
              <a:latin typeface="+mj-ea"/>
              <a:ea typeface="+mj-ea"/>
            </a:endParaRPr>
          </a:p>
        </p:txBody>
      </p:sp>
      <p:cxnSp>
        <p:nvCxnSpPr>
          <p:cNvPr id="36" name="Google Shape;264;p33"/>
          <p:cNvCxnSpPr/>
          <p:nvPr/>
        </p:nvCxnSpPr>
        <p:spPr>
          <a:xfrm flipH="1">
            <a:off x="416779" y="576856"/>
            <a:ext cx="815951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Google Shape;260;p33"/>
          <p:cNvSpPr txBox="1">
            <a:spLocks/>
          </p:cNvSpPr>
          <p:nvPr/>
        </p:nvSpPr>
        <p:spPr>
          <a:xfrm>
            <a:off x="1129553" y="71713"/>
            <a:ext cx="3747247" cy="451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6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algn="l"/>
            <a:r>
              <a:rPr lang="ko-KR" altLang="en-US" sz="2000" dirty="0" err="1" smtClean="0">
                <a:solidFill>
                  <a:schemeClr val="tx1"/>
                </a:solidFill>
                <a:latin typeface="+mj-ea"/>
                <a:ea typeface="+mj-ea"/>
              </a:rPr>
              <a:t>인사이트</a:t>
            </a:r>
            <a:r>
              <a:rPr lang="ko-KR" altLang="en-US" sz="2000" dirty="0" smtClean="0">
                <a:solidFill>
                  <a:schemeClr val="tx1"/>
                </a:solidFill>
                <a:latin typeface="+mj-ea"/>
                <a:ea typeface="+mj-ea"/>
              </a:rPr>
              <a:t> 도출</a:t>
            </a:r>
            <a:endParaRPr lang="en-US" sz="20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36493" y="708212"/>
            <a:ext cx="7530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 smtClean="0">
                <a:latin typeface="+mn-ea"/>
                <a:ea typeface="+mn-ea"/>
              </a:rPr>
              <a:t>지하철의 경우 모든 </a:t>
            </a:r>
            <a:r>
              <a:rPr lang="en-US" altLang="ko-KR" b="1" dirty="0" smtClean="0">
                <a:latin typeface="+mn-ea"/>
                <a:ea typeface="+mn-ea"/>
              </a:rPr>
              <a:t>feature</a:t>
            </a:r>
            <a:r>
              <a:rPr lang="ko-KR" altLang="en-US" b="1" dirty="0" smtClean="0">
                <a:latin typeface="+mn-ea"/>
                <a:ea typeface="+mn-ea"/>
              </a:rPr>
              <a:t>들이 상관관계를 보인다고 보기는 어려움 </a:t>
            </a:r>
            <a:endParaRPr lang="ko-KR" altLang="en-US" b="1" dirty="0">
              <a:latin typeface="+mn-ea"/>
              <a:ea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769" y="1685365"/>
            <a:ext cx="7573865" cy="3238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112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19952" y="35707"/>
            <a:ext cx="726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latin typeface="+mj-ea"/>
                <a:ea typeface="+mj-ea"/>
              </a:rPr>
              <a:t>04</a:t>
            </a:r>
            <a:endParaRPr lang="ko-KR" altLang="en-US" sz="2800" b="1" dirty="0">
              <a:latin typeface="+mj-ea"/>
              <a:ea typeface="+mj-ea"/>
            </a:endParaRPr>
          </a:p>
        </p:txBody>
      </p:sp>
      <p:cxnSp>
        <p:nvCxnSpPr>
          <p:cNvPr id="36" name="Google Shape;264;p33"/>
          <p:cNvCxnSpPr/>
          <p:nvPr/>
        </p:nvCxnSpPr>
        <p:spPr>
          <a:xfrm flipH="1">
            <a:off x="416779" y="576856"/>
            <a:ext cx="815951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Google Shape;260;p33"/>
          <p:cNvSpPr txBox="1">
            <a:spLocks/>
          </p:cNvSpPr>
          <p:nvPr/>
        </p:nvSpPr>
        <p:spPr>
          <a:xfrm>
            <a:off x="1129553" y="71713"/>
            <a:ext cx="3747247" cy="451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6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algn="l"/>
            <a:r>
              <a:rPr lang="ko-KR" altLang="en-US" sz="2000" dirty="0" err="1" smtClean="0">
                <a:solidFill>
                  <a:schemeClr val="tx1"/>
                </a:solidFill>
                <a:latin typeface="+mj-ea"/>
                <a:ea typeface="+mj-ea"/>
              </a:rPr>
              <a:t>인사이트</a:t>
            </a:r>
            <a:r>
              <a:rPr lang="ko-KR" altLang="en-US" sz="2000" dirty="0" smtClean="0">
                <a:solidFill>
                  <a:schemeClr val="tx1"/>
                </a:solidFill>
                <a:latin typeface="+mj-ea"/>
                <a:ea typeface="+mj-ea"/>
              </a:rPr>
              <a:t> 도출</a:t>
            </a:r>
            <a:endParaRPr lang="en-US" sz="20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36493" y="708212"/>
            <a:ext cx="753035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 err="1" smtClean="0">
                <a:latin typeface="+mn-ea"/>
                <a:ea typeface="+mn-ea"/>
              </a:rPr>
              <a:t>산점도를</a:t>
            </a:r>
            <a:r>
              <a:rPr lang="ko-KR" altLang="en-US" b="1" dirty="0" smtClean="0">
                <a:latin typeface="+mn-ea"/>
                <a:ea typeface="+mn-ea"/>
              </a:rPr>
              <a:t> 그려서 확인</a:t>
            </a:r>
            <a:endParaRPr lang="en-US" altLang="ko-KR" b="1" dirty="0" smtClean="0">
              <a:latin typeface="+mn-ea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>
              <a:latin typeface="+mn-ea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 smtClean="0">
                <a:latin typeface="+mn-ea"/>
                <a:ea typeface="+mn-ea"/>
              </a:rPr>
              <a:t>버스의 경우 온도가 높아질수록 승객수가 증가한 모습을 보임</a:t>
            </a:r>
            <a:endParaRPr lang="ko-KR" altLang="en-US" b="1" dirty="0">
              <a:latin typeface="+mn-ea"/>
              <a:ea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776" y="1578231"/>
            <a:ext cx="7149353" cy="3474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916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19952" y="35707"/>
            <a:ext cx="726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latin typeface="+mj-ea"/>
                <a:ea typeface="+mj-ea"/>
              </a:rPr>
              <a:t>04</a:t>
            </a:r>
            <a:endParaRPr lang="ko-KR" altLang="en-US" sz="2800" b="1" dirty="0">
              <a:latin typeface="+mj-ea"/>
              <a:ea typeface="+mj-ea"/>
            </a:endParaRPr>
          </a:p>
        </p:txBody>
      </p:sp>
      <p:cxnSp>
        <p:nvCxnSpPr>
          <p:cNvPr id="36" name="Google Shape;264;p33"/>
          <p:cNvCxnSpPr/>
          <p:nvPr/>
        </p:nvCxnSpPr>
        <p:spPr>
          <a:xfrm flipH="1">
            <a:off x="416779" y="576856"/>
            <a:ext cx="815951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Google Shape;260;p33"/>
          <p:cNvSpPr txBox="1">
            <a:spLocks/>
          </p:cNvSpPr>
          <p:nvPr/>
        </p:nvSpPr>
        <p:spPr>
          <a:xfrm>
            <a:off x="1129553" y="71713"/>
            <a:ext cx="3747247" cy="451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6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algn="l"/>
            <a:r>
              <a:rPr lang="ko-KR" altLang="en-US" sz="2000" dirty="0" err="1" smtClean="0">
                <a:solidFill>
                  <a:schemeClr val="tx1"/>
                </a:solidFill>
                <a:latin typeface="+mj-ea"/>
                <a:ea typeface="+mj-ea"/>
              </a:rPr>
              <a:t>인사이트</a:t>
            </a:r>
            <a:r>
              <a:rPr lang="ko-KR" altLang="en-US" sz="2000" dirty="0" smtClean="0">
                <a:solidFill>
                  <a:schemeClr val="tx1"/>
                </a:solidFill>
                <a:latin typeface="+mj-ea"/>
                <a:ea typeface="+mj-ea"/>
              </a:rPr>
              <a:t> 도출</a:t>
            </a:r>
            <a:endParaRPr lang="en-US" sz="20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36493" y="708212"/>
            <a:ext cx="7530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 smtClean="0">
                <a:latin typeface="+mn-ea"/>
                <a:ea typeface="+mn-ea"/>
              </a:rPr>
              <a:t>지하철의 경우 온도가 높아질수록 승객 수가 증가한다고 보기는 어려움</a:t>
            </a:r>
            <a:endParaRPr lang="ko-KR" altLang="en-US" b="1" dirty="0">
              <a:latin typeface="+mn-ea"/>
              <a:ea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023" y="1389529"/>
            <a:ext cx="7185212" cy="3621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040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19952" y="35707"/>
            <a:ext cx="726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latin typeface="+mj-ea"/>
                <a:ea typeface="+mj-ea"/>
              </a:rPr>
              <a:t>04</a:t>
            </a:r>
            <a:endParaRPr lang="ko-KR" altLang="en-US" sz="2800" b="1" dirty="0">
              <a:latin typeface="+mj-ea"/>
              <a:ea typeface="+mj-ea"/>
            </a:endParaRPr>
          </a:p>
        </p:txBody>
      </p:sp>
      <p:cxnSp>
        <p:nvCxnSpPr>
          <p:cNvPr id="36" name="Google Shape;264;p33"/>
          <p:cNvCxnSpPr/>
          <p:nvPr/>
        </p:nvCxnSpPr>
        <p:spPr>
          <a:xfrm flipH="1">
            <a:off x="416779" y="576856"/>
            <a:ext cx="815951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Google Shape;260;p33"/>
          <p:cNvSpPr txBox="1">
            <a:spLocks/>
          </p:cNvSpPr>
          <p:nvPr/>
        </p:nvSpPr>
        <p:spPr>
          <a:xfrm>
            <a:off x="1129553" y="71713"/>
            <a:ext cx="3747247" cy="451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6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algn="l"/>
            <a:r>
              <a:rPr lang="ko-KR" altLang="en-US" sz="2000" dirty="0" err="1" smtClean="0">
                <a:solidFill>
                  <a:schemeClr val="tx1"/>
                </a:solidFill>
                <a:latin typeface="+mj-ea"/>
                <a:ea typeface="+mj-ea"/>
              </a:rPr>
              <a:t>인사이트</a:t>
            </a:r>
            <a:r>
              <a:rPr lang="ko-KR" altLang="en-US" sz="2000" dirty="0" smtClean="0">
                <a:solidFill>
                  <a:schemeClr val="tx1"/>
                </a:solidFill>
                <a:latin typeface="+mj-ea"/>
                <a:ea typeface="+mj-ea"/>
              </a:rPr>
              <a:t> 도출</a:t>
            </a:r>
            <a:endParaRPr lang="en-US" sz="20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36493" y="708212"/>
            <a:ext cx="772757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 smtClean="0">
                <a:latin typeface="+mn-ea"/>
              </a:rPr>
              <a:t>버스 </a:t>
            </a:r>
            <a:r>
              <a:rPr lang="en-US" altLang="ko-KR" b="1" dirty="0">
                <a:latin typeface="+mn-ea"/>
              </a:rPr>
              <a:t>&amp; </a:t>
            </a:r>
            <a:r>
              <a:rPr lang="ko-KR" altLang="en-US" b="1" dirty="0">
                <a:latin typeface="+mn-ea"/>
              </a:rPr>
              <a:t>지하철의 경우 출퇴근 시간의 영향을 받아 정확한 분석이 안되는 것인지</a:t>
            </a:r>
            <a:r>
              <a:rPr lang="en-US" altLang="ko-KR" b="1" dirty="0">
                <a:latin typeface="+mn-ea"/>
              </a:rPr>
              <a:t> </a:t>
            </a:r>
            <a:r>
              <a:rPr lang="ko-KR" altLang="en-US" b="1" dirty="0">
                <a:latin typeface="+mn-ea"/>
              </a:rPr>
              <a:t>알기 위해</a:t>
            </a:r>
            <a:endParaRPr lang="en-US" altLang="ko-KR" b="1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latin typeface="+mn-ea"/>
              </a:rPr>
              <a:t>출퇴근 시간대와 아닌 시간대 구분하여 상관관계 분석 진행</a:t>
            </a:r>
            <a:endParaRPr lang="en-US" altLang="ko-KR" b="1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52214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19952" y="35707"/>
            <a:ext cx="726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latin typeface="+mj-ea"/>
                <a:ea typeface="+mj-ea"/>
              </a:rPr>
              <a:t>04</a:t>
            </a:r>
            <a:endParaRPr lang="ko-KR" altLang="en-US" sz="2800" b="1" dirty="0">
              <a:latin typeface="+mj-ea"/>
              <a:ea typeface="+mj-ea"/>
            </a:endParaRPr>
          </a:p>
        </p:txBody>
      </p:sp>
      <p:cxnSp>
        <p:nvCxnSpPr>
          <p:cNvPr id="36" name="Google Shape;264;p33"/>
          <p:cNvCxnSpPr/>
          <p:nvPr/>
        </p:nvCxnSpPr>
        <p:spPr>
          <a:xfrm flipH="1">
            <a:off x="416779" y="576856"/>
            <a:ext cx="815951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Google Shape;260;p33"/>
          <p:cNvSpPr txBox="1">
            <a:spLocks/>
          </p:cNvSpPr>
          <p:nvPr/>
        </p:nvSpPr>
        <p:spPr>
          <a:xfrm>
            <a:off x="1129553" y="71713"/>
            <a:ext cx="3747247" cy="451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6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algn="l"/>
            <a:r>
              <a:rPr lang="ko-KR" altLang="en-US" sz="2000" dirty="0" err="1" smtClean="0">
                <a:solidFill>
                  <a:schemeClr val="tx1"/>
                </a:solidFill>
                <a:latin typeface="+mj-ea"/>
                <a:ea typeface="+mj-ea"/>
              </a:rPr>
              <a:t>인사이트</a:t>
            </a:r>
            <a:r>
              <a:rPr lang="ko-KR" altLang="en-US" sz="2000" dirty="0" smtClean="0">
                <a:solidFill>
                  <a:schemeClr val="tx1"/>
                </a:solidFill>
                <a:latin typeface="+mj-ea"/>
                <a:ea typeface="+mj-ea"/>
              </a:rPr>
              <a:t> 도출</a:t>
            </a:r>
            <a:endParaRPr lang="en-US" sz="20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9925" y="2914291"/>
            <a:ext cx="4836364" cy="2229209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982" y="696400"/>
            <a:ext cx="4836364" cy="216395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589346" y="1516765"/>
            <a:ext cx="20798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latin typeface="+mn-ea"/>
                <a:ea typeface="+mn-ea"/>
              </a:rPr>
              <a:t>버스 출퇴근 시간대</a:t>
            </a:r>
            <a:endParaRPr lang="en-US" altLang="ko-KR" b="1" dirty="0" smtClean="0">
              <a:latin typeface="+mn-ea"/>
              <a:ea typeface="+mn-ea"/>
            </a:endParaRPr>
          </a:p>
          <a:p>
            <a:pPr algn="ctr"/>
            <a:r>
              <a:rPr lang="en-US" altLang="ko-KR" b="1" dirty="0" smtClean="0">
                <a:latin typeface="+mn-ea"/>
                <a:ea typeface="+mn-ea"/>
              </a:rPr>
              <a:t>(</a:t>
            </a:r>
            <a:r>
              <a:rPr lang="ko-KR" altLang="en-US" b="1" dirty="0" smtClean="0">
                <a:latin typeface="+mn-ea"/>
                <a:ea typeface="+mn-ea"/>
              </a:rPr>
              <a:t>평일 </a:t>
            </a:r>
            <a:r>
              <a:rPr lang="en-US" altLang="ko-KR" b="1" dirty="0" smtClean="0">
                <a:latin typeface="+mn-ea"/>
                <a:ea typeface="+mn-ea"/>
              </a:rPr>
              <a:t>&amp; </a:t>
            </a:r>
            <a:r>
              <a:rPr lang="ko-KR" altLang="en-US" b="1" dirty="0" smtClean="0">
                <a:latin typeface="+mn-ea"/>
                <a:ea typeface="+mn-ea"/>
              </a:rPr>
              <a:t>주말</a:t>
            </a:r>
            <a:r>
              <a:rPr lang="en-US" altLang="ko-KR" b="1" dirty="0" smtClean="0">
                <a:latin typeface="+mn-ea"/>
                <a:ea typeface="+mn-ea"/>
              </a:rPr>
              <a:t>)</a:t>
            </a: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23364" y="3767285"/>
            <a:ext cx="20798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latin typeface="+mn-ea"/>
                <a:ea typeface="+mn-ea"/>
              </a:rPr>
              <a:t>버스 나머지 시간대</a:t>
            </a:r>
            <a:endParaRPr lang="en-US" altLang="ko-KR" b="1" dirty="0" smtClean="0">
              <a:latin typeface="+mn-ea"/>
              <a:ea typeface="+mn-ea"/>
            </a:endParaRPr>
          </a:p>
          <a:p>
            <a:pPr algn="ctr"/>
            <a:r>
              <a:rPr lang="en-US" altLang="ko-KR" b="1" dirty="0" smtClean="0">
                <a:latin typeface="+mn-ea"/>
                <a:ea typeface="+mn-ea"/>
              </a:rPr>
              <a:t>(</a:t>
            </a:r>
            <a:r>
              <a:rPr lang="ko-KR" altLang="en-US" b="1" dirty="0" smtClean="0">
                <a:latin typeface="+mn-ea"/>
                <a:ea typeface="+mn-ea"/>
              </a:rPr>
              <a:t>평일 </a:t>
            </a:r>
            <a:r>
              <a:rPr lang="en-US" altLang="ko-KR" b="1" dirty="0" smtClean="0">
                <a:latin typeface="+mn-ea"/>
                <a:ea typeface="+mn-ea"/>
              </a:rPr>
              <a:t>&amp; </a:t>
            </a:r>
            <a:r>
              <a:rPr lang="ko-KR" altLang="en-US" b="1" dirty="0" smtClean="0">
                <a:latin typeface="+mn-ea"/>
                <a:ea typeface="+mn-ea"/>
              </a:rPr>
              <a:t>주말</a:t>
            </a:r>
            <a:r>
              <a:rPr lang="en-US" altLang="ko-KR" b="1" dirty="0" smtClean="0">
                <a:latin typeface="+mn-ea"/>
                <a:ea typeface="+mn-ea"/>
              </a:rPr>
              <a:t>)</a:t>
            </a:r>
            <a:endParaRPr lang="ko-KR" altLang="en-US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82504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19952" y="35707"/>
            <a:ext cx="726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latin typeface="+mj-ea"/>
                <a:ea typeface="+mj-ea"/>
              </a:rPr>
              <a:t>04</a:t>
            </a:r>
            <a:endParaRPr lang="ko-KR" altLang="en-US" sz="2800" b="1" dirty="0">
              <a:latin typeface="+mj-ea"/>
              <a:ea typeface="+mj-ea"/>
            </a:endParaRPr>
          </a:p>
        </p:txBody>
      </p:sp>
      <p:cxnSp>
        <p:nvCxnSpPr>
          <p:cNvPr id="36" name="Google Shape;264;p33"/>
          <p:cNvCxnSpPr/>
          <p:nvPr/>
        </p:nvCxnSpPr>
        <p:spPr>
          <a:xfrm flipH="1">
            <a:off x="416779" y="576856"/>
            <a:ext cx="815951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Google Shape;260;p33"/>
          <p:cNvSpPr txBox="1">
            <a:spLocks/>
          </p:cNvSpPr>
          <p:nvPr/>
        </p:nvSpPr>
        <p:spPr>
          <a:xfrm>
            <a:off x="1129553" y="71713"/>
            <a:ext cx="3747247" cy="451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6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algn="l"/>
            <a:r>
              <a:rPr lang="ko-KR" altLang="en-US" sz="2000" dirty="0" err="1" smtClean="0">
                <a:solidFill>
                  <a:schemeClr val="tx1"/>
                </a:solidFill>
                <a:latin typeface="+mj-ea"/>
                <a:ea typeface="+mj-ea"/>
              </a:rPr>
              <a:t>인사이트</a:t>
            </a:r>
            <a:r>
              <a:rPr lang="ko-KR" altLang="en-US" sz="2000" dirty="0" smtClean="0">
                <a:solidFill>
                  <a:schemeClr val="tx1"/>
                </a:solidFill>
                <a:latin typeface="+mj-ea"/>
                <a:ea typeface="+mj-ea"/>
              </a:rPr>
              <a:t> 도출</a:t>
            </a:r>
            <a:endParaRPr lang="en-US" sz="20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429" y="788893"/>
            <a:ext cx="4862584" cy="207893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6565" y="2942005"/>
            <a:ext cx="4823012" cy="205902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782236" y="1566748"/>
            <a:ext cx="20798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latin typeface="+mn-ea"/>
                <a:ea typeface="+mn-ea"/>
              </a:rPr>
              <a:t>지하철 출퇴근 시간대</a:t>
            </a:r>
            <a:endParaRPr lang="en-US" altLang="ko-KR" b="1" dirty="0" smtClean="0">
              <a:latin typeface="+mn-ea"/>
              <a:ea typeface="+mn-ea"/>
            </a:endParaRPr>
          </a:p>
          <a:p>
            <a:pPr algn="ctr"/>
            <a:r>
              <a:rPr lang="en-US" altLang="ko-KR" b="1" dirty="0" smtClean="0">
                <a:latin typeface="+mn-ea"/>
                <a:ea typeface="+mn-ea"/>
              </a:rPr>
              <a:t>(</a:t>
            </a:r>
            <a:r>
              <a:rPr lang="ko-KR" altLang="en-US" b="1" dirty="0" smtClean="0">
                <a:latin typeface="+mn-ea"/>
                <a:ea typeface="+mn-ea"/>
              </a:rPr>
              <a:t>평일 </a:t>
            </a:r>
            <a:r>
              <a:rPr lang="en-US" altLang="ko-KR" b="1" dirty="0" smtClean="0">
                <a:latin typeface="+mn-ea"/>
                <a:ea typeface="+mn-ea"/>
              </a:rPr>
              <a:t>&amp; </a:t>
            </a:r>
            <a:r>
              <a:rPr lang="ko-KR" altLang="en-US" b="1" dirty="0" smtClean="0">
                <a:latin typeface="+mn-ea"/>
                <a:ea typeface="+mn-ea"/>
              </a:rPr>
              <a:t>주말</a:t>
            </a:r>
            <a:r>
              <a:rPr lang="en-US" altLang="ko-KR" b="1" dirty="0" smtClean="0">
                <a:latin typeface="+mn-ea"/>
                <a:ea typeface="+mn-ea"/>
              </a:rPr>
              <a:t>)</a:t>
            </a: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23364" y="3709909"/>
            <a:ext cx="20798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mtClean="0">
                <a:latin typeface="+mn-ea"/>
                <a:ea typeface="+mn-ea"/>
              </a:rPr>
              <a:t>지하철 </a:t>
            </a:r>
            <a:r>
              <a:rPr lang="ko-KR" altLang="en-US" b="1" dirty="0" smtClean="0">
                <a:latin typeface="+mn-ea"/>
                <a:ea typeface="+mn-ea"/>
              </a:rPr>
              <a:t>출퇴근 시간대</a:t>
            </a:r>
            <a:endParaRPr lang="en-US" altLang="ko-KR" b="1" dirty="0" smtClean="0">
              <a:latin typeface="+mn-ea"/>
              <a:ea typeface="+mn-ea"/>
            </a:endParaRPr>
          </a:p>
          <a:p>
            <a:pPr algn="ctr"/>
            <a:r>
              <a:rPr lang="en-US" altLang="ko-KR" b="1" dirty="0" smtClean="0">
                <a:latin typeface="+mn-ea"/>
                <a:ea typeface="+mn-ea"/>
              </a:rPr>
              <a:t>(</a:t>
            </a:r>
            <a:r>
              <a:rPr lang="ko-KR" altLang="en-US" b="1" dirty="0" smtClean="0">
                <a:latin typeface="+mn-ea"/>
                <a:ea typeface="+mn-ea"/>
              </a:rPr>
              <a:t>평일 </a:t>
            </a:r>
            <a:r>
              <a:rPr lang="en-US" altLang="ko-KR" b="1" dirty="0" smtClean="0">
                <a:latin typeface="+mn-ea"/>
                <a:ea typeface="+mn-ea"/>
              </a:rPr>
              <a:t>&amp; </a:t>
            </a:r>
            <a:r>
              <a:rPr lang="ko-KR" altLang="en-US" b="1" dirty="0" smtClean="0">
                <a:latin typeface="+mn-ea"/>
                <a:ea typeface="+mn-ea"/>
              </a:rPr>
              <a:t>주말</a:t>
            </a:r>
            <a:r>
              <a:rPr lang="en-US" altLang="ko-KR" b="1" dirty="0" smtClean="0">
                <a:latin typeface="+mn-ea"/>
                <a:ea typeface="+mn-ea"/>
              </a:rPr>
              <a:t>)</a:t>
            </a:r>
            <a:endParaRPr lang="ko-KR" altLang="en-US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2822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19952" y="35707"/>
            <a:ext cx="726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latin typeface="+mj-ea"/>
                <a:ea typeface="+mj-ea"/>
              </a:rPr>
              <a:t>04</a:t>
            </a:r>
            <a:endParaRPr lang="ko-KR" altLang="en-US" sz="2800" b="1" dirty="0">
              <a:latin typeface="+mj-ea"/>
              <a:ea typeface="+mj-ea"/>
            </a:endParaRPr>
          </a:p>
        </p:txBody>
      </p:sp>
      <p:cxnSp>
        <p:nvCxnSpPr>
          <p:cNvPr id="36" name="Google Shape;264;p33"/>
          <p:cNvCxnSpPr/>
          <p:nvPr/>
        </p:nvCxnSpPr>
        <p:spPr>
          <a:xfrm flipH="1">
            <a:off x="416779" y="576856"/>
            <a:ext cx="815951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Google Shape;260;p33"/>
          <p:cNvSpPr txBox="1">
            <a:spLocks/>
          </p:cNvSpPr>
          <p:nvPr/>
        </p:nvSpPr>
        <p:spPr>
          <a:xfrm>
            <a:off x="1129553" y="71713"/>
            <a:ext cx="3747247" cy="451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6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algn="l"/>
            <a:r>
              <a:rPr lang="ko-KR" altLang="en-US" sz="2000" dirty="0" err="1" smtClean="0">
                <a:solidFill>
                  <a:schemeClr val="tx1"/>
                </a:solidFill>
                <a:latin typeface="+mj-ea"/>
                <a:ea typeface="+mj-ea"/>
              </a:rPr>
              <a:t>인사이트</a:t>
            </a:r>
            <a:r>
              <a:rPr lang="ko-KR" altLang="en-US" sz="2000" dirty="0" smtClean="0">
                <a:solidFill>
                  <a:schemeClr val="tx1"/>
                </a:solidFill>
                <a:latin typeface="+mj-ea"/>
                <a:ea typeface="+mj-ea"/>
              </a:rPr>
              <a:t> 도출</a:t>
            </a:r>
            <a:endParaRPr lang="en-US" sz="20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36493" y="708212"/>
            <a:ext cx="772757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 err="1" smtClean="0">
                <a:latin typeface="+mn-ea"/>
              </a:rPr>
              <a:t>따릉이</a:t>
            </a:r>
            <a:r>
              <a:rPr lang="ko-KR" altLang="en-US" b="1" dirty="0" smtClean="0">
                <a:latin typeface="+mn-ea"/>
              </a:rPr>
              <a:t> 데이터 상관관계 분석 진행</a:t>
            </a:r>
            <a:endParaRPr lang="en-US" altLang="ko-KR" b="1" dirty="0" smtClean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>
              <a:latin typeface="+mn-ea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 smtClean="0">
                <a:latin typeface="+mn-ea"/>
                <a:ea typeface="+mn-ea"/>
              </a:rPr>
              <a:t>기온</a:t>
            </a:r>
            <a:r>
              <a:rPr lang="en-US" altLang="ko-KR" b="1" dirty="0" smtClean="0">
                <a:latin typeface="+mn-ea"/>
                <a:ea typeface="+mn-ea"/>
              </a:rPr>
              <a:t>, </a:t>
            </a:r>
            <a:r>
              <a:rPr lang="ko-KR" altLang="en-US" b="1" dirty="0" smtClean="0">
                <a:latin typeface="+mn-ea"/>
                <a:ea typeface="+mn-ea"/>
              </a:rPr>
              <a:t>일 강수량</a:t>
            </a:r>
            <a:r>
              <a:rPr lang="en-US" altLang="ko-KR" b="1" dirty="0" smtClean="0">
                <a:latin typeface="+mn-ea"/>
                <a:ea typeface="+mn-ea"/>
              </a:rPr>
              <a:t>, </a:t>
            </a:r>
            <a:r>
              <a:rPr lang="ko-KR" altLang="en-US" b="1" dirty="0" smtClean="0">
                <a:latin typeface="+mn-ea"/>
                <a:ea typeface="+mn-ea"/>
              </a:rPr>
              <a:t>일 적설량의 상관관계가 보이는 것을 확인</a:t>
            </a:r>
            <a:endParaRPr lang="en-US" altLang="ko-KR" b="1" dirty="0" smtClean="0">
              <a:latin typeface="+mn-ea"/>
              <a:ea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516" y="1766046"/>
            <a:ext cx="7286035" cy="3115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006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19952" y="35707"/>
            <a:ext cx="726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latin typeface="+mj-ea"/>
                <a:ea typeface="+mj-ea"/>
              </a:rPr>
              <a:t>04</a:t>
            </a:r>
            <a:endParaRPr lang="ko-KR" altLang="en-US" sz="2800" b="1" dirty="0">
              <a:latin typeface="+mj-ea"/>
              <a:ea typeface="+mj-ea"/>
            </a:endParaRPr>
          </a:p>
        </p:txBody>
      </p:sp>
      <p:cxnSp>
        <p:nvCxnSpPr>
          <p:cNvPr id="36" name="Google Shape;264;p33"/>
          <p:cNvCxnSpPr/>
          <p:nvPr/>
        </p:nvCxnSpPr>
        <p:spPr>
          <a:xfrm flipH="1">
            <a:off x="416779" y="576856"/>
            <a:ext cx="815951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Google Shape;260;p33"/>
          <p:cNvSpPr txBox="1">
            <a:spLocks/>
          </p:cNvSpPr>
          <p:nvPr/>
        </p:nvSpPr>
        <p:spPr>
          <a:xfrm>
            <a:off x="1129553" y="71713"/>
            <a:ext cx="3747247" cy="451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6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algn="l"/>
            <a:r>
              <a:rPr lang="ko-KR" altLang="en-US" sz="2000" dirty="0" err="1" smtClean="0">
                <a:solidFill>
                  <a:schemeClr val="tx1"/>
                </a:solidFill>
                <a:latin typeface="+mj-ea"/>
                <a:ea typeface="+mj-ea"/>
              </a:rPr>
              <a:t>인사이트</a:t>
            </a:r>
            <a:r>
              <a:rPr lang="ko-KR" altLang="en-US" sz="2000" dirty="0" smtClean="0">
                <a:solidFill>
                  <a:schemeClr val="tx1"/>
                </a:solidFill>
                <a:latin typeface="+mj-ea"/>
                <a:ea typeface="+mj-ea"/>
              </a:rPr>
              <a:t> 도출</a:t>
            </a:r>
            <a:endParaRPr lang="en-US" sz="20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36493" y="708212"/>
            <a:ext cx="772757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 err="1" smtClean="0">
                <a:latin typeface="+mn-ea"/>
              </a:rPr>
              <a:t>산점도를</a:t>
            </a:r>
            <a:r>
              <a:rPr lang="ko-KR" altLang="en-US" b="1" dirty="0" smtClean="0">
                <a:latin typeface="+mn-ea"/>
              </a:rPr>
              <a:t> 그려서 확인</a:t>
            </a:r>
            <a:endParaRPr lang="en-US" altLang="ko-KR" b="1" dirty="0" smtClean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 err="1" smtClean="0">
                <a:latin typeface="+mn-ea"/>
              </a:rPr>
              <a:t>따릉이</a:t>
            </a:r>
            <a:r>
              <a:rPr lang="ko-KR" altLang="en-US" b="1" dirty="0">
                <a:latin typeface="+mn-ea"/>
              </a:rPr>
              <a:t> </a:t>
            </a:r>
            <a:r>
              <a:rPr lang="ko-KR" altLang="en-US" b="1" dirty="0" err="1" smtClean="0">
                <a:latin typeface="+mn-ea"/>
              </a:rPr>
              <a:t>이용건수와</a:t>
            </a:r>
            <a:r>
              <a:rPr lang="ko-KR" altLang="en-US" b="1" dirty="0" smtClean="0">
                <a:latin typeface="+mn-ea"/>
              </a:rPr>
              <a:t> 기온을 </a:t>
            </a:r>
            <a:r>
              <a:rPr lang="ko-KR" altLang="en-US" b="1" dirty="0" err="1" smtClean="0">
                <a:latin typeface="+mn-ea"/>
              </a:rPr>
              <a:t>산점도를</a:t>
            </a:r>
            <a:r>
              <a:rPr lang="ko-KR" altLang="en-US" b="1" dirty="0" smtClean="0">
                <a:latin typeface="+mn-ea"/>
              </a:rPr>
              <a:t> 그려 확인하면</a:t>
            </a:r>
            <a:r>
              <a:rPr lang="en-US" altLang="ko-KR" b="1" dirty="0">
                <a:latin typeface="+mn-ea"/>
              </a:rPr>
              <a:t> </a:t>
            </a:r>
            <a:r>
              <a:rPr lang="ko-KR" altLang="en-US" b="1" dirty="0" smtClean="0">
                <a:latin typeface="+mn-ea"/>
              </a:rPr>
              <a:t>기온이 높아질수록 </a:t>
            </a:r>
            <a:r>
              <a:rPr lang="ko-KR" altLang="en-US" b="1" dirty="0" err="1" smtClean="0">
                <a:latin typeface="+mn-ea"/>
              </a:rPr>
              <a:t>이용량이</a:t>
            </a:r>
            <a:r>
              <a:rPr lang="ko-KR" altLang="en-US" b="1" dirty="0" smtClean="0">
                <a:latin typeface="+mn-ea"/>
              </a:rPr>
              <a:t> 많아지는 추세를 확인할 수 있음</a:t>
            </a:r>
            <a:endParaRPr lang="en-US" altLang="ko-KR" b="1" dirty="0" smtClean="0"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401" y="1945431"/>
            <a:ext cx="7092763" cy="3002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19952" y="35707"/>
            <a:ext cx="726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latin typeface="+mj-ea"/>
                <a:ea typeface="+mj-ea"/>
              </a:rPr>
              <a:t>04</a:t>
            </a:r>
            <a:endParaRPr lang="ko-KR" altLang="en-US" sz="2800" b="1" dirty="0">
              <a:latin typeface="+mj-ea"/>
              <a:ea typeface="+mj-ea"/>
            </a:endParaRPr>
          </a:p>
        </p:txBody>
      </p:sp>
      <p:cxnSp>
        <p:nvCxnSpPr>
          <p:cNvPr id="36" name="Google Shape;264;p33"/>
          <p:cNvCxnSpPr/>
          <p:nvPr/>
        </p:nvCxnSpPr>
        <p:spPr>
          <a:xfrm flipH="1">
            <a:off x="416779" y="576856"/>
            <a:ext cx="815951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Google Shape;260;p33"/>
          <p:cNvSpPr txBox="1">
            <a:spLocks/>
          </p:cNvSpPr>
          <p:nvPr/>
        </p:nvSpPr>
        <p:spPr>
          <a:xfrm>
            <a:off x="1129553" y="71713"/>
            <a:ext cx="3747247" cy="451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6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algn="l"/>
            <a:r>
              <a:rPr lang="ko-KR" altLang="en-US" sz="2000" dirty="0" err="1" smtClean="0">
                <a:solidFill>
                  <a:schemeClr val="tx1"/>
                </a:solidFill>
                <a:latin typeface="+mj-ea"/>
                <a:ea typeface="+mj-ea"/>
              </a:rPr>
              <a:t>인사이트</a:t>
            </a:r>
            <a:r>
              <a:rPr lang="ko-KR" altLang="en-US" sz="2000" dirty="0" smtClean="0">
                <a:solidFill>
                  <a:schemeClr val="tx1"/>
                </a:solidFill>
                <a:latin typeface="+mj-ea"/>
                <a:ea typeface="+mj-ea"/>
              </a:rPr>
              <a:t> 도출</a:t>
            </a:r>
            <a:endParaRPr lang="en-US" sz="20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36493" y="708212"/>
            <a:ext cx="772757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 smtClean="0">
                <a:latin typeface="+mn-ea"/>
              </a:rPr>
              <a:t>히스토그램으로 확인</a:t>
            </a:r>
            <a:endParaRPr lang="en-US" altLang="ko-KR" b="1" dirty="0" smtClean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 smtClean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latin typeface="+mn-ea"/>
              </a:rPr>
              <a:t>강수량과 적설량은 </a:t>
            </a:r>
            <a:r>
              <a:rPr lang="en-US" altLang="ko-KR" b="1" dirty="0">
                <a:latin typeface="+mn-ea"/>
              </a:rPr>
              <a:t>0</a:t>
            </a:r>
            <a:r>
              <a:rPr lang="ko-KR" altLang="en-US" b="1" dirty="0">
                <a:latin typeface="+mn-ea"/>
              </a:rPr>
              <a:t>인 데이터들이 많아 </a:t>
            </a:r>
            <a:r>
              <a:rPr lang="en-US" altLang="ko-KR" b="1" dirty="0">
                <a:latin typeface="+mn-ea"/>
              </a:rPr>
              <a:t>0.1</a:t>
            </a:r>
            <a:r>
              <a:rPr lang="ko-KR" altLang="en-US" b="1" dirty="0">
                <a:latin typeface="+mn-ea"/>
              </a:rPr>
              <a:t>이상인 데이터들만 사용하여 히스토그램으로 파악</a:t>
            </a:r>
            <a:endParaRPr lang="en-US" altLang="ko-KR" b="1" dirty="0"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023" y="2245730"/>
            <a:ext cx="7230035" cy="278113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83023" y="1937953"/>
            <a:ext cx="11116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latin typeface="+mn-ea"/>
                <a:ea typeface="+mn-ea"/>
              </a:rPr>
              <a:t>강수량</a:t>
            </a:r>
            <a:endParaRPr lang="ko-KR" altLang="en-US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43202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3"/>
          <p:cNvSpPr txBox="1">
            <a:spLocks noGrp="1"/>
          </p:cNvSpPr>
          <p:nvPr>
            <p:ph type="title"/>
          </p:nvPr>
        </p:nvSpPr>
        <p:spPr>
          <a:xfrm>
            <a:off x="1500199" y="2699650"/>
            <a:ext cx="3672435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ko-KR" altLang="en-US" sz="3600" dirty="0">
                <a:latin typeface="+mj-ea"/>
                <a:ea typeface="+mj-ea"/>
              </a:rPr>
              <a:t>프로젝트 개요</a:t>
            </a:r>
          </a:p>
        </p:txBody>
      </p:sp>
      <p:sp>
        <p:nvSpPr>
          <p:cNvPr id="261" name="Google Shape;261;p33"/>
          <p:cNvSpPr txBox="1">
            <a:spLocks noGrp="1"/>
          </p:cNvSpPr>
          <p:nvPr>
            <p:ph type="title" idx="2"/>
          </p:nvPr>
        </p:nvSpPr>
        <p:spPr>
          <a:xfrm>
            <a:off x="1500200" y="1602050"/>
            <a:ext cx="12888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01</a:t>
            </a:r>
            <a:endParaRPr dirty="0"/>
          </a:p>
        </p:txBody>
      </p:sp>
      <p:grpSp>
        <p:nvGrpSpPr>
          <p:cNvPr id="262" name="Google Shape;262;p33"/>
          <p:cNvGrpSpPr/>
          <p:nvPr/>
        </p:nvGrpSpPr>
        <p:grpSpPr>
          <a:xfrm flipH="1">
            <a:off x="-93625" y="2521475"/>
            <a:ext cx="4993500" cy="0"/>
            <a:chOff x="2220050" y="1547100"/>
            <a:chExt cx="4993500" cy="0"/>
          </a:xfrm>
        </p:grpSpPr>
        <p:cxnSp>
          <p:nvCxnSpPr>
            <p:cNvPr id="263" name="Google Shape;263;p33"/>
            <p:cNvCxnSpPr/>
            <p:nvPr/>
          </p:nvCxnSpPr>
          <p:spPr>
            <a:xfrm>
              <a:off x="2220050" y="1547100"/>
              <a:ext cx="464400" cy="0"/>
            </a:xfrm>
            <a:prstGeom prst="straightConnector1">
              <a:avLst/>
            </a:prstGeom>
            <a:noFill/>
            <a:ln w="1143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4" name="Google Shape;264;p33"/>
            <p:cNvCxnSpPr/>
            <p:nvPr/>
          </p:nvCxnSpPr>
          <p:spPr>
            <a:xfrm>
              <a:off x="2684450" y="1547100"/>
              <a:ext cx="45291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19952" y="35707"/>
            <a:ext cx="726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latin typeface="+mj-ea"/>
                <a:ea typeface="+mj-ea"/>
              </a:rPr>
              <a:t>04</a:t>
            </a:r>
            <a:endParaRPr lang="ko-KR" altLang="en-US" sz="2800" b="1" dirty="0">
              <a:latin typeface="+mj-ea"/>
              <a:ea typeface="+mj-ea"/>
            </a:endParaRPr>
          </a:p>
        </p:txBody>
      </p:sp>
      <p:cxnSp>
        <p:nvCxnSpPr>
          <p:cNvPr id="36" name="Google Shape;264;p33"/>
          <p:cNvCxnSpPr/>
          <p:nvPr/>
        </p:nvCxnSpPr>
        <p:spPr>
          <a:xfrm flipH="1">
            <a:off x="416779" y="576856"/>
            <a:ext cx="815951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Google Shape;260;p33"/>
          <p:cNvSpPr txBox="1">
            <a:spLocks/>
          </p:cNvSpPr>
          <p:nvPr/>
        </p:nvSpPr>
        <p:spPr>
          <a:xfrm>
            <a:off x="1129553" y="71713"/>
            <a:ext cx="3747247" cy="451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6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algn="l"/>
            <a:r>
              <a:rPr lang="ko-KR" altLang="en-US" sz="2000" dirty="0" err="1" smtClean="0">
                <a:solidFill>
                  <a:schemeClr val="tx1"/>
                </a:solidFill>
                <a:latin typeface="+mj-ea"/>
                <a:ea typeface="+mj-ea"/>
              </a:rPr>
              <a:t>인사이트</a:t>
            </a:r>
            <a:r>
              <a:rPr lang="ko-KR" altLang="en-US" sz="2000" dirty="0" smtClean="0">
                <a:solidFill>
                  <a:schemeClr val="tx1"/>
                </a:solidFill>
                <a:latin typeface="+mj-ea"/>
                <a:ea typeface="+mj-ea"/>
              </a:rPr>
              <a:t> 도출</a:t>
            </a:r>
            <a:endParaRPr lang="en-US" sz="20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023" y="1074695"/>
            <a:ext cx="7207624" cy="325849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83023" y="766918"/>
            <a:ext cx="11116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latin typeface="+mn-ea"/>
                <a:ea typeface="+mn-ea"/>
              </a:rPr>
              <a:t>적설량</a:t>
            </a: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79928" y="4569249"/>
            <a:ext cx="77963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/>
              <a:t>강수량과 적설량 모두 증가할수록 </a:t>
            </a:r>
            <a:r>
              <a:rPr lang="ko-KR" altLang="en-US" sz="1600" b="1" dirty="0" err="1" smtClean="0"/>
              <a:t>따릉이의</a:t>
            </a:r>
            <a:r>
              <a:rPr lang="ko-KR" altLang="en-US" sz="1600" b="1" dirty="0" smtClean="0"/>
              <a:t> 대여 건수는 낮아지는 모습을 볼 수 있다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566601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3"/>
          <p:cNvSpPr txBox="1">
            <a:spLocks noGrp="1"/>
          </p:cNvSpPr>
          <p:nvPr>
            <p:ph type="title"/>
          </p:nvPr>
        </p:nvSpPr>
        <p:spPr>
          <a:xfrm>
            <a:off x="1500198" y="2699650"/>
            <a:ext cx="3609683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ko-KR" altLang="en-US" sz="3600" smtClean="0">
                <a:latin typeface="+mj-ea"/>
                <a:ea typeface="+mj-ea"/>
              </a:rPr>
              <a:t>자체 평가 의견</a:t>
            </a:r>
            <a:endParaRPr lang="ko-KR" altLang="en-US" sz="3600" dirty="0">
              <a:latin typeface="+mj-ea"/>
              <a:ea typeface="+mj-ea"/>
            </a:endParaRPr>
          </a:p>
        </p:txBody>
      </p:sp>
      <p:sp>
        <p:nvSpPr>
          <p:cNvPr id="261" name="Google Shape;261;p33"/>
          <p:cNvSpPr txBox="1">
            <a:spLocks noGrp="1"/>
          </p:cNvSpPr>
          <p:nvPr>
            <p:ph type="title" idx="2"/>
          </p:nvPr>
        </p:nvSpPr>
        <p:spPr>
          <a:xfrm>
            <a:off x="1500200" y="1602050"/>
            <a:ext cx="12888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05</a:t>
            </a:r>
            <a:endParaRPr dirty="0"/>
          </a:p>
        </p:txBody>
      </p:sp>
      <p:grpSp>
        <p:nvGrpSpPr>
          <p:cNvPr id="262" name="Google Shape;262;p33"/>
          <p:cNvGrpSpPr/>
          <p:nvPr/>
        </p:nvGrpSpPr>
        <p:grpSpPr>
          <a:xfrm flipH="1">
            <a:off x="-93625" y="2521475"/>
            <a:ext cx="4993500" cy="0"/>
            <a:chOff x="2220050" y="1547100"/>
            <a:chExt cx="4993500" cy="0"/>
          </a:xfrm>
        </p:grpSpPr>
        <p:cxnSp>
          <p:nvCxnSpPr>
            <p:cNvPr id="263" name="Google Shape;263;p33"/>
            <p:cNvCxnSpPr/>
            <p:nvPr/>
          </p:nvCxnSpPr>
          <p:spPr>
            <a:xfrm>
              <a:off x="2220050" y="1547100"/>
              <a:ext cx="464400" cy="0"/>
            </a:xfrm>
            <a:prstGeom prst="straightConnector1">
              <a:avLst/>
            </a:prstGeom>
            <a:noFill/>
            <a:ln w="1143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4" name="Google Shape;264;p33"/>
            <p:cNvCxnSpPr/>
            <p:nvPr/>
          </p:nvCxnSpPr>
          <p:spPr>
            <a:xfrm>
              <a:off x="2684450" y="1547100"/>
              <a:ext cx="45291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2740310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19952" y="35707"/>
            <a:ext cx="726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latin typeface="+mj-ea"/>
                <a:ea typeface="+mj-ea"/>
              </a:rPr>
              <a:t>05</a:t>
            </a:r>
            <a:endParaRPr lang="ko-KR" altLang="en-US" sz="2800" b="1" dirty="0">
              <a:latin typeface="+mj-ea"/>
              <a:ea typeface="+mj-ea"/>
            </a:endParaRPr>
          </a:p>
        </p:txBody>
      </p:sp>
      <p:cxnSp>
        <p:nvCxnSpPr>
          <p:cNvPr id="36" name="Google Shape;264;p33"/>
          <p:cNvCxnSpPr/>
          <p:nvPr/>
        </p:nvCxnSpPr>
        <p:spPr>
          <a:xfrm flipH="1">
            <a:off x="416779" y="576856"/>
            <a:ext cx="815951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464058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47"/>
          <p:cNvSpPr txBox="1">
            <a:spLocks noGrp="1"/>
          </p:cNvSpPr>
          <p:nvPr>
            <p:ph type="title"/>
          </p:nvPr>
        </p:nvSpPr>
        <p:spPr>
          <a:xfrm>
            <a:off x="713263" y="539500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THANKS</a:t>
            </a:r>
            <a:r>
              <a:rPr lang="en" dirty="0"/>
              <a:t>!</a:t>
            </a:r>
            <a:endParaRPr dirty="0"/>
          </a:p>
        </p:txBody>
      </p:sp>
      <p:grpSp>
        <p:nvGrpSpPr>
          <p:cNvPr id="467" name="Google Shape;467;p47"/>
          <p:cNvGrpSpPr/>
          <p:nvPr/>
        </p:nvGrpSpPr>
        <p:grpSpPr>
          <a:xfrm flipH="1">
            <a:off x="-84175" y="2908225"/>
            <a:ext cx="4949100" cy="0"/>
            <a:chOff x="2220050" y="1547100"/>
            <a:chExt cx="4949100" cy="0"/>
          </a:xfrm>
        </p:grpSpPr>
        <p:cxnSp>
          <p:nvCxnSpPr>
            <p:cNvPr id="468" name="Google Shape;468;p47"/>
            <p:cNvCxnSpPr/>
            <p:nvPr/>
          </p:nvCxnSpPr>
          <p:spPr>
            <a:xfrm>
              <a:off x="2220050" y="1547100"/>
              <a:ext cx="464400" cy="0"/>
            </a:xfrm>
            <a:prstGeom prst="straightConnector1">
              <a:avLst/>
            </a:prstGeom>
            <a:noFill/>
            <a:ln w="1143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9" name="Google Shape;469;p47"/>
            <p:cNvCxnSpPr/>
            <p:nvPr/>
          </p:nvCxnSpPr>
          <p:spPr>
            <a:xfrm>
              <a:off x="2684450" y="1547100"/>
              <a:ext cx="44847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19952" y="35707"/>
            <a:ext cx="726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latin typeface="+mj-ea"/>
                <a:ea typeface="+mj-ea"/>
              </a:rPr>
              <a:t>01</a:t>
            </a:r>
            <a:endParaRPr lang="ko-KR" altLang="en-US" sz="2800" b="1" dirty="0">
              <a:latin typeface="+mj-ea"/>
              <a:ea typeface="+mj-ea"/>
            </a:endParaRPr>
          </a:p>
        </p:txBody>
      </p:sp>
      <p:cxnSp>
        <p:nvCxnSpPr>
          <p:cNvPr id="36" name="Google Shape;264;p33"/>
          <p:cNvCxnSpPr/>
          <p:nvPr/>
        </p:nvCxnSpPr>
        <p:spPr>
          <a:xfrm flipH="1">
            <a:off x="416779" y="576856"/>
            <a:ext cx="815951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834759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19952" y="35707"/>
            <a:ext cx="726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latin typeface="+mj-ea"/>
                <a:ea typeface="+mj-ea"/>
              </a:rPr>
              <a:t>01</a:t>
            </a:r>
            <a:endParaRPr lang="ko-KR" altLang="en-US" sz="2800" b="1" dirty="0">
              <a:latin typeface="+mj-ea"/>
              <a:ea typeface="+mj-ea"/>
            </a:endParaRPr>
          </a:p>
        </p:txBody>
      </p:sp>
      <p:cxnSp>
        <p:nvCxnSpPr>
          <p:cNvPr id="36" name="Google Shape;264;p33"/>
          <p:cNvCxnSpPr/>
          <p:nvPr/>
        </p:nvCxnSpPr>
        <p:spPr>
          <a:xfrm flipH="1">
            <a:off x="416779" y="576856"/>
            <a:ext cx="815951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TextBox 1"/>
          <p:cNvSpPr txBox="1"/>
          <p:nvPr/>
        </p:nvSpPr>
        <p:spPr>
          <a:xfrm>
            <a:off x="699247" y="824753"/>
            <a:ext cx="26445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latin typeface="+mj-ea"/>
                <a:ea typeface="+mj-ea"/>
              </a:rPr>
              <a:t>프로젝트 수행 절차</a:t>
            </a:r>
            <a:endParaRPr lang="ko-KR" altLang="en-US" b="1" dirty="0">
              <a:latin typeface="+mj-ea"/>
              <a:ea typeface="+mj-ea"/>
            </a:endParaRPr>
          </a:p>
        </p:txBody>
      </p:sp>
      <p:pic>
        <p:nvPicPr>
          <p:cNvPr id="41" name="그림 40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985131" y="1442008"/>
            <a:ext cx="5357531" cy="959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183264"/>
      </p:ext>
    </p:extLst>
  </p:cSld>
  <p:clrMapOvr>
    <a:masterClrMapping/>
  </p:clrMapOvr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19952" y="35707"/>
            <a:ext cx="726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latin typeface="+mj-ea"/>
                <a:ea typeface="+mj-ea"/>
              </a:rPr>
              <a:t>01</a:t>
            </a:r>
            <a:endParaRPr lang="ko-KR" altLang="en-US" sz="2800" b="1" dirty="0">
              <a:latin typeface="+mj-ea"/>
              <a:ea typeface="+mj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16106" y="81873"/>
            <a:ext cx="26983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b="1" dirty="0">
                <a:latin typeface="+mj-ea"/>
                <a:ea typeface="+mj-ea"/>
              </a:rPr>
              <a:t>프로젝트 </a:t>
            </a:r>
            <a:r>
              <a:rPr lang="ko-KR" altLang="en-US" sz="2200" b="1" dirty="0" smtClean="0">
                <a:latin typeface="+mj-ea"/>
                <a:ea typeface="+mj-ea"/>
              </a:rPr>
              <a:t>수행 결과</a:t>
            </a:r>
            <a:endParaRPr lang="ko-KR" altLang="en-US" sz="2200" b="1" dirty="0">
              <a:latin typeface="+mj-ea"/>
              <a:ea typeface="+mj-ea"/>
            </a:endParaRPr>
          </a:p>
        </p:txBody>
      </p:sp>
      <p:cxnSp>
        <p:nvCxnSpPr>
          <p:cNvPr id="36" name="Google Shape;264;p33"/>
          <p:cNvCxnSpPr/>
          <p:nvPr/>
        </p:nvCxnSpPr>
        <p:spPr>
          <a:xfrm flipH="1">
            <a:off x="416779" y="576856"/>
            <a:ext cx="815951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" name="TextBox 16"/>
          <p:cNvSpPr txBox="1"/>
          <p:nvPr/>
        </p:nvSpPr>
        <p:spPr>
          <a:xfrm flipH="1">
            <a:off x="519952" y="712084"/>
            <a:ext cx="6526024" cy="9052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800" b="1">
                <a:solidFill>
                  <a:schemeClr val="tx1"/>
                </a:solidFill>
                <a:latin typeface="+mn-ea"/>
                <a:ea typeface="+mn-ea"/>
              </a:rPr>
              <a:t>평일과 주말의 요일별 대여건수 합계 </a:t>
            </a:r>
            <a:r>
              <a:rPr lang="en-US" altLang="ko-KR" sz="1800" b="1">
                <a:solidFill>
                  <a:schemeClr val="tx1"/>
                </a:solidFill>
                <a:latin typeface="+mn-ea"/>
                <a:ea typeface="+mn-ea"/>
              </a:rPr>
              <a:t>SUM</a:t>
            </a:r>
            <a:endParaRPr lang="en-US" altLang="ko-KR" sz="1800" b="1">
              <a:solidFill>
                <a:schemeClr val="tx1"/>
              </a:solidFill>
              <a:latin typeface="+mn-ea"/>
              <a:ea typeface="+mn-ea"/>
            </a:endParaRPr>
          </a:p>
          <a:p>
            <a:pPr lvl="0">
              <a:defRPr/>
            </a:pPr>
            <a:r>
              <a:rPr lang="ko-KR" altLang="en-US" sz="1800" b="1">
                <a:solidFill>
                  <a:schemeClr val="tx1"/>
                </a:solidFill>
                <a:latin typeface="+mn-ea"/>
                <a:ea typeface="+mn-ea"/>
              </a:rPr>
              <a:t>요일별 평일</a:t>
            </a:r>
            <a:r>
              <a:rPr lang="en-US" altLang="ko-KR" sz="1800" b="1">
                <a:solidFill>
                  <a:schemeClr val="tx1"/>
                </a:solidFill>
                <a:latin typeface="+mn-ea"/>
                <a:ea typeface="+mn-ea"/>
              </a:rPr>
              <a:t>/</a:t>
            </a:r>
            <a:r>
              <a:rPr lang="ko-KR" altLang="en-US" sz="1800" b="1">
                <a:solidFill>
                  <a:schemeClr val="tx1"/>
                </a:solidFill>
                <a:latin typeface="+mn-ea"/>
                <a:ea typeface="+mn-ea"/>
              </a:rPr>
              <a:t>주말 대여건수 시각화</a:t>
            </a:r>
            <a:endParaRPr lang="ko-KR" altLang="en-US" sz="1800" b="1">
              <a:solidFill>
                <a:schemeClr val="tx1"/>
              </a:solidFill>
              <a:latin typeface="+mn-ea"/>
              <a:ea typeface="+mn-ea"/>
            </a:endParaRPr>
          </a:p>
          <a:p>
            <a:pPr lvl="0">
              <a:defRPr/>
            </a:pPr>
            <a:endParaRPr lang="ko-KR" altLang="en-US" sz="1800" b="1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37" name="그림 3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43831" y="1876922"/>
            <a:ext cx="1672855" cy="1987075"/>
          </a:xfrm>
          <a:prstGeom prst="rect">
            <a:avLst/>
          </a:prstGeom>
        </p:spPr>
      </p:pic>
      <p:pic>
        <p:nvPicPr>
          <p:cNvPr id="38" name="그림 37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591588" y="1666875"/>
            <a:ext cx="4437072" cy="28430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44;p20"/>
          <p:cNvSpPr>
            <a:spLocks noGrp="1"/>
          </p:cNvSpPr>
          <p:nvPr>
            <p:ph type="title" idx="0"/>
          </p:nvPr>
        </p:nvSpPr>
        <p:spPr>
          <a:xfrm>
            <a:off x="720000" y="445025"/>
            <a:ext cx="7704000" cy="1204647"/>
          </a:xfrm>
        </p:spPr>
        <p:txBody>
          <a:bodyPr/>
          <a:p>
            <a:pPr lvl="0">
              <a:defRPr/>
            </a:pPr>
            <a:r>
              <a:rPr lang="ko-KR" altLang="en-US" sz="1300"/>
              <a:t>평일 </a:t>
            </a:r>
            <a:r>
              <a:rPr lang="en-US" altLang="ko-KR" sz="1300"/>
              <a:t>(0~4)</a:t>
            </a:r>
            <a:r>
              <a:rPr lang="ko-KR" altLang="en-US" sz="1300"/>
              <a:t> 주말</a:t>
            </a:r>
            <a:r>
              <a:rPr lang="en-US" altLang="ko-KR" sz="1300"/>
              <a:t>(5,6)</a:t>
            </a:r>
            <a:r>
              <a:rPr lang="ko-KR" altLang="en-US" sz="1300"/>
              <a:t> 구분</a:t>
            </a:r>
            <a:br>
              <a:rPr lang="ko-KR" altLang="en-US" sz="1300"/>
            </a:br>
            <a:r>
              <a:rPr lang="ko-KR" altLang="en-US" sz="1300"/>
              <a:t>평일 </a:t>
            </a:r>
            <a:r>
              <a:rPr lang="en-US" altLang="ko-KR" sz="1300"/>
              <a:t>:</a:t>
            </a:r>
            <a:r>
              <a:rPr lang="ko-KR" altLang="en-US" sz="1300"/>
              <a:t> </a:t>
            </a:r>
            <a:r>
              <a:rPr lang="en-US" altLang="ko-KR" sz="1300"/>
              <a:t>0</a:t>
            </a:r>
            <a:r>
              <a:rPr lang="ko-KR" altLang="en-US" sz="1300"/>
              <a:t> 주말</a:t>
            </a:r>
            <a:r>
              <a:rPr lang="en-US" altLang="ko-KR" sz="1300"/>
              <a:t>:</a:t>
            </a:r>
            <a:r>
              <a:rPr lang="ko-KR" altLang="en-US" sz="1300"/>
              <a:t> </a:t>
            </a:r>
            <a:r>
              <a:rPr lang="en-US" altLang="ko-KR" sz="1300"/>
              <a:t>1</a:t>
            </a:r>
            <a:br>
              <a:rPr lang="ko-KR" altLang="en-US" sz="1300"/>
            </a:br>
            <a:r>
              <a:rPr lang="en-US" altLang="ko-KR" sz="1300"/>
              <a:t>apply lambda </a:t>
            </a:r>
            <a:r>
              <a:rPr lang="ko-KR" altLang="en-US" sz="1300"/>
              <a:t>함수 지정</a:t>
            </a:r>
            <a:br>
              <a:rPr lang="ko-KR" altLang="en-US" sz="1300"/>
            </a:br>
            <a:r>
              <a:rPr lang="en-US" altLang="ko-KR" sz="1300"/>
              <a:t>1~12</a:t>
            </a:r>
            <a:r>
              <a:rPr lang="ko-KR" altLang="en-US" sz="1300"/>
              <a:t>월 지정</a:t>
            </a:r>
            <a:br>
              <a:rPr lang="ko-KR" altLang="en-US" sz="1300"/>
            </a:br>
            <a:r>
              <a:rPr lang="ko-KR" altLang="en-US" sz="1300"/>
              <a:t>월별 평일과 주말 대여 건수 비교 시각화</a:t>
            </a:r>
            <a:endParaRPr lang="ko-KR" altLang="en-US" sz="130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576768" y="1621080"/>
            <a:ext cx="5400688" cy="3275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304610"/>
      </p:ext>
    </p:extLst>
  </p:cSld>
  <p:clrMapOvr>
    <a:masterClrMapping/>
  </p:clrMapOvr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19952" y="35707"/>
            <a:ext cx="726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latin typeface="+mj-ea"/>
                <a:ea typeface="+mj-ea"/>
              </a:rPr>
              <a:t>01</a:t>
            </a:r>
            <a:endParaRPr lang="ko-KR" altLang="en-US" sz="2800" b="1" dirty="0">
              <a:latin typeface="+mj-ea"/>
              <a:ea typeface="+mj-ea"/>
            </a:endParaRPr>
          </a:p>
        </p:txBody>
      </p:sp>
      <p:cxnSp>
        <p:nvCxnSpPr>
          <p:cNvPr id="36" name="Google Shape;264;p33"/>
          <p:cNvCxnSpPr/>
          <p:nvPr/>
        </p:nvCxnSpPr>
        <p:spPr>
          <a:xfrm flipH="1">
            <a:off x="416779" y="576856"/>
            <a:ext cx="815951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7" name="그림 3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286368" y="2106926"/>
            <a:ext cx="1662225" cy="2486304"/>
          </a:xfrm>
          <a:prstGeom prst="rect">
            <a:avLst/>
          </a:prstGeom>
        </p:spPr>
      </p:pic>
      <p:sp>
        <p:nvSpPr>
          <p:cNvPr id="38" name="TextBox 4"/>
          <p:cNvSpPr txBox="1"/>
          <p:nvPr/>
        </p:nvSpPr>
        <p:spPr>
          <a:xfrm>
            <a:off x="636492" y="708211"/>
            <a:ext cx="7530354" cy="17949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>
              <a:buFont typeface="Arial"/>
              <a:buChar char="•"/>
              <a:defRPr/>
            </a:pPr>
            <a:r>
              <a:rPr lang="ko-KR" altLang="en-US" b="1">
                <a:latin typeface="+mn-ea"/>
                <a:ea typeface="+mn-ea"/>
              </a:rPr>
              <a:t>공공데이터프레임에서 대여일자</a:t>
            </a:r>
            <a:r>
              <a:rPr lang="en-US" altLang="ko-KR" b="1">
                <a:latin typeface="+mn-ea"/>
                <a:ea typeface="+mn-ea"/>
              </a:rPr>
              <a:t>,</a:t>
            </a:r>
            <a:r>
              <a:rPr lang="ko-KR" altLang="en-US" b="1">
                <a:latin typeface="+mn-ea"/>
                <a:ea typeface="+mn-ea"/>
              </a:rPr>
              <a:t> 대여건수 </a:t>
            </a:r>
            <a:r>
              <a:rPr lang="en-US" altLang="ko-KR" b="1">
                <a:latin typeface="+mn-ea"/>
                <a:ea typeface="+mn-ea"/>
              </a:rPr>
              <a:t>groupby</a:t>
            </a:r>
            <a:r>
              <a:rPr lang="ko-KR" altLang="en-US" b="1">
                <a:latin typeface="+mn-ea"/>
                <a:ea typeface="+mn-ea"/>
              </a:rPr>
              <a:t> 하기</a:t>
            </a:r>
            <a:endParaRPr lang="ko-KR" altLang="en-US" b="1">
              <a:latin typeface="+mn-ea"/>
              <a:ea typeface="+mn-ea"/>
            </a:endParaRPr>
          </a:p>
          <a:p>
            <a:pPr marL="285750" lvl="0" indent="-285750">
              <a:buFont typeface="Arial"/>
              <a:buChar char="•"/>
              <a:defRPr/>
            </a:pPr>
            <a:endParaRPr lang="ko-KR" altLang="en-US" b="1">
              <a:latin typeface="+mn-ea"/>
              <a:ea typeface="+mn-ea"/>
            </a:endParaRPr>
          </a:p>
          <a:p>
            <a:pPr marL="285750" lvl="0" indent="-285750">
              <a:buFont typeface="Arial"/>
              <a:buChar char="•"/>
              <a:defRPr/>
            </a:pPr>
            <a:r>
              <a:rPr lang="en-US" altLang="ko-KR" b="1">
                <a:latin typeface="+mn-ea"/>
                <a:ea typeface="+mn-ea"/>
              </a:rPr>
              <a:t>sum </a:t>
            </a:r>
            <a:r>
              <a:rPr lang="ko-KR" altLang="en-US" b="1">
                <a:latin typeface="+mn-ea"/>
                <a:ea typeface="+mn-ea"/>
              </a:rPr>
              <a:t>해서 연</a:t>
            </a:r>
            <a:r>
              <a:rPr lang="en-US" altLang="ko-KR" b="1">
                <a:latin typeface="+mn-ea"/>
                <a:ea typeface="+mn-ea"/>
              </a:rPr>
              <a:t>,</a:t>
            </a:r>
            <a:r>
              <a:rPr lang="ko-KR" altLang="en-US" b="1">
                <a:latin typeface="+mn-ea"/>
                <a:ea typeface="+mn-ea"/>
              </a:rPr>
              <a:t>월 대여건수 합계산하기</a:t>
            </a:r>
            <a:endParaRPr lang="ko-KR" altLang="en-US" b="1">
              <a:latin typeface="+mn-ea"/>
              <a:ea typeface="+mn-ea"/>
            </a:endParaRPr>
          </a:p>
          <a:p>
            <a:pPr marL="285750" lvl="0" indent="-285750">
              <a:buFont typeface="Arial"/>
              <a:buChar char="•"/>
              <a:defRPr/>
            </a:pPr>
            <a:endParaRPr lang="ko-KR" altLang="en-US" b="1">
              <a:latin typeface="+mn-ea"/>
              <a:ea typeface="+mn-ea"/>
            </a:endParaRPr>
          </a:p>
          <a:p>
            <a:pPr marL="285750" lvl="0" indent="-285750">
              <a:buFont typeface="Arial"/>
              <a:buChar char="•"/>
              <a:defRPr/>
            </a:pPr>
            <a:r>
              <a:rPr lang="en-US" altLang="ko-KR" b="1">
                <a:latin typeface="+mn-ea"/>
                <a:ea typeface="+mn-ea"/>
              </a:rPr>
              <a:t>2022</a:t>
            </a:r>
            <a:r>
              <a:rPr lang="ko-KR" altLang="en-US" b="1">
                <a:latin typeface="+mn-ea"/>
                <a:ea typeface="+mn-ea"/>
              </a:rPr>
              <a:t>년</a:t>
            </a:r>
            <a:r>
              <a:rPr lang="en-US" altLang="ko-KR" b="1">
                <a:latin typeface="+mn-ea"/>
                <a:ea typeface="+mn-ea"/>
              </a:rPr>
              <a:t>,</a:t>
            </a:r>
            <a:r>
              <a:rPr lang="ko-KR" altLang="en-US" b="1">
                <a:latin typeface="+mn-ea"/>
                <a:ea typeface="+mn-ea"/>
              </a:rPr>
              <a:t> </a:t>
            </a:r>
            <a:r>
              <a:rPr lang="en-US" altLang="ko-KR" b="1">
                <a:latin typeface="+mn-ea"/>
                <a:ea typeface="+mn-ea"/>
              </a:rPr>
              <a:t>2023</a:t>
            </a:r>
            <a:r>
              <a:rPr lang="ko-KR" altLang="en-US" b="1">
                <a:latin typeface="+mn-ea"/>
                <a:ea typeface="+mn-ea"/>
              </a:rPr>
              <a:t>년 </a:t>
            </a:r>
            <a:r>
              <a:rPr lang="en-US" altLang="ko-KR" b="1">
                <a:latin typeface="+mn-ea"/>
                <a:ea typeface="+mn-ea"/>
              </a:rPr>
              <a:t>,2024</a:t>
            </a:r>
            <a:r>
              <a:rPr lang="ko-KR" altLang="en-US" b="1">
                <a:latin typeface="+mn-ea"/>
                <a:ea typeface="+mn-ea"/>
              </a:rPr>
              <a:t>년 월별 대여 건수 비교 시각화</a:t>
            </a:r>
            <a:endParaRPr lang="ko-KR" altLang="en-US" b="1">
              <a:latin typeface="+mn-ea"/>
              <a:ea typeface="+mn-ea"/>
            </a:endParaRPr>
          </a:p>
          <a:p>
            <a:pPr marL="285750" lvl="0" indent="-285750">
              <a:buFont typeface="Arial"/>
              <a:buChar char="•"/>
              <a:defRPr/>
            </a:pPr>
            <a:endParaRPr lang="ko-KR" altLang="en-US" b="1">
              <a:latin typeface="+mn-ea"/>
              <a:ea typeface="+mn-ea"/>
            </a:endParaRPr>
          </a:p>
          <a:p>
            <a:pPr marL="285750" lvl="0" indent="-285750">
              <a:buFont typeface="Arial"/>
              <a:buChar char="•"/>
              <a:defRPr/>
            </a:pPr>
            <a:endParaRPr lang="ko-KR" altLang="en-US" b="1">
              <a:latin typeface="+mn-ea"/>
              <a:ea typeface="+mn-ea"/>
            </a:endParaRPr>
          </a:p>
          <a:p>
            <a:pPr marL="285750" lvl="0" indent="-285750">
              <a:buFont typeface="Arial"/>
              <a:buChar char="•"/>
              <a:defRPr/>
            </a:pPr>
            <a:endParaRPr lang="ko-KR" altLang="en-US" b="1">
              <a:latin typeface="+mn-ea"/>
              <a:ea typeface="+mn-ea"/>
            </a:endParaRPr>
          </a:p>
        </p:txBody>
      </p:sp>
      <p:pic>
        <p:nvPicPr>
          <p:cNvPr id="39" name="그림 38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741464" y="2060697"/>
            <a:ext cx="3831671" cy="2685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837008"/>
      </p:ext>
    </p:extLst>
  </p:cSld>
  <p:clrMapOvr>
    <a:masterClrMapping/>
  </p:clrMapOvr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19952" y="35707"/>
            <a:ext cx="726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latin typeface="+mj-ea"/>
                <a:ea typeface="+mj-ea"/>
              </a:rPr>
              <a:t>01</a:t>
            </a:r>
            <a:endParaRPr lang="ko-KR" altLang="en-US" sz="2800" b="1" dirty="0">
              <a:latin typeface="+mj-ea"/>
              <a:ea typeface="+mj-ea"/>
            </a:endParaRPr>
          </a:p>
        </p:txBody>
      </p:sp>
      <p:cxnSp>
        <p:nvCxnSpPr>
          <p:cNvPr id="36" name="Google Shape;264;p33"/>
          <p:cNvCxnSpPr/>
          <p:nvPr/>
        </p:nvCxnSpPr>
        <p:spPr>
          <a:xfrm flipH="1">
            <a:off x="416779" y="576856"/>
            <a:ext cx="815951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" name="TextBox 10"/>
          <p:cNvSpPr txBox="1"/>
          <p:nvPr/>
        </p:nvSpPr>
        <p:spPr>
          <a:xfrm>
            <a:off x="548742" y="746782"/>
            <a:ext cx="4462872" cy="1537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900" b="1">
                <a:latin typeface="+mj-ea"/>
                <a:ea typeface="+mj-ea"/>
              </a:rPr>
              <a:t>지역명</a:t>
            </a:r>
            <a:r>
              <a:rPr lang="en-US" altLang="ko-KR" sz="1900" b="1">
                <a:latin typeface="+mj-ea"/>
                <a:ea typeface="+mj-ea"/>
              </a:rPr>
              <a:t>,</a:t>
            </a:r>
            <a:r>
              <a:rPr lang="ko-KR" altLang="en-US" sz="1900" b="1">
                <a:latin typeface="+mj-ea"/>
                <a:ea typeface="+mj-ea"/>
              </a:rPr>
              <a:t>대여건수 </a:t>
            </a:r>
            <a:r>
              <a:rPr lang="en-US" altLang="ko-KR" sz="1900" b="1">
                <a:latin typeface="+mj-ea"/>
                <a:ea typeface="+mj-ea"/>
              </a:rPr>
              <a:t>groupby</a:t>
            </a:r>
            <a:r>
              <a:rPr lang="ko-KR" altLang="en-US" sz="1900" b="1">
                <a:latin typeface="+mj-ea"/>
                <a:ea typeface="+mj-ea"/>
              </a:rPr>
              <a:t> 하고 </a:t>
            </a:r>
            <a:endParaRPr lang="en-US" altLang="ko-KR" sz="1900" b="1">
              <a:latin typeface="+mj-ea"/>
              <a:ea typeface="+mj-ea"/>
            </a:endParaRPr>
          </a:p>
          <a:p>
            <a:pPr lvl="0">
              <a:defRPr/>
            </a:pPr>
            <a:r>
              <a:rPr lang="en-US" altLang="ko-KR" sz="1900" b="1">
                <a:latin typeface="+mj-ea"/>
                <a:ea typeface="+mj-ea"/>
              </a:rPr>
              <a:t>sum</a:t>
            </a:r>
            <a:r>
              <a:rPr lang="ko-KR" altLang="en-US" sz="1900" b="1">
                <a:latin typeface="+mj-ea"/>
                <a:ea typeface="+mj-ea"/>
              </a:rPr>
              <a:t>하기</a:t>
            </a:r>
            <a:endParaRPr lang="ko-KR" altLang="en-US" sz="1900" b="1">
              <a:latin typeface="+mj-ea"/>
              <a:ea typeface="+mj-ea"/>
            </a:endParaRPr>
          </a:p>
          <a:p>
            <a:pPr lvl="0">
              <a:defRPr/>
            </a:pPr>
            <a:r>
              <a:rPr lang="ko-KR" altLang="en-US" sz="1900" b="1">
                <a:latin typeface="+mj-ea"/>
                <a:ea typeface="+mj-ea"/>
              </a:rPr>
              <a:t>지역별 총 대여건수 시각화</a:t>
            </a:r>
            <a:endParaRPr lang="ko-KR" altLang="en-US" sz="1900" b="1">
              <a:latin typeface="+mj-ea"/>
              <a:ea typeface="+mj-ea"/>
            </a:endParaRPr>
          </a:p>
          <a:p>
            <a:pPr lvl="0">
              <a:defRPr/>
            </a:pPr>
            <a:endParaRPr lang="ko-KR" altLang="en-US" sz="1900" b="1">
              <a:latin typeface="+mj-ea"/>
              <a:ea typeface="+mj-ea"/>
            </a:endParaRPr>
          </a:p>
          <a:p>
            <a:pPr lvl="0">
              <a:defRPr/>
            </a:pPr>
            <a:endParaRPr lang="en-US" altLang="ko-KR" sz="1900" b="1">
              <a:latin typeface="+mj-ea"/>
              <a:ea typeface="+mj-ea"/>
            </a:endParaRPr>
          </a:p>
        </p:txBody>
      </p:sp>
      <p:pic>
        <p:nvPicPr>
          <p:cNvPr id="42" name="그림 4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47629" y="2234710"/>
            <a:ext cx="813984" cy="2688981"/>
          </a:xfrm>
          <a:prstGeom prst="rect">
            <a:avLst/>
          </a:prstGeom>
        </p:spPr>
      </p:pic>
      <p:pic>
        <p:nvPicPr>
          <p:cNvPr id="43" name="그림 42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522439" y="2133966"/>
            <a:ext cx="2865538" cy="2663336"/>
          </a:xfrm>
          <a:prstGeom prst="rect">
            <a:avLst/>
          </a:prstGeom>
        </p:spPr>
      </p:pic>
      <p:pic>
        <p:nvPicPr>
          <p:cNvPr id="44" name="그림 43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4762680" y="2198078"/>
            <a:ext cx="3410251" cy="2482658"/>
          </a:xfrm>
          <a:prstGeom prst="rect">
            <a:avLst/>
          </a:prstGeom>
        </p:spPr>
      </p:pic>
      <p:sp>
        <p:nvSpPr>
          <p:cNvPr id="45" name="TextBox 10"/>
          <p:cNvSpPr txBox="1"/>
          <p:nvPr/>
        </p:nvSpPr>
        <p:spPr>
          <a:xfrm>
            <a:off x="4456190" y="706851"/>
            <a:ext cx="3986622" cy="15391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900" b="1">
                <a:latin typeface="+mj-ea"/>
                <a:ea typeface="+mj-ea"/>
              </a:rPr>
              <a:t>지역명</a:t>
            </a:r>
            <a:r>
              <a:rPr lang="en-US" altLang="ko-KR" sz="1900" b="1">
                <a:latin typeface="+mj-ea"/>
                <a:ea typeface="+mj-ea"/>
              </a:rPr>
              <a:t>,</a:t>
            </a:r>
            <a:r>
              <a:rPr lang="ko-KR" altLang="en-US" sz="1900" b="1">
                <a:latin typeface="+mj-ea"/>
                <a:ea typeface="+mj-ea"/>
              </a:rPr>
              <a:t> 대여건수 </a:t>
            </a:r>
            <a:r>
              <a:rPr lang="en-US" altLang="ko-KR" sz="1900" b="1">
                <a:latin typeface="+mj-ea"/>
                <a:ea typeface="+mj-ea"/>
              </a:rPr>
              <a:t>groupby </a:t>
            </a:r>
            <a:r>
              <a:rPr lang="ko-KR" altLang="en-US" sz="1900" b="1">
                <a:latin typeface="+mj-ea"/>
                <a:ea typeface="+mj-ea"/>
              </a:rPr>
              <a:t>하고 </a:t>
            </a:r>
            <a:r>
              <a:rPr lang="en-US" altLang="ko-KR" sz="1900" b="1">
                <a:latin typeface="+mj-ea"/>
                <a:ea typeface="+mj-ea"/>
              </a:rPr>
              <a:t>mean</a:t>
            </a:r>
            <a:r>
              <a:rPr lang="ko-KR" altLang="en-US" sz="1900" b="1">
                <a:latin typeface="+mj-ea"/>
                <a:ea typeface="+mj-ea"/>
              </a:rPr>
              <a:t>으로 평균값 구하기</a:t>
            </a:r>
            <a:endParaRPr lang="ko-KR" altLang="en-US" sz="1900" b="1">
              <a:latin typeface="+mj-ea"/>
              <a:ea typeface="+mj-ea"/>
            </a:endParaRPr>
          </a:p>
          <a:p>
            <a:pPr lvl="0">
              <a:defRPr/>
            </a:pPr>
            <a:r>
              <a:rPr lang="ko-KR" altLang="en-US" sz="1900" b="1">
                <a:latin typeface="+mj-ea"/>
                <a:ea typeface="+mj-ea"/>
              </a:rPr>
              <a:t>지역별 대여소별 평균 대여 건수 시각화</a:t>
            </a:r>
            <a:endParaRPr lang="ko-KR" altLang="en-US" sz="1900" b="1">
              <a:latin typeface="+mj-ea"/>
              <a:ea typeface="+mj-ea"/>
            </a:endParaRPr>
          </a:p>
          <a:p>
            <a:pPr lvl="0">
              <a:defRPr/>
            </a:pPr>
            <a:endParaRPr lang="en-US" altLang="ko-KR" sz="1900" b="1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091275102"/>
      </p:ext>
    </p:extLst>
  </p:cSld>
  <p:clrMapOvr>
    <a:masterClrMapping/>
  </p:clrMapOvr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44;p20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ko-KR" altLang="en-US" sz="2100" b="1">
                <a:latin typeface="+mj-ea"/>
                <a:ea typeface="+mj-ea"/>
              </a:rPr>
              <a:t>nlargest 사용</a:t>
            </a:r>
            <a:r>
              <a:rPr lang="en-US" altLang="ko-KR" sz="2100" b="1">
                <a:latin typeface="+mj-ea"/>
                <a:ea typeface="+mj-ea"/>
              </a:rPr>
              <a:t>,</a:t>
            </a:r>
            <a:r>
              <a:rPr lang="ko-KR" altLang="en-US" sz="2100" b="1">
                <a:latin typeface="+mj-ea"/>
                <a:ea typeface="+mj-ea"/>
              </a:rPr>
              <a:t> 가장 큰 값을 가진 상위 </a:t>
            </a:r>
            <a:r>
              <a:rPr lang="en-US" altLang="ko-KR" sz="2100" b="1">
                <a:latin typeface="+mj-ea"/>
                <a:ea typeface="+mj-ea"/>
              </a:rPr>
              <a:t>N</a:t>
            </a:r>
            <a:r>
              <a:rPr lang="ko-KR" altLang="en-US" sz="2100" b="1">
                <a:latin typeface="+mj-ea"/>
                <a:ea typeface="+mj-ea"/>
              </a:rPr>
              <a:t>개의 행을 선택</a:t>
            </a:r>
            <a:br>
              <a:rPr lang="ko-KR" altLang="en-US" sz="2100" b="1">
                <a:latin typeface="+mj-ea"/>
                <a:ea typeface="+mj-ea"/>
              </a:rPr>
            </a:br>
            <a:r>
              <a:rPr lang="ko-KR" altLang="en-US" sz="2100" b="1">
                <a:latin typeface="+mj-ea"/>
                <a:ea typeface="+mj-ea"/>
              </a:rPr>
              <a:t>nsmallest 사용</a:t>
            </a:r>
            <a:r>
              <a:rPr lang="en-US" altLang="ko-KR" sz="2100" b="1">
                <a:latin typeface="+mj-ea"/>
                <a:ea typeface="+mj-ea"/>
              </a:rPr>
              <a:t>,</a:t>
            </a:r>
            <a:r>
              <a:rPr lang="ko-KR" altLang="en-US" sz="2100" b="1">
                <a:latin typeface="+mj-ea"/>
                <a:ea typeface="+mj-ea"/>
              </a:rPr>
              <a:t>가장 작은 값을 가진 상위 N개의 행을 선택</a:t>
            </a:r>
            <a:br>
              <a:rPr lang="ko-KR" altLang="en-US" sz="2100" b="1">
                <a:latin typeface="+mj-ea"/>
                <a:ea typeface="+mj-ea"/>
              </a:rPr>
            </a:br>
            <a:r>
              <a:rPr lang="ko-KR" altLang="en-US" sz="2100" b="1">
                <a:latin typeface="+mj-ea"/>
                <a:ea typeface="+mj-ea"/>
              </a:rPr>
              <a:t>대여소별 상</a:t>
            </a:r>
            <a:r>
              <a:rPr lang="en-US" altLang="ko-KR" sz="2100" b="1">
                <a:latin typeface="+mj-ea"/>
                <a:ea typeface="+mj-ea"/>
              </a:rPr>
              <a:t>,</a:t>
            </a:r>
            <a:r>
              <a:rPr lang="ko-KR" altLang="en-US" sz="2100" b="1">
                <a:latin typeface="+mj-ea"/>
                <a:ea typeface="+mj-ea"/>
              </a:rPr>
              <a:t>하위 </a:t>
            </a:r>
            <a:r>
              <a:rPr lang="en-US" altLang="ko-KR" sz="2100" b="1">
                <a:latin typeface="+mj-ea"/>
                <a:ea typeface="+mj-ea"/>
              </a:rPr>
              <a:t>10</a:t>
            </a:r>
            <a:r>
              <a:rPr lang="ko-KR" altLang="en-US" sz="2100" b="1">
                <a:latin typeface="+mj-ea"/>
                <a:ea typeface="+mj-ea"/>
              </a:rPr>
              <a:t>개 대여 수요의 차이 파악</a:t>
            </a:r>
            <a:endParaRPr lang="ko-KR" altLang="en-US" sz="2100" b="1">
              <a:latin typeface="+mj-ea"/>
              <a:ea typeface="+mj-ea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029776" y="1739827"/>
            <a:ext cx="5225140" cy="3229658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16926" y="2040548"/>
            <a:ext cx="1866900" cy="142875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16927" y="3423504"/>
            <a:ext cx="1868843" cy="1420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711603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Clean and Neat Style Portfolio by Slidesgo">
  <a:themeElements>
    <a:clrScheme name="Simple Light">
      <a:dk1>
        <a:srgbClr val="191919"/>
      </a:dk1>
      <a:lt1>
        <a:srgbClr val="ffffff"/>
      </a:lt1>
      <a:dk2>
        <a:srgbClr val="45818e"/>
      </a:dk2>
      <a:lt2>
        <a:srgbClr val="d9d9d9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473</ep:Words>
  <ep:PresentationFormat>화면 슬라이드 쇼(16:9)</ep:PresentationFormat>
  <ep:Paragraphs>147</ep:Paragraphs>
  <ep:Slides>34</ep:Slides>
  <ep:Notes>32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ep:HeadingPairs>
  <ep:TitlesOfParts>
    <vt:vector size="35" baseType="lpstr">
      <vt:lpstr>Clean and Neat Style Portfolio by Slidesgo</vt:lpstr>
      <vt:lpstr>날씨 변화에 따른  대중교통&amp;따릉이 이용 변화</vt:lpstr>
      <vt:lpstr>TABLE OF CONTENTS</vt:lpstr>
      <vt:lpstr>프로젝트 개요</vt:lpstr>
      <vt:lpstr>슬라이드 4</vt:lpstr>
      <vt:lpstr>슬라이드 5</vt:lpstr>
      <vt:lpstr>평일 (0~4) 주말(5,6) 구분 평일 : 0 주말: 1 apply lambda 함수 지정 1~12월 지정 월별 평일과 주말 대여 건수 비교 시각화</vt:lpstr>
      <vt:lpstr>슬라이드 7</vt:lpstr>
      <vt:lpstr>슬라이드 8</vt:lpstr>
      <vt:lpstr>nlargest 사용, 가장 큰 값을 가진 상위 N개의 행을 선택 nsmallest 사용,가장 작은 값을 가진 상위 N개의 행을 선택 대여소별 상,하위 10개 대여 수요의 차이 파악</vt:lpstr>
      <vt:lpstr>슬라이드 10</vt:lpstr>
      <vt:lpstr>슬라이드 11</vt:lpstr>
      <vt:lpstr>슬라이드 12</vt:lpstr>
      <vt:lpstr>슬라이드 13</vt:lpstr>
      <vt:lpstr>개인별 수집 데이터 분석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자체 평가 의견</vt:lpstr>
      <vt:lpstr>슬라이드 32</vt:lpstr>
      <vt:lpstr>THANKS!</vt:lpstr>
      <vt:lpstr>슬라이드 34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human</dc:creator>
  <cp:lastModifiedBy>human</cp:lastModifiedBy>
  <dcterms:modified xsi:type="dcterms:W3CDTF">2024-11-07T10:31:31.541</dcterms:modified>
  <cp:revision>51</cp:revision>
  <dc:title>CLEAN AND NEAT STYLE PORTFOLIO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