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51"/>
  </p:notesMasterIdLst>
  <p:sldIdLst>
    <p:sldId id="256" r:id="rId2"/>
    <p:sldId id="258" r:id="rId3"/>
    <p:sldId id="261" r:id="rId4"/>
    <p:sldId id="279" r:id="rId5"/>
    <p:sldId id="280" r:id="rId6"/>
    <p:sldId id="278" r:id="rId7"/>
    <p:sldId id="268" r:id="rId8"/>
    <p:sldId id="270" r:id="rId9"/>
    <p:sldId id="325" r:id="rId10"/>
    <p:sldId id="326" r:id="rId11"/>
    <p:sldId id="327" r:id="rId12"/>
    <p:sldId id="328" r:id="rId13"/>
    <p:sldId id="329" r:id="rId14"/>
    <p:sldId id="330" r:id="rId15"/>
    <p:sldId id="293" r:id="rId16"/>
    <p:sldId id="294" r:id="rId17"/>
    <p:sldId id="295" r:id="rId18"/>
    <p:sldId id="318" r:id="rId19"/>
    <p:sldId id="281" r:id="rId20"/>
    <p:sldId id="296" r:id="rId21"/>
    <p:sldId id="284" r:id="rId22"/>
    <p:sldId id="297" r:id="rId23"/>
    <p:sldId id="317" r:id="rId24"/>
    <p:sldId id="313" r:id="rId25"/>
    <p:sldId id="314" r:id="rId26"/>
    <p:sldId id="315" r:id="rId27"/>
    <p:sldId id="324" r:id="rId28"/>
    <p:sldId id="311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6" r:id="rId37"/>
    <p:sldId id="322" r:id="rId38"/>
    <p:sldId id="323" r:id="rId39"/>
    <p:sldId id="321" r:id="rId40"/>
    <p:sldId id="319" r:id="rId41"/>
    <p:sldId id="320" r:id="rId42"/>
    <p:sldId id="307" r:id="rId43"/>
    <p:sldId id="308" r:id="rId44"/>
    <p:sldId id="309" r:id="rId45"/>
    <p:sldId id="310" r:id="rId46"/>
    <p:sldId id="312" r:id="rId47"/>
    <p:sldId id="285" r:id="rId48"/>
    <p:sldId id="275" r:id="rId49"/>
    <p:sldId id="276" r:id="rId50"/>
  </p:sldIdLst>
  <p:sldSz cx="9144000" cy="5143500" type="screen16x9"/>
  <p:notesSz cx="6858000" cy="9144000"/>
  <p:embeddedFontLst>
    <p:embeddedFont>
      <p:font typeface="Poppins" panose="020B0600000101010101" charset="0"/>
      <p:regular r:id="rId52"/>
      <p:bold r:id="rId53"/>
      <p:italic r:id="rId54"/>
      <p:boldItalic r:id="rId55"/>
    </p:embeddedFont>
    <p:embeddedFont>
      <p:font typeface="Anaheim" panose="020B0600000101010101" charset="0"/>
      <p:regular r:id="rId56"/>
      <p:bold r:id="rId57"/>
    </p:embeddedFont>
    <p:embeddedFont>
      <p:font typeface="맑은 고딕" panose="020B0503020000020004" pitchFamily="50" charset="-127"/>
      <p:regular r:id="rId58"/>
      <p:bold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8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8AF3E8-725D-4E19-B0AA-A38E29F6EE37}">
  <a:tblStyle styleId="{E98AF3E8-725D-4E19-B0AA-A38E29F6EE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25B569C-F9DC-441E-B9DD-E884433B28F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5d534253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75d534253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314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313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38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4840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084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767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552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653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499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568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3451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9984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3693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0026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91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1697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4446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99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2079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0957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1257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5924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0235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8677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9845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1118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1235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6752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037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604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067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6322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9332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100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3854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4492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6872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760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756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878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96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80675" y="1687650"/>
            <a:ext cx="6350100" cy="14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80675" y="3183000"/>
            <a:ext cx="635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72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8680750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6501975" y="0"/>
            <a:ext cx="2642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" name="Google Shape;185;p23"/>
          <p:cNvCxnSpPr/>
          <p:nvPr/>
        </p:nvCxnSpPr>
        <p:spPr>
          <a:xfrm>
            <a:off x="47922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6" name="Google Shape;186;p23"/>
          <p:cNvGrpSpPr/>
          <p:nvPr/>
        </p:nvGrpSpPr>
        <p:grpSpPr>
          <a:xfrm flipH="1">
            <a:off x="-131100" y="313050"/>
            <a:ext cx="6464400" cy="0"/>
            <a:chOff x="2220050" y="1547100"/>
            <a:chExt cx="6464400" cy="0"/>
          </a:xfrm>
        </p:grpSpPr>
        <p:cxnSp>
          <p:nvCxnSpPr>
            <p:cNvPr id="187" name="Google Shape;187;p2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3"/>
            <p:cNvCxnSpPr/>
            <p:nvPr/>
          </p:nvCxnSpPr>
          <p:spPr>
            <a:xfrm>
              <a:off x="2684450" y="1547100"/>
              <a:ext cx="600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 flipH="1">
            <a:off x="-18775" y="-35700"/>
            <a:ext cx="1368000" cy="517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1" name="Google Shape;191;p24"/>
          <p:cNvCxnSpPr/>
          <p:nvPr/>
        </p:nvCxnSpPr>
        <p:spPr>
          <a:xfrm>
            <a:off x="8430781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2" name="Google Shape;192;p24"/>
          <p:cNvGrpSpPr/>
          <p:nvPr/>
        </p:nvGrpSpPr>
        <p:grpSpPr>
          <a:xfrm>
            <a:off x="1798975" y="266225"/>
            <a:ext cx="7429500" cy="0"/>
            <a:chOff x="2220050" y="1547100"/>
            <a:chExt cx="7429500" cy="0"/>
          </a:xfrm>
        </p:grpSpPr>
        <p:cxnSp>
          <p:nvCxnSpPr>
            <p:cNvPr id="193" name="Google Shape;193;p2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24"/>
            <p:cNvCxnSpPr/>
            <p:nvPr/>
          </p:nvCxnSpPr>
          <p:spPr>
            <a:xfrm>
              <a:off x="2684450" y="1547100"/>
              <a:ext cx="696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5911750" y="0"/>
            <a:ext cx="3232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712819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500200" y="2699650"/>
            <a:ext cx="3362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3454075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0" y="0"/>
            <a:ext cx="2660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843077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" name="Google Shape;56;p8"/>
          <p:cNvGrpSpPr/>
          <p:nvPr/>
        </p:nvGrpSpPr>
        <p:grpSpPr>
          <a:xfrm>
            <a:off x="3230850" y="4760600"/>
            <a:ext cx="6025500" cy="0"/>
            <a:chOff x="2220050" y="1547100"/>
            <a:chExt cx="6025500" cy="0"/>
          </a:xfrm>
        </p:grpSpPr>
        <p:cxnSp>
          <p:nvCxnSpPr>
            <p:cNvPr id="57" name="Google Shape;57;p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>
              <a:off x="2684450" y="1547100"/>
              <a:ext cx="5561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5555725" y="0"/>
            <a:ext cx="3588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13225" y="1254000"/>
            <a:ext cx="41586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713225" y="3218400"/>
            <a:ext cx="41586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9"/>
          <p:cNvCxnSpPr/>
          <p:nvPr/>
        </p:nvCxnSpPr>
        <p:spPr>
          <a:xfrm>
            <a:off x="517944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" name="Google Shape;64;p9"/>
          <p:cNvGrpSpPr/>
          <p:nvPr/>
        </p:nvGrpSpPr>
        <p:grpSpPr>
          <a:xfrm flipH="1">
            <a:off x="-93775" y="4604000"/>
            <a:ext cx="4197300" cy="0"/>
            <a:chOff x="2220050" y="1547100"/>
            <a:chExt cx="4197300" cy="0"/>
          </a:xfrm>
        </p:grpSpPr>
        <p:cxnSp>
          <p:nvCxnSpPr>
            <p:cNvPr id="65" name="Google Shape;65;p9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2684450" y="1547100"/>
              <a:ext cx="373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 hasCustomPrompt="1"/>
          </p:nvPr>
        </p:nvSpPr>
        <p:spPr>
          <a:xfrm>
            <a:off x="3091725" y="1412738"/>
            <a:ext cx="5339100" cy="10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3091725" y="3233663"/>
            <a:ext cx="53391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2660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" name="Google Shape;74;p11"/>
          <p:cNvCxnSpPr/>
          <p:nvPr/>
        </p:nvCxnSpPr>
        <p:spPr>
          <a:xfrm>
            <a:off x="882052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0"/>
            <a:ext cx="40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" name="Google Shape;78;p13"/>
          <p:cNvCxnSpPr/>
          <p:nvPr/>
        </p:nvCxnSpPr>
        <p:spPr>
          <a:xfrm>
            <a:off x="843077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79950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914288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4" hasCustomPrompt="1"/>
          </p:nvPr>
        </p:nvSpPr>
        <p:spPr>
          <a:xfrm>
            <a:off x="3371772" y="1579950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5" hasCustomPrompt="1"/>
          </p:nvPr>
        </p:nvSpPr>
        <p:spPr>
          <a:xfrm>
            <a:off x="3371772" y="2914288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6" hasCustomPrompt="1"/>
          </p:nvPr>
        </p:nvSpPr>
        <p:spPr>
          <a:xfrm>
            <a:off x="6023544" y="1579950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6023544" y="2914288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20000" y="1978648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8"/>
          </p:nvPr>
        </p:nvSpPr>
        <p:spPr>
          <a:xfrm>
            <a:off x="3371774" y="1978648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9"/>
          </p:nvPr>
        </p:nvSpPr>
        <p:spPr>
          <a:xfrm>
            <a:off x="6023548" y="1978648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3"/>
          </p:nvPr>
        </p:nvSpPr>
        <p:spPr>
          <a:xfrm>
            <a:off x="720000" y="3313049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4"/>
          </p:nvPr>
        </p:nvSpPr>
        <p:spPr>
          <a:xfrm>
            <a:off x="3371774" y="3313049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5"/>
          </p:nvPr>
        </p:nvSpPr>
        <p:spPr>
          <a:xfrm>
            <a:off x="6023548" y="3313049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92" name="Google Shape;92;p13"/>
          <p:cNvGrpSpPr/>
          <p:nvPr/>
        </p:nvGrpSpPr>
        <p:grpSpPr>
          <a:xfrm>
            <a:off x="720000" y="4854300"/>
            <a:ext cx="8536500" cy="0"/>
            <a:chOff x="2220050" y="1547100"/>
            <a:chExt cx="8536500" cy="0"/>
          </a:xfrm>
        </p:grpSpPr>
        <p:cxnSp>
          <p:nvCxnSpPr>
            <p:cNvPr id="93" name="Google Shape;93;p1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2684450" y="1547100"/>
              <a:ext cx="8072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1"/>
          </p:nvPr>
        </p:nvSpPr>
        <p:spPr>
          <a:xfrm>
            <a:off x="726701" y="1701834"/>
            <a:ext cx="36495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2"/>
          </p:nvPr>
        </p:nvSpPr>
        <p:spPr>
          <a:xfrm>
            <a:off x="4781130" y="1701834"/>
            <a:ext cx="36495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3"/>
          </p:nvPr>
        </p:nvSpPr>
        <p:spPr>
          <a:xfrm>
            <a:off x="726701" y="3390025"/>
            <a:ext cx="36495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4"/>
          </p:nvPr>
        </p:nvSpPr>
        <p:spPr>
          <a:xfrm>
            <a:off x="4781129" y="3390023"/>
            <a:ext cx="36495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5"/>
          </p:nvPr>
        </p:nvSpPr>
        <p:spPr>
          <a:xfrm>
            <a:off x="726700" y="1321075"/>
            <a:ext cx="3649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6"/>
          </p:nvPr>
        </p:nvSpPr>
        <p:spPr>
          <a:xfrm>
            <a:off x="726700" y="3009341"/>
            <a:ext cx="3649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7"/>
          </p:nvPr>
        </p:nvSpPr>
        <p:spPr>
          <a:xfrm>
            <a:off x="4781096" y="1321075"/>
            <a:ext cx="3649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8"/>
          </p:nvPr>
        </p:nvSpPr>
        <p:spPr>
          <a:xfrm>
            <a:off x="4781097" y="3009334"/>
            <a:ext cx="3649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0" y="0"/>
            <a:ext cx="449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4" name="Google Shape;154;p20"/>
          <p:cNvCxnSpPr/>
          <p:nvPr/>
        </p:nvCxnSpPr>
        <p:spPr>
          <a:xfrm>
            <a:off x="857692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6341100" y="0"/>
            <a:ext cx="280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9" name="Google Shape;179;p22"/>
          <p:cNvCxnSpPr/>
          <p:nvPr/>
        </p:nvCxnSpPr>
        <p:spPr>
          <a:xfrm>
            <a:off x="517944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180;p22"/>
          <p:cNvSpPr txBox="1">
            <a:spLocks noGrp="1"/>
          </p:cNvSpPr>
          <p:nvPr>
            <p:ph type="title"/>
          </p:nvPr>
        </p:nvSpPr>
        <p:spPr>
          <a:xfrm>
            <a:off x="713263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"/>
          </p:nvPr>
        </p:nvSpPr>
        <p:spPr>
          <a:xfrm>
            <a:off x="713225" y="16285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7" r:id="rId5"/>
    <p:sldLayoutId id="2147483658" r:id="rId6"/>
    <p:sldLayoutId id="2147483659" r:id="rId7"/>
    <p:sldLayoutId id="2147483666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ctrTitle"/>
          </p:nvPr>
        </p:nvSpPr>
        <p:spPr>
          <a:xfrm>
            <a:off x="2107569" y="1839688"/>
            <a:ext cx="6350100" cy="14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latin typeface="+mj-ea"/>
                <a:ea typeface="+mj-ea"/>
              </a:rPr>
              <a:t>날씨 변화에 따른 </a:t>
            </a:r>
            <a:r>
              <a:rPr lang="en-US" altLang="ko-KR" sz="2400" dirty="0" smtClean="0">
                <a:latin typeface="+mj-ea"/>
                <a:ea typeface="+mj-ea"/>
              </a:rPr>
              <a:t/>
            </a:r>
            <a:br>
              <a:rPr lang="en-US" altLang="ko-KR" sz="2400" dirty="0" smtClean="0">
                <a:latin typeface="+mj-ea"/>
                <a:ea typeface="+mj-ea"/>
              </a:rPr>
            </a:br>
            <a:r>
              <a:rPr lang="ko-KR" altLang="en-US" sz="2400" dirty="0" smtClean="0">
                <a:latin typeface="+mj-ea"/>
                <a:ea typeface="+mj-ea"/>
              </a:rPr>
              <a:t>대중교통</a:t>
            </a:r>
            <a:r>
              <a:rPr lang="en-US" altLang="ko-KR" sz="2400" dirty="0" smtClean="0">
                <a:latin typeface="+mj-ea"/>
                <a:ea typeface="+mj-ea"/>
              </a:rPr>
              <a:t>&amp;</a:t>
            </a:r>
            <a:r>
              <a:rPr lang="ko-KR" altLang="en-US" sz="2400" dirty="0" err="1" smtClean="0">
                <a:latin typeface="+mj-ea"/>
                <a:ea typeface="+mj-ea"/>
              </a:rPr>
              <a:t>따릉이</a:t>
            </a:r>
            <a:r>
              <a:rPr lang="ko-KR" altLang="en-US" sz="2400" dirty="0" smtClean="0">
                <a:latin typeface="+mj-ea"/>
                <a:ea typeface="+mj-ea"/>
              </a:rPr>
              <a:t> 이용 변화</a:t>
            </a:r>
            <a:endParaRPr sz="2400" dirty="0">
              <a:latin typeface="+mj-ea"/>
              <a:ea typeface="+mj-ea"/>
            </a:endParaRPr>
          </a:p>
        </p:txBody>
      </p:sp>
      <p:sp>
        <p:nvSpPr>
          <p:cNvPr id="206" name="Google Shape;206;p28"/>
          <p:cNvSpPr txBox="1">
            <a:spLocks noGrp="1"/>
          </p:cNvSpPr>
          <p:nvPr>
            <p:ph type="subTitle" idx="1"/>
          </p:nvPr>
        </p:nvSpPr>
        <p:spPr>
          <a:xfrm>
            <a:off x="6131859" y="4161670"/>
            <a:ext cx="2523034" cy="9818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latin typeface="+mn-ea"/>
                <a:ea typeface="+mn-ea"/>
              </a:rPr>
              <a:t>TEAM  </a:t>
            </a:r>
            <a:r>
              <a:rPr lang="ko-KR" altLang="en-US" sz="1400" b="1" dirty="0" err="1" smtClean="0">
                <a:latin typeface="+mn-ea"/>
                <a:ea typeface="+mn-ea"/>
              </a:rPr>
              <a:t>유현수</a:t>
            </a:r>
            <a:endParaRPr lang="en-US" altLang="ko-KR" sz="1400" b="1" dirty="0" smtClean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latin typeface="+mn-ea"/>
                <a:ea typeface="+mn-ea"/>
              </a:rPr>
              <a:t>이유리 </a:t>
            </a:r>
            <a:r>
              <a:rPr lang="ko-KR" altLang="en-US" sz="1400" dirty="0" err="1" smtClean="0">
                <a:latin typeface="+mn-ea"/>
                <a:ea typeface="+mn-ea"/>
              </a:rPr>
              <a:t>조수연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err="1" smtClean="0">
                <a:latin typeface="+mn-ea"/>
                <a:ea typeface="+mn-ea"/>
              </a:rPr>
              <a:t>최현묵</a:t>
            </a:r>
            <a:endParaRPr sz="1400" dirty="0">
              <a:latin typeface="+mn-ea"/>
              <a:ea typeface="+mn-ea"/>
            </a:endParaRPr>
          </a:p>
        </p:txBody>
      </p:sp>
      <p:grpSp>
        <p:nvGrpSpPr>
          <p:cNvPr id="207" name="Google Shape;207;p28"/>
          <p:cNvGrpSpPr/>
          <p:nvPr/>
        </p:nvGrpSpPr>
        <p:grpSpPr>
          <a:xfrm>
            <a:off x="2220050" y="1547100"/>
            <a:ext cx="7055100" cy="0"/>
            <a:chOff x="2220050" y="1547100"/>
            <a:chExt cx="7055100" cy="0"/>
          </a:xfrm>
        </p:grpSpPr>
        <p:cxnSp>
          <p:nvCxnSpPr>
            <p:cNvPr id="208" name="Google Shape;208;p2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28"/>
            <p:cNvCxnSpPr/>
            <p:nvPr/>
          </p:nvCxnSpPr>
          <p:spPr>
            <a:xfrm>
              <a:off x="2684450" y="1547100"/>
              <a:ext cx="6590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01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6106" y="81873"/>
            <a:ext cx="2698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atin typeface="+mj-ea"/>
                <a:ea typeface="+mj-ea"/>
              </a:rPr>
              <a:t>프로젝트 </a:t>
            </a:r>
            <a:r>
              <a:rPr lang="ko-KR" altLang="en-US" sz="2200" b="1" dirty="0" smtClean="0">
                <a:latin typeface="+mj-ea"/>
                <a:ea typeface="+mj-ea"/>
              </a:rPr>
              <a:t>수행 결과</a:t>
            </a:r>
            <a:endParaRPr lang="ko-KR" altLang="en-US" sz="22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TextBox 16"/>
          <p:cNvSpPr txBox="1"/>
          <p:nvPr/>
        </p:nvSpPr>
        <p:spPr>
          <a:xfrm flipH="1">
            <a:off x="519952" y="712084"/>
            <a:ext cx="6526024" cy="905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800" b="1">
                <a:solidFill>
                  <a:schemeClr val="tx1"/>
                </a:solidFill>
                <a:latin typeface="+mn-ea"/>
                <a:ea typeface="+mn-ea"/>
              </a:rPr>
              <a:t>평일과 주말의 요일별 대여건수 합계 </a:t>
            </a:r>
            <a:r>
              <a:rPr lang="en-US" altLang="ko-KR" sz="1800" b="1">
                <a:solidFill>
                  <a:schemeClr val="tx1"/>
                </a:solidFill>
                <a:latin typeface="+mn-ea"/>
                <a:ea typeface="+mn-ea"/>
              </a:rPr>
              <a:t>SUM</a:t>
            </a:r>
          </a:p>
          <a:p>
            <a:pPr lvl="0">
              <a:defRPr/>
            </a:pPr>
            <a:r>
              <a:rPr lang="ko-KR" altLang="en-US" sz="1800" b="1">
                <a:solidFill>
                  <a:schemeClr val="tx1"/>
                </a:solidFill>
                <a:latin typeface="+mn-ea"/>
                <a:ea typeface="+mn-ea"/>
              </a:rPr>
              <a:t>요일별 평일</a:t>
            </a:r>
            <a:r>
              <a:rPr lang="en-US" altLang="ko-KR" sz="1800" b="1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800" b="1">
                <a:solidFill>
                  <a:schemeClr val="tx1"/>
                </a:solidFill>
                <a:latin typeface="+mn-ea"/>
                <a:ea typeface="+mn-ea"/>
              </a:rPr>
              <a:t>주말 대여건수 시각화</a:t>
            </a:r>
          </a:p>
          <a:p>
            <a:pPr lvl="0">
              <a:defRPr/>
            </a:pPr>
            <a:endParaRPr lang="ko-KR" altLang="en-US" sz="18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3831" y="1876922"/>
            <a:ext cx="1672855" cy="1987075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91588" y="1666875"/>
            <a:ext cx="4437072" cy="284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8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4;p20"/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1204647"/>
          </a:xfrm>
        </p:spPr>
        <p:txBody>
          <a:bodyPr/>
          <a:lstStyle/>
          <a:p>
            <a:pPr lvl="0">
              <a:defRPr/>
            </a:pPr>
            <a:r>
              <a:rPr lang="ko-KR" altLang="en-US" sz="1300"/>
              <a:t>평일 </a:t>
            </a:r>
            <a:r>
              <a:rPr lang="en-US" altLang="ko-KR" sz="1300"/>
              <a:t>(0~4)</a:t>
            </a:r>
            <a:r>
              <a:rPr lang="ko-KR" altLang="en-US" sz="1300"/>
              <a:t> 주말</a:t>
            </a:r>
            <a:r>
              <a:rPr lang="en-US" altLang="ko-KR" sz="1300"/>
              <a:t>(5,6)</a:t>
            </a:r>
            <a:r>
              <a:rPr lang="ko-KR" altLang="en-US" sz="1300"/>
              <a:t> 구분</a:t>
            </a:r>
            <a:br>
              <a:rPr lang="ko-KR" altLang="en-US" sz="1300"/>
            </a:br>
            <a:r>
              <a:rPr lang="ko-KR" altLang="en-US" sz="1300"/>
              <a:t>평일 </a:t>
            </a:r>
            <a:r>
              <a:rPr lang="en-US" altLang="ko-KR" sz="1300"/>
              <a:t>:</a:t>
            </a:r>
            <a:r>
              <a:rPr lang="ko-KR" altLang="en-US" sz="1300"/>
              <a:t> </a:t>
            </a:r>
            <a:r>
              <a:rPr lang="en-US" altLang="ko-KR" sz="1300"/>
              <a:t>0</a:t>
            </a:r>
            <a:r>
              <a:rPr lang="ko-KR" altLang="en-US" sz="1300"/>
              <a:t> 주말</a:t>
            </a:r>
            <a:r>
              <a:rPr lang="en-US" altLang="ko-KR" sz="1300"/>
              <a:t>:</a:t>
            </a:r>
            <a:r>
              <a:rPr lang="ko-KR" altLang="en-US" sz="1300"/>
              <a:t> </a:t>
            </a:r>
            <a:r>
              <a:rPr lang="en-US" altLang="ko-KR" sz="1300"/>
              <a:t>1</a:t>
            </a:r>
            <a:r>
              <a:rPr lang="ko-KR" altLang="en-US" sz="1300"/>
              <a:t/>
            </a:r>
            <a:br>
              <a:rPr lang="ko-KR" altLang="en-US" sz="1300"/>
            </a:br>
            <a:r>
              <a:rPr lang="en-US" altLang="ko-KR" sz="1300"/>
              <a:t>apply lambda </a:t>
            </a:r>
            <a:r>
              <a:rPr lang="ko-KR" altLang="en-US" sz="1300"/>
              <a:t>함수 지정</a:t>
            </a:r>
            <a:br>
              <a:rPr lang="ko-KR" altLang="en-US" sz="1300"/>
            </a:br>
            <a:r>
              <a:rPr lang="en-US" altLang="ko-KR" sz="1300"/>
              <a:t>1~12</a:t>
            </a:r>
            <a:r>
              <a:rPr lang="ko-KR" altLang="en-US" sz="1300"/>
              <a:t>월 지정</a:t>
            </a:r>
            <a:br>
              <a:rPr lang="ko-KR" altLang="en-US" sz="1300"/>
            </a:br>
            <a:r>
              <a:rPr lang="ko-KR" altLang="en-US" sz="1300"/>
              <a:t>월별 평일과 주말 대여 건수 비교 시각화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76768" y="1621080"/>
            <a:ext cx="5400688" cy="327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19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01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86368" y="2106926"/>
            <a:ext cx="1662225" cy="2486304"/>
          </a:xfrm>
          <a:prstGeom prst="rect">
            <a:avLst/>
          </a:prstGeom>
        </p:spPr>
      </p:pic>
      <p:sp>
        <p:nvSpPr>
          <p:cNvPr id="38" name="TextBox 4"/>
          <p:cNvSpPr txBox="1"/>
          <p:nvPr/>
        </p:nvSpPr>
        <p:spPr>
          <a:xfrm>
            <a:off x="636492" y="708211"/>
            <a:ext cx="7530354" cy="179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  <a:defRPr/>
            </a:pPr>
            <a:r>
              <a:rPr lang="ko-KR" altLang="en-US" b="1">
                <a:latin typeface="+mn-ea"/>
                <a:ea typeface="+mn-ea"/>
              </a:rPr>
              <a:t>공공데이터프레임에서 대여일자</a:t>
            </a:r>
            <a:r>
              <a:rPr lang="en-US" altLang="ko-KR" b="1">
                <a:latin typeface="+mn-ea"/>
                <a:ea typeface="+mn-ea"/>
              </a:rPr>
              <a:t>,</a:t>
            </a:r>
            <a:r>
              <a:rPr lang="ko-KR" altLang="en-US" b="1">
                <a:latin typeface="+mn-ea"/>
                <a:ea typeface="+mn-ea"/>
              </a:rPr>
              <a:t> 대여건수 </a:t>
            </a:r>
            <a:r>
              <a:rPr lang="en-US" altLang="ko-KR" b="1">
                <a:latin typeface="+mn-ea"/>
                <a:ea typeface="+mn-ea"/>
              </a:rPr>
              <a:t>groupby</a:t>
            </a:r>
            <a:r>
              <a:rPr lang="ko-KR" altLang="en-US" b="1">
                <a:latin typeface="+mn-ea"/>
                <a:ea typeface="+mn-ea"/>
              </a:rPr>
              <a:t> 하기</a:t>
            </a:r>
          </a:p>
          <a:p>
            <a:pPr marL="285750" lvl="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  <a:p>
            <a:pPr marL="285750" lvl="0" indent="-285750">
              <a:buFont typeface="Arial"/>
              <a:buChar char="•"/>
              <a:defRPr/>
            </a:pPr>
            <a:r>
              <a:rPr lang="en-US" altLang="ko-KR" b="1">
                <a:latin typeface="+mn-ea"/>
                <a:ea typeface="+mn-ea"/>
              </a:rPr>
              <a:t>sum </a:t>
            </a:r>
            <a:r>
              <a:rPr lang="ko-KR" altLang="en-US" b="1">
                <a:latin typeface="+mn-ea"/>
                <a:ea typeface="+mn-ea"/>
              </a:rPr>
              <a:t>해서 연</a:t>
            </a:r>
            <a:r>
              <a:rPr lang="en-US" altLang="ko-KR" b="1">
                <a:latin typeface="+mn-ea"/>
                <a:ea typeface="+mn-ea"/>
              </a:rPr>
              <a:t>,</a:t>
            </a:r>
            <a:r>
              <a:rPr lang="ko-KR" altLang="en-US" b="1">
                <a:latin typeface="+mn-ea"/>
                <a:ea typeface="+mn-ea"/>
              </a:rPr>
              <a:t>월 대여건수 합계산하기</a:t>
            </a:r>
          </a:p>
          <a:p>
            <a:pPr marL="285750" lvl="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  <a:p>
            <a:pPr marL="285750" lvl="0" indent="-285750">
              <a:buFont typeface="Arial"/>
              <a:buChar char="•"/>
              <a:defRPr/>
            </a:pPr>
            <a:r>
              <a:rPr lang="en-US" altLang="ko-KR" b="1">
                <a:latin typeface="+mn-ea"/>
                <a:ea typeface="+mn-ea"/>
              </a:rPr>
              <a:t>2022</a:t>
            </a:r>
            <a:r>
              <a:rPr lang="ko-KR" altLang="en-US" b="1">
                <a:latin typeface="+mn-ea"/>
                <a:ea typeface="+mn-ea"/>
              </a:rPr>
              <a:t>년</a:t>
            </a:r>
            <a:r>
              <a:rPr lang="en-US" altLang="ko-KR" b="1">
                <a:latin typeface="+mn-ea"/>
                <a:ea typeface="+mn-ea"/>
              </a:rPr>
              <a:t>,</a:t>
            </a:r>
            <a:r>
              <a:rPr lang="ko-KR" altLang="en-US" b="1">
                <a:latin typeface="+mn-ea"/>
                <a:ea typeface="+mn-ea"/>
              </a:rPr>
              <a:t> </a:t>
            </a:r>
            <a:r>
              <a:rPr lang="en-US" altLang="ko-KR" b="1">
                <a:latin typeface="+mn-ea"/>
                <a:ea typeface="+mn-ea"/>
              </a:rPr>
              <a:t>2023</a:t>
            </a:r>
            <a:r>
              <a:rPr lang="ko-KR" altLang="en-US" b="1">
                <a:latin typeface="+mn-ea"/>
                <a:ea typeface="+mn-ea"/>
              </a:rPr>
              <a:t>년 </a:t>
            </a:r>
            <a:r>
              <a:rPr lang="en-US" altLang="ko-KR" b="1">
                <a:latin typeface="+mn-ea"/>
                <a:ea typeface="+mn-ea"/>
              </a:rPr>
              <a:t>,2024</a:t>
            </a:r>
            <a:r>
              <a:rPr lang="ko-KR" altLang="en-US" b="1">
                <a:latin typeface="+mn-ea"/>
                <a:ea typeface="+mn-ea"/>
              </a:rPr>
              <a:t>년 월별 대여 건수 비교 시각화</a:t>
            </a:r>
          </a:p>
          <a:p>
            <a:pPr marL="285750" lvl="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  <a:p>
            <a:pPr marL="285750" lvl="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  <a:p>
            <a:pPr marL="285750" lvl="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741464" y="2060697"/>
            <a:ext cx="3831671" cy="268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0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01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TextBox 10"/>
          <p:cNvSpPr txBox="1"/>
          <p:nvPr/>
        </p:nvSpPr>
        <p:spPr>
          <a:xfrm>
            <a:off x="548742" y="746782"/>
            <a:ext cx="4462872" cy="1537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b="1">
                <a:latin typeface="+mj-ea"/>
                <a:ea typeface="+mj-ea"/>
              </a:rPr>
              <a:t>지역명</a:t>
            </a:r>
            <a:r>
              <a:rPr lang="en-US" altLang="ko-KR" sz="1900" b="1">
                <a:latin typeface="+mj-ea"/>
                <a:ea typeface="+mj-ea"/>
              </a:rPr>
              <a:t>,</a:t>
            </a:r>
            <a:r>
              <a:rPr lang="ko-KR" altLang="en-US" sz="1900" b="1">
                <a:latin typeface="+mj-ea"/>
                <a:ea typeface="+mj-ea"/>
              </a:rPr>
              <a:t>대여건수 </a:t>
            </a:r>
            <a:r>
              <a:rPr lang="en-US" altLang="ko-KR" sz="1900" b="1">
                <a:latin typeface="+mj-ea"/>
                <a:ea typeface="+mj-ea"/>
              </a:rPr>
              <a:t>groupby</a:t>
            </a:r>
            <a:r>
              <a:rPr lang="ko-KR" altLang="en-US" sz="1900" b="1">
                <a:latin typeface="+mj-ea"/>
                <a:ea typeface="+mj-ea"/>
              </a:rPr>
              <a:t> 하고 </a:t>
            </a:r>
            <a:endParaRPr lang="en-US" altLang="ko-KR" sz="1900" b="1">
              <a:latin typeface="+mj-ea"/>
              <a:ea typeface="+mj-ea"/>
            </a:endParaRPr>
          </a:p>
          <a:p>
            <a:pPr lvl="0">
              <a:defRPr/>
            </a:pPr>
            <a:r>
              <a:rPr lang="en-US" altLang="ko-KR" sz="1900" b="1">
                <a:latin typeface="+mj-ea"/>
                <a:ea typeface="+mj-ea"/>
              </a:rPr>
              <a:t>sum</a:t>
            </a:r>
            <a:r>
              <a:rPr lang="ko-KR" altLang="en-US" sz="1900" b="1">
                <a:latin typeface="+mj-ea"/>
                <a:ea typeface="+mj-ea"/>
              </a:rPr>
              <a:t>하기</a:t>
            </a:r>
          </a:p>
          <a:p>
            <a:pPr lvl="0">
              <a:defRPr/>
            </a:pPr>
            <a:r>
              <a:rPr lang="ko-KR" altLang="en-US" sz="1900" b="1">
                <a:latin typeface="+mj-ea"/>
                <a:ea typeface="+mj-ea"/>
              </a:rPr>
              <a:t>지역별 총 대여건수 시각화</a:t>
            </a:r>
          </a:p>
          <a:p>
            <a:pPr lvl="0">
              <a:defRPr/>
            </a:pPr>
            <a:endParaRPr lang="ko-KR" altLang="en-US" sz="1900" b="1">
              <a:latin typeface="+mj-ea"/>
              <a:ea typeface="+mj-ea"/>
            </a:endParaRPr>
          </a:p>
          <a:p>
            <a:pPr lvl="0">
              <a:defRPr/>
            </a:pPr>
            <a:endParaRPr lang="en-US" altLang="ko-KR" sz="1900" b="1">
              <a:latin typeface="+mj-ea"/>
              <a:ea typeface="+mj-ea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7629" y="2234710"/>
            <a:ext cx="813984" cy="2688981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22439" y="2133966"/>
            <a:ext cx="2865538" cy="2663336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762680" y="2198078"/>
            <a:ext cx="3410251" cy="2482658"/>
          </a:xfrm>
          <a:prstGeom prst="rect">
            <a:avLst/>
          </a:prstGeom>
        </p:spPr>
      </p:pic>
      <p:sp>
        <p:nvSpPr>
          <p:cNvPr id="45" name="TextBox 10"/>
          <p:cNvSpPr txBox="1"/>
          <p:nvPr/>
        </p:nvSpPr>
        <p:spPr>
          <a:xfrm>
            <a:off x="4456190" y="706851"/>
            <a:ext cx="3986622" cy="1539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b="1">
                <a:latin typeface="+mj-ea"/>
                <a:ea typeface="+mj-ea"/>
              </a:rPr>
              <a:t>지역명</a:t>
            </a:r>
            <a:r>
              <a:rPr lang="en-US" altLang="ko-KR" sz="1900" b="1">
                <a:latin typeface="+mj-ea"/>
                <a:ea typeface="+mj-ea"/>
              </a:rPr>
              <a:t>,</a:t>
            </a:r>
            <a:r>
              <a:rPr lang="ko-KR" altLang="en-US" sz="1900" b="1">
                <a:latin typeface="+mj-ea"/>
                <a:ea typeface="+mj-ea"/>
              </a:rPr>
              <a:t> 대여건수 </a:t>
            </a:r>
            <a:r>
              <a:rPr lang="en-US" altLang="ko-KR" sz="1900" b="1">
                <a:latin typeface="+mj-ea"/>
                <a:ea typeface="+mj-ea"/>
              </a:rPr>
              <a:t>groupby </a:t>
            </a:r>
            <a:r>
              <a:rPr lang="ko-KR" altLang="en-US" sz="1900" b="1">
                <a:latin typeface="+mj-ea"/>
                <a:ea typeface="+mj-ea"/>
              </a:rPr>
              <a:t>하고 </a:t>
            </a:r>
            <a:r>
              <a:rPr lang="en-US" altLang="ko-KR" sz="1900" b="1">
                <a:latin typeface="+mj-ea"/>
                <a:ea typeface="+mj-ea"/>
              </a:rPr>
              <a:t>mean</a:t>
            </a:r>
            <a:r>
              <a:rPr lang="ko-KR" altLang="en-US" sz="1900" b="1">
                <a:latin typeface="+mj-ea"/>
                <a:ea typeface="+mj-ea"/>
              </a:rPr>
              <a:t>으로 평균값 구하기</a:t>
            </a:r>
          </a:p>
          <a:p>
            <a:pPr lvl="0">
              <a:defRPr/>
            </a:pPr>
            <a:r>
              <a:rPr lang="ko-KR" altLang="en-US" sz="1900" b="1">
                <a:latin typeface="+mj-ea"/>
                <a:ea typeface="+mj-ea"/>
              </a:rPr>
              <a:t>지역별 대여소별 평균 대여 건수 시각화</a:t>
            </a:r>
          </a:p>
          <a:p>
            <a:pPr lvl="0">
              <a:defRPr/>
            </a:pPr>
            <a:endParaRPr lang="en-US" altLang="ko-KR" sz="19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54456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4;p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2100" b="1">
                <a:latin typeface="+mj-ea"/>
                <a:ea typeface="+mj-ea"/>
              </a:rPr>
              <a:t>nlargest 사용</a:t>
            </a:r>
            <a:r>
              <a:rPr lang="en-US" altLang="ko-KR" sz="2100" b="1">
                <a:latin typeface="+mj-ea"/>
                <a:ea typeface="+mj-ea"/>
              </a:rPr>
              <a:t>,</a:t>
            </a:r>
            <a:r>
              <a:rPr lang="ko-KR" altLang="en-US" sz="2100" b="1">
                <a:latin typeface="+mj-ea"/>
                <a:ea typeface="+mj-ea"/>
              </a:rPr>
              <a:t> 가장 큰 값을 가진 상위 </a:t>
            </a:r>
            <a:r>
              <a:rPr lang="en-US" altLang="ko-KR" sz="2100" b="1">
                <a:latin typeface="+mj-ea"/>
                <a:ea typeface="+mj-ea"/>
              </a:rPr>
              <a:t>N</a:t>
            </a:r>
            <a:r>
              <a:rPr lang="ko-KR" altLang="en-US" sz="2100" b="1">
                <a:latin typeface="+mj-ea"/>
                <a:ea typeface="+mj-ea"/>
              </a:rPr>
              <a:t>개의 행을 선택</a:t>
            </a:r>
            <a:br>
              <a:rPr lang="ko-KR" altLang="en-US" sz="2100" b="1">
                <a:latin typeface="+mj-ea"/>
                <a:ea typeface="+mj-ea"/>
              </a:rPr>
            </a:br>
            <a:r>
              <a:rPr lang="ko-KR" altLang="en-US" sz="2100" b="1">
                <a:latin typeface="+mj-ea"/>
                <a:ea typeface="+mj-ea"/>
              </a:rPr>
              <a:t>nsmallest 사용</a:t>
            </a:r>
            <a:r>
              <a:rPr lang="en-US" altLang="ko-KR" sz="2100" b="1">
                <a:latin typeface="+mj-ea"/>
                <a:ea typeface="+mj-ea"/>
              </a:rPr>
              <a:t>,</a:t>
            </a:r>
            <a:r>
              <a:rPr lang="ko-KR" altLang="en-US" sz="2100" b="1">
                <a:latin typeface="+mj-ea"/>
                <a:ea typeface="+mj-ea"/>
              </a:rPr>
              <a:t>가장 작은 값을 가진 상위 N개의 행을 선택</a:t>
            </a:r>
            <a:br>
              <a:rPr lang="ko-KR" altLang="en-US" sz="2100" b="1">
                <a:latin typeface="+mj-ea"/>
                <a:ea typeface="+mj-ea"/>
              </a:rPr>
            </a:br>
            <a:r>
              <a:rPr lang="ko-KR" altLang="en-US" sz="2100" b="1">
                <a:latin typeface="+mj-ea"/>
                <a:ea typeface="+mj-ea"/>
              </a:rPr>
              <a:t>대여소별 상</a:t>
            </a:r>
            <a:r>
              <a:rPr lang="en-US" altLang="ko-KR" sz="2100" b="1">
                <a:latin typeface="+mj-ea"/>
                <a:ea typeface="+mj-ea"/>
              </a:rPr>
              <a:t>,</a:t>
            </a:r>
            <a:r>
              <a:rPr lang="ko-KR" altLang="en-US" sz="2100" b="1">
                <a:latin typeface="+mj-ea"/>
                <a:ea typeface="+mj-ea"/>
              </a:rPr>
              <a:t>하위 </a:t>
            </a:r>
            <a:r>
              <a:rPr lang="en-US" altLang="ko-KR" sz="2100" b="1">
                <a:latin typeface="+mj-ea"/>
                <a:ea typeface="+mj-ea"/>
              </a:rPr>
              <a:t>10</a:t>
            </a:r>
            <a:r>
              <a:rPr lang="ko-KR" altLang="en-US" sz="2100" b="1">
                <a:latin typeface="+mj-ea"/>
                <a:ea typeface="+mj-ea"/>
              </a:rPr>
              <a:t>개 대여 수요의 차이 파악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29776" y="1739827"/>
            <a:ext cx="5225140" cy="322965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6926" y="2040548"/>
            <a:ext cx="1866900" cy="14287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6927" y="3423504"/>
            <a:ext cx="1868843" cy="142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39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02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15754" b="47793"/>
          <a:stretch/>
        </p:blipFill>
        <p:spPr>
          <a:xfrm>
            <a:off x="1861229" y="2918821"/>
            <a:ext cx="6490943" cy="726191"/>
          </a:xfrm>
          <a:prstGeom prst="rect">
            <a:avLst/>
          </a:prstGeom>
        </p:spPr>
      </p:pic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5136776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데이터 수집 및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처리 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대중교통 데이터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6494" y="708212"/>
            <a:ext cx="129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버스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0635" y="3710689"/>
            <a:ext cx="129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지하철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t="16393" b="42609"/>
          <a:stretch/>
        </p:blipFill>
        <p:spPr>
          <a:xfrm>
            <a:off x="1861229" y="4084144"/>
            <a:ext cx="6526801" cy="90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89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02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/>
          <p:cNvSpPr txBox="1"/>
          <p:nvPr/>
        </p:nvSpPr>
        <p:spPr>
          <a:xfrm>
            <a:off x="636493" y="708212"/>
            <a:ext cx="753035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날짜</a:t>
            </a:r>
            <a:r>
              <a:rPr lang="en-US" altLang="ko-KR" b="1" dirty="0" smtClean="0">
                <a:latin typeface="+mn-ea"/>
                <a:ea typeface="+mn-ea"/>
              </a:rPr>
              <a:t>(date)</a:t>
            </a:r>
            <a:r>
              <a:rPr lang="ko-KR" altLang="en-US" b="1" dirty="0" smtClean="0">
                <a:latin typeface="+mn-ea"/>
                <a:ea typeface="+mn-ea"/>
              </a:rPr>
              <a:t>를 기준으로 그룹화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시간대별 승객 수를 출퇴근 시간대 승객 수와 나머지 시간대 승객 수로 각각 합치기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latin typeface="+mn-ea"/>
                <a:ea typeface="+mn-ea"/>
              </a:rPr>
              <a:t>결측치</a:t>
            </a:r>
            <a:r>
              <a:rPr lang="ko-KR" altLang="en-US" b="1" dirty="0" smtClean="0">
                <a:latin typeface="+mn-ea"/>
                <a:ea typeface="+mn-ea"/>
              </a:rPr>
              <a:t> 확인 후 </a:t>
            </a:r>
            <a:r>
              <a:rPr lang="en-US" altLang="ko-KR" b="1" dirty="0" smtClean="0">
                <a:latin typeface="+mn-ea"/>
                <a:ea typeface="+mn-ea"/>
              </a:rPr>
              <a:t>0</a:t>
            </a:r>
            <a:r>
              <a:rPr lang="ko-KR" altLang="en-US" b="1" dirty="0" smtClean="0">
                <a:latin typeface="+mn-ea"/>
                <a:ea typeface="+mn-ea"/>
              </a:rPr>
              <a:t>으로 대체</a:t>
            </a:r>
            <a:r>
              <a:rPr lang="en-US" altLang="ko-KR" b="1" dirty="0" smtClean="0">
                <a:latin typeface="+mn-ea"/>
                <a:ea typeface="+mn-ea"/>
              </a:rPr>
              <a:t>( </a:t>
            </a:r>
            <a:r>
              <a:rPr lang="ko-KR" altLang="en-US" b="1" dirty="0" smtClean="0">
                <a:latin typeface="+mn-ea"/>
                <a:ea typeface="+mn-ea"/>
              </a:rPr>
              <a:t>버스</a:t>
            </a:r>
            <a:r>
              <a:rPr lang="en-US" altLang="ko-KR" b="1" dirty="0" smtClean="0">
                <a:latin typeface="+mn-ea"/>
                <a:ea typeface="+mn-ea"/>
              </a:rPr>
              <a:t>&amp;</a:t>
            </a:r>
            <a:r>
              <a:rPr lang="ko-KR" altLang="en-US" b="1" dirty="0" smtClean="0">
                <a:latin typeface="+mn-ea"/>
                <a:ea typeface="+mn-ea"/>
              </a:rPr>
              <a:t>지하철 운행 안하는 시간대는 승객 수 </a:t>
            </a:r>
            <a:r>
              <a:rPr lang="en-US" altLang="ko-KR" b="1" dirty="0" err="1" smtClean="0">
                <a:latin typeface="+mn-ea"/>
                <a:ea typeface="+mn-ea"/>
              </a:rPr>
              <a:t>NaN</a:t>
            </a:r>
            <a:r>
              <a:rPr lang="en-US" altLang="ko-KR" b="1" dirty="0" smtClean="0">
                <a:latin typeface="+mn-ea"/>
                <a:ea typeface="+mn-ea"/>
              </a:rPr>
              <a:t> )</a:t>
            </a: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latin typeface="+mn-ea"/>
                <a:ea typeface="+mn-ea"/>
              </a:rPr>
              <a:t>z_score</a:t>
            </a:r>
            <a:r>
              <a:rPr lang="ko-KR" altLang="en-US" b="1" dirty="0" smtClean="0">
                <a:latin typeface="+mn-ea"/>
                <a:ea typeface="+mn-ea"/>
              </a:rPr>
              <a:t>를 이용하여 이상치 확인 후 제거 </a:t>
            </a:r>
            <a:r>
              <a:rPr lang="en-US" altLang="ko-KR" b="1" dirty="0" smtClean="0">
                <a:latin typeface="+mn-ea"/>
                <a:ea typeface="+mn-ea"/>
              </a:rPr>
              <a:t>( </a:t>
            </a:r>
            <a:r>
              <a:rPr lang="ko-KR" altLang="en-US" b="1" dirty="0" smtClean="0">
                <a:latin typeface="+mn-ea"/>
                <a:ea typeface="+mn-ea"/>
              </a:rPr>
              <a:t>버스 파업 및 도로 이상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21489"/>
          <a:stretch/>
        </p:blipFill>
        <p:spPr>
          <a:xfrm>
            <a:off x="735107" y="2814917"/>
            <a:ext cx="3657599" cy="21325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5107" y="2516101"/>
            <a:ext cx="744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버스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48003" y="2499368"/>
            <a:ext cx="744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지하철</a:t>
            </a:r>
            <a:endParaRPr lang="en-US" altLang="ko-KR" b="1" dirty="0" smtClean="0"/>
          </a:p>
          <a:p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003" y="2814917"/>
            <a:ext cx="3651925" cy="2132567"/>
          </a:xfrm>
          <a:prstGeom prst="rect">
            <a:avLst/>
          </a:prstGeom>
        </p:spPr>
      </p:pic>
      <p:sp>
        <p:nvSpPr>
          <p:cNvPr id="10" name="Google Shape;260;p33"/>
          <p:cNvSpPr txBox="1">
            <a:spLocks/>
          </p:cNvSpPr>
          <p:nvPr/>
        </p:nvSpPr>
        <p:spPr>
          <a:xfrm>
            <a:off x="1129553" y="71713"/>
            <a:ext cx="5136776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데이터 수집 및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처리 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대중교통 데이터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8281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02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/>
          <p:cNvSpPr txBox="1"/>
          <p:nvPr/>
        </p:nvSpPr>
        <p:spPr>
          <a:xfrm>
            <a:off x="1187823" y="5322816"/>
            <a:ext cx="737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전처리 완료한 버스</a:t>
            </a:r>
            <a:r>
              <a:rPr lang="en-US" altLang="ko-KR" b="1" dirty="0" smtClean="0">
                <a:latin typeface="+mn-ea"/>
                <a:ea typeface="+mn-ea"/>
              </a:rPr>
              <a:t>&amp;</a:t>
            </a:r>
            <a:r>
              <a:rPr lang="ko-KR" altLang="en-US" b="1" dirty="0" smtClean="0">
                <a:latin typeface="+mn-ea"/>
                <a:ea typeface="+mn-ea"/>
              </a:rPr>
              <a:t>지하철 데이터의 평일 및 주말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ko-KR" altLang="en-US" b="1" dirty="0" smtClean="0">
                <a:latin typeface="+mn-ea"/>
                <a:ea typeface="+mn-ea"/>
              </a:rPr>
              <a:t>공휴일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r>
              <a:rPr lang="ko-KR" altLang="en-US" b="1" dirty="0" smtClean="0">
                <a:latin typeface="+mn-ea"/>
                <a:ea typeface="+mn-ea"/>
              </a:rPr>
              <a:t>을 구분한 데이터 병합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977" y="1837765"/>
            <a:ext cx="6515129" cy="30143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6493" y="708212"/>
            <a:ext cx="7530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전처리 완료한 버스</a:t>
            </a:r>
            <a:r>
              <a:rPr lang="en-US" altLang="ko-KR" b="1" dirty="0">
                <a:latin typeface="+mn-ea"/>
              </a:rPr>
              <a:t>&amp;</a:t>
            </a:r>
            <a:r>
              <a:rPr lang="ko-KR" altLang="en-US" b="1" dirty="0">
                <a:latin typeface="+mn-ea"/>
              </a:rPr>
              <a:t>지하철 데이터의 평일 및 주말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공휴일</a:t>
            </a:r>
            <a:r>
              <a:rPr lang="en-US" altLang="ko-KR" b="1" dirty="0">
                <a:latin typeface="+mn-ea"/>
              </a:rPr>
              <a:t>)</a:t>
            </a:r>
            <a:r>
              <a:rPr lang="ko-KR" altLang="en-US" b="1" dirty="0">
                <a:latin typeface="+mn-ea"/>
              </a:rPr>
              <a:t>을 구분한 데이터 </a:t>
            </a:r>
            <a:r>
              <a:rPr lang="ko-KR" altLang="en-US" b="1" dirty="0" smtClean="0">
                <a:latin typeface="+mn-ea"/>
              </a:rPr>
              <a:t>병합</a:t>
            </a:r>
            <a:endParaRPr lang="en-US" altLang="ko-KR" b="1" dirty="0" smtClean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   ( </a:t>
            </a:r>
            <a:r>
              <a:rPr lang="ko-KR" altLang="en-US" b="1" dirty="0" smtClean="0">
                <a:latin typeface="+mn-ea"/>
              </a:rPr>
              <a:t>평일 </a:t>
            </a:r>
            <a:r>
              <a:rPr lang="en-US" altLang="ko-KR" b="1" dirty="0" smtClean="0">
                <a:latin typeface="+mn-ea"/>
              </a:rPr>
              <a:t>= 0,  </a:t>
            </a:r>
            <a:r>
              <a:rPr lang="ko-KR" altLang="en-US" b="1" dirty="0" smtClean="0">
                <a:latin typeface="+mn-ea"/>
              </a:rPr>
              <a:t>주말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ko-KR" altLang="en-US" b="1" dirty="0" smtClean="0">
                <a:latin typeface="+mn-ea"/>
              </a:rPr>
              <a:t>공휴일</a:t>
            </a:r>
            <a:r>
              <a:rPr lang="en-US" altLang="ko-KR" b="1" dirty="0" smtClean="0">
                <a:latin typeface="+mn-ea"/>
              </a:rPr>
              <a:t>) = 1 )</a:t>
            </a:r>
            <a:endParaRPr lang="ko-KR" altLang="en-US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Google Shape;260;p33"/>
          <p:cNvSpPr txBox="1">
            <a:spLocks/>
          </p:cNvSpPr>
          <p:nvPr/>
        </p:nvSpPr>
        <p:spPr>
          <a:xfrm>
            <a:off x="1129553" y="71713"/>
            <a:ext cx="5136776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데이터 수집 및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처리 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대중교통 데이터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6373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TextBox 19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02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21" name="Google Shape;260;p33"/>
          <p:cNvSpPr txBox="1">
            <a:spLocks/>
          </p:cNvSpPr>
          <p:nvPr/>
        </p:nvSpPr>
        <p:spPr>
          <a:xfrm>
            <a:off x="1129553" y="71713"/>
            <a:ext cx="46616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데이터 수집 및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처리 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날씨 데이터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470" y="2747782"/>
            <a:ext cx="6257365" cy="22724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6493" y="708212"/>
            <a:ext cx="753035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날짜</a:t>
            </a:r>
            <a:r>
              <a:rPr lang="en-US" altLang="ko-KR" b="1" dirty="0" smtClean="0">
                <a:latin typeface="+mn-ea"/>
                <a:ea typeface="+mn-ea"/>
              </a:rPr>
              <a:t>(date)</a:t>
            </a:r>
            <a:r>
              <a:rPr lang="ko-KR" altLang="en-US" b="1" dirty="0" smtClean="0">
                <a:latin typeface="+mn-ea"/>
                <a:ea typeface="+mn-ea"/>
              </a:rPr>
              <a:t>를 </a:t>
            </a:r>
            <a:r>
              <a:rPr lang="ko-KR" altLang="en-US" b="1" dirty="0" smtClean="0">
                <a:latin typeface="+mn-ea"/>
                <a:ea typeface="+mn-ea"/>
              </a:rPr>
              <a:t>기준으로 날씨 데이터와 미세먼지 데이터를 병합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미세먼지 농도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ko-KR" altLang="en-US" b="1" dirty="0" smtClean="0">
                <a:latin typeface="+mn-ea"/>
                <a:ea typeface="+mn-ea"/>
              </a:rPr>
              <a:t>날짜를 이해 및 분석에 도움이 되도록 </a:t>
            </a:r>
            <a:r>
              <a:rPr lang="ko-KR" altLang="en-US" b="1" dirty="0" err="1" smtClean="0">
                <a:latin typeface="+mn-ea"/>
                <a:ea typeface="+mn-ea"/>
              </a:rPr>
              <a:t>범주화하여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ko-KR" altLang="en-US" b="1" dirty="0" err="1" smtClean="0">
                <a:latin typeface="+mn-ea"/>
                <a:ea typeface="+mn-ea"/>
              </a:rPr>
              <a:t>컬럼추가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latin typeface="+mn-ea"/>
                <a:ea typeface="+mn-ea"/>
              </a:rPr>
              <a:t>결측치</a:t>
            </a:r>
            <a:endParaRPr lang="en-US" altLang="ko-KR" b="1" dirty="0" smtClean="0">
              <a:latin typeface="+mn-ea"/>
              <a:ea typeface="+mn-ea"/>
            </a:endParaRPr>
          </a:p>
          <a:p>
            <a:r>
              <a:rPr lang="en-US" altLang="ko-KR" sz="1200" b="1" dirty="0" smtClean="0">
                <a:latin typeface="+mn-ea"/>
                <a:ea typeface="+mn-ea"/>
              </a:rPr>
              <a:t>      - </a:t>
            </a:r>
            <a:r>
              <a:rPr lang="ko-KR" altLang="en-US" sz="1200" b="1" dirty="0" smtClean="0">
                <a:latin typeface="+mn-ea"/>
                <a:ea typeface="+mn-ea"/>
              </a:rPr>
              <a:t>미세먼지</a:t>
            </a:r>
            <a:r>
              <a:rPr lang="en-US" altLang="ko-KR" sz="1200" b="1" dirty="0" smtClean="0">
                <a:latin typeface="+mn-ea"/>
                <a:ea typeface="+mn-ea"/>
              </a:rPr>
              <a:t>: </a:t>
            </a:r>
            <a:r>
              <a:rPr lang="ko-KR" altLang="en-US" sz="1200" b="1" dirty="0" smtClean="0">
                <a:latin typeface="+mn-ea"/>
                <a:ea typeface="+mn-ea"/>
              </a:rPr>
              <a:t>계절별 평균으로 채우기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latin typeface="+mn-ea"/>
                <a:ea typeface="+mn-ea"/>
              </a:rPr>
              <a:t>     - </a:t>
            </a:r>
            <a:r>
              <a:rPr lang="ko-KR" altLang="en-US" sz="1200" b="1" dirty="0" smtClean="0">
                <a:latin typeface="+mn-ea"/>
                <a:ea typeface="+mn-ea"/>
              </a:rPr>
              <a:t>강수량</a:t>
            </a:r>
            <a:r>
              <a:rPr lang="en-US" altLang="ko-KR" sz="1200" b="1" dirty="0" smtClean="0">
                <a:latin typeface="+mn-ea"/>
                <a:ea typeface="+mn-ea"/>
              </a:rPr>
              <a:t>/</a:t>
            </a:r>
            <a:r>
              <a:rPr lang="ko-KR" altLang="en-US" sz="1200" b="1" dirty="0" smtClean="0">
                <a:latin typeface="+mn-ea"/>
                <a:ea typeface="+mn-ea"/>
              </a:rPr>
              <a:t>적설량</a:t>
            </a:r>
            <a:r>
              <a:rPr lang="en-US" altLang="ko-KR" sz="1200" b="1" dirty="0" smtClean="0">
                <a:latin typeface="+mn-ea"/>
                <a:ea typeface="+mn-ea"/>
              </a:rPr>
              <a:t>: 0</a:t>
            </a:r>
            <a:r>
              <a:rPr lang="ko-KR" altLang="en-US" sz="1200" b="1" dirty="0" smtClean="0">
                <a:latin typeface="+mn-ea"/>
                <a:ea typeface="+mn-ea"/>
              </a:rPr>
              <a:t>으로 채우기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latin typeface="+mn-ea"/>
                <a:ea typeface="+mn-ea"/>
              </a:rPr>
              <a:t>     - </a:t>
            </a:r>
            <a:r>
              <a:rPr lang="ko-KR" altLang="en-US" sz="1200" b="1" dirty="0" smtClean="0">
                <a:latin typeface="+mn-ea"/>
                <a:ea typeface="+mn-ea"/>
              </a:rPr>
              <a:t>최저기온</a:t>
            </a:r>
            <a:r>
              <a:rPr lang="en-US" altLang="ko-KR" sz="1200" b="1" dirty="0" smtClean="0">
                <a:latin typeface="+mn-ea"/>
                <a:ea typeface="+mn-ea"/>
              </a:rPr>
              <a:t>: </a:t>
            </a:r>
            <a:r>
              <a:rPr lang="ko-KR" altLang="en-US" sz="1200" b="1" dirty="0" err="1" smtClean="0">
                <a:latin typeface="+mn-ea"/>
                <a:ea typeface="+mn-ea"/>
              </a:rPr>
              <a:t>최고기온과</a:t>
            </a:r>
            <a:r>
              <a:rPr lang="ko-KR" altLang="en-US" sz="1200" b="1" dirty="0" smtClean="0">
                <a:latin typeface="+mn-ea"/>
                <a:ea typeface="+mn-ea"/>
              </a:rPr>
              <a:t> 평균기온으로 값을 구하여 채우기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endParaRPr lang="en-US" altLang="ko-KR" sz="12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929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1500199" y="2699650"/>
            <a:ext cx="3134554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sz="3600" dirty="0" smtClean="0">
                <a:latin typeface="+mj-ea"/>
                <a:ea typeface="+mj-ea"/>
              </a:rPr>
              <a:t>개인별 수집 데이터 분석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93625" y="2521475"/>
            <a:ext cx="49935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1350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24" name="Google Shape;224;p30"/>
          <p:cNvSpPr txBox="1">
            <a:spLocks noGrp="1"/>
          </p:cNvSpPr>
          <p:nvPr>
            <p:ph type="title" idx="2"/>
          </p:nvPr>
        </p:nvSpPr>
        <p:spPr>
          <a:xfrm>
            <a:off x="1780836" y="1546498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25" name="Google Shape;225;p30"/>
          <p:cNvSpPr txBox="1">
            <a:spLocks noGrp="1"/>
          </p:cNvSpPr>
          <p:nvPr>
            <p:ph type="title" idx="3"/>
          </p:nvPr>
        </p:nvSpPr>
        <p:spPr>
          <a:xfrm>
            <a:off x="920224" y="2916565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228" name="Google Shape;228;p30"/>
          <p:cNvSpPr txBox="1">
            <a:spLocks noGrp="1"/>
          </p:cNvSpPr>
          <p:nvPr>
            <p:ph type="title" idx="6"/>
          </p:nvPr>
        </p:nvSpPr>
        <p:spPr>
          <a:xfrm>
            <a:off x="4977656" y="1546498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229" name="Google Shape;229;p30"/>
          <p:cNvSpPr txBox="1">
            <a:spLocks noGrp="1"/>
          </p:cNvSpPr>
          <p:nvPr>
            <p:ph type="title" idx="7"/>
          </p:nvPr>
        </p:nvSpPr>
        <p:spPr>
          <a:xfrm>
            <a:off x="3621003" y="2929761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1"/>
          </p:nvPr>
        </p:nvSpPr>
        <p:spPr>
          <a:xfrm>
            <a:off x="1780836" y="1945196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sz="1800" b="1" dirty="0" smtClean="0">
                <a:latin typeface="+mj-ea"/>
                <a:ea typeface="+mj-ea"/>
              </a:rPr>
              <a:t>프로젝트 개요</a:t>
            </a:r>
            <a:endParaRPr sz="1800" b="1" dirty="0">
              <a:latin typeface="+mj-ea"/>
              <a:ea typeface="+mj-ea"/>
            </a:endParaRPr>
          </a:p>
        </p:txBody>
      </p:sp>
      <p:sp>
        <p:nvSpPr>
          <p:cNvPr id="232" name="Google Shape;232;p30"/>
          <p:cNvSpPr txBox="1">
            <a:spLocks noGrp="1"/>
          </p:cNvSpPr>
          <p:nvPr>
            <p:ph type="subTitle" idx="9"/>
          </p:nvPr>
        </p:nvSpPr>
        <p:spPr>
          <a:xfrm>
            <a:off x="4977659" y="1945196"/>
            <a:ext cx="2726005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smtClean="0">
                <a:latin typeface="+mj-ea"/>
                <a:ea typeface="+mj-ea"/>
              </a:rPr>
              <a:t>데이터 수집 및 처리</a:t>
            </a:r>
            <a:endParaRPr sz="1800" b="1" dirty="0">
              <a:latin typeface="+mj-ea"/>
              <a:ea typeface="+mj-ea"/>
            </a:endParaRPr>
          </a:p>
        </p:txBody>
      </p:sp>
      <p:sp>
        <p:nvSpPr>
          <p:cNvPr id="233" name="Google Shape;233;p30"/>
          <p:cNvSpPr txBox="1">
            <a:spLocks noGrp="1"/>
          </p:cNvSpPr>
          <p:nvPr>
            <p:ph type="subTitle" idx="13"/>
          </p:nvPr>
        </p:nvSpPr>
        <p:spPr>
          <a:xfrm>
            <a:off x="920223" y="3315326"/>
            <a:ext cx="2495329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smtClean="0">
                <a:latin typeface="+mj-ea"/>
                <a:ea typeface="+mj-ea"/>
              </a:rPr>
              <a:t>개별 수집 데이터 분석</a:t>
            </a:r>
            <a:endParaRPr sz="1800" b="1" dirty="0">
              <a:latin typeface="+mj-ea"/>
              <a:ea typeface="+mj-ea"/>
            </a:endParaRPr>
          </a:p>
        </p:txBody>
      </p:sp>
      <p:sp>
        <p:nvSpPr>
          <p:cNvPr id="235" name="Google Shape;235;p30"/>
          <p:cNvSpPr txBox="1">
            <a:spLocks noGrp="1"/>
          </p:cNvSpPr>
          <p:nvPr>
            <p:ph type="subTitle" idx="15"/>
          </p:nvPr>
        </p:nvSpPr>
        <p:spPr>
          <a:xfrm>
            <a:off x="3621007" y="3328522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err="1" smtClean="0">
                <a:latin typeface="+mj-ea"/>
                <a:ea typeface="+mj-ea"/>
              </a:rPr>
              <a:t>인사이트</a:t>
            </a:r>
            <a:r>
              <a:rPr lang="ko-KR" altLang="en-US" sz="1800" b="1" dirty="0" smtClean="0">
                <a:latin typeface="+mj-ea"/>
                <a:ea typeface="+mj-ea"/>
              </a:rPr>
              <a:t> 도출</a:t>
            </a:r>
            <a:endParaRPr sz="1800" b="1" dirty="0">
              <a:latin typeface="+mj-ea"/>
              <a:ea typeface="+mj-ea"/>
            </a:endParaRPr>
          </a:p>
        </p:txBody>
      </p:sp>
      <p:sp>
        <p:nvSpPr>
          <p:cNvPr id="11" name="Google Shape;229;p30"/>
          <p:cNvSpPr txBox="1">
            <a:spLocks noGrp="1"/>
          </p:cNvSpPr>
          <p:nvPr>
            <p:ph type="title" idx="7"/>
          </p:nvPr>
        </p:nvSpPr>
        <p:spPr>
          <a:xfrm>
            <a:off x="6227062" y="2907098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sp>
        <p:nvSpPr>
          <p:cNvPr id="12" name="Google Shape;235;p30"/>
          <p:cNvSpPr txBox="1">
            <a:spLocks noGrp="1"/>
          </p:cNvSpPr>
          <p:nvPr>
            <p:ph type="subTitle" idx="15"/>
          </p:nvPr>
        </p:nvSpPr>
        <p:spPr>
          <a:xfrm>
            <a:off x="6227066" y="3305859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smtClean="0">
                <a:latin typeface="+mj-ea"/>
                <a:ea typeface="+mj-ea"/>
              </a:rPr>
              <a:t>자체 평가 의견</a:t>
            </a:r>
            <a:endParaRPr sz="18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03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310" y="1266802"/>
            <a:ext cx="6664979" cy="37870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6493" y="708212"/>
            <a:ext cx="753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월별 </a:t>
            </a:r>
            <a:r>
              <a:rPr lang="en-US" altLang="ko-KR" b="1" dirty="0" smtClean="0">
                <a:latin typeface="+mn-ea"/>
                <a:ea typeface="+mn-ea"/>
              </a:rPr>
              <a:t>feature</a:t>
            </a:r>
            <a:r>
              <a:rPr lang="ko-KR" altLang="en-US" b="1" dirty="0" smtClean="0">
                <a:latin typeface="+mn-ea"/>
                <a:ea typeface="+mn-ea"/>
              </a:rPr>
              <a:t>를 추가하여 대중교통 승객 수 흐름 파악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9" name="Google Shape;260;p33"/>
          <p:cNvSpPr txBox="1">
            <a:spLocks/>
          </p:cNvSpPr>
          <p:nvPr/>
        </p:nvSpPr>
        <p:spPr>
          <a:xfrm>
            <a:off x="1129553" y="71713"/>
            <a:ext cx="5334000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개인별 수집 데이터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분석 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대중교통 데이터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047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03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33" y="1532965"/>
            <a:ext cx="3474751" cy="36118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114" y="1532965"/>
            <a:ext cx="3476346" cy="36131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6493" y="708212"/>
            <a:ext cx="753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평일과 주말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ko-KR" altLang="en-US" b="1" dirty="0" smtClean="0">
                <a:latin typeface="+mn-ea"/>
                <a:ea typeface="+mn-ea"/>
              </a:rPr>
              <a:t>공휴일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r>
              <a:rPr lang="ko-KR" altLang="en-US" b="1" dirty="0" smtClean="0">
                <a:latin typeface="+mn-ea"/>
                <a:ea typeface="+mn-ea"/>
              </a:rPr>
              <a:t>의 승객 수의 차이가 발생하는지 확인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9" name="Google Shape;260;p33"/>
          <p:cNvSpPr txBox="1">
            <a:spLocks/>
          </p:cNvSpPr>
          <p:nvPr/>
        </p:nvSpPr>
        <p:spPr>
          <a:xfrm>
            <a:off x="1129553" y="71713"/>
            <a:ext cx="5334000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개인별 수집 데이터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분석 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대중교통 데이터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6468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03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5334000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개인별 수집 데이터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분석 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대중교통 데이터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4" y="708212"/>
            <a:ext cx="410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버스 </a:t>
            </a:r>
            <a:r>
              <a:rPr lang="en-US" altLang="ko-KR" b="1" dirty="0" smtClean="0">
                <a:latin typeface="+mn-ea"/>
                <a:ea typeface="+mn-ea"/>
              </a:rPr>
              <a:t>&amp; </a:t>
            </a:r>
            <a:r>
              <a:rPr lang="ko-KR" altLang="en-US" b="1" dirty="0" smtClean="0">
                <a:latin typeface="+mn-ea"/>
                <a:ea typeface="+mn-ea"/>
              </a:rPr>
              <a:t>지하철 총 승객 수 기술 통계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시각화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10" y="1353670"/>
            <a:ext cx="7394202" cy="378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2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03</a:t>
            </a:r>
            <a:endParaRPr lang="ko-KR" altLang="en-US" sz="2800" b="1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10915" b="46014"/>
          <a:stretch/>
        </p:blipFill>
        <p:spPr>
          <a:xfrm>
            <a:off x="1278169" y="1000127"/>
            <a:ext cx="4830582" cy="12474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10226" b="46485"/>
          <a:stretch/>
        </p:blipFill>
        <p:spPr>
          <a:xfrm>
            <a:off x="1255695" y="2670891"/>
            <a:ext cx="4864784" cy="12626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9952" y="630795"/>
            <a:ext cx="342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smtClean="0">
                <a:latin typeface="+mn-ea"/>
              </a:rPr>
              <a:t>계절별 전체 버스 승객 수 </a:t>
            </a:r>
            <a:r>
              <a:rPr lang="ko-KR" altLang="en-US" sz="1800" b="1" dirty="0" smtClean="0">
                <a:latin typeface="+mn-ea"/>
              </a:rPr>
              <a:t>분석</a:t>
            </a:r>
            <a:r>
              <a:rPr lang="en-US" altLang="ko-KR" sz="1800" b="1" dirty="0" smtClean="0">
                <a:latin typeface="+mn-ea"/>
              </a:rPr>
              <a:t>:</a:t>
            </a:r>
            <a:endParaRPr lang="ko-KR" altLang="en-US" sz="1800" b="1" dirty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9952" y="2378318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 smtClean="0">
                <a:latin typeface="+mn-ea"/>
              </a:rPr>
              <a:t>계절별 전체 지하철 승객 수 분석</a:t>
            </a:r>
            <a:r>
              <a:rPr lang="en-US" altLang="ko-KR" sz="1800" b="1" dirty="0" smtClean="0">
                <a:latin typeface="+mn-ea"/>
              </a:rPr>
              <a:t>:</a:t>
            </a:r>
            <a:endParaRPr lang="ko-KR" altLang="en-US" sz="1800" b="1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3023" y="4103020"/>
            <a:ext cx="7530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버스와 지하철 모두 평균 이용객 수가 겨울에 현저히 저하된다</a:t>
            </a:r>
            <a:r>
              <a:rPr lang="en-US" altLang="ko-KR" b="1" dirty="0" smtClean="0">
                <a:latin typeface="+mn-ea"/>
                <a:ea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타 계절 대비 겨울에 분산이 높은 편이다</a:t>
            </a:r>
            <a:r>
              <a:rPr lang="en-US" altLang="ko-KR" b="1" dirty="0" smtClean="0">
                <a:latin typeface="+mn-ea"/>
                <a:ea typeface="+mn-ea"/>
              </a:rPr>
              <a:t>.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0" name="Google Shape;260;p33"/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개인별 수집 데이터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분석 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대중교통 데이터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011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03</a:t>
            </a:r>
            <a:endParaRPr lang="ko-KR" altLang="en-US" sz="2800" b="1"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3" y="1000128"/>
            <a:ext cx="2496409" cy="1495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9952" y="630795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 smtClean="0">
                <a:latin typeface="+mn-ea"/>
              </a:rPr>
              <a:t>미세먼지 분석</a:t>
            </a:r>
            <a:r>
              <a:rPr lang="en-US" altLang="ko-KR" sz="1800" b="1" dirty="0" smtClean="0">
                <a:latin typeface="+mn-ea"/>
              </a:rPr>
              <a:t>:</a:t>
            </a:r>
            <a:endParaRPr lang="ko-KR" altLang="en-US" sz="1800" b="1" dirty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8856" r="66105" b="43667"/>
          <a:stretch/>
        </p:blipFill>
        <p:spPr>
          <a:xfrm>
            <a:off x="1174377" y="2495453"/>
            <a:ext cx="2881016" cy="241720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848" y="2483225"/>
            <a:ext cx="3349011" cy="2371204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1129553" y="1604682"/>
            <a:ext cx="594258" cy="1066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3685945" y="3674941"/>
            <a:ext cx="738896" cy="5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6418353" y="2298230"/>
            <a:ext cx="0" cy="42134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45033" y="735936"/>
            <a:ext cx="29466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미세먼지의 연간 평균 농도의 추세</a:t>
            </a:r>
            <a:r>
              <a:rPr lang="en-US" altLang="ko-KR" dirty="0" smtClean="0"/>
              <a:t>,</a:t>
            </a:r>
          </a:p>
          <a:p>
            <a:pPr algn="ctr"/>
            <a:r>
              <a:rPr lang="ko-KR" altLang="en-US" dirty="0" smtClean="0"/>
              <a:t>중국의 설비가동률의 추세 유사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둘 사이의 상관성을 의심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sz="1000" dirty="0" smtClean="0"/>
              <a:t>21</a:t>
            </a:r>
            <a:r>
              <a:rPr lang="ko-KR" altLang="en-US" sz="1000" dirty="0" smtClean="0"/>
              <a:t>년 중국의 설비가동률은 약</a:t>
            </a:r>
            <a:r>
              <a:rPr lang="en-US" altLang="ko-KR" sz="1000" dirty="0" smtClean="0"/>
              <a:t>66%</a:t>
            </a:r>
          </a:p>
          <a:p>
            <a:pPr algn="ctr"/>
            <a:r>
              <a:rPr lang="en-US" altLang="ko-KR" sz="1000" dirty="0" smtClean="0"/>
              <a:t>22</a:t>
            </a:r>
            <a:r>
              <a:rPr lang="ko-KR" altLang="en-US" sz="1000" dirty="0" smtClean="0"/>
              <a:t>년 중국의 설비가동률은 약 </a:t>
            </a:r>
            <a:r>
              <a:rPr lang="en-US" altLang="ko-KR" sz="1000" dirty="0" smtClean="0"/>
              <a:t>76%</a:t>
            </a:r>
          </a:p>
          <a:p>
            <a:pPr algn="ctr"/>
            <a:r>
              <a:rPr lang="en-US" altLang="ko-KR" sz="1000" dirty="0" smtClean="0"/>
              <a:t>-&gt; 10%p</a:t>
            </a:r>
            <a:r>
              <a:rPr lang="ko-KR" altLang="en-US" sz="1000" dirty="0" smtClean="0"/>
              <a:t>차이</a:t>
            </a:r>
            <a:endParaRPr lang="ko-KR" altLang="en-US" sz="1000" dirty="0"/>
          </a:p>
        </p:txBody>
      </p:sp>
      <p:sp>
        <p:nvSpPr>
          <p:cNvPr id="14" name="Google Shape;260;p33"/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개인별 수집 데이터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분석 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날씨 데이터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999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03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9952" y="630795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 smtClean="0">
                <a:latin typeface="+mn-ea"/>
              </a:rPr>
              <a:t>평균기온 분석</a:t>
            </a:r>
            <a:r>
              <a:rPr lang="en-US" altLang="ko-KR" sz="1800" b="1" dirty="0" smtClean="0">
                <a:latin typeface="+mn-ea"/>
              </a:rPr>
              <a:t>:</a:t>
            </a:r>
            <a:endParaRPr lang="ko-KR" altLang="en-US" sz="1800" b="1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2" y="1001805"/>
            <a:ext cx="6096001" cy="3655136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V="1">
            <a:off x="4992576" y="4006128"/>
            <a:ext cx="842682" cy="8964"/>
          </a:xfrm>
          <a:prstGeom prst="straightConnector1">
            <a:avLst/>
          </a:prstGeom>
          <a:ln w="76200">
            <a:solidFill>
              <a:srgbClr val="A983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38047" y="3636796"/>
            <a:ext cx="15408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평균</a:t>
            </a:r>
            <a:r>
              <a:rPr lang="en-US" altLang="ko-KR" dirty="0" smtClean="0"/>
              <a:t> </a:t>
            </a:r>
            <a:r>
              <a:rPr lang="ko-KR" altLang="en-US" dirty="0" smtClean="0"/>
              <a:t>증가 </a:t>
            </a:r>
            <a:r>
              <a:rPr lang="ko-KR" altLang="en-US" dirty="0" smtClean="0"/>
              <a:t>추세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중앙값 증가 </a:t>
            </a:r>
            <a:r>
              <a:rPr lang="ko-KR" altLang="en-US" dirty="0" smtClean="0"/>
              <a:t>추세</a:t>
            </a:r>
            <a:endParaRPr lang="en-US" altLang="ko-KR" dirty="0" smtClean="0"/>
          </a:p>
        </p:txBody>
      </p:sp>
      <p:sp>
        <p:nvSpPr>
          <p:cNvPr id="9" name="Google Shape;260;p33"/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개인별 수집 데이터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분석 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날씨 데이터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1509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472" y="2699092"/>
            <a:ext cx="4680632" cy="1272722"/>
          </a:xfrm>
          <a:prstGeom prst="rect">
            <a:avLst/>
          </a:prstGeom>
        </p:spPr>
      </p:pic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03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9952" y="63079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 smtClean="0">
                <a:latin typeface="+mn-ea"/>
              </a:rPr>
              <a:t>강수량 분석</a:t>
            </a:r>
            <a:r>
              <a:rPr lang="en-US" altLang="ko-KR" sz="1800" b="1" dirty="0" smtClean="0">
                <a:latin typeface="+mn-ea"/>
              </a:rPr>
              <a:t>:</a:t>
            </a:r>
            <a:endParaRPr lang="ko-KR" altLang="en-US" sz="1800" b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381" t="50606" r="49904" b="2514"/>
          <a:stretch/>
        </p:blipFill>
        <p:spPr>
          <a:xfrm>
            <a:off x="1129553" y="1000127"/>
            <a:ext cx="2151529" cy="14154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87788" y="63079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 smtClean="0">
                <a:latin typeface="+mn-ea"/>
              </a:rPr>
              <a:t>적설량 분석</a:t>
            </a:r>
            <a:r>
              <a:rPr lang="en-US" altLang="ko-KR" sz="1800" b="1" dirty="0" smtClean="0">
                <a:latin typeface="+mn-ea"/>
              </a:rPr>
              <a:t>:</a:t>
            </a:r>
            <a:endParaRPr lang="ko-KR" altLang="en-US" sz="1800" b="1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t="51711" r="49939"/>
          <a:stretch/>
        </p:blipFill>
        <p:spPr>
          <a:xfrm>
            <a:off x="5997388" y="1000126"/>
            <a:ext cx="2112789" cy="14204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35109" y="2391315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여름에 최다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87761" y="2391315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겨울에 집중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83023" y="4199284"/>
            <a:ext cx="769326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latin typeface="+mn-ea"/>
                <a:ea typeface="+mn-ea"/>
              </a:rPr>
              <a:t>날씨변수</a:t>
            </a:r>
            <a:r>
              <a:rPr lang="ko-KR" altLang="en-US" b="1" dirty="0" smtClean="0">
                <a:latin typeface="+mn-ea"/>
                <a:ea typeface="+mn-ea"/>
              </a:rPr>
              <a:t> 사이에서는 유의미한 </a:t>
            </a:r>
            <a:r>
              <a:rPr lang="ko-KR" altLang="en-US" b="1" dirty="0" err="1" smtClean="0">
                <a:latin typeface="+mn-ea"/>
                <a:ea typeface="+mn-ea"/>
              </a:rPr>
              <a:t>인사이트를</a:t>
            </a:r>
            <a:r>
              <a:rPr lang="ko-KR" altLang="en-US" b="1" dirty="0" smtClean="0">
                <a:latin typeface="+mn-ea"/>
                <a:ea typeface="+mn-ea"/>
              </a:rPr>
              <a:t> 도출하지 못함</a:t>
            </a:r>
            <a:endParaRPr lang="en-US" altLang="ko-KR" b="1" dirty="0" smtClean="0">
              <a:latin typeface="+mn-ea"/>
              <a:ea typeface="+mn-ea"/>
            </a:endParaRPr>
          </a:p>
          <a:p>
            <a:endParaRPr lang="en-US" altLang="ko-KR" sz="1200" b="1" dirty="0" smtClean="0">
              <a:latin typeface="+mn-ea"/>
              <a:ea typeface="+mn-ea"/>
            </a:endParaRPr>
          </a:p>
          <a:p>
            <a:r>
              <a:rPr lang="en-US" altLang="ko-KR" sz="1200" b="1" dirty="0" smtClean="0">
                <a:latin typeface="+mn-ea"/>
                <a:ea typeface="+mn-ea"/>
              </a:rPr>
              <a:t>		- </a:t>
            </a:r>
            <a:r>
              <a:rPr lang="ko-KR" altLang="en-US" sz="1200" b="1" dirty="0" smtClean="0">
                <a:latin typeface="+mn-ea"/>
                <a:ea typeface="+mn-ea"/>
              </a:rPr>
              <a:t>미세먼지</a:t>
            </a:r>
            <a:r>
              <a:rPr lang="en-US" altLang="ko-KR" sz="1200" b="1" dirty="0" smtClean="0">
                <a:latin typeface="+mn-ea"/>
                <a:ea typeface="+mn-ea"/>
              </a:rPr>
              <a:t>, </a:t>
            </a:r>
            <a:r>
              <a:rPr lang="ko-KR" altLang="en-US" sz="1200" b="1" dirty="0" smtClean="0">
                <a:latin typeface="+mn-ea"/>
                <a:ea typeface="+mn-ea"/>
              </a:rPr>
              <a:t>평균</a:t>
            </a:r>
            <a:r>
              <a:rPr lang="en-US" altLang="ko-KR" sz="1200" b="1" dirty="0" smtClean="0">
                <a:latin typeface="+mn-ea"/>
                <a:ea typeface="+mn-ea"/>
              </a:rPr>
              <a:t>/</a:t>
            </a:r>
            <a:r>
              <a:rPr lang="ko-KR" altLang="en-US" sz="1200" b="1" dirty="0" smtClean="0">
                <a:latin typeface="+mn-ea"/>
                <a:ea typeface="+mn-ea"/>
              </a:rPr>
              <a:t>최저</a:t>
            </a:r>
            <a:r>
              <a:rPr lang="en-US" altLang="ko-KR" sz="1200" b="1" dirty="0" smtClean="0">
                <a:latin typeface="+mn-ea"/>
                <a:ea typeface="+mn-ea"/>
              </a:rPr>
              <a:t>/</a:t>
            </a:r>
            <a:r>
              <a:rPr lang="ko-KR" altLang="en-US" sz="1200" b="1" dirty="0" smtClean="0">
                <a:latin typeface="+mn-ea"/>
                <a:ea typeface="+mn-ea"/>
              </a:rPr>
              <a:t>최고 기온</a:t>
            </a:r>
            <a:r>
              <a:rPr lang="en-US" altLang="ko-KR" sz="1200" b="1" dirty="0" smtClean="0">
                <a:latin typeface="+mn-ea"/>
                <a:ea typeface="+mn-ea"/>
              </a:rPr>
              <a:t>, </a:t>
            </a:r>
            <a:r>
              <a:rPr lang="ko-KR" altLang="en-US" sz="1200" b="1" dirty="0" smtClean="0">
                <a:latin typeface="+mn-ea"/>
                <a:ea typeface="+mn-ea"/>
              </a:rPr>
              <a:t>강수량</a:t>
            </a:r>
            <a:r>
              <a:rPr lang="en-US" altLang="ko-KR" sz="1200" b="1" dirty="0" smtClean="0">
                <a:latin typeface="+mn-ea"/>
                <a:ea typeface="+mn-ea"/>
              </a:rPr>
              <a:t>, </a:t>
            </a:r>
            <a:r>
              <a:rPr lang="ko-KR" altLang="en-US" sz="1200" b="1" dirty="0" smtClean="0">
                <a:latin typeface="+mn-ea"/>
                <a:ea typeface="+mn-ea"/>
              </a:rPr>
              <a:t>적설량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3" name="Google Shape;260;p33"/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개인별 수집 데이터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분석 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날씨 데이터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13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83023" y="1000127"/>
            <a:ext cx="753035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날짜</a:t>
            </a:r>
            <a:r>
              <a:rPr lang="en-US" altLang="ko-KR" b="1" dirty="0">
                <a:latin typeface="+mn-ea"/>
              </a:rPr>
              <a:t>(date)</a:t>
            </a:r>
            <a:r>
              <a:rPr lang="ko-KR" altLang="en-US" b="1" dirty="0">
                <a:latin typeface="+mn-ea"/>
              </a:rPr>
              <a:t>를 기준으로 날씨와 대중교통 데이터프레임을 합침</a:t>
            </a: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날씨 </a:t>
            </a:r>
            <a:r>
              <a:rPr lang="ko-KR" altLang="en-US" b="1" dirty="0">
                <a:latin typeface="+mn-ea"/>
              </a:rPr>
              <a:t>데이터와 동일하게 등급을 메기고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순서 있는 </a:t>
            </a:r>
            <a:r>
              <a:rPr lang="ko-KR" altLang="en-US" b="1" dirty="0">
                <a:latin typeface="+mn-ea"/>
              </a:rPr>
              <a:t>범주화</a:t>
            </a: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latin typeface="+mn-ea"/>
              </a:rPr>
              <a:t>결측치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- </a:t>
            </a:r>
            <a:r>
              <a:rPr lang="ko-KR" altLang="en-US" sz="1200" b="1" dirty="0">
                <a:latin typeface="+mn-ea"/>
              </a:rPr>
              <a:t>행을 </a:t>
            </a:r>
            <a:r>
              <a:rPr lang="ko-KR" altLang="en-US" sz="1200" b="1" dirty="0" smtClean="0">
                <a:latin typeface="+mn-ea"/>
              </a:rPr>
              <a:t>삭제</a:t>
            </a:r>
            <a:endParaRPr lang="en-US" altLang="ko-KR" sz="1200" b="1" dirty="0" smtClean="0">
              <a:latin typeface="+mn-ea"/>
            </a:endParaRPr>
          </a:p>
          <a:p>
            <a:endParaRPr lang="en-US" altLang="ko-KR" sz="1200" b="1" dirty="0" smtClean="0">
              <a:latin typeface="+mn-ea"/>
            </a:endParaRPr>
          </a:p>
          <a:p>
            <a:endParaRPr lang="en-US" altLang="ko-KR" sz="1200" b="1" dirty="0">
              <a:latin typeface="+mn-ea"/>
            </a:endParaRPr>
          </a:p>
          <a:p>
            <a:endParaRPr lang="en-US" altLang="ko-KR" sz="1200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대중교통 승객과 날씨 데이터가 </a:t>
            </a:r>
            <a:r>
              <a:rPr lang="ko-KR" altLang="en-US" b="1" dirty="0" err="1" smtClean="0">
                <a:latin typeface="+mn-ea"/>
              </a:rPr>
              <a:t>정규분포가</a:t>
            </a:r>
            <a:r>
              <a:rPr lang="ko-KR" altLang="en-US" b="1" dirty="0" smtClean="0">
                <a:latin typeface="+mn-ea"/>
              </a:rPr>
              <a:t> 아니라고 판단</a:t>
            </a:r>
            <a:endParaRPr lang="en-US" altLang="ko-KR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컬럼들의 값이 큰 차이가 나서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최소</a:t>
            </a:r>
            <a:r>
              <a:rPr lang="en-US" altLang="ko-KR" b="1" dirty="0" smtClean="0">
                <a:latin typeface="+mn-ea"/>
              </a:rPr>
              <a:t>-</a:t>
            </a:r>
            <a:r>
              <a:rPr lang="ko-KR" altLang="en-US" b="1" dirty="0" smtClean="0">
                <a:latin typeface="+mn-ea"/>
              </a:rPr>
              <a:t>최대 </a:t>
            </a:r>
            <a:r>
              <a:rPr lang="ko-KR" altLang="en-US" b="1" dirty="0" smtClean="0">
                <a:latin typeface="+mn-ea"/>
              </a:rPr>
              <a:t>정규화를 진행하여 분석 진행</a:t>
            </a:r>
            <a:endParaRPr lang="en-US" altLang="ko-KR" b="1" dirty="0">
              <a:latin typeface="+mn-ea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483166" y="2938135"/>
            <a:ext cx="2469917" cy="970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10800000">
            <a:off x="3232892" y="2090471"/>
            <a:ext cx="2540378" cy="970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TextBox 19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02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21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데이터 수집 및 처리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9952" y="630795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latin typeface="+mn-ea"/>
              </a:rPr>
              <a:t>날씨와 대중교통 승객 수 분석 시</a:t>
            </a:r>
            <a:r>
              <a:rPr lang="en-US" altLang="ko-KR" sz="1800" b="1" dirty="0">
                <a:latin typeface="+mn-ea"/>
              </a:rPr>
              <a:t>:</a:t>
            </a:r>
            <a:endParaRPr lang="ko-KR" altLang="en-US" sz="1800" b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23" y="2172434"/>
            <a:ext cx="2232809" cy="180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866" y="2172434"/>
            <a:ext cx="2380510" cy="180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14254" y="2314337"/>
            <a:ext cx="2720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대중교통 이용객의</a:t>
            </a:r>
            <a:endParaRPr lang="en-US" altLang="ko-KR" b="1" dirty="0" smtClean="0">
              <a:latin typeface="+mn-ea"/>
            </a:endParaRPr>
          </a:p>
          <a:p>
            <a:r>
              <a:rPr lang="ko-KR" altLang="en-US" b="1" dirty="0" smtClean="0">
                <a:latin typeface="+mn-ea"/>
              </a:rPr>
              <a:t>밀도추정그래프 </a:t>
            </a:r>
            <a:endParaRPr lang="ko-KR" altLang="en-US" b="1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14252" y="3162001"/>
            <a:ext cx="2720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 smtClean="0">
                <a:latin typeface="+mn-ea"/>
              </a:rPr>
              <a:t>미세먼지농도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강수량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적설량의</a:t>
            </a:r>
            <a:endParaRPr lang="en-US" altLang="ko-KR" b="1" dirty="0" smtClean="0">
              <a:latin typeface="+mn-ea"/>
            </a:endParaRPr>
          </a:p>
          <a:p>
            <a:pPr algn="r"/>
            <a:r>
              <a:rPr lang="ko-KR" altLang="en-US" b="1" dirty="0" smtClean="0">
                <a:latin typeface="+mn-ea"/>
              </a:rPr>
              <a:t>밀도추정그래프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303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42"/>
          <p:cNvGrpSpPr/>
          <p:nvPr/>
        </p:nvGrpSpPr>
        <p:grpSpPr>
          <a:xfrm>
            <a:off x="3372625" y="2806713"/>
            <a:ext cx="5902500" cy="0"/>
            <a:chOff x="2220050" y="1547100"/>
            <a:chExt cx="5902500" cy="0"/>
          </a:xfrm>
        </p:grpSpPr>
        <p:cxnSp>
          <p:nvCxnSpPr>
            <p:cNvPr id="383" name="Google Shape;383;p42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42"/>
            <p:cNvCxnSpPr/>
            <p:nvPr/>
          </p:nvCxnSpPr>
          <p:spPr>
            <a:xfrm>
              <a:off x="2684450" y="1547100"/>
              <a:ext cx="5438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" name="Google Shape;260;p33"/>
          <p:cNvSpPr txBox="1">
            <a:spLocks/>
          </p:cNvSpPr>
          <p:nvPr/>
        </p:nvSpPr>
        <p:spPr>
          <a:xfrm>
            <a:off x="3837024" y="2990747"/>
            <a:ext cx="4437399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36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3600" dirty="0" smtClean="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Google Shape;261;p33"/>
          <p:cNvSpPr txBox="1">
            <a:spLocks/>
          </p:cNvSpPr>
          <p:nvPr/>
        </p:nvSpPr>
        <p:spPr>
          <a:xfrm>
            <a:off x="3837024" y="1964913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" altLang="ko-KR" sz="6000" b="1" dirty="0" smtClean="0">
                <a:solidFill>
                  <a:srgbClr val="45818E"/>
                </a:solidFill>
                <a:latin typeface="Poppins" panose="020B0600000101010101" charset="0"/>
                <a:cs typeface="Poppins" panose="020B0600000101010101" charset="0"/>
              </a:rPr>
              <a:t>04</a:t>
            </a:r>
            <a:endParaRPr lang="en" altLang="ko-KR" sz="6000" b="1" dirty="0">
              <a:solidFill>
                <a:srgbClr val="45818E"/>
              </a:solidFill>
              <a:latin typeface="Poppins" panose="020B0600000101010101" charset="0"/>
              <a:cs typeface="Poppins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41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04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5303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버스 </a:t>
            </a:r>
            <a:r>
              <a:rPr lang="en-US" altLang="ko-KR" b="1" dirty="0" smtClean="0">
                <a:latin typeface="+mn-ea"/>
                <a:ea typeface="+mn-ea"/>
              </a:rPr>
              <a:t>&amp; </a:t>
            </a:r>
            <a:r>
              <a:rPr lang="ko-KR" altLang="en-US" b="1" dirty="0" smtClean="0">
                <a:latin typeface="+mn-ea"/>
                <a:ea typeface="+mn-ea"/>
              </a:rPr>
              <a:t>지하철 상관관계 분석 시각화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총 승객 수에 대해 상관관계 분석 확인 결과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평일</a:t>
            </a:r>
            <a:r>
              <a:rPr lang="en-US" altLang="ko-KR" b="1" dirty="0" smtClean="0">
                <a:latin typeface="+mn-ea"/>
                <a:ea typeface="+mn-ea"/>
              </a:rPr>
              <a:t>&amp;</a:t>
            </a:r>
            <a:r>
              <a:rPr lang="ko-KR" altLang="en-US" b="1" dirty="0" smtClean="0">
                <a:latin typeface="+mn-ea"/>
                <a:ea typeface="+mn-ea"/>
              </a:rPr>
              <a:t>주말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ko-KR" altLang="en-US" b="1" dirty="0" smtClean="0">
                <a:latin typeface="+mn-ea"/>
                <a:ea typeface="+mn-ea"/>
              </a:rPr>
              <a:t>공휴일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r>
              <a:rPr lang="ko-KR" altLang="en-US" b="1" dirty="0" smtClean="0">
                <a:latin typeface="+mn-ea"/>
                <a:ea typeface="+mn-ea"/>
              </a:rPr>
              <a:t>을 구분한 데이터가  큰 상관관계를 보여 평일</a:t>
            </a:r>
            <a:r>
              <a:rPr lang="en-US" altLang="ko-KR" b="1" dirty="0" smtClean="0">
                <a:latin typeface="+mn-ea"/>
                <a:ea typeface="+mn-ea"/>
              </a:rPr>
              <a:t>&amp;</a:t>
            </a:r>
            <a:r>
              <a:rPr lang="ko-KR" altLang="en-US" b="1" dirty="0" smtClean="0">
                <a:latin typeface="+mn-ea"/>
                <a:ea typeface="+mn-ea"/>
              </a:rPr>
              <a:t>주말 구분하여 다시 진행 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93" y="2161518"/>
            <a:ext cx="3831600" cy="29120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864" y="2161517"/>
            <a:ext cx="3768924" cy="291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2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1500199" y="2699650"/>
            <a:ext cx="367243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sz="3600" dirty="0"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</a:t>
            </a:r>
            <a:endParaRPr dirty="0"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93625" y="2521475"/>
            <a:ext cx="49935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04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530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평일과 주말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ko-KR" altLang="en-US" b="1" dirty="0" smtClean="0">
                <a:latin typeface="+mn-ea"/>
                <a:ea typeface="+mn-ea"/>
              </a:rPr>
              <a:t>공휴일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r>
              <a:rPr lang="ko-KR" altLang="en-US" b="1" dirty="0" smtClean="0">
                <a:latin typeface="+mn-ea"/>
                <a:ea typeface="+mn-ea"/>
              </a:rPr>
              <a:t>로 나누고 다시 상관관계 분석 진행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버스의 경우 평균기온이 양의 상관관계를 보이는 것을 확인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17" y="1658471"/>
            <a:ext cx="7450297" cy="318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6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04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53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지하철의 경우 모든 </a:t>
            </a:r>
            <a:r>
              <a:rPr lang="en-US" altLang="ko-KR" b="1" dirty="0" smtClean="0">
                <a:latin typeface="+mn-ea"/>
                <a:ea typeface="+mn-ea"/>
              </a:rPr>
              <a:t>feature</a:t>
            </a:r>
            <a:r>
              <a:rPr lang="ko-KR" altLang="en-US" b="1" dirty="0" smtClean="0">
                <a:latin typeface="+mn-ea"/>
                <a:ea typeface="+mn-ea"/>
              </a:rPr>
              <a:t>들이 상관관계를 보인다고 보기는 어려움 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69" y="1685365"/>
            <a:ext cx="7573865" cy="323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1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04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530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latin typeface="+mn-ea"/>
                <a:ea typeface="+mn-ea"/>
              </a:rPr>
              <a:t>산점도를</a:t>
            </a:r>
            <a:r>
              <a:rPr lang="ko-KR" altLang="en-US" b="1" dirty="0" smtClean="0">
                <a:latin typeface="+mn-ea"/>
                <a:ea typeface="+mn-ea"/>
              </a:rPr>
              <a:t> 그려서 확인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버스의 경우 온도가 높아질수록 승객수가 증가한 모습을 보임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76" y="1578231"/>
            <a:ext cx="7149353" cy="347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1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04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53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지하철의 경우 온도가 높아질수록 승객 수가 증가한다고 보기는 어려움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23" y="1389529"/>
            <a:ext cx="7185212" cy="362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4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04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727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버스 </a:t>
            </a:r>
            <a:r>
              <a:rPr lang="en-US" altLang="ko-KR" b="1" dirty="0">
                <a:latin typeface="+mn-ea"/>
              </a:rPr>
              <a:t>&amp; </a:t>
            </a:r>
            <a:r>
              <a:rPr lang="ko-KR" altLang="en-US" b="1" dirty="0">
                <a:latin typeface="+mn-ea"/>
              </a:rPr>
              <a:t>지하철의 경우 출퇴근 시간의 영향을 받아 정확한 분석이 안되는 것인지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알기 위해</a:t>
            </a: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출퇴근 시간대와 아닌 시간대 구분하여 상관관계 분석 진행</a:t>
            </a: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221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04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25" y="2914291"/>
            <a:ext cx="4836364" cy="22292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82" y="696400"/>
            <a:ext cx="4836364" cy="21639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9346" y="1516765"/>
            <a:ext cx="207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  <a:ea typeface="+mn-ea"/>
              </a:rPr>
              <a:t>버스 출퇴근 시간대</a:t>
            </a:r>
            <a:endParaRPr lang="en-US" altLang="ko-KR" b="1" dirty="0" smtClean="0">
              <a:latin typeface="+mn-ea"/>
              <a:ea typeface="+mn-ea"/>
            </a:endParaRPr>
          </a:p>
          <a:p>
            <a:pPr algn="ctr"/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ko-KR" altLang="en-US" b="1" dirty="0" smtClean="0">
                <a:latin typeface="+mn-ea"/>
                <a:ea typeface="+mn-ea"/>
              </a:rPr>
              <a:t>평일 </a:t>
            </a:r>
            <a:r>
              <a:rPr lang="en-US" altLang="ko-KR" b="1" dirty="0" smtClean="0">
                <a:latin typeface="+mn-ea"/>
                <a:ea typeface="+mn-ea"/>
              </a:rPr>
              <a:t>&amp; </a:t>
            </a:r>
            <a:r>
              <a:rPr lang="ko-KR" altLang="en-US" b="1" dirty="0" smtClean="0">
                <a:latin typeface="+mn-ea"/>
                <a:ea typeface="+mn-ea"/>
              </a:rPr>
              <a:t>주말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3364" y="3767285"/>
            <a:ext cx="207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  <a:ea typeface="+mn-ea"/>
              </a:rPr>
              <a:t>버스 나머지 시간대</a:t>
            </a:r>
            <a:endParaRPr lang="en-US" altLang="ko-KR" b="1" dirty="0" smtClean="0">
              <a:latin typeface="+mn-ea"/>
              <a:ea typeface="+mn-ea"/>
            </a:endParaRPr>
          </a:p>
          <a:p>
            <a:pPr algn="ctr"/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ko-KR" altLang="en-US" b="1" dirty="0" smtClean="0">
                <a:latin typeface="+mn-ea"/>
                <a:ea typeface="+mn-ea"/>
              </a:rPr>
              <a:t>평일 </a:t>
            </a:r>
            <a:r>
              <a:rPr lang="en-US" altLang="ko-KR" b="1" dirty="0" smtClean="0">
                <a:latin typeface="+mn-ea"/>
                <a:ea typeface="+mn-ea"/>
              </a:rPr>
              <a:t>&amp; </a:t>
            </a:r>
            <a:r>
              <a:rPr lang="ko-KR" altLang="en-US" b="1" dirty="0" smtClean="0">
                <a:latin typeface="+mn-ea"/>
                <a:ea typeface="+mn-ea"/>
              </a:rPr>
              <a:t>주말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250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04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29" y="788893"/>
            <a:ext cx="4862584" cy="207893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565" y="2942005"/>
            <a:ext cx="4823012" cy="20590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82236" y="1566748"/>
            <a:ext cx="207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  <a:ea typeface="+mn-ea"/>
              </a:rPr>
              <a:t>지하철 출퇴근 시간대</a:t>
            </a:r>
            <a:endParaRPr lang="en-US" altLang="ko-KR" b="1" dirty="0" smtClean="0">
              <a:latin typeface="+mn-ea"/>
              <a:ea typeface="+mn-ea"/>
            </a:endParaRPr>
          </a:p>
          <a:p>
            <a:pPr algn="ctr"/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ko-KR" altLang="en-US" b="1" dirty="0" smtClean="0">
                <a:latin typeface="+mn-ea"/>
                <a:ea typeface="+mn-ea"/>
              </a:rPr>
              <a:t>평일 </a:t>
            </a:r>
            <a:r>
              <a:rPr lang="en-US" altLang="ko-KR" b="1" dirty="0" smtClean="0">
                <a:latin typeface="+mn-ea"/>
                <a:ea typeface="+mn-ea"/>
              </a:rPr>
              <a:t>&amp; </a:t>
            </a:r>
            <a:r>
              <a:rPr lang="ko-KR" altLang="en-US" b="1" dirty="0" smtClean="0">
                <a:latin typeface="+mn-ea"/>
                <a:ea typeface="+mn-ea"/>
              </a:rPr>
              <a:t>주말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3364" y="3709909"/>
            <a:ext cx="207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atin typeface="+mn-ea"/>
                <a:ea typeface="+mn-ea"/>
              </a:rPr>
              <a:t>지하철 </a:t>
            </a:r>
            <a:r>
              <a:rPr lang="ko-KR" altLang="en-US" b="1" dirty="0" smtClean="0">
                <a:latin typeface="+mn-ea"/>
                <a:ea typeface="+mn-ea"/>
              </a:rPr>
              <a:t>출퇴근 시간대</a:t>
            </a:r>
            <a:endParaRPr lang="en-US" altLang="ko-KR" b="1" dirty="0" smtClean="0">
              <a:latin typeface="+mn-ea"/>
              <a:ea typeface="+mn-ea"/>
            </a:endParaRPr>
          </a:p>
          <a:p>
            <a:pPr algn="ctr"/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ko-KR" altLang="en-US" b="1" dirty="0" smtClean="0">
                <a:latin typeface="+mn-ea"/>
                <a:ea typeface="+mn-ea"/>
              </a:rPr>
              <a:t>평일 </a:t>
            </a:r>
            <a:r>
              <a:rPr lang="en-US" altLang="ko-KR" b="1" dirty="0" smtClean="0">
                <a:latin typeface="+mn-ea"/>
                <a:ea typeface="+mn-ea"/>
              </a:rPr>
              <a:t>&amp; </a:t>
            </a:r>
            <a:r>
              <a:rPr lang="ko-KR" altLang="en-US" b="1" dirty="0" smtClean="0">
                <a:latin typeface="+mn-ea"/>
                <a:ea typeface="+mn-ea"/>
              </a:rPr>
              <a:t>주말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8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03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분석 및 </a:t>
            </a:r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 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승객과 날씨 데이터 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상관관계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4033" y="630795"/>
            <a:ext cx="3512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800" b="1" dirty="0" smtClean="0">
                <a:latin typeface="+mn-ea"/>
              </a:rPr>
              <a:t>지하철 전체 승객 수와 강수량의</a:t>
            </a:r>
            <a:endParaRPr lang="en-US" altLang="ko-KR" sz="1800" b="1" dirty="0" smtClean="0">
              <a:latin typeface="+mn-ea"/>
            </a:endParaRPr>
          </a:p>
          <a:p>
            <a:pPr algn="r"/>
            <a:r>
              <a:rPr lang="ko-KR" altLang="en-US" sz="1800" b="1" dirty="0" smtClean="0">
                <a:latin typeface="+mn-ea"/>
              </a:rPr>
              <a:t>상관관계</a:t>
            </a:r>
            <a:endParaRPr lang="ko-KR" altLang="en-US" sz="1800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9952" y="630795"/>
            <a:ext cx="3363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 smtClean="0">
                <a:latin typeface="+mn-ea"/>
              </a:rPr>
              <a:t>버스 전체 승객 수와 강수량의 </a:t>
            </a:r>
            <a:endParaRPr lang="en-US" altLang="ko-KR" sz="1800" b="1" dirty="0" smtClean="0">
              <a:latin typeface="+mn-ea"/>
            </a:endParaRPr>
          </a:p>
          <a:p>
            <a:r>
              <a:rPr lang="ko-KR" altLang="en-US" sz="1800" b="1" dirty="0" smtClean="0">
                <a:latin typeface="+mn-ea"/>
              </a:rPr>
              <a:t>상관관계</a:t>
            </a:r>
            <a:endParaRPr lang="ko-KR" altLang="en-US" sz="1800" b="1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2" y="1331065"/>
            <a:ext cx="3960000" cy="27079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534" y="1331065"/>
            <a:ext cx="3960000" cy="265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1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03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분석 및 </a:t>
            </a:r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 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승객과 날씨 데이터 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상관관계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4033" y="630795"/>
            <a:ext cx="3512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800" b="1" dirty="0" smtClean="0">
                <a:latin typeface="+mn-ea"/>
              </a:rPr>
              <a:t>지하철 전체 승객 수와 적설량의</a:t>
            </a:r>
            <a:endParaRPr lang="en-US" altLang="ko-KR" sz="1800" b="1" dirty="0" smtClean="0">
              <a:latin typeface="+mn-ea"/>
            </a:endParaRPr>
          </a:p>
          <a:p>
            <a:pPr algn="r"/>
            <a:r>
              <a:rPr lang="ko-KR" altLang="en-US" sz="1800" b="1" dirty="0" smtClean="0">
                <a:latin typeface="+mn-ea"/>
              </a:rPr>
              <a:t>상관관계</a:t>
            </a:r>
            <a:endParaRPr lang="ko-KR" altLang="en-US" sz="1800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9952" y="630795"/>
            <a:ext cx="3363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 smtClean="0">
                <a:latin typeface="+mn-ea"/>
              </a:rPr>
              <a:t>버스 전체 승객 수와 적설량의 </a:t>
            </a:r>
            <a:endParaRPr lang="en-US" altLang="ko-KR" sz="1800" b="1" dirty="0" smtClean="0">
              <a:latin typeface="+mn-ea"/>
            </a:endParaRPr>
          </a:p>
          <a:p>
            <a:r>
              <a:rPr lang="ko-KR" altLang="en-US" sz="1800" b="1" dirty="0" smtClean="0">
                <a:latin typeface="+mn-ea"/>
              </a:rPr>
              <a:t>상관관계</a:t>
            </a:r>
            <a:endParaRPr lang="ko-KR" altLang="en-US" sz="1800" b="1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534" y="1331065"/>
            <a:ext cx="3960000" cy="266869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52" y="1331065"/>
            <a:ext cx="3960000" cy="271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8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03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분석 및 </a:t>
            </a:r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 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승객과 날씨 데이터 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상관관계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2" y="1331065"/>
            <a:ext cx="3960000" cy="28220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13201" y="630795"/>
            <a:ext cx="374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800" b="1" dirty="0" smtClean="0">
                <a:latin typeface="+mn-ea"/>
              </a:rPr>
              <a:t>지하철 전체 승객 수와 미세먼지의</a:t>
            </a:r>
            <a:endParaRPr lang="en-US" altLang="ko-KR" sz="1800" b="1" dirty="0" smtClean="0">
              <a:latin typeface="+mn-ea"/>
            </a:endParaRPr>
          </a:p>
          <a:p>
            <a:pPr algn="r"/>
            <a:r>
              <a:rPr lang="ko-KR" altLang="en-US" sz="1800" b="1" dirty="0" smtClean="0">
                <a:latin typeface="+mn-ea"/>
              </a:rPr>
              <a:t>상관관계</a:t>
            </a:r>
            <a:endParaRPr lang="ko-KR" altLang="en-US" sz="1800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9952" y="630795"/>
            <a:ext cx="3594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 smtClean="0">
                <a:latin typeface="+mn-ea"/>
              </a:rPr>
              <a:t>버스 전체 승객 수와 미세먼지의 </a:t>
            </a:r>
            <a:endParaRPr lang="en-US" altLang="ko-KR" sz="1800" b="1" dirty="0" smtClean="0">
              <a:latin typeface="+mn-ea"/>
            </a:endParaRPr>
          </a:p>
          <a:p>
            <a:r>
              <a:rPr lang="ko-KR" altLang="en-US" sz="1800" b="1" dirty="0" smtClean="0">
                <a:latin typeface="+mn-ea"/>
              </a:rPr>
              <a:t>상관관계</a:t>
            </a:r>
            <a:endParaRPr lang="ko-KR" altLang="en-US" sz="1800" b="1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534" y="1331065"/>
            <a:ext cx="3960000" cy="277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6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01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699247" y="824753"/>
            <a:ext cx="2644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ea"/>
                <a:ea typeface="+mj-ea"/>
              </a:rPr>
              <a:t>프로젝트 수행 절차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5818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03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분석 및 </a:t>
            </a:r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 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승객과 날씨 데이터 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상관관계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2" y="1331064"/>
            <a:ext cx="3960000" cy="25619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56619" y="630795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800" b="1" smtClean="0">
                <a:latin typeface="+mn-ea"/>
              </a:rPr>
              <a:t>버스 </a:t>
            </a:r>
            <a:r>
              <a:rPr lang="ko-KR" altLang="en-US" sz="1800" b="1" smtClean="0">
                <a:latin typeface="+mn-ea"/>
              </a:rPr>
              <a:t>통근자 </a:t>
            </a:r>
            <a:r>
              <a:rPr lang="ko-KR" altLang="en-US" sz="1800" b="1" dirty="0" smtClean="0">
                <a:latin typeface="+mn-ea"/>
              </a:rPr>
              <a:t>수와 평균기온의</a:t>
            </a:r>
            <a:endParaRPr lang="en-US" altLang="ko-KR" sz="1800" b="1" dirty="0" smtClean="0">
              <a:latin typeface="+mn-ea"/>
            </a:endParaRPr>
          </a:p>
          <a:p>
            <a:pPr algn="r"/>
            <a:r>
              <a:rPr lang="ko-KR" altLang="en-US" sz="1800" b="1" dirty="0" smtClean="0">
                <a:latin typeface="+mn-ea"/>
              </a:rPr>
              <a:t>상관관계</a:t>
            </a:r>
            <a:endParaRPr lang="ko-KR" altLang="en-US" sz="1800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9952" y="630795"/>
            <a:ext cx="328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 smtClean="0">
                <a:latin typeface="+mn-ea"/>
              </a:rPr>
              <a:t>버스 </a:t>
            </a:r>
            <a:r>
              <a:rPr lang="ko-KR" altLang="en-US" sz="1800" b="1" dirty="0" err="1" smtClean="0">
                <a:latin typeface="+mn-ea"/>
              </a:rPr>
              <a:t>통근자</a:t>
            </a:r>
            <a:r>
              <a:rPr lang="ko-KR" altLang="en-US" sz="1800" b="1" dirty="0" smtClean="0">
                <a:latin typeface="+mn-ea"/>
              </a:rPr>
              <a:t> 수와 평균기온의 </a:t>
            </a:r>
            <a:endParaRPr lang="en-US" altLang="ko-KR" sz="1800" b="1" dirty="0" smtClean="0">
              <a:latin typeface="+mn-ea"/>
            </a:endParaRPr>
          </a:p>
          <a:p>
            <a:r>
              <a:rPr lang="ko-KR" altLang="en-US" sz="1800" b="1" dirty="0" smtClean="0">
                <a:latin typeface="+mn-ea"/>
              </a:rPr>
              <a:t>상관관계</a:t>
            </a:r>
            <a:endParaRPr lang="ko-KR" altLang="en-US" sz="1800" b="1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534" y="1331064"/>
            <a:ext cx="3960000" cy="252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7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03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분석 및 </a:t>
            </a:r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 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승객과 날씨 데이터 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상관관계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94954" y="630795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800" b="1" dirty="0" smtClean="0">
                <a:latin typeface="+mn-ea"/>
              </a:rPr>
              <a:t>지하철 </a:t>
            </a:r>
            <a:r>
              <a:rPr lang="ko-KR" altLang="en-US" sz="1800" b="1" dirty="0" err="1" smtClean="0">
                <a:latin typeface="+mn-ea"/>
              </a:rPr>
              <a:t>비통근자</a:t>
            </a:r>
            <a:r>
              <a:rPr lang="ko-KR" altLang="en-US" sz="1800" b="1" dirty="0" smtClean="0">
                <a:latin typeface="+mn-ea"/>
              </a:rPr>
              <a:t> 수와 평균기온의</a:t>
            </a:r>
            <a:endParaRPr lang="en-US" altLang="ko-KR" sz="1800" b="1" dirty="0" smtClean="0">
              <a:latin typeface="+mn-ea"/>
            </a:endParaRPr>
          </a:p>
          <a:p>
            <a:pPr algn="r"/>
            <a:r>
              <a:rPr lang="ko-KR" altLang="en-US" sz="1800" b="1" dirty="0" smtClean="0">
                <a:latin typeface="+mn-ea"/>
              </a:rPr>
              <a:t>상관관계</a:t>
            </a:r>
            <a:endParaRPr lang="ko-KR" altLang="en-US" sz="1800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9952" y="630795"/>
            <a:ext cx="3512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 smtClean="0">
                <a:latin typeface="+mn-ea"/>
              </a:rPr>
              <a:t>버스 </a:t>
            </a:r>
            <a:r>
              <a:rPr lang="ko-KR" altLang="en-US" sz="1800" b="1" dirty="0" err="1" smtClean="0">
                <a:latin typeface="+mn-ea"/>
              </a:rPr>
              <a:t>비통근자</a:t>
            </a:r>
            <a:r>
              <a:rPr lang="ko-KR" altLang="en-US" sz="1800" b="1" dirty="0" smtClean="0">
                <a:latin typeface="+mn-ea"/>
              </a:rPr>
              <a:t> 수와 평균기온의 </a:t>
            </a:r>
            <a:endParaRPr lang="en-US" altLang="ko-KR" sz="1800" b="1" dirty="0" smtClean="0">
              <a:latin typeface="+mn-ea"/>
            </a:endParaRPr>
          </a:p>
          <a:p>
            <a:r>
              <a:rPr lang="ko-KR" altLang="en-US" sz="1800" b="1" dirty="0" smtClean="0">
                <a:latin typeface="+mn-ea"/>
              </a:rPr>
              <a:t>상관관계</a:t>
            </a:r>
            <a:endParaRPr lang="ko-KR" altLang="en-US" sz="1800" b="1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2" y="1331065"/>
            <a:ext cx="3960000" cy="25844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534" y="1331064"/>
            <a:ext cx="3960000" cy="254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04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7275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latin typeface="+mn-ea"/>
              </a:rPr>
              <a:t>따릉이</a:t>
            </a:r>
            <a:r>
              <a:rPr lang="ko-KR" altLang="en-US" b="1" dirty="0" smtClean="0">
                <a:latin typeface="+mn-ea"/>
              </a:rPr>
              <a:t> 데이터 상관관계 분석 진행</a:t>
            </a:r>
            <a:endParaRPr lang="en-US" altLang="ko-KR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기온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ko-KR" altLang="en-US" b="1" dirty="0" smtClean="0">
                <a:latin typeface="+mn-ea"/>
                <a:ea typeface="+mn-ea"/>
              </a:rPr>
              <a:t>일 강수량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ko-KR" altLang="en-US" b="1" dirty="0" smtClean="0">
                <a:latin typeface="+mn-ea"/>
                <a:ea typeface="+mn-ea"/>
              </a:rPr>
              <a:t>일 적설량의 상관관계가 보이는 것을 확인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516" y="1766046"/>
            <a:ext cx="7286035" cy="311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0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04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727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latin typeface="+mn-ea"/>
              </a:rPr>
              <a:t>산점도를</a:t>
            </a:r>
            <a:r>
              <a:rPr lang="ko-KR" altLang="en-US" b="1" dirty="0" smtClean="0">
                <a:latin typeface="+mn-ea"/>
              </a:rPr>
              <a:t> 그려서 확인</a:t>
            </a:r>
            <a:endParaRPr lang="en-US" altLang="ko-KR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latin typeface="+mn-ea"/>
              </a:rPr>
              <a:t>따릉이</a:t>
            </a:r>
            <a:r>
              <a:rPr lang="ko-KR" altLang="en-US" b="1" dirty="0">
                <a:latin typeface="+mn-ea"/>
              </a:rPr>
              <a:t> </a:t>
            </a:r>
            <a:r>
              <a:rPr lang="ko-KR" altLang="en-US" b="1" dirty="0" err="1" smtClean="0">
                <a:latin typeface="+mn-ea"/>
              </a:rPr>
              <a:t>이용건수와</a:t>
            </a:r>
            <a:r>
              <a:rPr lang="ko-KR" altLang="en-US" b="1" dirty="0" smtClean="0">
                <a:latin typeface="+mn-ea"/>
              </a:rPr>
              <a:t> 기온을 </a:t>
            </a:r>
            <a:r>
              <a:rPr lang="ko-KR" altLang="en-US" b="1" dirty="0" err="1" smtClean="0">
                <a:latin typeface="+mn-ea"/>
              </a:rPr>
              <a:t>산점도를</a:t>
            </a:r>
            <a:r>
              <a:rPr lang="ko-KR" altLang="en-US" b="1" dirty="0" smtClean="0">
                <a:latin typeface="+mn-ea"/>
              </a:rPr>
              <a:t> 그려 확인하면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기온이 높아질수록 </a:t>
            </a:r>
            <a:r>
              <a:rPr lang="ko-KR" altLang="en-US" b="1" dirty="0" err="1" smtClean="0">
                <a:latin typeface="+mn-ea"/>
              </a:rPr>
              <a:t>이용량이</a:t>
            </a:r>
            <a:r>
              <a:rPr lang="ko-KR" altLang="en-US" b="1" dirty="0" smtClean="0">
                <a:latin typeface="+mn-ea"/>
              </a:rPr>
              <a:t> 많아지는 추세를 확인할 수 있음</a:t>
            </a:r>
            <a:endParaRPr lang="en-US" altLang="ko-KR" b="1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01" y="1945431"/>
            <a:ext cx="7092763" cy="300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04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727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히스토그램으로 확인</a:t>
            </a:r>
            <a:endParaRPr lang="en-US" altLang="ko-KR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강수량과 적설량은 </a:t>
            </a:r>
            <a:r>
              <a:rPr lang="en-US" altLang="ko-KR" b="1" dirty="0">
                <a:latin typeface="+mn-ea"/>
              </a:rPr>
              <a:t>0</a:t>
            </a:r>
            <a:r>
              <a:rPr lang="ko-KR" altLang="en-US" b="1" dirty="0">
                <a:latin typeface="+mn-ea"/>
              </a:rPr>
              <a:t>인 데이터들이 많아 </a:t>
            </a:r>
            <a:r>
              <a:rPr lang="en-US" altLang="ko-KR" b="1" dirty="0">
                <a:latin typeface="+mn-ea"/>
              </a:rPr>
              <a:t>0.1</a:t>
            </a:r>
            <a:r>
              <a:rPr lang="ko-KR" altLang="en-US" b="1" dirty="0">
                <a:latin typeface="+mn-ea"/>
              </a:rPr>
              <a:t>이상인 데이터들만 사용하여 히스토그램으로 파악</a:t>
            </a:r>
            <a:endParaRPr lang="en-US" altLang="ko-KR" b="1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23" y="2245730"/>
            <a:ext cx="7230035" cy="27811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3023" y="1937953"/>
            <a:ext cx="1111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강수량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320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04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23" y="1074695"/>
            <a:ext cx="7207624" cy="32584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3023" y="766918"/>
            <a:ext cx="1111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적설량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9928" y="4569249"/>
            <a:ext cx="7796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강수량과 적설량 모두 증가할수록 </a:t>
            </a:r>
            <a:r>
              <a:rPr lang="ko-KR" altLang="en-US" sz="1600" b="1" dirty="0" err="1" smtClean="0"/>
              <a:t>따릉이의</a:t>
            </a:r>
            <a:r>
              <a:rPr lang="ko-KR" altLang="en-US" sz="1600" b="1" dirty="0" smtClean="0"/>
              <a:t> 대여 건수는 낮아지는 모습을 볼 수 있다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6660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1500198" y="2699650"/>
            <a:ext cx="3609683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sz="3600" smtClean="0">
                <a:latin typeface="+mj-ea"/>
                <a:ea typeface="+mj-ea"/>
              </a:rPr>
              <a:t>자체 평가 의견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93625" y="2521475"/>
            <a:ext cx="49935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74031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05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6405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7"/>
          <p:cNvSpPr txBox="1">
            <a:spLocks noGrp="1"/>
          </p:cNvSpPr>
          <p:nvPr>
            <p:ph type="title"/>
          </p:nvPr>
        </p:nvSpPr>
        <p:spPr>
          <a:xfrm>
            <a:off x="713263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THANKS</a:t>
            </a:r>
            <a:r>
              <a:rPr lang="en" dirty="0"/>
              <a:t>!</a:t>
            </a:r>
            <a:endParaRPr dirty="0"/>
          </a:p>
        </p:txBody>
      </p:sp>
      <p:grpSp>
        <p:nvGrpSpPr>
          <p:cNvPr id="467" name="Google Shape;467;p47"/>
          <p:cNvGrpSpPr/>
          <p:nvPr/>
        </p:nvGrpSpPr>
        <p:grpSpPr>
          <a:xfrm flipH="1">
            <a:off x="-84175" y="2908225"/>
            <a:ext cx="4949100" cy="0"/>
            <a:chOff x="2220050" y="1547100"/>
            <a:chExt cx="4949100" cy="0"/>
          </a:xfrm>
        </p:grpSpPr>
        <p:cxnSp>
          <p:nvCxnSpPr>
            <p:cNvPr id="468" name="Google Shape;468;p47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47"/>
            <p:cNvCxnSpPr/>
            <p:nvPr/>
          </p:nvCxnSpPr>
          <p:spPr>
            <a:xfrm>
              <a:off x="2684450" y="1547100"/>
              <a:ext cx="4484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01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3475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01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9383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01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9127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01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6106" y="81873"/>
            <a:ext cx="2698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atin typeface="+mj-ea"/>
                <a:ea typeface="+mj-ea"/>
              </a:rPr>
              <a:t>프로젝트 </a:t>
            </a:r>
            <a:r>
              <a:rPr lang="ko-KR" altLang="en-US" sz="2200" b="1" dirty="0" smtClean="0">
                <a:latin typeface="+mj-ea"/>
                <a:ea typeface="+mj-ea"/>
              </a:rPr>
              <a:t>수행 결과</a:t>
            </a:r>
            <a:endParaRPr lang="ko-KR" altLang="en-US" sz="22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TextBox 16"/>
          <p:cNvSpPr txBox="1"/>
          <p:nvPr/>
        </p:nvSpPr>
        <p:spPr>
          <a:xfrm flipH="1">
            <a:off x="519952" y="712084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latin typeface="+mn-ea"/>
                <a:ea typeface="+mn-ea"/>
              </a:rPr>
              <a:t>데이터 전처리</a:t>
            </a:r>
            <a:endParaRPr lang="ko-KR" altLang="en-US" sz="18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42"/>
          <p:cNvGrpSpPr/>
          <p:nvPr/>
        </p:nvGrpSpPr>
        <p:grpSpPr>
          <a:xfrm>
            <a:off x="3372625" y="2806713"/>
            <a:ext cx="5902500" cy="0"/>
            <a:chOff x="2220050" y="1547100"/>
            <a:chExt cx="5902500" cy="0"/>
          </a:xfrm>
        </p:grpSpPr>
        <p:cxnSp>
          <p:nvCxnSpPr>
            <p:cNvPr id="383" name="Google Shape;383;p42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42"/>
            <p:cNvCxnSpPr/>
            <p:nvPr/>
          </p:nvCxnSpPr>
          <p:spPr>
            <a:xfrm>
              <a:off x="2684450" y="1547100"/>
              <a:ext cx="5438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" name="Google Shape;260;p33"/>
          <p:cNvSpPr txBox="1">
            <a:spLocks/>
          </p:cNvSpPr>
          <p:nvPr/>
        </p:nvSpPr>
        <p:spPr>
          <a:xfrm>
            <a:off x="3837024" y="2990747"/>
            <a:ext cx="4437399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3600" dirty="0" smtClean="0">
                <a:solidFill>
                  <a:schemeClr val="tx1"/>
                </a:solidFill>
                <a:latin typeface="+mj-ea"/>
                <a:ea typeface="+mj-ea"/>
              </a:rPr>
              <a:t>데이터 수집 및 처리</a:t>
            </a:r>
            <a:endParaRPr 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Google Shape;261;p33"/>
          <p:cNvSpPr txBox="1">
            <a:spLocks/>
          </p:cNvSpPr>
          <p:nvPr/>
        </p:nvSpPr>
        <p:spPr>
          <a:xfrm>
            <a:off x="3837024" y="1964913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" altLang="ko-KR" sz="6000" b="1" dirty="0" smtClean="0">
                <a:solidFill>
                  <a:srgbClr val="45818E"/>
                </a:solidFill>
                <a:latin typeface="Poppins" panose="020B0600000101010101" charset="0"/>
                <a:cs typeface="Poppins" panose="020B0600000101010101" charset="0"/>
              </a:rPr>
              <a:t>02</a:t>
            </a:r>
            <a:endParaRPr lang="en" altLang="ko-KR" sz="6000" b="1" dirty="0">
              <a:solidFill>
                <a:srgbClr val="45818E"/>
              </a:solidFill>
              <a:latin typeface="Poppins" panose="020B0600000101010101" charset="0"/>
              <a:cs typeface="Poppins" panose="020B060000010101010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01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699247" y="824753"/>
            <a:ext cx="2644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ea"/>
                <a:ea typeface="+mj-ea"/>
              </a:rPr>
              <a:t>프로젝트 수행 절차</a:t>
            </a:r>
            <a:endParaRPr lang="ko-KR" altLang="en-US" b="1" dirty="0">
              <a:latin typeface="+mj-ea"/>
              <a:ea typeface="+mj-ea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85131" y="1442008"/>
            <a:ext cx="5357531" cy="95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43435"/>
      </p:ext>
    </p:extLst>
  </p:cSld>
  <p:clrMapOvr>
    <a:masterClrMapping/>
  </p:clrMapOvr>
</p:sld>
</file>

<file path=ppt/theme/theme1.xml><?xml version="1.0" encoding="utf-8"?>
<a:theme xmlns:a="http://schemas.openxmlformats.org/drawingml/2006/main" name="Clean and Neat Style Portfolio by Slidesgo">
  <a:themeElements>
    <a:clrScheme name="Simple Light">
      <a:dk1>
        <a:srgbClr val="191919"/>
      </a:dk1>
      <a:lt1>
        <a:srgbClr val="FFFFFF"/>
      </a:lt1>
      <a:dk2>
        <a:srgbClr val="45818E"/>
      </a:dk2>
      <a:lt2>
        <a:srgbClr val="D9D9D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928</Words>
  <Application>Microsoft Office PowerPoint</Application>
  <PresentationFormat>화면 슬라이드 쇼(16:9)</PresentationFormat>
  <Paragraphs>243</Paragraphs>
  <Slides>49</Slides>
  <Notes>47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4" baseType="lpstr">
      <vt:lpstr>Poppins</vt:lpstr>
      <vt:lpstr>Anaheim</vt:lpstr>
      <vt:lpstr>맑은 고딕</vt:lpstr>
      <vt:lpstr>Arial</vt:lpstr>
      <vt:lpstr>Clean and Neat Style Portfolio by Slidesgo</vt:lpstr>
      <vt:lpstr>날씨 변화에 따른  대중교통&amp;따릉이 이용 변화</vt:lpstr>
      <vt:lpstr>TABLE OF CONTENTS</vt:lpstr>
      <vt:lpstr>프로젝트 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평일 (0~4) 주말(5,6) 구분 평일 : 0 주말: 1 apply lambda 함수 지정 1~12월 지정 월별 평일과 주말 대여 건수 비교 시각화</vt:lpstr>
      <vt:lpstr>PowerPoint 프레젠테이션</vt:lpstr>
      <vt:lpstr>PowerPoint 프레젠테이션</vt:lpstr>
      <vt:lpstr>nlargest 사용, 가장 큰 값을 가진 상위 N개의 행을 선택 nsmallest 사용,가장 작은 값을 가진 상위 N개의 행을 선택 대여소별 상,하위 10개 대여 수요의 차이 파악</vt:lpstr>
      <vt:lpstr>PowerPoint 프레젠테이션</vt:lpstr>
      <vt:lpstr>PowerPoint 프레젠테이션</vt:lpstr>
      <vt:lpstr>PowerPoint 프레젠테이션</vt:lpstr>
      <vt:lpstr>PowerPoint 프레젠테이션</vt:lpstr>
      <vt:lpstr>개인별 수집 데이터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자체 평가 의견</vt:lpstr>
      <vt:lpstr>PowerPoint 프레젠테이션</vt:lpstr>
      <vt:lpstr>THANKS!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AND NEAT STYLE PORTFOLIO</dc:title>
  <dc:creator>human</dc:creator>
  <cp:lastModifiedBy>human</cp:lastModifiedBy>
  <cp:revision>32</cp:revision>
  <dcterms:modified xsi:type="dcterms:W3CDTF">2024-11-07T10:34:01Z</dcterms:modified>
</cp:coreProperties>
</file>