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8" r:id="rId3"/>
    <p:sldId id="261" r:id="rId4"/>
    <p:sldId id="279" r:id="rId5"/>
    <p:sldId id="280" r:id="rId6"/>
    <p:sldId id="278" r:id="rId7"/>
    <p:sldId id="268" r:id="rId8"/>
    <p:sldId id="270" r:id="rId9"/>
    <p:sldId id="293" r:id="rId10"/>
    <p:sldId id="294" r:id="rId11"/>
    <p:sldId id="295" r:id="rId12"/>
    <p:sldId id="281" r:id="rId13"/>
    <p:sldId id="296" r:id="rId14"/>
    <p:sldId id="284" r:id="rId15"/>
    <p:sldId id="297" r:id="rId16"/>
    <p:sldId id="311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312" r:id="rId30"/>
    <p:sldId id="285" r:id="rId31"/>
    <p:sldId id="275" r:id="rId32"/>
    <p:sldId id="276" r:id="rId3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Anaheim" panose="020B0600000101010101" charset="0"/>
      <p:regular r:id="rId37"/>
      <p:bold r:id="rId38"/>
    </p:embeddedFont>
    <p:embeddedFont>
      <p:font typeface="Poppins" panose="020B0600000101010101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0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87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6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날씨 변화에 따른 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대중교통</a:t>
            </a:r>
            <a:r>
              <a:rPr lang="en-US" altLang="ko-KR" sz="2400" dirty="0" smtClean="0">
                <a:latin typeface="+mj-ea"/>
                <a:ea typeface="+mj-ea"/>
              </a:rPr>
              <a:t>&amp;</a:t>
            </a:r>
            <a:r>
              <a:rPr lang="ko-KR" altLang="en-US" sz="2400" dirty="0" err="1" smtClean="0">
                <a:latin typeface="+mj-ea"/>
                <a:ea typeface="+mj-ea"/>
              </a:rPr>
              <a:t>따릉이</a:t>
            </a:r>
            <a:r>
              <a:rPr lang="ko-KR" altLang="en-US" sz="2400" dirty="0" smtClean="0">
                <a:latin typeface="+mj-ea"/>
                <a:ea typeface="+mj-ea"/>
              </a:rPr>
              <a:t> 이용 변화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+mn-ea"/>
                <a:ea typeface="+mn-ea"/>
              </a:rPr>
              <a:t>TEAM  </a:t>
            </a:r>
            <a:r>
              <a:rPr lang="ko-KR" altLang="en-US" sz="1400" b="1" dirty="0" err="1" smtClean="0">
                <a:latin typeface="+mn-ea"/>
                <a:ea typeface="+mn-ea"/>
              </a:rPr>
              <a:t>유현수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이유리 </a:t>
            </a:r>
            <a:r>
              <a:rPr lang="ko-KR" altLang="en-US" sz="1400" dirty="0" err="1" smtClean="0">
                <a:latin typeface="+mn-ea"/>
                <a:ea typeface="+mn-ea"/>
              </a:rPr>
              <a:t>조수연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최현묵</a:t>
            </a:r>
            <a:endParaRPr sz="1400" dirty="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기준으로 그룹화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결측치</a:t>
            </a:r>
            <a:r>
              <a:rPr lang="ko-KR" altLang="en-US" b="1" dirty="0" smtClean="0">
                <a:latin typeface="+mn-ea"/>
                <a:ea typeface="+mn-ea"/>
              </a:rPr>
              <a:t> 확인 후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으로 대체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 smtClean="0">
                <a:latin typeface="+mn-ea"/>
                <a:ea typeface="+mn-ea"/>
              </a:rPr>
              <a:t>NaN</a:t>
            </a:r>
            <a:r>
              <a:rPr lang="en-US" altLang="ko-KR" b="1" dirty="0" smtClean="0">
                <a:latin typeface="+mn-ea"/>
                <a:ea typeface="+mn-ea"/>
              </a:rPr>
              <a:t> )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z_score</a:t>
            </a:r>
            <a:r>
              <a:rPr lang="ko-KR" altLang="en-US" b="1" dirty="0" smtClean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 파업 및 도로 이상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지하철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전처리 완료한 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데이터의 평일 및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 병합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8" y="2006796"/>
            <a:ext cx="6149788" cy="28453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전처리 완료한 버스</a:t>
            </a:r>
            <a:r>
              <a:rPr lang="en-US" altLang="ko-KR" b="1" dirty="0">
                <a:latin typeface="+mn-ea"/>
              </a:rPr>
              <a:t>&amp;</a:t>
            </a:r>
            <a:r>
              <a:rPr lang="ko-KR" altLang="en-US" b="1" dirty="0">
                <a:latin typeface="+mn-ea"/>
              </a:rPr>
              <a:t>지하철 데이터의 평일 및 주말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공휴일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구분한 데이터 </a:t>
            </a:r>
            <a:r>
              <a:rPr lang="ko-KR" altLang="en-US" b="1" dirty="0" smtClean="0">
                <a:latin typeface="+mn-ea"/>
              </a:rPr>
              <a:t>병합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( </a:t>
            </a:r>
            <a:r>
              <a:rPr lang="ko-KR" altLang="en-US" b="1" dirty="0" smtClean="0">
                <a:latin typeface="+mn-ea"/>
              </a:rPr>
              <a:t>평일 </a:t>
            </a:r>
            <a:r>
              <a:rPr lang="en-US" altLang="ko-KR" b="1" dirty="0" smtClean="0">
                <a:latin typeface="+mn-ea"/>
              </a:rPr>
              <a:t>= 0,  </a:t>
            </a:r>
            <a:r>
              <a:rPr lang="ko-KR" altLang="en-US" b="1" dirty="0" smtClean="0">
                <a:latin typeface="+mn-ea"/>
              </a:rPr>
              <a:t>주말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공휴일</a:t>
            </a:r>
            <a:r>
              <a:rPr lang="en-US" altLang="ko-KR" b="1" dirty="0" smtClean="0">
                <a:latin typeface="+mn-ea"/>
              </a:rPr>
              <a:t>) = 1 )</a:t>
            </a:r>
            <a:endParaRPr lang="ko-KR" altLang="en-US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 smtClean="0">
                <a:latin typeface="+mj-ea"/>
                <a:ea typeface="+mj-ea"/>
              </a:rPr>
              <a:t>개인별 수집 데이터 분석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월별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를 추가하여 대중교통 승객 수 흐름 파악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의 승객 수의 차이가 발생하는지 확인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총 승객 수 기술 통계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시각화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상관관계 분석 시각화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총 승객 수에 대해 상관관계 분석 확인 결과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 구분하여 다시 진행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로 나누고 다시 상관관계 분석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평균기온이 양의 상관관계를 보이는 것을 확인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모든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들이 상관관계를 보인다고 보기는 어려움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 dirty="0" smtClean="0">
                <a:latin typeface="+mj-ea"/>
                <a:ea typeface="+mj-ea"/>
              </a:rPr>
              <a:t>프로젝트 개요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데이터 수집 및 처리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개별 수집 데이터 분석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 smtClean="0">
                <a:latin typeface="+mj-ea"/>
                <a:ea typeface="+mj-ea"/>
              </a:rPr>
              <a:t>인사이트</a:t>
            </a:r>
            <a:r>
              <a:rPr lang="ko-KR" altLang="en-US" sz="1800" b="1" dirty="0" smtClean="0">
                <a:latin typeface="+mj-ea"/>
                <a:ea typeface="+mj-ea"/>
              </a:rPr>
              <a:t> 도출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자체 평가 의견</a:t>
            </a:r>
            <a:endParaRPr sz="1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산점도를</a:t>
            </a:r>
            <a:r>
              <a:rPr lang="ko-KR" altLang="en-US" b="1" dirty="0" smtClean="0">
                <a:latin typeface="+mn-ea"/>
                <a:ea typeface="+mn-ea"/>
              </a:rPr>
              <a:t> 그려서 확인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온도가 높아질수록 승객수가 증가한 모습을 보임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온도가 높아질수록 승객 수가 증가한다고 보기는 어려움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버스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알기 위해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출퇴근 시간대와 아닌 시간대 구분하여 상관관계 분석 진행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나머지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지하철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</a:rPr>
              <a:t>지하철 </a:t>
            </a:r>
            <a:r>
              <a:rPr lang="ko-KR" altLang="en-US" b="1" dirty="0" smtClean="0">
                <a:latin typeface="+mn-ea"/>
                <a:ea typeface="+mn-ea"/>
              </a:rPr>
              <a:t>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데이터 상관관계 분석 진행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강수량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적설량의 상관관계가 보이는 것을 확인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이용건수와</a:t>
            </a:r>
            <a:r>
              <a:rPr lang="ko-KR" altLang="en-US" b="1" dirty="0" smtClean="0">
                <a:latin typeface="+mn-ea"/>
              </a:rPr>
              <a:t> 기온을 </a:t>
            </a: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 확인하면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기온이 높아질수록 </a:t>
            </a:r>
            <a:r>
              <a:rPr lang="ko-KR" altLang="en-US" b="1" dirty="0" err="1" smtClean="0">
                <a:latin typeface="+mn-ea"/>
              </a:rPr>
              <a:t>이용량이</a:t>
            </a:r>
            <a:r>
              <a:rPr lang="ko-KR" altLang="en-US" b="1" dirty="0" smtClean="0">
                <a:latin typeface="+mn-ea"/>
              </a:rPr>
              <a:t> 많아지는 추세를 확인할 수 있음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히스토그램으로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강수량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적설량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강수량과 적설량 모두 증가할수록 </a:t>
            </a:r>
            <a:r>
              <a:rPr lang="ko-KR" altLang="en-US" sz="1600" b="1" dirty="0" err="1" smtClean="0"/>
              <a:t>따릉이의</a:t>
            </a:r>
            <a:r>
              <a:rPr lang="ko-KR" altLang="en-US" sz="1600" b="1" dirty="0" smtClean="0"/>
              <a:t> 대여 건수는 낮아지는 모습을 볼 수 있다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smtClean="0">
                <a:latin typeface="+mj-ea"/>
                <a:ea typeface="+mj-ea"/>
              </a:rPr>
              <a:t>자체 평가 의견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 flipH="1">
            <a:off x="519952" y="594786"/>
            <a:ext cx="18825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0" b="1" dirty="0" smtClean="0">
                <a:solidFill>
                  <a:srgbClr val="ABE9FF"/>
                </a:solidFill>
                <a:latin typeface="+mn-ea"/>
                <a:ea typeface="+mn-ea"/>
              </a:rPr>
              <a:t>유</a:t>
            </a:r>
            <a:endParaRPr lang="ko-KR" altLang="en-US" sz="11000" b="1" dirty="0">
              <a:solidFill>
                <a:srgbClr val="ABE9FF"/>
              </a:solidFill>
              <a:latin typeface="+mn-ea"/>
              <a:ea typeface="+mn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1481" y="1081416"/>
            <a:ext cx="586291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프로젝트를 통해 </a:t>
            </a:r>
            <a:r>
              <a:rPr lang="ko-KR" altLang="en-US" sz="2500" b="1" dirty="0" smtClean="0">
                <a:latin typeface="+mn-ea"/>
              </a:rPr>
              <a:t>숙련도</a:t>
            </a:r>
            <a:r>
              <a:rPr lang="ko-KR" altLang="en-US" b="1" dirty="0" smtClean="0">
                <a:latin typeface="+mn-ea"/>
              </a:rPr>
              <a:t>가 많이 </a:t>
            </a:r>
            <a:r>
              <a:rPr lang="ko-KR" altLang="en-US" sz="2500" b="1" dirty="0" smtClean="0">
                <a:latin typeface="+mn-ea"/>
              </a:rPr>
              <a:t>올랐어요</a:t>
            </a:r>
            <a:r>
              <a:rPr lang="en-US" altLang="ko-KR" b="1" dirty="0" smtClean="0">
                <a:latin typeface="+mn-ea"/>
              </a:rPr>
              <a:t>!</a:t>
            </a: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프로젝트를 진행하면서 책과 </a:t>
            </a:r>
            <a:r>
              <a:rPr lang="ko-KR" altLang="en-US" b="1" dirty="0" smtClean="0">
                <a:latin typeface="+mn-ea"/>
                <a:ea typeface="+mn-ea"/>
              </a:rPr>
              <a:t>인공지능 여러 참고자료를 적극 활용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코드의 구조를 읽을 수 있게 됨</a:t>
            </a:r>
            <a:r>
              <a:rPr lang="en-US" altLang="ko-KR" b="1" dirty="0">
                <a:latin typeface="+mn-ea"/>
                <a:ea typeface="+mn-ea"/>
              </a:rPr>
              <a:t>	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19952" y="2011966"/>
            <a:ext cx="18825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0" b="1" dirty="0">
                <a:solidFill>
                  <a:srgbClr val="ABE9FF"/>
                </a:solidFill>
                <a:latin typeface="+mn-ea"/>
                <a:ea typeface="+mn-ea"/>
              </a:rPr>
              <a:t>현</a:t>
            </a:r>
            <a:endParaRPr lang="ko-KR" altLang="en-US" sz="11000" b="1" dirty="0">
              <a:solidFill>
                <a:srgbClr val="ABE9FF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19952" y="3311848"/>
            <a:ext cx="18825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0" b="1" dirty="0">
                <a:solidFill>
                  <a:srgbClr val="ABE9FF"/>
                </a:solidFill>
                <a:latin typeface="+mn-ea"/>
                <a:ea typeface="+mn-ea"/>
              </a:rPr>
              <a:t>수</a:t>
            </a:r>
            <a:endParaRPr lang="ko-KR" altLang="en-US" sz="11000" b="1" dirty="0">
              <a:solidFill>
                <a:srgbClr val="ABE9FF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152" y="2878313"/>
            <a:ext cx="58629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짐작하는 결과지만 분석을 통해 </a:t>
            </a:r>
            <a:r>
              <a:rPr lang="ko-KR" altLang="en-US" sz="2500" b="1" dirty="0" smtClean="0">
                <a:latin typeface="+mn-ea"/>
              </a:rPr>
              <a:t>직접 확인</a:t>
            </a:r>
            <a:r>
              <a:rPr lang="ko-KR" altLang="en-US" b="1" dirty="0" smtClean="0">
                <a:latin typeface="+mn-ea"/>
              </a:rPr>
              <a:t>할 수 있었어요</a:t>
            </a:r>
            <a:r>
              <a:rPr lang="en-US" altLang="ko-KR" b="1" dirty="0" smtClean="0">
                <a:latin typeface="+mn-ea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기온에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변화의 직접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855693" y="594786"/>
            <a:ext cx="63021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tx1"/>
                </a:solidFill>
                <a:latin typeface="+mn-ea"/>
                <a:ea typeface="+mn-ea"/>
              </a:rPr>
              <a:t>개인 숙련도 부분</a:t>
            </a:r>
            <a:endParaRPr lang="ko-KR" altLang="en-US" sz="3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855693" y="2382668"/>
            <a:ext cx="63021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err="1" smtClean="0">
                <a:solidFill>
                  <a:schemeClr val="tx1"/>
                </a:solidFill>
                <a:latin typeface="+mn-ea"/>
                <a:ea typeface="+mn-ea"/>
              </a:rPr>
              <a:t>인사이트</a:t>
            </a:r>
            <a:r>
              <a:rPr lang="ko-KR" altLang="en-US" sz="3500" b="1" dirty="0" smtClean="0">
                <a:solidFill>
                  <a:schemeClr val="tx1"/>
                </a:solidFill>
                <a:latin typeface="+mn-ea"/>
                <a:ea typeface="+mn-ea"/>
              </a:rPr>
              <a:t> 부분</a:t>
            </a:r>
            <a:endParaRPr lang="ko-KR" altLang="en-US" sz="3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5693" y="3568043"/>
            <a:ext cx="627081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1" dirty="0">
                <a:latin typeface="+mn-ea"/>
              </a:rPr>
              <a:t>아쉬움</a:t>
            </a:r>
            <a:r>
              <a:rPr lang="en-US" altLang="ko-KR" sz="2500" b="1" dirty="0">
                <a:latin typeface="+mn-ea"/>
              </a:rPr>
              <a:t>, </a:t>
            </a:r>
            <a:endParaRPr lang="en-US" altLang="ko-KR" sz="2500" b="1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1151" y="3883514"/>
            <a:ext cx="603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+mn-ea"/>
              </a:rPr>
              <a:t>데이터가 더 </a:t>
            </a:r>
            <a:r>
              <a:rPr lang="ko-KR" altLang="en-US" b="1" dirty="0" smtClean="0">
                <a:latin typeface="+mn-ea"/>
              </a:rPr>
              <a:t>있었다면 더 </a:t>
            </a:r>
            <a:r>
              <a:rPr lang="ko-KR" altLang="en-US" b="1" dirty="0">
                <a:latin typeface="+mn-ea"/>
              </a:rPr>
              <a:t>유의미한 </a:t>
            </a:r>
            <a:r>
              <a:rPr lang="ko-KR" altLang="en-US" b="1" dirty="0" err="1">
                <a:latin typeface="+mn-ea"/>
              </a:rPr>
              <a:t>인사이트를</a:t>
            </a:r>
            <a:r>
              <a:rPr lang="ko-KR" altLang="en-US" b="1" dirty="0">
                <a:latin typeface="+mn-ea"/>
              </a:rPr>
              <a:t> 도출 했을지도</a:t>
            </a:r>
            <a:r>
              <a:rPr lang="en-US" altLang="ko-KR" b="1" dirty="0">
                <a:latin typeface="+mn-ea"/>
              </a:rPr>
              <a:t>…</a:t>
            </a:r>
          </a:p>
          <a:p>
            <a:pPr algn="r"/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</a:rPr>
              <a:t>카드내역</a:t>
            </a:r>
            <a:r>
              <a:rPr lang="ko-KR" altLang="en-US" b="1" dirty="0">
                <a:latin typeface="+mn-ea"/>
              </a:rPr>
              <a:t>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</a:rPr>
              <a:t>개인차량</a:t>
            </a:r>
            <a:r>
              <a:rPr lang="ko-KR" altLang="en-US" b="1" dirty="0">
                <a:latin typeface="+mn-ea"/>
              </a:rPr>
              <a:t> 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확인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</a:t>
            </a:r>
            <a:r>
              <a:rPr lang="ko-KR" altLang="en-US" sz="1800" b="1" dirty="0" smtClean="0">
                <a:latin typeface="+mn-ea"/>
                <a:ea typeface="+mn-ea"/>
              </a:rPr>
              <a:t>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132311" y="1069890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6" y="3277973"/>
            <a:ext cx="7978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latin typeface="+mn-ea"/>
                <a:ea typeface="+mn-ea"/>
              </a:rPr>
              <a:t>날씨</a:t>
            </a:r>
            <a:r>
              <a:rPr lang="ko-KR" altLang="en-US" sz="3000" b="1" dirty="0" smtClean="0">
                <a:latin typeface="+mn-ea"/>
                <a:ea typeface="+mn-ea"/>
              </a:rPr>
              <a:t> 변화에 </a:t>
            </a:r>
            <a:r>
              <a:rPr lang="ko-KR" altLang="en-US" sz="3000" b="1" dirty="0" smtClean="0">
                <a:latin typeface="+mn-ea"/>
                <a:ea typeface="+mn-ea"/>
              </a:rPr>
              <a:t>따른</a:t>
            </a:r>
            <a:endParaRPr lang="en-US" altLang="ko-KR" sz="30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5000" b="1" dirty="0" err="1" smtClean="0">
                <a:latin typeface="+mn-ea"/>
                <a:ea typeface="+mn-ea"/>
              </a:rPr>
              <a:t>따릉이</a:t>
            </a:r>
            <a:r>
              <a:rPr lang="ko-KR" altLang="en-US" sz="3000" b="1" dirty="0" err="1" smtClean="0">
                <a:latin typeface="+mn-ea"/>
                <a:ea typeface="+mn-ea"/>
              </a:rPr>
              <a:t>와</a:t>
            </a:r>
            <a:r>
              <a:rPr lang="ko-KR" altLang="en-US" sz="3000" b="1" dirty="0" smtClean="0">
                <a:latin typeface="+mn-ea"/>
                <a:ea typeface="+mn-ea"/>
              </a:rPr>
              <a:t> </a:t>
            </a:r>
            <a:r>
              <a:rPr lang="ko-KR" altLang="en-US" sz="5000" b="1" dirty="0" smtClean="0">
                <a:latin typeface="+mn-ea"/>
                <a:ea typeface="+mn-ea"/>
              </a:rPr>
              <a:t>대중교통</a:t>
            </a:r>
            <a:r>
              <a:rPr lang="ko-KR" altLang="en-US" sz="3000" b="1" dirty="0" smtClean="0">
                <a:latin typeface="+mn-ea"/>
                <a:ea typeface="+mn-ea"/>
              </a:rPr>
              <a:t>의 관계</a:t>
            </a:r>
            <a:endParaRPr lang="en-US" altLang="ko-KR" sz="3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프로젝트 </a:t>
            </a:r>
            <a:r>
              <a:rPr lang="ko-KR" altLang="en-US" sz="2200" b="1" dirty="0" smtClean="0">
                <a:latin typeface="+mj-ea"/>
                <a:ea typeface="+mj-ea"/>
              </a:rPr>
              <a:t>수행 결과</a:t>
            </a:r>
            <a:endParaRPr lang="ko-KR" altLang="en-US" sz="22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 flipH="1">
            <a:off x="519952" y="712084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데이터 전처리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/>
          <a:stretch/>
        </p:blipFill>
        <p:spPr>
          <a:xfrm>
            <a:off x="1430923" y="878491"/>
            <a:ext cx="6490943" cy="1678299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4" y="70821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895789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지하철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/>
          <a:stretch/>
        </p:blipFill>
        <p:spPr>
          <a:xfrm>
            <a:off x="1430923" y="3203566"/>
            <a:ext cx="6526801" cy="18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554</Words>
  <Application>Microsoft Office PowerPoint</Application>
  <PresentationFormat>화면 슬라이드 쇼(16:9)</PresentationFormat>
  <Paragraphs>149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Anaheim</vt:lpstr>
      <vt:lpstr>Poppins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34</cp:revision>
  <dcterms:modified xsi:type="dcterms:W3CDTF">2024-11-08T00:32:54Z</dcterms:modified>
</cp:coreProperties>
</file>