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4"/>
  </p:notesMasterIdLst>
  <p:sldIdLst>
    <p:sldId id="280" r:id="rId2"/>
    <p:sldId id="286" r:id="rId3"/>
    <p:sldId id="289" r:id="rId4"/>
    <p:sldId id="282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8" r:id="rId13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Poppins" panose="020B0600000101010101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83A1"/>
    <a:srgbClr val="FFFFFF"/>
    <a:srgbClr val="458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8AF3E8-725D-4E19-B0AA-A38E29F6EE37}">
  <a:tblStyle styleId="{E98AF3E8-725D-4E19-B0AA-A38E29F6EE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5B569C-F9DC-441E-B9DD-E884433B28F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7563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497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118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936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7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58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941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691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759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86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99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726701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4781130" y="1701834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726701" y="3390025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4781129" y="3390023"/>
            <a:ext cx="36495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726700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726700" y="3009341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4781096" y="1321075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4781097" y="3009334"/>
            <a:ext cx="3649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449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>
            <a:off x="85769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  <p:sldLayoutId id="2147483666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그룹 2"/>
          <p:cNvGrpSpPr/>
          <p:nvPr/>
        </p:nvGrpSpPr>
        <p:grpSpPr>
          <a:xfrm>
            <a:off x="2383326" y="1128944"/>
            <a:ext cx="4377348" cy="2499780"/>
            <a:chOff x="519952" y="1357032"/>
            <a:chExt cx="7092240" cy="378647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952" y="1357032"/>
              <a:ext cx="2778522" cy="3786468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06384" y="1357034"/>
              <a:ext cx="4105808" cy="3786468"/>
            </a:xfrm>
            <a:prstGeom prst="rect">
              <a:avLst/>
            </a:prstGeom>
          </p:spPr>
        </p:pic>
      </p:grpSp>
      <p:sp>
        <p:nvSpPr>
          <p:cNvPr id="5" name="TextBox 4"/>
          <p:cNvSpPr txBox="1"/>
          <p:nvPr/>
        </p:nvSpPr>
        <p:spPr>
          <a:xfrm>
            <a:off x="2102195" y="761375"/>
            <a:ext cx="3724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미세먼지와 날씨 데이터 데이터베이스 저장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9247" y="70158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smtClean="0"/>
              <a:t>데이터 저장</a:t>
            </a:r>
            <a:endParaRPr lang="ko-KR" alt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933445" y="4007229"/>
            <a:ext cx="2367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미세먼지</a:t>
            </a:r>
            <a:r>
              <a:rPr lang="en-US" altLang="ko-KR" dirty="0" smtClean="0"/>
              <a:t> - </a:t>
            </a:r>
            <a:r>
              <a:rPr lang="ko-KR" altLang="en-US" dirty="0" smtClean="0"/>
              <a:t>계절별 </a:t>
            </a:r>
            <a:r>
              <a:rPr lang="ko-KR" altLang="en-US" dirty="0" err="1" smtClean="0"/>
              <a:t>평균입력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3445" y="4285458"/>
            <a:ext cx="4491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최저기온</a:t>
            </a:r>
            <a:r>
              <a:rPr lang="en-US" altLang="ko-KR" dirty="0" smtClean="0"/>
              <a:t> - </a:t>
            </a:r>
            <a:r>
              <a:rPr lang="ko-KR" altLang="en-US" dirty="0" err="1" smtClean="0"/>
              <a:t>최고기온과</a:t>
            </a:r>
            <a:r>
              <a:rPr lang="ko-KR" altLang="en-US" dirty="0" smtClean="0"/>
              <a:t> 평균기온으로 값을 구하여 입력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445" y="4563687"/>
            <a:ext cx="2337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강수량</a:t>
            </a:r>
            <a:r>
              <a:rPr lang="en-US" altLang="ko-KR" dirty="0" smtClean="0"/>
              <a:t>/</a:t>
            </a:r>
            <a:r>
              <a:rPr lang="ko-KR" altLang="en-US" dirty="0" smtClean="0"/>
              <a:t>적설량</a:t>
            </a:r>
            <a:r>
              <a:rPr lang="en-US" altLang="ko-KR" dirty="0" smtClean="0"/>
              <a:t> - 0</a:t>
            </a:r>
            <a:r>
              <a:rPr lang="ko-KR" altLang="en-US" dirty="0" smtClean="0"/>
              <a:t>으로 채움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19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383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분석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err="1" smtClean="0">
                <a:solidFill>
                  <a:schemeClr val="tx1"/>
                </a:solidFill>
                <a:latin typeface="+mj-ea"/>
                <a:ea typeface="+mj-ea"/>
              </a:rPr>
              <a:t>카이제곱검정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775181" y="630795"/>
            <a:ext cx="5593639" cy="4315216"/>
            <a:chOff x="1309184" y="630795"/>
            <a:chExt cx="5593639" cy="4315216"/>
          </a:xfrm>
        </p:grpSpPr>
        <p:sp>
          <p:nvSpPr>
            <p:cNvPr id="7" name="TextBox 6"/>
            <p:cNvSpPr txBox="1"/>
            <p:nvPr/>
          </p:nvSpPr>
          <p:spPr>
            <a:xfrm>
              <a:off x="1770849" y="1190522"/>
              <a:ext cx="22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err="1" smtClean="0">
                  <a:latin typeface="+mn-ea"/>
                </a:rPr>
                <a:t>비통근</a:t>
              </a:r>
              <a:r>
                <a:rPr lang="ko-KR" altLang="en-US" sz="1800" b="1" dirty="0" smtClean="0">
                  <a:latin typeface="+mn-ea"/>
                </a:rPr>
                <a:t> 승객과 계절</a:t>
              </a:r>
              <a:r>
                <a:rPr lang="en-US" altLang="ko-KR" sz="1800" b="1" dirty="0" smtClean="0">
                  <a:latin typeface="+mn-ea"/>
                </a:rPr>
                <a:t>:</a:t>
              </a:r>
              <a:endParaRPr lang="ko-KR" altLang="en-US" sz="1800" b="1" dirty="0"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09184" y="2613351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800" b="1" dirty="0" err="1" smtClean="0">
                  <a:latin typeface="+mn-ea"/>
                </a:rPr>
                <a:t>비통근</a:t>
              </a:r>
              <a:r>
                <a:rPr lang="ko-KR" altLang="en-US" sz="1800" b="1" dirty="0" smtClean="0">
                  <a:latin typeface="+mn-ea"/>
                </a:rPr>
                <a:t> 승객과 평균기온</a:t>
              </a:r>
              <a:r>
                <a:rPr lang="en-US" altLang="ko-KR" sz="1800" b="1" dirty="0" smtClean="0">
                  <a:latin typeface="+mn-ea"/>
                </a:rPr>
                <a:t>:</a:t>
              </a:r>
              <a:endParaRPr lang="ko-KR" altLang="en-US" sz="1800" b="1" dirty="0">
                <a:latin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540017" y="4026566"/>
              <a:ext cx="2486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800" b="1" dirty="0" err="1" smtClean="0">
                  <a:latin typeface="+mn-ea"/>
                </a:rPr>
                <a:t>비통근</a:t>
              </a:r>
              <a:r>
                <a:rPr lang="ko-KR" altLang="en-US" sz="1800" b="1" dirty="0" smtClean="0">
                  <a:latin typeface="+mn-ea"/>
                </a:rPr>
                <a:t> 승객과 강수량</a:t>
              </a:r>
              <a:r>
                <a:rPr lang="en-US" altLang="ko-KR" sz="1800" b="1" dirty="0" smtClean="0">
                  <a:latin typeface="+mn-ea"/>
                </a:rPr>
                <a:t>:</a:t>
              </a:r>
              <a:endParaRPr lang="ko-KR" altLang="en-US" sz="1800" b="1" dirty="0">
                <a:latin typeface="+mn-ea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2823" y="630795"/>
              <a:ext cx="2700000" cy="148878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2823" y="2064592"/>
              <a:ext cx="2700000" cy="1466851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02823" y="3476453"/>
              <a:ext cx="2700000" cy="1469558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519952" y="630795"/>
            <a:ext cx="26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앞의 </a:t>
            </a:r>
            <a:r>
              <a:rPr lang="ko-KR" altLang="en-US" sz="1800" b="1" dirty="0" err="1" smtClean="0">
                <a:latin typeface="+mn-ea"/>
              </a:rPr>
              <a:t>카이제곱검정을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시각화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05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분석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err="1" smtClean="0">
                <a:solidFill>
                  <a:schemeClr val="tx1"/>
                </a:solidFill>
                <a:latin typeface="+mj-ea"/>
                <a:ea typeface="+mj-ea"/>
              </a:rPr>
              <a:t>카이제곱검정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5" y="988577"/>
            <a:ext cx="2340000" cy="198739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51257" y="630795"/>
            <a:ext cx="197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통근 승객과 계절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182" y="988577"/>
            <a:ext cx="2340000" cy="210996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56686" y="625020"/>
            <a:ext cx="196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통근 승객과 기온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74655" y="619245"/>
            <a:ext cx="220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통근 승객과 강수량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07" y="988577"/>
            <a:ext cx="2340000" cy="19906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22" y="3333756"/>
            <a:ext cx="2538307" cy="180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440" y="3333756"/>
            <a:ext cx="2538305" cy="180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4655" y="3333756"/>
            <a:ext cx="2538305" cy="1800000"/>
          </a:xfrm>
          <a:prstGeom prst="rect">
            <a:avLst/>
          </a:prstGeom>
        </p:spPr>
      </p:pic>
      <p:cxnSp>
        <p:nvCxnSpPr>
          <p:cNvPr id="23" name="직선 화살표 연결선 22"/>
          <p:cNvCxnSpPr/>
          <p:nvPr/>
        </p:nvCxnSpPr>
        <p:spPr>
          <a:xfrm>
            <a:off x="1737375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4490592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243807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1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4" y="988577"/>
            <a:ext cx="2340000" cy="198818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분석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err="1" smtClean="0">
                <a:solidFill>
                  <a:schemeClr val="tx1"/>
                </a:solidFill>
                <a:latin typeface="+mj-ea"/>
                <a:ea typeface="+mj-ea"/>
              </a:rPr>
              <a:t>카이제곱검정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6773" y="630795"/>
            <a:ext cx="198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전체 승객과 계절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1252" y="625020"/>
            <a:ext cx="19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전체 승객과 기온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101133" y="619245"/>
            <a:ext cx="228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전체 승객과 강수량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737374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7243807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591" y="988577"/>
            <a:ext cx="2340000" cy="2152474"/>
          </a:xfrm>
          <a:prstGeom prst="rect">
            <a:avLst/>
          </a:prstGeom>
        </p:spPr>
      </p:pic>
      <p:cxnSp>
        <p:nvCxnSpPr>
          <p:cNvPr id="30" name="직선 화살표 연결선 29"/>
          <p:cNvCxnSpPr/>
          <p:nvPr/>
        </p:nvCxnSpPr>
        <p:spPr>
          <a:xfrm>
            <a:off x="4490591" y="3048000"/>
            <a:ext cx="0" cy="285756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807" y="988577"/>
            <a:ext cx="2340000" cy="20197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655" y="3333756"/>
            <a:ext cx="2538305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439" y="3333756"/>
            <a:ext cx="2538305" cy="180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222" y="3333756"/>
            <a:ext cx="253830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883023" y="1260104"/>
            <a:ext cx="753035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날짜</a:t>
            </a:r>
            <a:r>
              <a:rPr lang="en-US" altLang="ko-KR" b="1" dirty="0" smtClean="0">
                <a:latin typeface="+mn-ea"/>
                <a:ea typeface="+mn-ea"/>
              </a:rPr>
              <a:t>(date)</a:t>
            </a:r>
            <a:r>
              <a:rPr lang="ko-KR" altLang="en-US" b="1" dirty="0" smtClean="0">
                <a:latin typeface="+mn-ea"/>
                <a:ea typeface="+mn-ea"/>
              </a:rPr>
              <a:t>를 기준으로 계절별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평일</a:t>
            </a: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ko-KR" altLang="en-US" b="1" dirty="0" smtClean="0">
                <a:latin typeface="+mn-ea"/>
                <a:ea typeface="+mn-ea"/>
              </a:rPr>
              <a:t>주말</a:t>
            </a:r>
            <a:r>
              <a:rPr lang="en-US" altLang="ko-KR" b="1" dirty="0" smtClean="0">
                <a:latin typeface="+mn-ea"/>
                <a:ea typeface="+mn-ea"/>
              </a:rPr>
              <a:t>(+</a:t>
            </a:r>
            <a:r>
              <a:rPr lang="ko-KR" altLang="en-US" b="1" dirty="0" smtClean="0">
                <a:latin typeface="+mn-ea"/>
                <a:ea typeface="+mn-ea"/>
              </a:rPr>
              <a:t>공휴일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별 범주화</a:t>
            </a: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미세먼지 농도를 기준으로 등급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메기기</a:t>
            </a:r>
            <a:r>
              <a:rPr lang="en-US" altLang="ko-KR" b="1" dirty="0" smtClean="0">
                <a:latin typeface="+mn-ea"/>
                <a:ea typeface="+mn-ea"/>
              </a:rPr>
              <a:t>	</a:t>
            </a:r>
            <a:r>
              <a:rPr lang="en-US" altLang="ko-KR" sz="1200" b="1" dirty="0" smtClean="0">
                <a:latin typeface="+mn-ea"/>
                <a:ea typeface="+mn-ea"/>
              </a:rPr>
              <a:t>- </a:t>
            </a:r>
            <a:r>
              <a:rPr lang="ko-KR" altLang="en-US" sz="1200" b="1" dirty="0" smtClean="0">
                <a:latin typeface="+mn-ea"/>
                <a:ea typeface="+mn-ea"/>
              </a:rPr>
              <a:t>좋음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보통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나쁨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매우 나쁨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강수량을 기준으로 등급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메기기</a:t>
            </a:r>
            <a:r>
              <a:rPr lang="en-US" altLang="ko-KR" b="1" dirty="0">
                <a:latin typeface="+mn-ea"/>
              </a:rPr>
              <a:t>	</a:t>
            </a: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b="1" dirty="0" smtClean="0">
                <a:latin typeface="+mn-ea"/>
              </a:rPr>
              <a:t>건조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약강수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중강수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대강수</a:t>
            </a:r>
            <a:endParaRPr lang="en-US" altLang="ko-KR" sz="1200" b="1" dirty="0" smtClean="0">
              <a:latin typeface="+mn-ea"/>
            </a:endParaRPr>
          </a:p>
          <a:p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적설량을 </a:t>
            </a:r>
            <a:r>
              <a:rPr lang="ko-KR" altLang="en-US" b="1" dirty="0">
                <a:latin typeface="+mn-ea"/>
              </a:rPr>
              <a:t>기준으로 </a:t>
            </a:r>
            <a:r>
              <a:rPr lang="ko-KR" altLang="en-US" b="1" dirty="0" smtClean="0">
                <a:latin typeface="+mn-ea"/>
              </a:rPr>
              <a:t>등급</a:t>
            </a:r>
            <a:r>
              <a:rPr lang="en-US" altLang="ko-KR" b="1" dirty="0" smtClean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메기기</a:t>
            </a:r>
            <a:r>
              <a:rPr lang="en-US" altLang="ko-KR" b="1" dirty="0">
                <a:latin typeface="+mn-ea"/>
              </a:rPr>
              <a:t>	</a:t>
            </a:r>
            <a:r>
              <a:rPr lang="en-US" altLang="ko-KR" sz="1200" b="1" dirty="0">
                <a:latin typeface="+mn-ea"/>
              </a:rPr>
              <a:t>- </a:t>
            </a:r>
            <a:r>
              <a:rPr lang="ko-KR" altLang="en-US" sz="1200" b="1" dirty="0" err="1" smtClean="0">
                <a:latin typeface="+mn-ea"/>
              </a:rPr>
              <a:t>무적설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소적설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중적설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err="1" smtClean="0">
                <a:latin typeface="+mn-ea"/>
              </a:rPr>
              <a:t>대적설</a:t>
            </a:r>
            <a:endParaRPr lang="en-US" altLang="ko-KR" sz="12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평균기온을 기준으로 등급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b="1" dirty="0" smtClean="0">
                <a:latin typeface="+mn-ea"/>
                <a:ea typeface="+mn-ea"/>
              </a:rPr>
              <a:t>메기기</a:t>
            </a:r>
            <a:r>
              <a:rPr lang="en-US" altLang="ko-KR" b="1" dirty="0" smtClean="0">
                <a:latin typeface="+mn-ea"/>
                <a:ea typeface="+mn-ea"/>
              </a:rPr>
              <a:t>	</a:t>
            </a:r>
            <a:r>
              <a:rPr lang="en-US" altLang="ko-KR" sz="1200" b="1" dirty="0" smtClean="0">
                <a:latin typeface="+mn-ea"/>
                <a:ea typeface="+mn-ea"/>
              </a:rPr>
              <a:t>- </a:t>
            </a:r>
            <a:r>
              <a:rPr lang="ko-KR" altLang="en-US" sz="1200" b="1" dirty="0" smtClean="0">
                <a:latin typeface="+mn-ea"/>
                <a:ea typeface="+mn-ea"/>
              </a:rPr>
              <a:t>혹한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한랭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온화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온난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폭염</a:t>
            </a:r>
            <a:endParaRPr lang="en-US" altLang="ko-KR" sz="1200" b="1" dirty="0" smtClean="0">
              <a:latin typeface="+mn-ea"/>
              <a:ea typeface="+mn-ea"/>
            </a:endParaRPr>
          </a:p>
          <a:p>
            <a:pPr lvl="1"/>
            <a:endParaRPr lang="en-US" altLang="ko-KR" b="1" dirty="0" smtClean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</a:rPr>
              <a:t>각 </a:t>
            </a:r>
            <a:r>
              <a:rPr lang="ko-KR" altLang="en-US" b="1" dirty="0">
                <a:latin typeface="+mn-ea"/>
              </a:rPr>
              <a:t>등급은 순위처럼 </a:t>
            </a:r>
            <a:r>
              <a:rPr lang="ko-KR" altLang="en-US" b="1" dirty="0" err="1">
                <a:latin typeface="+mn-ea"/>
              </a:rPr>
              <a:t>범주화하여</a:t>
            </a:r>
            <a:r>
              <a:rPr lang="ko-KR" altLang="en-US" b="1" dirty="0">
                <a:latin typeface="+mn-ea"/>
              </a:rPr>
              <a:t> 결과가 순서대로 나오도록 </a:t>
            </a:r>
            <a:r>
              <a:rPr lang="ko-KR" altLang="en-US" b="1" dirty="0" smtClean="0">
                <a:latin typeface="+mn-ea"/>
              </a:rPr>
              <a:t>유도함</a:t>
            </a:r>
            <a:endParaRPr lang="en-US" altLang="ko-KR" b="1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</a:rPr>
              <a:t>결측치</a:t>
            </a:r>
            <a:r>
              <a:rPr lang="en-US" altLang="ko-KR" sz="1200" b="1" dirty="0" smtClean="0">
                <a:latin typeface="+mn-ea"/>
              </a:rPr>
              <a:t>	- </a:t>
            </a:r>
            <a:r>
              <a:rPr lang="ko-KR" altLang="en-US" sz="1200" b="1" dirty="0" smtClean="0">
                <a:latin typeface="+mn-ea"/>
              </a:rPr>
              <a:t>미세먼지 </a:t>
            </a:r>
            <a:r>
              <a:rPr lang="en-US" altLang="ko-KR" sz="1200" b="1" dirty="0" smtClean="0">
                <a:latin typeface="+mn-ea"/>
              </a:rPr>
              <a:t>– </a:t>
            </a:r>
            <a:r>
              <a:rPr lang="ko-KR" altLang="en-US" sz="1200" b="1" dirty="0" smtClean="0">
                <a:latin typeface="+mn-ea"/>
              </a:rPr>
              <a:t>계절별 평균으로 채우기</a:t>
            </a:r>
            <a:r>
              <a:rPr lang="en-US" altLang="ko-KR" sz="1200" b="1" dirty="0" smtClean="0">
                <a:latin typeface="+mn-ea"/>
              </a:rPr>
              <a:t>, </a:t>
            </a:r>
            <a:r>
              <a:rPr lang="ko-KR" altLang="en-US" sz="1200" b="1" dirty="0" smtClean="0">
                <a:latin typeface="+mn-ea"/>
              </a:rPr>
              <a:t>강수량</a:t>
            </a:r>
            <a:r>
              <a:rPr lang="en-US" altLang="ko-KR" sz="1200" b="1" dirty="0" smtClean="0">
                <a:latin typeface="+mn-ea"/>
              </a:rPr>
              <a:t>/</a:t>
            </a:r>
            <a:r>
              <a:rPr lang="ko-KR" altLang="en-US" sz="1200" b="1" dirty="0" smtClean="0">
                <a:latin typeface="+mn-ea"/>
              </a:rPr>
              <a:t>적설량 </a:t>
            </a:r>
            <a:r>
              <a:rPr lang="en-US" altLang="ko-KR" sz="1200" b="1" dirty="0" smtClean="0">
                <a:latin typeface="+mn-ea"/>
              </a:rPr>
              <a:t>– 0</a:t>
            </a:r>
            <a:r>
              <a:rPr lang="ko-KR" altLang="en-US" sz="1200" b="1" dirty="0" smtClean="0">
                <a:latin typeface="+mn-ea"/>
              </a:rPr>
              <a:t>으로 채우기</a:t>
            </a:r>
            <a:endParaRPr lang="en-US" altLang="ko-KR" sz="1200" b="1" dirty="0" smtClean="0">
              <a:latin typeface="+mn-ea"/>
            </a:endParaRPr>
          </a:p>
          <a:p>
            <a:r>
              <a:rPr lang="en-US" altLang="ko-KR" sz="1200" b="1" dirty="0" smtClean="0">
                <a:latin typeface="+mn-ea"/>
              </a:rPr>
              <a:t>	- </a:t>
            </a:r>
            <a:r>
              <a:rPr lang="ko-KR" altLang="en-US" sz="1200" b="1" dirty="0" smtClean="0">
                <a:latin typeface="+mn-ea"/>
              </a:rPr>
              <a:t>최저기온 </a:t>
            </a:r>
            <a:r>
              <a:rPr lang="en-US" altLang="ko-KR" sz="1200" b="1" dirty="0" smtClean="0">
                <a:latin typeface="+mn-ea"/>
              </a:rPr>
              <a:t>– </a:t>
            </a:r>
            <a:r>
              <a:rPr lang="ko-KR" altLang="en-US" sz="1200" b="1" dirty="0" err="1" smtClean="0">
                <a:latin typeface="+mn-ea"/>
              </a:rPr>
              <a:t>최고기온과</a:t>
            </a:r>
            <a:r>
              <a:rPr lang="ko-KR" altLang="en-US" sz="1200" b="1" dirty="0" smtClean="0">
                <a:latin typeface="+mn-ea"/>
              </a:rPr>
              <a:t> 평균기온으로 값을 구하여 채우기</a:t>
            </a:r>
            <a:endParaRPr lang="en-US" altLang="ko-KR" sz="12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630795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+mn-ea"/>
                <a:ea typeface="+mn-ea"/>
              </a:rPr>
              <a:t>날씨 데이터 분석 시</a:t>
            </a:r>
            <a:r>
              <a:rPr lang="en-US" altLang="ko-KR" sz="1800" b="1" dirty="0">
                <a:latin typeface="+mn-ea"/>
                <a:ea typeface="+mn-ea"/>
              </a:rPr>
              <a:t>:</a:t>
            </a:r>
            <a:endParaRPr lang="ko-KR" altLang="en-US" sz="1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223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883023" y="1260104"/>
            <a:ext cx="75303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날짜</a:t>
            </a:r>
            <a:r>
              <a:rPr lang="en-US" altLang="ko-KR" b="1" dirty="0">
                <a:latin typeface="+mn-ea"/>
              </a:rPr>
              <a:t>(date)</a:t>
            </a:r>
            <a:r>
              <a:rPr lang="ko-KR" altLang="en-US" b="1" dirty="0">
                <a:latin typeface="+mn-ea"/>
              </a:rPr>
              <a:t>를 기준으로 날씨와 대중교통 데이터프레임을 합침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날씨 데이터와 동일하게 등급을 메기고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 err="1">
                <a:latin typeface="+mn-ea"/>
              </a:rPr>
              <a:t>순서있는</a:t>
            </a:r>
            <a:r>
              <a:rPr lang="ko-KR" altLang="en-US" b="1" dirty="0">
                <a:latin typeface="+mn-ea"/>
              </a:rPr>
              <a:t> 범주화</a:t>
            </a: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+mn-ea"/>
              </a:rPr>
              <a:t>결측치</a:t>
            </a:r>
            <a:endParaRPr lang="en-US" altLang="ko-KR" b="1" dirty="0">
              <a:latin typeface="+mn-ea"/>
            </a:endParaRPr>
          </a:p>
          <a:p>
            <a:r>
              <a:rPr lang="en-US" altLang="ko-KR" sz="1200" b="1" dirty="0">
                <a:latin typeface="+mn-ea"/>
              </a:rPr>
              <a:t>	- </a:t>
            </a:r>
            <a:r>
              <a:rPr lang="ko-KR" altLang="en-US" sz="1200" b="1" dirty="0">
                <a:latin typeface="+mn-ea"/>
              </a:rPr>
              <a:t>행을 삭제</a:t>
            </a:r>
            <a:endParaRPr lang="en-US" altLang="ko-KR" sz="1200" b="1" dirty="0">
              <a:latin typeface="+mn-ea"/>
            </a:endParaRPr>
          </a:p>
          <a:p>
            <a:endParaRPr lang="en-US" altLang="ko-KR" sz="1200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대중교통의 모든 컬럼의 승객 수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미세먼지 농고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강수량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적설량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최소</a:t>
            </a:r>
            <a:r>
              <a:rPr lang="en-US" altLang="ko-KR" b="1" dirty="0">
                <a:latin typeface="+mn-ea"/>
              </a:rPr>
              <a:t>-</a:t>
            </a:r>
            <a:r>
              <a:rPr lang="ko-KR" altLang="en-US" b="1" dirty="0">
                <a:latin typeface="+mn-ea"/>
              </a:rPr>
              <a:t>최대 정규화</a:t>
            </a:r>
            <a:endParaRPr lang="en-US" altLang="ko-KR" b="1" dirty="0">
              <a:latin typeface="+mn-ea"/>
            </a:endParaRPr>
          </a:p>
          <a:p>
            <a:pPr lvl="1"/>
            <a:r>
              <a:rPr lang="en-US" altLang="ko-KR" sz="1200" b="1" dirty="0">
                <a:latin typeface="+mn-ea"/>
              </a:rPr>
              <a:t>	-  </a:t>
            </a:r>
            <a:r>
              <a:rPr lang="ko-KR" altLang="en-US" sz="1200" b="1" dirty="0">
                <a:latin typeface="+mn-ea"/>
              </a:rPr>
              <a:t>기온이 보통 </a:t>
            </a:r>
            <a:r>
              <a:rPr lang="en-US" altLang="ko-KR" sz="1200" b="1" dirty="0">
                <a:latin typeface="+mn-ea"/>
              </a:rPr>
              <a:t>-15 ~ 35</a:t>
            </a:r>
            <a:r>
              <a:rPr lang="ko-KR" altLang="en-US" sz="1200" b="1" dirty="0">
                <a:latin typeface="+mn-ea"/>
              </a:rPr>
              <a:t>사이이므로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최소</a:t>
            </a:r>
            <a:r>
              <a:rPr lang="en-US" altLang="ko-KR" sz="1200" b="1" dirty="0">
                <a:latin typeface="+mn-ea"/>
              </a:rPr>
              <a:t>-</a:t>
            </a:r>
            <a:r>
              <a:rPr lang="ko-KR" altLang="en-US" sz="1200" b="1" dirty="0">
                <a:latin typeface="+mn-ea"/>
              </a:rPr>
              <a:t>최대 정규화 시 </a:t>
            </a:r>
            <a:r>
              <a:rPr lang="en-US" altLang="ko-KR" sz="1200" b="1" dirty="0">
                <a:latin typeface="+mn-ea"/>
              </a:rPr>
              <a:t>0~1 </a:t>
            </a:r>
            <a:r>
              <a:rPr lang="ko-KR" altLang="en-US" sz="1200" b="1" dirty="0">
                <a:latin typeface="+mn-ea"/>
              </a:rPr>
              <a:t>대신 </a:t>
            </a:r>
            <a:r>
              <a:rPr lang="en-US" altLang="ko-KR" sz="1200" b="1" dirty="0">
                <a:latin typeface="+mn-ea"/>
              </a:rPr>
              <a:t>0 ~ 50</a:t>
            </a:r>
            <a:r>
              <a:rPr lang="ko-KR" altLang="en-US" sz="1200" b="1" dirty="0">
                <a:latin typeface="+mn-ea"/>
              </a:rPr>
              <a:t>으로 함</a:t>
            </a:r>
            <a:endParaRPr lang="en-US" altLang="ko-KR" sz="1200" b="1" dirty="0">
              <a:latin typeface="+mn-ea"/>
            </a:endParaRPr>
          </a:p>
          <a:p>
            <a:pPr lvl="1"/>
            <a:endParaRPr lang="ko-KR" altLang="en-US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02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21" name="Google Shape;260;p33"/>
          <p:cNvSpPr txBox="1">
            <a:spLocks/>
          </p:cNvSpPr>
          <p:nvPr/>
        </p:nvSpPr>
        <p:spPr>
          <a:xfrm>
            <a:off x="1129553" y="71713"/>
            <a:ext cx="3747247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데이터 수집 및 처리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630795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+mn-ea"/>
              </a:rPr>
              <a:t>날씨와 대중교통 승객 수 분석 시</a:t>
            </a:r>
            <a:r>
              <a:rPr lang="en-US" altLang="ko-KR" sz="1800" b="1" dirty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473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3" y="1000128"/>
            <a:ext cx="2496409" cy="149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952" y="63079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미세먼지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t="8856" r="66105" b="43667"/>
          <a:stretch/>
        </p:blipFill>
        <p:spPr>
          <a:xfrm>
            <a:off x="1174377" y="2495453"/>
            <a:ext cx="2881016" cy="241720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848" y="2483225"/>
            <a:ext cx="3349011" cy="237120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>
            <a:off x="1129553" y="1604682"/>
            <a:ext cx="594258" cy="1066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3685945" y="3674941"/>
            <a:ext cx="738896" cy="5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V="1">
            <a:off x="6418353" y="2298230"/>
            <a:ext cx="0" cy="4213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5033" y="735936"/>
            <a:ext cx="29466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미세먼지의 연간 평균 농도의 추세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smtClean="0"/>
              <a:t>중국의 설비가동률의 추세 유사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둘 사이의 상관성을 의심</a:t>
            </a:r>
            <a:endParaRPr lang="en-US" altLang="ko-KR" dirty="0" smtClean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sz="1000" dirty="0" smtClean="0"/>
              <a:t>21</a:t>
            </a:r>
            <a:r>
              <a:rPr lang="ko-KR" altLang="en-US" sz="1000" dirty="0" smtClean="0"/>
              <a:t>년 중국의 설비가동률은 약</a:t>
            </a:r>
            <a:r>
              <a:rPr lang="en-US" altLang="ko-KR" sz="1000" dirty="0" smtClean="0"/>
              <a:t>66%</a:t>
            </a:r>
          </a:p>
          <a:p>
            <a:pPr algn="ctr"/>
            <a:r>
              <a:rPr lang="en-US" altLang="ko-KR" sz="1000" dirty="0" smtClean="0"/>
              <a:t>22</a:t>
            </a:r>
            <a:r>
              <a:rPr lang="ko-KR" altLang="en-US" sz="1000" dirty="0" smtClean="0"/>
              <a:t>년 중국의 설비가동률은 약 </a:t>
            </a:r>
            <a:r>
              <a:rPr lang="en-US" altLang="ko-KR" sz="1000" dirty="0" smtClean="0"/>
              <a:t>76%</a:t>
            </a:r>
          </a:p>
          <a:p>
            <a:pPr algn="ctr"/>
            <a:r>
              <a:rPr lang="en-US" altLang="ko-KR" sz="1000" dirty="0" smtClean="0"/>
              <a:t>-&gt; 10%p</a:t>
            </a:r>
            <a:r>
              <a:rPr lang="ko-KR" altLang="en-US" sz="1000" dirty="0" smtClean="0"/>
              <a:t>차이</a:t>
            </a:r>
            <a:endParaRPr lang="ko-KR" altLang="en-US" sz="1000" dirty="0"/>
          </a:p>
        </p:txBody>
      </p:sp>
      <p:sp>
        <p:nvSpPr>
          <p:cNvPr id="20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463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52" y="63079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평균기온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52" y="1001805"/>
            <a:ext cx="6096001" cy="365513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V="1">
            <a:off x="4992576" y="4006128"/>
            <a:ext cx="842682" cy="8964"/>
          </a:xfrm>
          <a:prstGeom prst="straightConnector1">
            <a:avLst/>
          </a:prstGeom>
          <a:ln w="76200">
            <a:solidFill>
              <a:srgbClr val="A983A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9022" y="3364279"/>
            <a:ext cx="2427267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평균</a:t>
            </a:r>
            <a:r>
              <a:rPr lang="en-US" altLang="ko-KR" dirty="0" smtClean="0"/>
              <a:t> </a:t>
            </a:r>
            <a:r>
              <a:rPr lang="ko-KR" altLang="en-US" dirty="0" smtClean="0"/>
              <a:t>증가 추세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중앙값 증가 추세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분산 감소 추세</a:t>
            </a:r>
            <a:r>
              <a:rPr lang="en-US" altLang="ko-KR" dirty="0" smtClean="0"/>
              <a:t>(</a:t>
            </a:r>
            <a:r>
              <a:rPr lang="ko-KR" altLang="en-US" dirty="0" smtClean="0"/>
              <a:t>안정화 추세</a:t>
            </a:r>
            <a:r>
              <a:rPr lang="en-US" altLang="ko-KR" dirty="0" smtClean="0"/>
              <a:t>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sz="800" dirty="0" smtClean="0"/>
              <a:t>그렇다면</a:t>
            </a:r>
            <a:endParaRPr lang="en-US" altLang="ko-KR" sz="800" dirty="0"/>
          </a:p>
          <a:p>
            <a:pPr algn="ctr"/>
            <a:r>
              <a:rPr lang="ko-KR" altLang="en-US" dirty="0" smtClean="0"/>
              <a:t>서울은 점점 더워지는가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18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907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472" y="2699092"/>
            <a:ext cx="4680632" cy="1272722"/>
          </a:xfrm>
          <a:prstGeom prst="rect">
            <a:avLst/>
          </a:prstGeom>
        </p:spPr>
      </p:pic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952" y="63079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강수량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381" t="50606" r="49904" b="2514"/>
          <a:stretch/>
        </p:blipFill>
        <p:spPr>
          <a:xfrm>
            <a:off x="1129553" y="1000127"/>
            <a:ext cx="2151529" cy="1415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87788" y="630795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적설량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t="51711" r="49939"/>
          <a:stretch/>
        </p:blipFill>
        <p:spPr>
          <a:xfrm>
            <a:off x="5997388" y="1000126"/>
            <a:ext cx="2112789" cy="14204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5109" y="239131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여름에 최다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87761" y="239131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겨울에 집중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83023" y="4199284"/>
            <a:ext cx="76932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latin typeface="+mn-ea"/>
                <a:ea typeface="+mn-ea"/>
              </a:rPr>
              <a:t>날씨변수</a:t>
            </a:r>
            <a:r>
              <a:rPr lang="ko-KR" altLang="en-US" b="1" dirty="0" smtClean="0">
                <a:latin typeface="+mn-ea"/>
                <a:ea typeface="+mn-ea"/>
              </a:rPr>
              <a:t> 사이에서는 유의미한 </a:t>
            </a:r>
            <a:r>
              <a:rPr lang="ko-KR" altLang="en-US" b="1" dirty="0" err="1" smtClean="0">
                <a:latin typeface="+mn-ea"/>
                <a:ea typeface="+mn-ea"/>
              </a:rPr>
              <a:t>인사이트를</a:t>
            </a:r>
            <a:r>
              <a:rPr lang="ko-KR" altLang="en-US" b="1" dirty="0" smtClean="0">
                <a:latin typeface="+mn-ea"/>
                <a:ea typeface="+mn-ea"/>
              </a:rPr>
              <a:t> 도출하지 못함</a:t>
            </a:r>
            <a:endParaRPr lang="en-US" altLang="ko-KR" b="1" dirty="0" smtClean="0">
              <a:latin typeface="+mn-ea"/>
              <a:ea typeface="+mn-ea"/>
            </a:endParaRPr>
          </a:p>
          <a:p>
            <a:endParaRPr lang="en-US" altLang="ko-KR" sz="1200" b="1" dirty="0" smtClean="0">
              <a:latin typeface="+mn-ea"/>
              <a:ea typeface="+mn-ea"/>
            </a:endParaRPr>
          </a:p>
          <a:p>
            <a:r>
              <a:rPr lang="en-US" altLang="ko-KR" sz="1200" b="1" dirty="0" smtClean="0">
                <a:latin typeface="+mn-ea"/>
                <a:ea typeface="+mn-ea"/>
              </a:rPr>
              <a:t>		- </a:t>
            </a:r>
            <a:r>
              <a:rPr lang="ko-KR" altLang="en-US" sz="1200" b="1" dirty="0" smtClean="0">
                <a:latin typeface="+mn-ea"/>
                <a:ea typeface="+mn-ea"/>
              </a:rPr>
              <a:t>미세먼지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latin typeface="+mn-ea"/>
                <a:ea typeface="+mn-ea"/>
              </a:rPr>
              <a:t>평균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최저</a:t>
            </a:r>
            <a:r>
              <a:rPr lang="en-US" altLang="ko-KR" sz="1200" b="1" dirty="0" smtClean="0">
                <a:latin typeface="+mn-ea"/>
                <a:ea typeface="+mn-ea"/>
              </a:rPr>
              <a:t>/</a:t>
            </a:r>
            <a:r>
              <a:rPr lang="ko-KR" altLang="en-US" sz="1200" b="1" dirty="0" smtClean="0">
                <a:latin typeface="+mn-ea"/>
                <a:ea typeface="+mn-ea"/>
              </a:rPr>
              <a:t>최고 기온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latin typeface="+mn-ea"/>
                <a:ea typeface="+mn-ea"/>
              </a:rPr>
              <a:t>강수량</a:t>
            </a:r>
            <a:r>
              <a:rPr lang="en-US" altLang="ko-KR" sz="1200" b="1" dirty="0" smtClean="0"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latin typeface="+mn-ea"/>
                <a:ea typeface="+mn-ea"/>
              </a:rPr>
              <a:t>적설량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19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날씨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5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승객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278169" y="1000127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55695" y="2670891"/>
            <a:ext cx="4864784" cy="1262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952" y="630795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계절별 전체 버스 승객 수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237831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계절별 전체 지하철 승객 수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3023" y="4103020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18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대중교통 승객 데이터 분석</a:t>
            </a:r>
            <a:endParaRPr lang="en-US" sz="2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10915" b="46014"/>
          <a:stretch/>
        </p:blipFill>
        <p:spPr>
          <a:xfrm>
            <a:off x="1278169" y="1000127"/>
            <a:ext cx="4830582" cy="124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t="10226" b="46485"/>
          <a:stretch/>
        </p:blipFill>
        <p:spPr>
          <a:xfrm>
            <a:off x="1255695" y="2670891"/>
            <a:ext cx="4864784" cy="12626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9952" y="630795"/>
            <a:ext cx="342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mtClean="0">
                <a:latin typeface="+mn-ea"/>
              </a:rPr>
              <a:t>계절별 전체 버스 승객 수 </a:t>
            </a:r>
            <a:r>
              <a:rPr lang="ko-KR" altLang="en-US" sz="1800" b="1" dirty="0" smtClean="0">
                <a:latin typeface="+mn-ea"/>
              </a:rPr>
              <a:t>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9952" y="2378318"/>
            <a:ext cx="3655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 smtClean="0">
                <a:latin typeface="+mn-ea"/>
              </a:rPr>
              <a:t>계절별 전체 지하철 승객 수 분석</a:t>
            </a:r>
            <a:r>
              <a:rPr lang="en-US" altLang="ko-KR" sz="1800" b="1" dirty="0" smtClean="0">
                <a:latin typeface="+mn-ea"/>
              </a:rPr>
              <a:t>:</a:t>
            </a:r>
            <a:endParaRPr lang="ko-KR" altLang="en-US" sz="1800" b="1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3023" y="4103020"/>
            <a:ext cx="75303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버스와 지하철 모두 평균 이용객 수가 겨울에 현저히 저하된다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latin typeface="+mn-ea"/>
                <a:ea typeface="+mn-ea"/>
              </a:rPr>
              <a:t>타 계절 대비 겨울에 분산이 높은 편이다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63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264;p33"/>
          <p:cNvCxnSpPr/>
          <p:nvPr/>
        </p:nvCxnSpPr>
        <p:spPr>
          <a:xfrm flipH="1">
            <a:off x="416779" y="576856"/>
            <a:ext cx="81595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/>
          <p:cNvSpPr txBox="1"/>
          <p:nvPr/>
        </p:nvSpPr>
        <p:spPr>
          <a:xfrm>
            <a:off x="519952" y="35707"/>
            <a:ext cx="72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latin typeface="+mj-ea"/>
                <a:ea typeface="+mj-ea"/>
              </a:rPr>
              <a:t>03</a:t>
            </a:r>
            <a:endParaRPr lang="ko-KR" altLang="en-US" sz="2800" b="1" dirty="0">
              <a:latin typeface="+mj-ea"/>
              <a:ea typeface="+mj-ea"/>
            </a:endParaRPr>
          </a:p>
        </p:txBody>
      </p:sp>
      <p:sp>
        <p:nvSpPr>
          <p:cNvPr id="5" name="Google Shape;260;p33"/>
          <p:cNvSpPr txBox="1">
            <a:spLocks/>
          </p:cNvSpPr>
          <p:nvPr/>
        </p:nvSpPr>
        <p:spPr>
          <a:xfrm>
            <a:off x="1129553" y="71713"/>
            <a:ext cx="7216588" cy="4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6000" b="1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분석 및 </a:t>
            </a:r>
            <a:r>
              <a:rPr lang="ko-KR" altLang="en-US" sz="2000" dirty="0" err="1" smtClean="0">
                <a:solidFill>
                  <a:schemeClr val="tx1"/>
                </a:solidFill>
                <a:latin typeface="+mj-ea"/>
                <a:ea typeface="+mj-ea"/>
              </a:rPr>
              <a:t>인사이트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도출 </a:t>
            </a:r>
            <a:r>
              <a:rPr lang="en-US" altLang="ko-KR" sz="20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2000" dirty="0" smtClean="0">
                <a:solidFill>
                  <a:schemeClr val="tx1"/>
                </a:solidFill>
                <a:latin typeface="+mj-ea"/>
                <a:ea typeface="+mj-ea"/>
              </a:rPr>
              <a:t>승객과 날씨 데이터 분석 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500" dirty="0" err="1" smtClean="0">
                <a:solidFill>
                  <a:schemeClr val="tx1"/>
                </a:solidFill>
                <a:latin typeface="+mj-ea"/>
                <a:ea typeface="+mj-ea"/>
              </a:rPr>
              <a:t>카이제곱검정</a:t>
            </a:r>
            <a:r>
              <a:rPr lang="en-US" altLang="ko-KR" sz="1500" dirty="0" smtClean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en-US" sz="15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5734863" y="630795"/>
            <a:ext cx="2497500" cy="4384114"/>
            <a:chOff x="519952" y="630795"/>
            <a:chExt cx="2497500" cy="4384114"/>
          </a:xfrm>
        </p:grpSpPr>
        <p:sp>
          <p:nvSpPr>
            <p:cNvPr id="7" name="TextBox 6"/>
            <p:cNvSpPr txBox="1"/>
            <p:nvPr/>
          </p:nvSpPr>
          <p:spPr>
            <a:xfrm>
              <a:off x="519952" y="630795"/>
              <a:ext cx="2255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800" b="1" dirty="0" err="1" smtClean="0">
                  <a:latin typeface="+mn-ea"/>
                </a:rPr>
                <a:t>비통근</a:t>
              </a:r>
              <a:r>
                <a:rPr lang="ko-KR" altLang="en-US" sz="1800" b="1" dirty="0" smtClean="0">
                  <a:latin typeface="+mn-ea"/>
                </a:rPr>
                <a:t> 승객과 계절</a:t>
              </a:r>
              <a:r>
                <a:rPr lang="en-US" altLang="ko-KR" sz="1800" b="1" dirty="0" smtClean="0">
                  <a:latin typeface="+mn-ea"/>
                </a:rPr>
                <a:t>:</a:t>
              </a:r>
              <a:endParaRPr lang="ko-KR" altLang="en-US" sz="1800" b="1" dirty="0">
                <a:latin typeface="+mn-ea"/>
              </a:endParaRP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452" y="1000127"/>
              <a:ext cx="2340000" cy="4014782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677452" y="630795"/>
            <a:ext cx="5057411" cy="4384114"/>
            <a:chOff x="3174952" y="630795"/>
            <a:chExt cx="5057411" cy="4384114"/>
          </a:xfrm>
        </p:grpSpPr>
        <p:sp>
          <p:nvSpPr>
            <p:cNvPr id="11" name="TextBox 10"/>
            <p:cNvSpPr txBox="1"/>
            <p:nvPr/>
          </p:nvSpPr>
          <p:spPr>
            <a:xfrm>
              <a:off x="3174952" y="2415877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800" b="1" dirty="0" err="1" smtClean="0">
                  <a:latin typeface="+mn-ea"/>
                </a:rPr>
                <a:t>비통근</a:t>
              </a:r>
              <a:r>
                <a:rPr lang="ko-KR" altLang="en-US" sz="1800" b="1" dirty="0" smtClean="0">
                  <a:latin typeface="+mn-ea"/>
                </a:rPr>
                <a:t> 승객과 평균기온</a:t>
              </a:r>
              <a:r>
                <a:rPr lang="en-US" altLang="ko-KR" sz="1800" b="1" dirty="0" smtClean="0">
                  <a:latin typeface="+mn-ea"/>
                </a:rPr>
                <a:t>:</a:t>
              </a:r>
              <a:endParaRPr lang="ko-KR" altLang="en-US" sz="1800" b="1" dirty="0">
                <a:latin typeface="+mn-ea"/>
              </a:endParaRP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92363" y="630795"/>
              <a:ext cx="2340000" cy="2154414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92363" y="2954067"/>
              <a:ext cx="2340000" cy="2060842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405785" y="4645577"/>
              <a:ext cx="2486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800" b="1" dirty="0" err="1" smtClean="0">
                  <a:latin typeface="+mn-ea"/>
                </a:rPr>
                <a:t>비통근</a:t>
              </a:r>
              <a:r>
                <a:rPr lang="ko-KR" altLang="en-US" sz="1800" b="1" dirty="0" smtClean="0">
                  <a:latin typeface="+mn-ea"/>
                </a:rPr>
                <a:t> 승객과 강수량</a:t>
              </a:r>
              <a:r>
                <a:rPr lang="en-US" altLang="ko-KR" sz="1800" b="1" dirty="0" smtClean="0">
                  <a:latin typeface="+mn-ea"/>
                </a:rPr>
                <a:t>:</a:t>
              </a:r>
              <a:endParaRPr lang="ko-KR" altLang="en-US" sz="1800" b="1" dirty="0">
                <a:latin typeface="+mn-ea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19952" y="630795"/>
            <a:ext cx="241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 smtClean="0">
                <a:latin typeface="+mn-ea"/>
              </a:rPr>
              <a:t>카이제곱검정을</a:t>
            </a:r>
            <a:r>
              <a:rPr lang="ko-KR" altLang="en-US" sz="1800" b="1" dirty="0" smtClean="0">
                <a:latin typeface="+mn-ea"/>
              </a:rPr>
              <a:t> 위해</a:t>
            </a:r>
            <a:endParaRPr lang="en-US" altLang="ko-KR" sz="1800" b="1" dirty="0" smtClean="0">
              <a:latin typeface="+mn-ea"/>
            </a:endParaRPr>
          </a:p>
          <a:p>
            <a:r>
              <a:rPr lang="ko-KR" altLang="en-US" sz="1800" b="1" dirty="0" smtClean="0">
                <a:latin typeface="+mn-ea"/>
              </a:rPr>
              <a:t>대중교통 </a:t>
            </a:r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승객 수</a:t>
            </a:r>
            <a:r>
              <a:rPr lang="ko-KR" altLang="en-US" sz="1800" b="1" dirty="0" smtClean="0">
                <a:latin typeface="+mn-ea"/>
              </a:rPr>
              <a:t>를 </a:t>
            </a:r>
            <a:endParaRPr lang="en-US" altLang="ko-KR" sz="1800" b="1" dirty="0" smtClean="0">
              <a:latin typeface="+mn-ea"/>
            </a:endParaRPr>
          </a:p>
          <a:p>
            <a:r>
              <a:rPr lang="en-US" altLang="ko-KR" sz="1800" b="1" dirty="0" smtClean="0">
                <a:latin typeface="+mn-ea"/>
              </a:rPr>
              <a:t>Low, Medium, High</a:t>
            </a:r>
          </a:p>
          <a:p>
            <a:r>
              <a:rPr lang="ko-KR" altLang="en-US" sz="1800" b="1" dirty="0" smtClean="0">
                <a:solidFill>
                  <a:srgbClr val="FF0000"/>
                </a:solidFill>
                <a:latin typeface="+mn-ea"/>
              </a:rPr>
              <a:t>범주화</a:t>
            </a:r>
            <a:endParaRPr lang="ko-KR" altLang="en-US" sz="1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45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390</Words>
  <Application>Microsoft Office PowerPoint</Application>
  <PresentationFormat>화면 슬라이드 쇼(16:9)</PresentationFormat>
  <Paragraphs>108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Poppins</vt:lpstr>
      <vt:lpstr>Arial</vt:lpstr>
      <vt:lpstr>Clean and Neat Style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AND NEAT STYLE PORTFOLIO</dc:title>
  <dc:creator>human</dc:creator>
  <cp:lastModifiedBy>human</cp:lastModifiedBy>
  <cp:revision>25</cp:revision>
  <dcterms:modified xsi:type="dcterms:W3CDTF">2024-11-07T09:14:00Z</dcterms:modified>
</cp:coreProperties>
</file>