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DM Serif Display"/>
      <p:regular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4XS/NiWKZboYYzUMmQoPaml3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erifDisplay-italic.fntdata"/><Relationship Id="rId16" Type="http://schemas.openxmlformats.org/officeDocument/2006/relationships/font" Target="fonts/DMSerif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82aa9a8a4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82aa9a8a4_1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52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5903369" y="1028700"/>
            <a:ext cx="1355931" cy="1904904"/>
            <a:chOff x="0" y="0"/>
            <a:chExt cx="1807908" cy="2539872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0"/>
              <a:ext cx="1807908" cy="1807908"/>
              <a:chOff x="0" y="0"/>
              <a:chExt cx="812800" cy="812800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0" y="731964"/>
              <a:ext cx="1807908" cy="1807908"/>
              <a:chOff x="0" y="0"/>
              <a:chExt cx="812800" cy="812800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" name="Google Shape;91;p1"/>
          <p:cNvGrpSpPr/>
          <p:nvPr/>
        </p:nvGrpSpPr>
        <p:grpSpPr>
          <a:xfrm>
            <a:off x="1028700" y="7902369"/>
            <a:ext cx="1904904" cy="1355931"/>
            <a:chOff x="0" y="0"/>
            <a:chExt cx="2539872" cy="1807908"/>
          </a:xfrm>
        </p:grpSpPr>
        <p:grpSp>
          <p:nvGrpSpPr>
            <p:cNvPr id="92" name="Google Shape;92;p1"/>
            <p:cNvGrpSpPr/>
            <p:nvPr/>
          </p:nvGrpSpPr>
          <p:grpSpPr>
            <a:xfrm rot="5400000">
              <a:off x="731964" y="0"/>
              <a:ext cx="1807908" cy="1807908"/>
              <a:chOff x="0" y="0"/>
              <a:chExt cx="812800" cy="812800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"/>
            <p:cNvGrpSpPr/>
            <p:nvPr/>
          </p:nvGrpSpPr>
          <p:grpSpPr>
            <a:xfrm rot="5400000">
              <a:off x="0" y="0"/>
              <a:ext cx="1807908" cy="1807908"/>
              <a:chOff x="0" y="0"/>
              <a:chExt cx="812800" cy="812800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" name="Google Shape;98;p1"/>
          <p:cNvSpPr txBox="1"/>
          <p:nvPr/>
        </p:nvSpPr>
        <p:spPr>
          <a:xfrm>
            <a:off x="2456250" y="3429000"/>
            <a:ext cx="149286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13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부동산 가격 예측 모델 개발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2456250" y="5397250"/>
            <a:ext cx="66159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70">
                <a:solidFill>
                  <a:srgbClr val="FFFFFF"/>
                </a:solidFill>
              </a:rPr>
              <a:t>팀 이름:</a:t>
            </a:r>
            <a:endParaRPr sz="327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70">
                <a:solidFill>
                  <a:srgbClr val="FFFFFF"/>
                </a:solidFill>
              </a:rPr>
              <a:t>조    원: 이유리, 우병준, 이정인</a:t>
            </a:r>
            <a:endParaRPr sz="327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52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/>
        </p:nvSpPr>
        <p:spPr>
          <a:xfrm>
            <a:off x="2216203" y="3923656"/>
            <a:ext cx="5101071" cy="1428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359" u="none" cap="none" strike="noStrik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13940358" y="8885555"/>
            <a:ext cx="33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조 이름</a:t>
            </a:r>
            <a:endParaRPr/>
          </a:p>
        </p:txBody>
      </p:sp>
      <p:grpSp>
        <p:nvGrpSpPr>
          <p:cNvPr id="297" name="Google Shape;297;p10"/>
          <p:cNvGrpSpPr/>
          <p:nvPr/>
        </p:nvGrpSpPr>
        <p:grpSpPr>
          <a:xfrm>
            <a:off x="15903369" y="1028700"/>
            <a:ext cx="1355931" cy="1904904"/>
            <a:chOff x="0" y="0"/>
            <a:chExt cx="1807908" cy="2539872"/>
          </a:xfrm>
        </p:grpSpPr>
        <p:grpSp>
          <p:nvGrpSpPr>
            <p:cNvPr id="298" name="Google Shape;298;p10"/>
            <p:cNvGrpSpPr/>
            <p:nvPr/>
          </p:nvGrpSpPr>
          <p:grpSpPr>
            <a:xfrm>
              <a:off x="0" y="0"/>
              <a:ext cx="1807908" cy="1807908"/>
              <a:chOff x="0" y="0"/>
              <a:chExt cx="812800" cy="812800"/>
            </a:xfrm>
          </p:grpSpPr>
          <p:sp>
            <p:nvSpPr>
              <p:cNvPr id="299" name="Google Shape;299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" name="Google Shape;301;p10"/>
            <p:cNvGrpSpPr/>
            <p:nvPr/>
          </p:nvGrpSpPr>
          <p:grpSpPr>
            <a:xfrm>
              <a:off x="0" y="731964"/>
              <a:ext cx="1807908" cy="1807908"/>
              <a:chOff x="0" y="0"/>
              <a:chExt cx="812800" cy="812800"/>
            </a:xfrm>
          </p:grpSpPr>
          <p:sp>
            <p:nvSpPr>
              <p:cNvPr id="302" name="Google Shape;302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1739979" y="2948050"/>
            <a:ext cx="43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1. Problem Definition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6911690" y="952500"/>
            <a:ext cx="446462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Table of Contents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739977" y="3846575"/>
            <a:ext cx="47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2. </a:t>
            </a:r>
            <a:r>
              <a:rPr lang="en-US" sz="3000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Objectives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739971" y="4745100"/>
            <a:ext cx="13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3. </a:t>
            </a:r>
            <a:r>
              <a:rPr lang="en-US" sz="3000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739975" y="5643625"/>
            <a:ext cx="43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4. </a:t>
            </a:r>
            <a:r>
              <a:rPr lang="en-US" sz="3000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Type Analysis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739977" y="6542150"/>
            <a:ext cx="47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5. </a:t>
            </a:r>
            <a:r>
              <a:rPr lang="en-US" sz="3000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Key Performance Metrics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739970" y="7440674"/>
            <a:ext cx="36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6. </a:t>
            </a:r>
            <a:r>
              <a:rPr lang="en-US" sz="3000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Meet the Team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739975" y="8339200"/>
            <a:ext cx="54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7. </a:t>
            </a:r>
            <a:r>
              <a:rPr lang="en-US" sz="3000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Timeline &amp; Milestones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5137400" y="2938525"/>
            <a:ext cx="18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문제 정의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4304501" y="3837050"/>
            <a:ext cx="27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 프로젝트 목표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4231526" y="4735575"/>
            <a:ext cx="28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사용 데이터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4675400" y="5634100"/>
            <a:ext cx="23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문제 유형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4304475" y="6532625"/>
            <a:ext cx="27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주요 성능 지표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4688726" y="7431150"/>
            <a:ext cx="23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팀 구성원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5039196" y="8329675"/>
            <a:ext cx="19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1523"/>
                </a:solidFill>
              </a:rPr>
              <a:t>진행 일정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5540725" y="3229025"/>
            <a:ext cx="93432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>
            <a:endCxn id="113" idx="1"/>
          </p:cNvCxnSpPr>
          <p:nvPr/>
        </p:nvCxnSpPr>
        <p:spPr>
          <a:xfrm flipH="1" rot="10800000">
            <a:off x="5396001" y="4067900"/>
            <a:ext cx="8908500" cy="5970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>
            <a:stCxn id="107" idx="3"/>
          </p:cNvCxnSpPr>
          <p:nvPr/>
        </p:nvCxnSpPr>
        <p:spPr>
          <a:xfrm>
            <a:off x="3059971" y="4975950"/>
            <a:ext cx="117696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>
            <a:stCxn id="108" idx="3"/>
          </p:cNvCxnSpPr>
          <p:nvPr/>
        </p:nvCxnSpPr>
        <p:spPr>
          <a:xfrm>
            <a:off x="6047675" y="5874475"/>
            <a:ext cx="91077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>
            <a:off x="6735775" y="6832650"/>
            <a:ext cx="76899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4925075" y="7731175"/>
            <a:ext cx="102849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>
            <a:endCxn id="118" idx="1"/>
          </p:cNvCxnSpPr>
          <p:nvPr/>
        </p:nvCxnSpPr>
        <p:spPr>
          <a:xfrm flipH="1" rot="10800000">
            <a:off x="7550596" y="8560525"/>
            <a:ext cx="7488600" cy="6930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774195" y="660400"/>
            <a:ext cx="51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1. Problem Definition</a:t>
            </a:r>
            <a:endParaRPr sz="3999">
              <a:solidFill>
                <a:srgbClr val="01152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4757164" y="650875"/>
            <a:ext cx="28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문제 정의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774193" y="2715600"/>
            <a:ext cx="164817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635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매매가 예측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2645144" y="5728115"/>
            <a:ext cx="1299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문제 정의 : 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주어진 아파트의 특성과 시장 조건에 따라 매매가를 예측하여 정확한 가격 정보를 제공</a:t>
            </a:r>
            <a:endParaRPr sz="2000">
              <a:solidFill>
                <a:srgbClr val="011523"/>
              </a:solidFill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3885938" y="7418444"/>
            <a:ext cx="2192518" cy="752130"/>
            <a:chOff x="0" y="-38100"/>
            <a:chExt cx="577453" cy="198092"/>
          </a:xfrm>
        </p:grpSpPr>
        <p:sp>
          <p:nvSpPr>
            <p:cNvPr id="135" name="Google Shape;135;p3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6521972" y="7418444"/>
            <a:ext cx="2192518" cy="752130"/>
            <a:chOff x="0" y="-38100"/>
            <a:chExt cx="577453" cy="198092"/>
          </a:xfrm>
        </p:grpSpPr>
        <p:sp>
          <p:nvSpPr>
            <p:cNvPr id="138" name="Google Shape;138;p3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3885800" y="7684900"/>
            <a:ext cx="2192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지역별 특성</a:t>
            </a: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9158007" y="7418444"/>
            <a:ext cx="2192518" cy="752130"/>
            <a:chOff x="0" y="-38100"/>
            <a:chExt cx="577453" cy="198092"/>
          </a:xfrm>
        </p:grpSpPr>
        <p:sp>
          <p:nvSpPr>
            <p:cNvPr id="142" name="Google Shape;142;p3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1794041" y="7418444"/>
            <a:ext cx="2192518" cy="752130"/>
            <a:chOff x="0" y="-38100"/>
            <a:chExt cx="577453" cy="198092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6522075" y="7684900"/>
            <a:ext cx="2192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제도적 이슈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9158075" y="7684900"/>
            <a:ext cx="2192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매매가 변동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11794050" y="7684900"/>
            <a:ext cx="2192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미래 예측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774198" y="660400"/>
            <a:ext cx="49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2. </a:t>
            </a: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Objectives</a:t>
            </a:r>
            <a:endParaRPr sz="3999">
              <a:solidFill>
                <a:srgbClr val="01152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428898" y="6534175"/>
            <a:ext cx="36591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11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10억원</a:t>
            </a: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8748" l="5410" r="0" t="8091"/>
          <a:stretch/>
        </p:blipFill>
        <p:spPr>
          <a:xfrm>
            <a:off x="8474050" y="2915225"/>
            <a:ext cx="9361301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1428896" y="4054800"/>
            <a:ext cx="53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프로젝트 목표: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1428903" y="5011739"/>
            <a:ext cx="683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주요 변수 분석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적정 매매가 예측으로 투자 및 구매결정을 지원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지역별 부동산 시장 동향 파악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4576078" y="650875"/>
            <a:ext cx="299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프로젝트 목표</a:t>
            </a:r>
            <a:endParaRPr/>
          </a:p>
        </p:txBody>
      </p:sp>
      <p:cxnSp>
        <p:nvCxnSpPr>
          <p:cNvPr id="160" name="Google Shape;160;p4"/>
          <p:cNvCxnSpPr/>
          <p:nvPr/>
        </p:nvCxnSpPr>
        <p:spPr>
          <a:xfrm>
            <a:off x="4562950" y="7283900"/>
            <a:ext cx="34557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/>
        </p:nvSpPr>
        <p:spPr>
          <a:xfrm>
            <a:off x="774200" y="660400"/>
            <a:ext cx="60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 </a:t>
            </a: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850100" y="3429000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Public</a:t>
            </a:r>
            <a:endParaRPr sz="100"/>
          </a:p>
        </p:txBody>
      </p:sp>
      <p:sp>
        <p:nvSpPr>
          <p:cNvPr id="167" name="Google Shape;167;p6"/>
          <p:cNvSpPr txBox="1"/>
          <p:nvPr/>
        </p:nvSpPr>
        <p:spPr>
          <a:xfrm>
            <a:off x="850225" y="5687550"/>
            <a:ext cx="40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11523"/>
                </a:solidFill>
              </a:rPr>
              <a:t>공공데이터 포털</a:t>
            </a:r>
            <a:endParaRPr sz="1600"/>
          </a:p>
        </p:txBody>
      </p:sp>
      <p:sp>
        <p:nvSpPr>
          <p:cNvPr id="168" name="Google Shape;168;p6"/>
          <p:cNvSpPr txBox="1"/>
          <p:nvPr/>
        </p:nvSpPr>
        <p:spPr>
          <a:xfrm>
            <a:off x="1512950" y="6991531"/>
            <a:ext cx="2676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인구 통계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지역별 인구 변화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학군 정보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5042088" y="3429000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Seoul</a:t>
            </a:r>
            <a:endParaRPr sz="100"/>
          </a:p>
        </p:txBody>
      </p:sp>
      <p:sp>
        <p:nvSpPr>
          <p:cNvPr id="170" name="Google Shape;170;p6"/>
          <p:cNvSpPr txBox="1"/>
          <p:nvPr/>
        </p:nvSpPr>
        <p:spPr>
          <a:xfrm>
            <a:off x="5041950" y="5687550"/>
            <a:ext cx="40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11523"/>
                </a:solidFill>
              </a:rPr>
              <a:t>서울시 열린데이터</a:t>
            </a:r>
            <a:endParaRPr sz="1600"/>
          </a:p>
        </p:txBody>
      </p:sp>
      <p:sp>
        <p:nvSpPr>
          <p:cNvPr id="171" name="Google Shape;171;p6"/>
          <p:cNvSpPr txBox="1"/>
          <p:nvPr/>
        </p:nvSpPr>
        <p:spPr>
          <a:xfrm>
            <a:off x="5821702" y="6991531"/>
            <a:ext cx="2443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11523"/>
                </a:solidFill>
              </a:rPr>
              <a:t>지하철 및 버스  접근성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도로 접근성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편의 시설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9117162" y="3429000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MOLIT</a:t>
            </a:r>
            <a:endParaRPr sz="100"/>
          </a:p>
        </p:txBody>
      </p:sp>
      <p:sp>
        <p:nvSpPr>
          <p:cNvPr id="173" name="Google Shape;173;p6"/>
          <p:cNvSpPr txBox="1"/>
          <p:nvPr/>
        </p:nvSpPr>
        <p:spPr>
          <a:xfrm>
            <a:off x="9117200" y="5687550"/>
            <a:ext cx="40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11523"/>
                </a:solidFill>
              </a:rPr>
              <a:t>국토교통부</a:t>
            </a:r>
            <a:endParaRPr sz="1600"/>
          </a:p>
        </p:txBody>
      </p:sp>
      <p:sp>
        <p:nvSpPr>
          <p:cNvPr id="174" name="Google Shape;174;p6"/>
          <p:cNvSpPr txBox="1"/>
          <p:nvPr/>
        </p:nvSpPr>
        <p:spPr>
          <a:xfrm>
            <a:off x="9896796" y="6991531"/>
            <a:ext cx="2443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11523"/>
                </a:solidFill>
              </a:rPr>
              <a:t>아파트 실거래가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거래금액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전용면적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건축일자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3192238" y="3429000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And</a:t>
            </a:r>
            <a:endParaRPr sz="100"/>
          </a:p>
        </p:txBody>
      </p:sp>
      <p:sp>
        <p:nvSpPr>
          <p:cNvPr id="176" name="Google Shape;176;p6"/>
          <p:cNvSpPr txBox="1"/>
          <p:nvPr/>
        </p:nvSpPr>
        <p:spPr>
          <a:xfrm>
            <a:off x="13192278" y="5687550"/>
            <a:ext cx="40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11523"/>
                </a:solidFill>
              </a:rPr>
              <a:t>추가 자료</a:t>
            </a:r>
            <a:endParaRPr sz="1600"/>
          </a:p>
        </p:txBody>
      </p:sp>
      <p:sp>
        <p:nvSpPr>
          <p:cNvPr id="177" name="Google Shape;177;p6"/>
          <p:cNvSpPr txBox="1"/>
          <p:nvPr/>
        </p:nvSpPr>
        <p:spPr>
          <a:xfrm>
            <a:off x="13971889" y="6991531"/>
            <a:ext cx="244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11523"/>
                </a:solidFill>
              </a:rPr>
              <a:t>물가 상승률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11523"/>
                </a:solidFill>
              </a:rPr>
              <a:t>녹지 비율</a:t>
            </a:r>
            <a:endParaRPr sz="2000">
              <a:solidFill>
                <a:srgbClr val="011523"/>
              </a:solidFill>
            </a:endParaRPr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000"/>
              <a:buChar char="•"/>
            </a:pPr>
            <a:r>
              <a:rPr lang="en-US" sz="2000">
                <a:solidFill>
                  <a:srgbClr val="011523"/>
                </a:solidFill>
              </a:rPr>
              <a:t>부동산 정책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5071102" y="650875"/>
            <a:ext cx="249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사용 데이터</a:t>
            </a:r>
            <a:endParaRPr/>
          </a:p>
        </p:txBody>
      </p:sp>
      <p:cxnSp>
        <p:nvCxnSpPr>
          <p:cNvPr id="179" name="Google Shape;179;p6"/>
          <p:cNvCxnSpPr/>
          <p:nvPr/>
        </p:nvCxnSpPr>
        <p:spPr>
          <a:xfrm>
            <a:off x="774208" y="3350008"/>
            <a:ext cx="1679356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6"/>
          <p:cNvSpPr txBox="1"/>
          <p:nvPr/>
        </p:nvSpPr>
        <p:spPr>
          <a:xfrm>
            <a:off x="850100" y="4414325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Data</a:t>
            </a:r>
            <a:endParaRPr sz="100"/>
          </a:p>
        </p:txBody>
      </p:sp>
      <p:sp>
        <p:nvSpPr>
          <p:cNvPr id="181" name="Google Shape;181;p6"/>
          <p:cNvSpPr txBox="1"/>
          <p:nvPr/>
        </p:nvSpPr>
        <p:spPr>
          <a:xfrm>
            <a:off x="5042088" y="4414325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</a:t>
            </a:r>
            <a:endParaRPr sz="100"/>
          </a:p>
        </p:txBody>
      </p:sp>
      <p:sp>
        <p:nvSpPr>
          <p:cNvPr id="182" name="Google Shape;182;p6"/>
          <p:cNvSpPr txBox="1"/>
          <p:nvPr/>
        </p:nvSpPr>
        <p:spPr>
          <a:xfrm>
            <a:off x="9117162" y="4414325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</a:t>
            </a:r>
            <a:endParaRPr sz="100"/>
          </a:p>
        </p:txBody>
      </p:sp>
      <p:sp>
        <p:nvSpPr>
          <p:cNvPr id="183" name="Google Shape;183;p6"/>
          <p:cNvSpPr txBox="1"/>
          <p:nvPr/>
        </p:nvSpPr>
        <p:spPr>
          <a:xfrm>
            <a:off x="13192238" y="4414325"/>
            <a:ext cx="40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More</a:t>
            </a:r>
            <a:endParaRPr sz="100"/>
          </a:p>
        </p:txBody>
      </p:sp>
      <p:sp>
        <p:nvSpPr>
          <p:cNvPr id="184" name="Google Shape;184;p6"/>
          <p:cNvSpPr txBox="1"/>
          <p:nvPr/>
        </p:nvSpPr>
        <p:spPr>
          <a:xfrm>
            <a:off x="850225" y="6180138"/>
            <a:ext cx="400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11523"/>
                </a:solidFill>
              </a:rPr>
              <a:t>사회적 요인</a:t>
            </a:r>
            <a:endParaRPr sz="900"/>
          </a:p>
        </p:txBody>
      </p:sp>
      <p:sp>
        <p:nvSpPr>
          <p:cNvPr id="185" name="Google Shape;185;p6"/>
          <p:cNvSpPr txBox="1"/>
          <p:nvPr/>
        </p:nvSpPr>
        <p:spPr>
          <a:xfrm>
            <a:off x="5041950" y="6180138"/>
            <a:ext cx="400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11523"/>
                </a:solidFill>
              </a:rPr>
              <a:t>교통 및 인프라</a:t>
            </a:r>
            <a:endParaRPr sz="900"/>
          </a:p>
        </p:txBody>
      </p:sp>
      <p:sp>
        <p:nvSpPr>
          <p:cNvPr id="186" name="Google Shape;186;p6"/>
          <p:cNvSpPr txBox="1"/>
          <p:nvPr/>
        </p:nvSpPr>
        <p:spPr>
          <a:xfrm>
            <a:off x="9117200" y="6180138"/>
            <a:ext cx="400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11523"/>
                </a:solidFill>
              </a:rPr>
              <a:t>부동산 시장</a:t>
            </a:r>
            <a:endParaRPr sz="900"/>
          </a:p>
        </p:txBody>
      </p:sp>
      <p:sp>
        <p:nvSpPr>
          <p:cNvPr id="187" name="Google Shape;187;p6"/>
          <p:cNvSpPr txBox="1"/>
          <p:nvPr/>
        </p:nvSpPr>
        <p:spPr>
          <a:xfrm>
            <a:off x="13192278" y="6180138"/>
            <a:ext cx="400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11523"/>
                </a:solidFill>
              </a:rPr>
              <a:t>경제/환경/정책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/>
        </p:nvSpPr>
        <p:spPr>
          <a:xfrm>
            <a:off x="774208" y="660400"/>
            <a:ext cx="6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</a:t>
            </a: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 </a:t>
            </a: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Type Analysis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8764275" y="3547875"/>
            <a:ext cx="4333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랜덤 포레스트를 활용한 회귀 분석</a:t>
            </a:r>
            <a:endParaRPr sz="2200"/>
          </a:p>
        </p:txBody>
      </p:sp>
      <p:sp>
        <p:nvSpPr>
          <p:cNvPr id="194" name="Google Shape;194;p5"/>
          <p:cNvSpPr txBox="1"/>
          <p:nvPr/>
        </p:nvSpPr>
        <p:spPr>
          <a:xfrm>
            <a:off x="8535222" y="4558650"/>
            <a:ext cx="277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11523"/>
                </a:solidFill>
              </a:rPr>
              <a:t>관계 분석</a:t>
            </a:r>
            <a:endParaRPr sz="1600"/>
          </a:p>
          <a:p>
            <a:pPr indent="-2667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800"/>
              <a:buFont typeface="Arial"/>
              <a:buChar char="•"/>
            </a:pPr>
            <a:r>
              <a:rPr lang="en-US" sz="2200"/>
              <a:t>예측</a:t>
            </a:r>
            <a:endParaRPr sz="2200"/>
          </a:p>
          <a:p>
            <a:pPr indent="-2286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11523"/>
                </a:solidFill>
              </a:rPr>
              <a:t>설명력 확보</a:t>
            </a:r>
            <a:r>
              <a:rPr b="0" i="0" lang="en-US" sz="22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grpSp>
        <p:nvGrpSpPr>
          <p:cNvPr id="195" name="Google Shape;195;p5"/>
          <p:cNvGrpSpPr/>
          <p:nvPr/>
        </p:nvGrpSpPr>
        <p:grpSpPr>
          <a:xfrm>
            <a:off x="8237832" y="7307337"/>
            <a:ext cx="2192518" cy="752130"/>
            <a:chOff x="0" y="-38100"/>
            <a:chExt cx="577453" cy="198092"/>
          </a:xfrm>
        </p:grpSpPr>
        <p:sp>
          <p:nvSpPr>
            <p:cNvPr id="196" name="Google Shape;196;p5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904832" y="7307337"/>
            <a:ext cx="2192518" cy="752130"/>
            <a:chOff x="0" y="-38100"/>
            <a:chExt cx="577453" cy="198092"/>
          </a:xfrm>
        </p:grpSpPr>
        <p:sp>
          <p:nvSpPr>
            <p:cNvPr id="199" name="Google Shape;199;p5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8535219" y="7573805"/>
            <a:ext cx="1597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앙상블 학습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11202219" y="7573805"/>
            <a:ext cx="1597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과적합에 강함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8237832" y="6188348"/>
            <a:ext cx="838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13571832" y="7307337"/>
            <a:ext cx="2192518" cy="752130"/>
            <a:chOff x="0" y="-38100"/>
            <a:chExt cx="577453" cy="198092"/>
          </a:xfrm>
        </p:grpSpPr>
        <p:sp>
          <p:nvSpPr>
            <p:cNvPr id="205" name="Google Shape;205;p5"/>
            <p:cNvSpPr/>
            <p:nvPr/>
          </p:nvSpPr>
          <p:spPr>
            <a:xfrm>
              <a:off x="0" y="0"/>
              <a:ext cx="577453" cy="159992"/>
            </a:xfrm>
            <a:custGeom>
              <a:rect b="b" l="l" r="r" t="t"/>
              <a:pathLst>
                <a:path extrusionOk="0" h="159992" w="577453">
                  <a:moveTo>
                    <a:pt x="79996" y="0"/>
                  </a:moveTo>
                  <a:lnTo>
                    <a:pt x="497457" y="0"/>
                  </a:lnTo>
                  <a:cubicBezTo>
                    <a:pt x="518674" y="0"/>
                    <a:pt x="539021" y="8428"/>
                    <a:pt x="554023" y="23430"/>
                  </a:cubicBezTo>
                  <a:cubicBezTo>
                    <a:pt x="569025" y="38432"/>
                    <a:pt x="577453" y="58780"/>
                    <a:pt x="577453" y="79996"/>
                  </a:cubicBezTo>
                  <a:lnTo>
                    <a:pt x="577453" y="79996"/>
                  </a:lnTo>
                  <a:cubicBezTo>
                    <a:pt x="577453" y="101212"/>
                    <a:pt x="569025" y="121559"/>
                    <a:pt x="554023" y="136562"/>
                  </a:cubicBezTo>
                  <a:cubicBezTo>
                    <a:pt x="539021" y="151564"/>
                    <a:pt x="518674" y="159992"/>
                    <a:pt x="497457" y="159992"/>
                  </a:cubicBezTo>
                  <a:lnTo>
                    <a:pt x="79996" y="159992"/>
                  </a:lnTo>
                  <a:cubicBezTo>
                    <a:pt x="58780" y="159992"/>
                    <a:pt x="38432" y="151564"/>
                    <a:pt x="23430" y="136562"/>
                  </a:cubicBezTo>
                  <a:cubicBezTo>
                    <a:pt x="8428" y="121559"/>
                    <a:pt x="0" y="101212"/>
                    <a:pt x="0" y="79996"/>
                  </a:cubicBezTo>
                  <a:lnTo>
                    <a:pt x="0" y="79996"/>
                  </a:lnTo>
                  <a:cubicBezTo>
                    <a:pt x="0" y="58780"/>
                    <a:pt x="8428" y="38432"/>
                    <a:pt x="23430" y="23430"/>
                  </a:cubicBezTo>
                  <a:cubicBezTo>
                    <a:pt x="38432" y="8428"/>
                    <a:pt x="58780" y="0"/>
                    <a:pt x="79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0115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0" y="-38100"/>
              <a:ext cx="577453" cy="198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5"/>
          <p:cNvSpPr txBox="1"/>
          <p:nvPr/>
        </p:nvSpPr>
        <p:spPr>
          <a:xfrm>
            <a:off x="13974403" y="7573805"/>
            <a:ext cx="138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115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1800">
                <a:solidFill>
                  <a:srgbClr val="011523"/>
                </a:solidFill>
              </a:rPr>
              <a:t>높은 정확도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13471552" y="650875"/>
            <a:ext cx="409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문제 유형</a:t>
            </a:r>
            <a:endParaRPr/>
          </a:p>
        </p:txBody>
      </p:sp>
      <p:cxnSp>
        <p:nvCxnSpPr>
          <p:cNvPr id="209" name="Google Shape;209;p5"/>
          <p:cNvCxnSpPr/>
          <p:nvPr/>
        </p:nvCxnSpPr>
        <p:spPr>
          <a:xfrm>
            <a:off x="774208" y="2350134"/>
            <a:ext cx="1679356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5"/>
          <p:cNvCxnSpPr/>
          <p:nvPr/>
        </p:nvCxnSpPr>
        <p:spPr>
          <a:xfrm>
            <a:off x="774208" y="9424988"/>
            <a:ext cx="1679356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파일:결정 트리 학습.png - 위키백과, 우리 모두의 백과사전" id="211" name="Google Shape;2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0125"/>
            <a:ext cx="7933025" cy="6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/>
        </p:nvSpPr>
        <p:spPr>
          <a:xfrm>
            <a:off x="774197" y="660400"/>
            <a:ext cx="69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</a:t>
            </a: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 </a:t>
            </a: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Key Performance Metrics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1108375" y="2331025"/>
            <a:ext cx="27480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결정 계수</a:t>
            </a:r>
            <a:endParaRPr b="1" sz="3200"/>
          </a:p>
        </p:txBody>
      </p:sp>
      <p:sp>
        <p:nvSpPr>
          <p:cNvPr id="218" name="Google Shape;218;p8"/>
          <p:cNvSpPr txBox="1"/>
          <p:nvPr/>
        </p:nvSpPr>
        <p:spPr>
          <a:xfrm>
            <a:off x="1108375" y="3981100"/>
            <a:ext cx="22809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Mean Absolute Error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9734900" y="2331025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예측 모델이  실제 데이터를 얼마나 잘 설명하는지를 나타냄</a:t>
            </a:r>
            <a:endParaRPr sz="2200"/>
          </a:p>
        </p:txBody>
      </p:sp>
      <p:sp>
        <p:nvSpPr>
          <p:cNvPr id="220" name="Google Shape;220;p8"/>
          <p:cNvSpPr txBox="1"/>
          <p:nvPr/>
        </p:nvSpPr>
        <p:spPr>
          <a:xfrm>
            <a:off x="9734900" y="4211900"/>
            <a:ext cx="7198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실제값과 예측값의 절대 오차의 평균</a:t>
            </a:r>
            <a:endParaRPr sz="22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특징: 오차의 절대값만 사용하기 때문에 큰 오차에 덜 민감</a:t>
            </a:r>
            <a:endParaRPr sz="22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	   모델의 평균적인 예측 오차를 직관적으로 보여줌</a:t>
            </a:r>
            <a:endParaRPr sz="2200"/>
          </a:p>
        </p:txBody>
      </p:sp>
      <p:sp>
        <p:nvSpPr>
          <p:cNvPr id="221" name="Google Shape;221;p8"/>
          <p:cNvSpPr txBox="1"/>
          <p:nvPr/>
        </p:nvSpPr>
        <p:spPr>
          <a:xfrm>
            <a:off x="6259025" y="2331013"/>
            <a:ext cx="22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R²</a:t>
            </a:r>
            <a:endParaRPr b="1" sz="2700"/>
          </a:p>
        </p:txBody>
      </p:sp>
      <p:sp>
        <p:nvSpPr>
          <p:cNvPr id="222" name="Google Shape;222;p8"/>
          <p:cNvSpPr txBox="1"/>
          <p:nvPr/>
        </p:nvSpPr>
        <p:spPr>
          <a:xfrm>
            <a:off x="6259025" y="4211900"/>
            <a:ext cx="27480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MAE</a:t>
            </a:r>
            <a:endParaRPr b="1" sz="2700">
              <a:solidFill>
                <a:srgbClr val="011523"/>
              </a:solidFill>
            </a:endParaRPr>
          </a:p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평균 절대 오차</a:t>
            </a:r>
            <a:endParaRPr b="1" sz="2700">
              <a:solidFill>
                <a:srgbClr val="011523"/>
              </a:solidFill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1108375" y="6025200"/>
            <a:ext cx="2093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Mean Squared Error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9734900" y="6222048"/>
            <a:ext cx="67155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11523"/>
                </a:solidFill>
              </a:rPr>
              <a:t>실제값과 예측값의 차이를 제곱한 값의 평균</a:t>
            </a:r>
            <a:endParaRPr sz="22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11523"/>
                </a:solidFill>
              </a:rPr>
              <a:t>특징 : 값이 작을수록 모델의 예측 성능이 좋음을 의미</a:t>
            </a:r>
            <a:endParaRPr sz="22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11523"/>
                </a:solidFill>
              </a:rPr>
              <a:t>	    오차의 제곱을 사용하기 때문에 큰 오차에 민감</a:t>
            </a:r>
            <a:endParaRPr sz="2200">
              <a:solidFill>
                <a:srgbClr val="011523"/>
              </a:solidFill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259025" y="6236700"/>
            <a:ext cx="27480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MSE</a:t>
            </a:r>
            <a:endParaRPr b="1" sz="2700">
              <a:solidFill>
                <a:srgbClr val="011523"/>
              </a:solidFill>
            </a:endParaRPr>
          </a:p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평균 제곱 오차</a:t>
            </a:r>
            <a:endParaRPr b="1" sz="2700">
              <a:solidFill>
                <a:srgbClr val="011523"/>
              </a:solidFill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1108375" y="7983538"/>
            <a:ext cx="22809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Root Mean</a:t>
            </a:r>
            <a:endParaRPr b="1" sz="3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Squared</a:t>
            </a:r>
            <a:endParaRPr b="1" sz="3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Error</a:t>
            </a:r>
            <a:endParaRPr b="1" sz="3000">
              <a:solidFill>
                <a:srgbClr val="011523"/>
              </a:solidFill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9734900" y="7983550"/>
            <a:ext cx="78327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11523"/>
                </a:solidFill>
              </a:rPr>
              <a:t>실제값과 예측값의 절대 오차의 평균</a:t>
            </a:r>
            <a:endParaRPr sz="22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11523"/>
                </a:solidFill>
              </a:rPr>
              <a:t>특징: 오차의 절대값만 사용하기 때문에 큰 오차에 덜 민감</a:t>
            </a:r>
            <a:endParaRPr sz="2200">
              <a:solidFill>
                <a:srgbClr val="011523"/>
              </a:solidFill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11523"/>
                </a:solidFill>
              </a:rPr>
              <a:t>   모델의 평균적인 예측 오차를 직관적으로 보여줌</a:t>
            </a:r>
            <a:endParaRPr sz="2200">
              <a:solidFill>
                <a:srgbClr val="011523"/>
              </a:solidFill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6259025" y="8306800"/>
            <a:ext cx="32637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RMSE</a:t>
            </a:r>
            <a:endParaRPr b="1" sz="2700">
              <a:solidFill>
                <a:srgbClr val="011523"/>
              </a:solidFill>
            </a:endParaRPr>
          </a:p>
          <a:p>
            <a:pPr indent="-26035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11523"/>
              </a:buClr>
              <a:buSzPts val="2700"/>
              <a:buChar char="•"/>
            </a:pPr>
            <a:r>
              <a:rPr b="1" lang="en-US" sz="2700">
                <a:solidFill>
                  <a:srgbClr val="011523"/>
                </a:solidFill>
              </a:rPr>
              <a:t>평균 제곱근 오차</a:t>
            </a:r>
            <a:endParaRPr b="1" sz="2700">
              <a:solidFill>
                <a:srgbClr val="011523"/>
              </a:solidFill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11523"/>
              </a:solidFill>
            </a:endParaRPr>
          </a:p>
        </p:txBody>
      </p:sp>
      <p:cxnSp>
        <p:nvCxnSpPr>
          <p:cNvPr id="229" name="Google Shape;229;p8"/>
          <p:cNvCxnSpPr/>
          <p:nvPr/>
        </p:nvCxnSpPr>
        <p:spPr>
          <a:xfrm>
            <a:off x="0" y="3802555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8"/>
          <p:cNvCxnSpPr/>
          <p:nvPr/>
        </p:nvCxnSpPr>
        <p:spPr>
          <a:xfrm>
            <a:off x="0" y="5785998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8"/>
          <p:cNvCxnSpPr/>
          <p:nvPr/>
        </p:nvCxnSpPr>
        <p:spPr>
          <a:xfrm>
            <a:off x="0" y="7769441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8"/>
          <p:cNvCxnSpPr/>
          <p:nvPr/>
        </p:nvCxnSpPr>
        <p:spPr>
          <a:xfrm>
            <a:off x="0" y="9752884"/>
            <a:ext cx="182880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8"/>
          <p:cNvSpPr txBox="1"/>
          <p:nvPr/>
        </p:nvSpPr>
        <p:spPr>
          <a:xfrm>
            <a:off x="13813500" y="650875"/>
            <a:ext cx="37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주요 성능 지표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1499538" y="4564283"/>
            <a:ext cx="7227434" cy="4789267"/>
          </a:xfrm>
          <a:custGeom>
            <a:rect b="b" l="l" r="r" t="t"/>
            <a:pathLst>
              <a:path extrusionOk="0" h="741983" w="1119719">
                <a:moveTo>
                  <a:pt x="0" y="0"/>
                </a:moveTo>
                <a:lnTo>
                  <a:pt x="1119719" y="0"/>
                </a:lnTo>
                <a:lnTo>
                  <a:pt x="1119719" y="741983"/>
                </a:lnTo>
                <a:lnTo>
                  <a:pt x="0" y="74198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0" l="0" r="0" t="-270"/>
            </a:stretch>
          </a:blipFill>
          <a:ln>
            <a:noFill/>
          </a:ln>
        </p:spPr>
      </p:sp>
      <p:sp>
        <p:nvSpPr>
          <p:cNvPr id="239" name="Google Shape;239;p9"/>
          <p:cNvSpPr txBox="1"/>
          <p:nvPr/>
        </p:nvSpPr>
        <p:spPr>
          <a:xfrm>
            <a:off x="774208" y="660400"/>
            <a:ext cx="52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6</a:t>
            </a: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 </a:t>
            </a: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Meet the Team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0831885" y="2988483"/>
            <a:ext cx="547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11523"/>
                </a:solidFill>
              </a:rPr>
              <a:t>담당 데이터 :</a:t>
            </a:r>
            <a:endParaRPr b="1"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	부동산 시장 데이터</a:t>
            </a:r>
            <a:endParaRPr sz="2000">
              <a:solidFill>
                <a:srgbClr val="011523"/>
              </a:solidFill>
            </a:endParaRPr>
          </a:p>
          <a:p>
            <a:pPr indent="4572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사회적 요인 데이터</a:t>
            </a:r>
            <a:endParaRPr b="1" sz="2000">
              <a:solidFill>
                <a:srgbClr val="011523"/>
              </a:solidFill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2310811" y="2650075"/>
            <a:ext cx="560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011523"/>
                </a:solidFill>
              </a:rPr>
              <a:t>All for one, one for all</a:t>
            </a:r>
            <a:endParaRPr b="1" sz="2199">
              <a:solidFill>
                <a:srgbClr val="011523"/>
              </a:solidFill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9809535" y="2482296"/>
            <a:ext cx="25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이유리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9809526" y="4987250"/>
            <a:ext cx="21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우병준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9809516" y="7537069"/>
            <a:ext cx="19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이정인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15007323" y="650875"/>
            <a:ext cx="256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팀 구성원</a:t>
            </a:r>
            <a:endParaRPr/>
          </a:p>
        </p:txBody>
      </p:sp>
      <p:cxnSp>
        <p:nvCxnSpPr>
          <p:cNvPr id="246" name="Google Shape;246;p9"/>
          <p:cNvCxnSpPr/>
          <p:nvPr/>
        </p:nvCxnSpPr>
        <p:spPr>
          <a:xfrm>
            <a:off x="9613653" y="4673874"/>
            <a:ext cx="7645647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9"/>
          <p:cNvCxnSpPr/>
          <p:nvPr/>
        </p:nvCxnSpPr>
        <p:spPr>
          <a:xfrm>
            <a:off x="9613653" y="7221157"/>
            <a:ext cx="7645647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9"/>
          <p:cNvSpPr txBox="1"/>
          <p:nvPr/>
        </p:nvSpPr>
        <p:spPr>
          <a:xfrm>
            <a:off x="2310800" y="3095975"/>
            <a:ext cx="5604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11523"/>
                </a:solidFill>
              </a:rPr>
              <a:t>각자 담당 데이터를 전처리 및 특성 선택</a:t>
            </a:r>
            <a:endParaRPr b="1" sz="1700">
              <a:solidFill>
                <a:srgbClr val="011523"/>
              </a:solidFill>
            </a:endParaRPr>
          </a:p>
          <a:p>
            <a:pPr indent="0" lvl="0" marL="457200" marR="0" rtl="0" algn="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11523"/>
                </a:solidFill>
              </a:rPr>
              <a:t>가공된 각각의 데이터</a:t>
            </a:r>
            <a:endParaRPr b="1" sz="1700">
              <a:solidFill>
                <a:srgbClr val="011523"/>
              </a:solidFill>
            </a:endParaRPr>
          </a:p>
          <a:p>
            <a:pPr indent="0" lvl="0" marL="457200" marR="0" rtl="0" algn="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11523"/>
                </a:solidFill>
              </a:rPr>
              <a:t>모든 팀원이 각자 모델 훈련 및 평가</a:t>
            </a:r>
            <a:endParaRPr b="1" sz="1700">
              <a:solidFill>
                <a:srgbClr val="011523"/>
              </a:solidFill>
            </a:endParaRPr>
          </a:p>
          <a:p>
            <a:pPr indent="0" lvl="0" marL="457200" marR="0" rtl="0" algn="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11523"/>
                </a:solidFill>
              </a:rPr>
              <a:t>최선의 모델을 선택</a:t>
            </a:r>
            <a:endParaRPr b="1" sz="1700">
              <a:solidFill>
                <a:srgbClr val="011523"/>
              </a:solidFill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10831885" y="5495208"/>
            <a:ext cx="547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11523"/>
                </a:solidFill>
              </a:rPr>
              <a:t>담당 데이터 :</a:t>
            </a:r>
            <a:endParaRPr b="1"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	사회적 요인 데이터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	</a:t>
            </a:r>
            <a:r>
              <a:rPr lang="en-US" sz="2000">
                <a:solidFill>
                  <a:srgbClr val="011523"/>
                </a:solidFill>
              </a:rPr>
              <a:t>경제/환경/정책 데이터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10831885" y="8059708"/>
            <a:ext cx="547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11523"/>
                </a:solidFill>
              </a:rPr>
              <a:t>담당 데이터 :</a:t>
            </a:r>
            <a:endParaRPr b="1"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	</a:t>
            </a:r>
            <a:r>
              <a:rPr lang="en-US" sz="2000">
                <a:solidFill>
                  <a:srgbClr val="011523"/>
                </a:solidFill>
              </a:rPr>
              <a:t>교통 데이터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	인프라 데이터</a:t>
            </a:r>
            <a:endParaRPr sz="2000">
              <a:solidFill>
                <a:srgbClr val="01152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B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82aa9a8a4_10_6"/>
          <p:cNvSpPr txBox="1"/>
          <p:nvPr/>
        </p:nvSpPr>
        <p:spPr>
          <a:xfrm>
            <a:off x="774193" y="660400"/>
            <a:ext cx="98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7. </a:t>
            </a:r>
            <a:r>
              <a:rPr lang="en-US" sz="39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Timeline &amp; Milestones</a:t>
            </a:r>
            <a:endParaRPr/>
          </a:p>
        </p:txBody>
      </p:sp>
      <p:sp>
        <p:nvSpPr>
          <p:cNvPr id="256" name="Google Shape;256;g3182aa9a8a4_10_6"/>
          <p:cNvSpPr txBox="1"/>
          <p:nvPr/>
        </p:nvSpPr>
        <p:spPr>
          <a:xfrm>
            <a:off x="13731394" y="649100"/>
            <a:ext cx="37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11523"/>
                </a:solidFill>
              </a:rPr>
              <a:t>진행 일정</a:t>
            </a:r>
            <a:endParaRPr/>
          </a:p>
        </p:txBody>
      </p:sp>
      <p:cxnSp>
        <p:nvCxnSpPr>
          <p:cNvPr id="257" name="Google Shape;257;g3182aa9a8a4_10_6"/>
          <p:cNvCxnSpPr/>
          <p:nvPr/>
        </p:nvCxnSpPr>
        <p:spPr>
          <a:xfrm>
            <a:off x="761300" y="2441000"/>
            <a:ext cx="16765500" cy="0"/>
          </a:xfrm>
          <a:prstGeom prst="straightConnector1">
            <a:avLst/>
          </a:prstGeom>
          <a:noFill/>
          <a:ln cap="flat" cmpd="sng" w="9525">
            <a:solidFill>
              <a:srgbClr val="95A0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3182aa9a8a4_10_6"/>
          <p:cNvCxnSpPr/>
          <p:nvPr/>
        </p:nvCxnSpPr>
        <p:spPr>
          <a:xfrm>
            <a:off x="761300" y="6929550"/>
            <a:ext cx="16765500" cy="0"/>
          </a:xfrm>
          <a:prstGeom prst="straightConnector1">
            <a:avLst/>
          </a:prstGeom>
          <a:noFill/>
          <a:ln cap="flat" cmpd="sng" w="9525">
            <a:solidFill>
              <a:srgbClr val="011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3182aa9a8a4_10_6"/>
          <p:cNvSpPr/>
          <p:nvPr/>
        </p:nvSpPr>
        <p:spPr>
          <a:xfrm>
            <a:off x="2916450" y="7832400"/>
            <a:ext cx="46890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182aa9a8a4_10_6"/>
          <p:cNvSpPr/>
          <p:nvPr/>
        </p:nvSpPr>
        <p:spPr>
          <a:xfrm>
            <a:off x="13271250" y="7832396"/>
            <a:ext cx="21003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182aa9a8a4_10_6"/>
          <p:cNvSpPr txBox="1"/>
          <p:nvPr/>
        </p:nvSpPr>
        <p:spPr>
          <a:xfrm>
            <a:off x="13408056" y="6229950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10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62" name="Google Shape;262;g3182aa9a8a4_10_6"/>
          <p:cNvSpPr txBox="1"/>
          <p:nvPr/>
        </p:nvSpPr>
        <p:spPr>
          <a:xfrm>
            <a:off x="10819356" y="6229950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10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63" name="Google Shape;263;g3182aa9a8a4_10_6"/>
          <p:cNvSpPr txBox="1"/>
          <p:nvPr/>
        </p:nvSpPr>
        <p:spPr>
          <a:xfrm>
            <a:off x="5641943" y="6229950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8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64" name="Google Shape;264;g3182aa9a8a4_10_6"/>
          <p:cNvSpPr txBox="1"/>
          <p:nvPr/>
        </p:nvSpPr>
        <p:spPr>
          <a:xfrm>
            <a:off x="8230643" y="6229950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9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65" name="Google Shape;265;g3182aa9a8a4_10_6"/>
          <p:cNvSpPr txBox="1"/>
          <p:nvPr/>
        </p:nvSpPr>
        <p:spPr>
          <a:xfrm>
            <a:off x="2553325" y="7113025"/>
            <a:ext cx="54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탐색적 데이터 분석 및 전처리</a:t>
            </a:r>
            <a:endParaRPr/>
          </a:p>
        </p:txBody>
      </p:sp>
      <p:sp>
        <p:nvSpPr>
          <p:cNvPr id="266" name="Google Shape;266;g3182aa9a8a4_10_6"/>
          <p:cNvSpPr txBox="1"/>
          <p:nvPr/>
        </p:nvSpPr>
        <p:spPr>
          <a:xfrm>
            <a:off x="8188651" y="7113025"/>
            <a:ext cx="44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예측 모델링</a:t>
            </a:r>
            <a:endParaRPr/>
          </a:p>
        </p:txBody>
      </p:sp>
      <p:sp>
        <p:nvSpPr>
          <p:cNvPr id="267" name="Google Shape;267;g3182aa9a8a4_10_6"/>
          <p:cNvSpPr txBox="1"/>
          <p:nvPr/>
        </p:nvSpPr>
        <p:spPr>
          <a:xfrm>
            <a:off x="12423750" y="7113025"/>
            <a:ext cx="37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발표 준비</a:t>
            </a:r>
            <a:endParaRPr/>
          </a:p>
        </p:txBody>
      </p:sp>
      <p:sp>
        <p:nvSpPr>
          <p:cNvPr id="268" name="Google Shape;268;g3182aa9a8a4_10_6"/>
          <p:cNvSpPr txBox="1"/>
          <p:nvPr/>
        </p:nvSpPr>
        <p:spPr>
          <a:xfrm>
            <a:off x="3053243" y="6229950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7일차</a:t>
            </a:r>
            <a:endParaRPr sz="1300"/>
          </a:p>
        </p:txBody>
      </p:sp>
      <p:sp>
        <p:nvSpPr>
          <p:cNvPr id="269" name="Google Shape;269;g3182aa9a8a4_10_6"/>
          <p:cNvSpPr/>
          <p:nvPr/>
        </p:nvSpPr>
        <p:spPr>
          <a:xfrm>
            <a:off x="8093850" y="7832400"/>
            <a:ext cx="46890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182aa9a8a4_10_6"/>
          <p:cNvSpPr txBox="1"/>
          <p:nvPr/>
        </p:nvSpPr>
        <p:spPr>
          <a:xfrm>
            <a:off x="3011250" y="8133425"/>
            <a:ext cx="4499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기초 통계량 분석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데이터 분석 시각화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통계적 데이터 분석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분석 모델 구축을 위한 데이터 전처리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71" name="Google Shape;271;g3182aa9a8a4_10_6"/>
          <p:cNvSpPr txBox="1"/>
          <p:nvPr/>
        </p:nvSpPr>
        <p:spPr>
          <a:xfrm>
            <a:off x="8188650" y="7974075"/>
            <a:ext cx="449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분석용 데이터 구축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지도학습 기반 예측 모델 개발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72" name="Google Shape;272;g3182aa9a8a4_10_6"/>
          <p:cNvSpPr txBox="1"/>
          <p:nvPr/>
        </p:nvSpPr>
        <p:spPr>
          <a:xfrm>
            <a:off x="13366800" y="7974063"/>
            <a:ext cx="1909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산출물 정리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발표 자료 생산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포트폴리오 생산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73" name="Google Shape;273;g3182aa9a8a4_10_6"/>
          <p:cNvSpPr/>
          <p:nvPr/>
        </p:nvSpPr>
        <p:spPr>
          <a:xfrm>
            <a:off x="11976900" y="3381575"/>
            <a:ext cx="46890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182aa9a8a4_10_6"/>
          <p:cNvSpPr/>
          <p:nvPr/>
        </p:nvSpPr>
        <p:spPr>
          <a:xfrm>
            <a:off x="1622100" y="3390296"/>
            <a:ext cx="21003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182aa9a8a4_10_6"/>
          <p:cNvSpPr/>
          <p:nvPr/>
        </p:nvSpPr>
        <p:spPr>
          <a:xfrm>
            <a:off x="4210800" y="3390300"/>
            <a:ext cx="46890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182aa9a8a4_10_6"/>
          <p:cNvSpPr/>
          <p:nvPr/>
        </p:nvSpPr>
        <p:spPr>
          <a:xfrm>
            <a:off x="9388200" y="3390296"/>
            <a:ext cx="2100300" cy="21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182aa9a8a4_10_6"/>
          <p:cNvSpPr txBox="1"/>
          <p:nvPr/>
        </p:nvSpPr>
        <p:spPr>
          <a:xfrm>
            <a:off x="1758894" y="1757013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78" name="Google Shape;278;g3182aa9a8a4_10_6"/>
          <p:cNvSpPr txBox="1"/>
          <p:nvPr/>
        </p:nvSpPr>
        <p:spPr>
          <a:xfrm>
            <a:off x="1717650" y="3691325"/>
            <a:ext cx="190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목표 설정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데이터 조사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79" name="Google Shape;279;g3182aa9a8a4_10_6"/>
          <p:cNvSpPr txBox="1"/>
          <p:nvPr/>
        </p:nvSpPr>
        <p:spPr>
          <a:xfrm>
            <a:off x="12113694" y="1757013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80" name="Google Shape;280;g3182aa9a8a4_10_6"/>
          <p:cNvSpPr txBox="1"/>
          <p:nvPr/>
        </p:nvSpPr>
        <p:spPr>
          <a:xfrm>
            <a:off x="9524994" y="1757013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81" name="Google Shape;281;g3182aa9a8a4_10_6"/>
          <p:cNvSpPr txBox="1"/>
          <p:nvPr/>
        </p:nvSpPr>
        <p:spPr>
          <a:xfrm>
            <a:off x="4347594" y="1757013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82" name="Google Shape;282;g3182aa9a8a4_10_6"/>
          <p:cNvSpPr txBox="1"/>
          <p:nvPr/>
        </p:nvSpPr>
        <p:spPr>
          <a:xfrm>
            <a:off x="6936294" y="1757013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83" name="Google Shape;283;g3182aa9a8a4_10_6"/>
          <p:cNvSpPr txBox="1"/>
          <p:nvPr/>
        </p:nvSpPr>
        <p:spPr>
          <a:xfrm>
            <a:off x="14702394" y="1757025"/>
            <a:ext cx="18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6</a:t>
            </a:r>
            <a:r>
              <a:rPr lang="en-US" sz="3899">
                <a:solidFill>
                  <a:srgbClr val="01152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일차</a:t>
            </a:r>
            <a:endParaRPr sz="1300"/>
          </a:p>
        </p:txBody>
      </p:sp>
      <p:sp>
        <p:nvSpPr>
          <p:cNvPr id="284" name="Google Shape;284;g3182aa9a8a4_10_6"/>
          <p:cNvSpPr txBox="1"/>
          <p:nvPr/>
        </p:nvSpPr>
        <p:spPr>
          <a:xfrm>
            <a:off x="1133700" y="2666550"/>
            <a:ext cx="3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프로젝트 기획</a:t>
            </a:r>
            <a:endParaRPr/>
          </a:p>
        </p:txBody>
      </p:sp>
      <p:sp>
        <p:nvSpPr>
          <p:cNvPr id="285" name="Google Shape;285;g3182aa9a8a4_10_6"/>
          <p:cNvSpPr txBox="1"/>
          <p:nvPr/>
        </p:nvSpPr>
        <p:spPr>
          <a:xfrm>
            <a:off x="4347600" y="2666575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요구사항 분석 및 설계</a:t>
            </a:r>
            <a:endParaRPr/>
          </a:p>
        </p:txBody>
      </p:sp>
      <p:sp>
        <p:nvSpPr>
          <p:cNvPr id="286" name="Google Shape;286;g3182aa9a8a4_10_6"/>
          <p:cNvSpPr txBox="1"/>
          <p:nvPr/>
        </p:nvSpPr>
        <p:spPr>
          <a:xfrm>
            <a:off x="8899800" y="2666550"/>
            <a:ext cx="30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분석 환경 구축</a:t>
            </a:r>
            <a:endParaRPr/>
          </a:p>
        </p:txBody>
      </p:sp>
      <p:sp>
        <p:nvSpPr>
          <p:cNvPr id="287" name="Google Shape;287;g3182aa9a8a4_10_6"/>
          <p:cNvSpPr txBox="1"/>
          <p:nvPr/>
        </p:nvSpPr>
        <p:spPr>
          <a:xfrm>
            <a:off x="12113700" y="2666550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11523"/>
                </a:solidFill>
              </a:rPr>
              <a:t>데이터 수집 및 가공</a:t>
            </a:r>
            <a:endParaRPr/>
          </a:p>
        </p:txBody>
      </p:sp>
      <p:sp>
        <p:nvSpPr>
          <p:cNvPr id="288" name="Google Shape;288;g3182aa9a8a4_10_6"/>
          <p:cNvSpPr txBox="1"/>
          <p:nvPr/>
        </p:nvSpPr>
        <p:spPr>
          <a:xfrm>
            <a:off x="4305600" y="3691325"/>
            <a:ext cx="449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요구사항 분석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분석내용 정의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89" name="Google Shape;289;g3182aa9a8a4_10_6"/>
          <p:cNvSpPr txBox="1"/>
          <p:nvPr/>
        </p:nvSpPr>
        <p:spPr>
          <a:xfrm>
            <a:off x="9483750" y="3691313"/>
            <a:ext cx="1909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데이터 수집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데이터 분석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예측 모델링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협업</a:t>
            </a:r>
            <a:endParaRPr sz="2000">
              <a:solidFill>
                <a:srgbClr val="011523"/>
              </a:solidFill>
            </a:endParaRPr>
          </a:p>
        </p:txBody>
      </p:sp>
      <p:sp>
        <p:nvSpPr>
          <p:cNvPr id="290" name="Google Shape;290;g3182aa9a8a4_10_6"/>
          <p:cNvSpPr txBox="1"/>
          <p:nvPr/>
        </p:nvSpPr>
        <p:spPr>
          <a:xfrm>
            <a:off x="13366800" y="3691313"/>
            <a:ext cx="1909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데이터 수집 소스 발굴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데이터 수집</a:t>
            </a:r>
            <a:endParaRPr sz="2000">
              <a:solidFill>
                <a:srgbClr val="01152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11523"/>
                </a:solidFill>
              </a:rPr>
              <a:t>기초 전처리</a:t>
            </a:r>
            <a:endParaRPr sz="2000">
              <a:solidFill>
                <a:srgbClr val="01152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human</dc:creator>
</cp:coreProperties>
</file>