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1" r:id="rId3"/>
    <p:sldId id="274" r:id="rId4"/>
    <p:sldId id="275" r:id="rId5"/>
    <p:sldId id="277" r:id="rId6"/>
    <p:sldId id="276" r:id="rId7"/>
    <p:sldId id="278" r:id="rId8"/>
    <p:sldId id="279" r:id="rId9"/>
    <p:sldId id="272" r:id="rId10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02" y="18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BB1435-26FF-43B0-B934-232BA76F76E9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F1F3F2-AD81-443F-9233-3AB1B89AE9CC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256" name="linia" descr="Grafika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</p:grp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7" name="linia" descr="Grafika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</p:grp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2790F-42FB-447C-A0FA-BB4DA495FC29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7" name="linia" descr="Grafika lini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</p:grp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0249-7135-4306-9E8E-3963C8AF18A8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167" name="linia" descr="Grafika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</p:grp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2C426-BE82-4BBF-A7E8-5EBB385F9A51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255" name="linia" descr="Grafika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/>
            </a:p>
          </p:txBody>
        </p:sp>
      </p:grp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CC1AC-2EA9-46A4-979E-0CC91157F751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158" name="linia" descr="Grafika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</p:grp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CC613-FE3B-4C22-AEEB-28E778C08C0C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160" name="linia" descr="Grafika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</p:grp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E05A6-FB92-4B93-96E0-66FC69E3DA5C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5" name="Zawartość — symbol zastępczy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156" name="linia" descr="Grafika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l-PL" dirty="0">
                <a:ln>
                  <a:noFill/>
                </a:ln>
              </a:endParaRPr>
            </a:p>
          </p:txBody>
        </p:sp>
      </p:grp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B8107-1558-4355-BD00-7072B82C4D92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92038-42AB-44DB-B19F-A44D13DD4984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grpSp>
        <p:nvGrpSpPr>
          <p:cNvPr id="615" name="ramka" descr="Grafika ramk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9318D-F4E1-46E7-BAD4-732E7BA81888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grpSp>
        <p:nvGrpSpPr>
          <p:cNvPr id="614" name="ramka" descr="Grafika ramk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l-PL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534BA3-2385-43C0-A14A-2331EC9BE71A}" type="datetime1">
              <a:rPr lang="pl-PL" smtClean="0"/>
              <a:t>12.06.2019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0BB7BC-BBB2-49EB-8F49-2F902B9F46A4}" type="datetime1">
              <a:rPr lang="pl-PL" noProof="0" smtClean="0"/>
              <a:t>12.06.2019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70697AC-3A60-4F54-BB79-FA57A79B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980" y="3645024"/>
            <a:ext cx="3491879" cy="987896"/>
          </a:xfrm>
        </p:spPr>
        <p:txBody>
          <a:bodyPr>
            <a:normAutofit lnSpcReduction="10000"/>
          </a:bodyPr>
          <a:lstStyle/>
          <a:p>
            <a:pPr algn="ctr"/>
            <a:r>
              <a:rPr lang="pl-PL" sz="6600" dirty="0" err="1"/>
              <a:t>Phase</a:t>
            </a:r>
            <a:r>
              <a:rPr lang="pl-PL" sz="6600" dirty="0"/>
              <a:t> 2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3D9F497-326D-42BF-A2CC-C00B0028F2FF}"/>
              </a:ext>
            </a:extLst>
          </p:cNvPr>
          <p:cNvSpPr txBox="1"/>
          <p:nvPr/>
        </p:nvSpPr>
        <p:spPr>
          <a:xfrm>
            <a:off x="1656567" y="4869160"/>
            <a:ext cx="48344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Hubert Baniecki, Wojciech Kretowicz</a:t>
            </a:r>
          </a:p>
        </p:txBody>
      </p:sp>
    </p:spTree>
    <p:extLst>
      <p:ext uri="{BB962C8B-B14F-4D97-AF65-F5344CB8AC3E}">
        <p14:creationId xmlns:p14="http://schemas.microsoft.com/office/powerpoint/2010/main" val="3218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CAD32A-894D-484A-BC5C-0A51F1F8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118" y="1772816"/>
            <a:ext cx="10530918" cy="4392488"/>
          </a:xfrm>
        </p:spPr>
        <p:txBody>
          <a:bodyPr>
            <a:noAutofit/>
          </a:bodyPr>
          <a:lstStyle/>
          <a:p>
            <a:r>
              <a:rPr lang="pl-PL" sz="2700" dirty="0"/>
              <a:t>Znaleźliśmy kolumny zakłócające proces klasteryzacji</a:t>
            </a:r>
          </a:p>
          <a:p>
            <a:r>
              <a:rPr lang="pl-PL" sz="2700" dirty="0"/>
              <a:t>Zaufaliśmy zależnościom liniowym</a:t>
            </a:r>
          </a:p>
          <a:p>
            <a:r>
              <a:rPr lang="pl-PL" sz="2700" dirty="0"/>
              <a:t>Zauważyliśmy, że da się sensownie odseparować liniowo dwa klastry w tym zbiorze wykorzystując regresję logistyczną</a:t>
            </a:r>
          </a:p>
          <a:p>
            <a:r>
              <a:rPr lang="pl-PL" sz="2700" dirty="0"/>
              <a:t>Zdecydowaliśmy się na użycie tego modelu</a:t>
            </a:r>
          </a:p>
          <a:p>
            <a:endParaRPr lang="pl-PL" sz="2700" dirty="0"/>
          </a:p>
          <a:p>
            <a:r>
              <a:rPr lang="pl-PL" sz="2700" dirty="0"/>
              <a:t>Po usunięciu połowy kolumn, nadal otrzymaliśmy porównywalny wynik</a:t>
            </a:r>
          </a:p>
          <a:p>
            <a:r>
              <a:rPr lang="pl-PL" sz="2700" dirty="0"/>
              <a:t>Nasz algorytm działał najszybciej</a:t>
            </a:r>
          </a:p>
          <a:p>
            <a:endParaRPr lang="pl-PL" sz="27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7ABEA2A-F2E9-4F9B-B5C3-8E488627503D}"/>
              </a:ext>
            </a:extLst>
          </p:cNvPr>
          <p:cNvSpPr txBox="1"/>
          <p:nvPr/>
        </p:nvSpPr>
        <p:spPr>
          <a:xfrm>
            <a:off x="3393906" y="764704"/>
            <a:ext cx="540103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l-PL" sz="4400" dirty="0"/>
              <a:t>Na czym skończyliśmy</a:t>
            </a:r>
          </a:p>
        </p:txBody>
      </p:sp>
    </p:spTree>
    <p:extLst>
      <p:ext uri="{BB962C8B-B14F-4D97-AF65-F5344CB8AC3E}">
        <p14:creationId xmlns:p14="http://schemas.microsoft.com/office/powerpoint/2010/main" val="13716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6ABF796C-4E4B-42AE-B1F6-6CDB89A96465}"/>
              </a:ext>
            </a:extLst>
          </p:cNvPr>
          <p:cNvSpPr txBox="1">
            <a:spLocks/>
          </p:cNvSpPr>
          <p:nvPr/>
        </p:nvSpPr>
        <p:spPr>
          <a:xfrm>
            <a:off x="504791" y="1772816"/>
            <a:ext cx="11179242" cy="37444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Przetworzenie zmiennych – przekształcenia log/</a:t>
            </a:r>
            <a:r>
              <a:rPr lang="pl-PL" sz="2800" dirty="0" err="1"/>
              <a:t>sqrt</a:t>
            </a:r>
            <a:endParaRPr lang="pl-PL" sz="2800" dirty="0"/>
          </a:p>
          <a:p>
            <a:r>
              <a:rPr lang="pl-PL" sz="2800" dirty="0"/>
              <a:t>Z zbioru usunęliśmy 5% zduplikowanych wierszy</a:t>
            </a:r>
          </a:p>
          <a:p>
            <a:r>
              <a:rPr lang="pl-PL" sz="2800" dirty="0"/>
              <a:t>Użyliśmy </a:t>
            </a:r>
            <a:r>
              <a:rPr lang="pl-PL" sz="2800" dirty="0" err="1"/>
              <a:t>kmeans</a:t>
            </a:r>
            <a:r>
              <a:rPr lang="pl-PL" sz="2800" dirty="0"/>
              <a:t> dla 8 klastrów</a:t>
            </a:r>
          </a:p>
          <a:p>
            <a:r>
              <a:rPr lang="pl-PL" sz="2800" dirty="0"/>
              <a:t>Wybraliśmy 8 </a:t>
            </a:r>
            <a:r>
              <a:rPr lang="pl-PL" sz="2800" dirty="0" err="1"/>
              <a:t>centroidów</a:t>
            </a:r>
            <a:r>
              <a:rPr lang="pl-PL" sz="2800" dirty="0"/>
              <a:t> jako punkty, których etykiety chcemy poznać</a:t>
            </a:r>
          </a:p>
          <a:p>
            <a:r>
              <a:rPr lang="pl-PL" sz="2800" dirty="0"/>
              <a:t>Z założenia znamy etykiety 5% zbioru testowego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7C716E4-FE83-4B83-8676-299994B0F226}"/>
              </a:ext>
            </a:extLst>
          </p:cNvPr>
          <p:cNvSpPr txBox="1"/>
          <p:nvPr/>
        </p:nvSpPr>
        <p:spPr>
          <a:xfrm>
            <a:off x="4063260" y="764704"/>
            <a:ext cx="40623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l-PL" sz="4400" dirty="0"/>
              <a:t>Co wymyśliliśmy</a:t>
            </a:r>
          </a:p>
        </p:txBody>
      </p:sp>
    </p:spTree>
    <p:extLst>
      <p:ext uri="{BB962C8B-B14F-4D97-AF65-F5344CB8AC3E}">
        <p14:creationId xmlns:p14="http://schemas.microsoft.com/office/powerpoint/2010/main" val="4797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B4635E5D-6210-42FE-B1DA-80BD39A245C5}"/>
              </a:ext>
            </a:extLst>
          </p:cNvPr>
          <p:cNvSpPr txBox="1">
            <a:spLocks/>
          </p:cNvSpPr>
          <p:nvPr/>
        </p:nvSpPr>
        <p:spPr>
          <a:xfrm>
            <a:off x="504791" y="1772816"/>
            <a:ext cx="11179242" cy="37444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Wykorzystaliśmy Algorytm separacji liniowej z założeniem silnych wag znanych (9+10 losowych) punktów</a:t>
            </a:r>
          </a:p>
          <a:p>
            <a:r>
              <a:rPr lang="pl-PL" sz="2800" dirty="0"/>
              <a:t>Do tak uzyskanej klasteryzacji dodaliśmy szum dla punktów bliskich granicy decyzyjnej</a:t>
            </a:r>
          </a:p>
          <a:p>
            <a:r>
              <a:rPr lang="pl-PL" sz="2800" dirty="0"/>
              <a:t>Na podstawie tej klasteryzacji szukamy optymalnych </a:t>
            </a:r>
            <a:r>
              <a:rPr lang="pl-PL" sz="2800" dirty="0" err="1"/>
              <a:t>hiperparametrów</a:t>
            </a:r>
            <a:r>
              <a:rPr lang="pl-PL" sz="2800" dirty="0"/>
              <a:t> dla regresji logistycznej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84C6CFC-5900-4C29-864F-D3E7E8730DB7}"/>
              </a:ext>
            </a:extLst>
          </p:cNvPr>
          <p:cNvSpPr txBox="1"/>
          <p:nvPr/>
        </p:nvSpPr>
        <p:spPr>
          <a:xfrm>
            <a:off x="3869297" y="764704"/>
            <a:ext cx="445025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l-PL" sz="4400" dirty="0"/>
              <a:t>Co wymyśliliśmy II</a:t>
            </a:r>
          </a:p>
        </p:txBody>
      </p:sp>
    </p:spTree>
    <p:extLst>
      <p:ext uri="{BB962C8B-B14F-4D97-AF65-F5344CB8AC3E}">
        <p14:creationId xmlns:p14="http://schemas.microsoft.com/office/powerpoint/2010/main" val="339589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DC2DD3-0BA7-4F84-AE8F-E6DD608A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8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latin typeface="+mn-lt"/>
              </a:rPr>
              <a:t>Opis algorytmu – regresja logistyczna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1428724-EAB4-4C10-A1B9-52E7933E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636332"/>
            <a:ext cx="5616624" cy="135290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B443DEA-31BB-49C5-B150-BD718A5D5B98}"/>
              </a:ext>
            </a:extLst>
          </p:cNvPr>
          <p:cNvSpPr txBox="1"/>
          <p:nvPr/>
        </p:nvSpPr>
        <p:spPr>
          <a:xfrm>
            <a:off x="6348808" y="2780928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Y – etykiety 0/1, dane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137FBA3-06E2-4948-A928-F635412EFCB7}"/>
              </a:ext>
            </a:extLst>
          </p:cNvPr>
          <p:cNvSpPr txBox="1"/>
          <p:nvPr/>
        </p:nvSpPr>
        <p:spPr>
          <a:xfrm>
            <a:off x="2494012" y="2211600"/>
            <a:ext cx="25557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Klasyfikacja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405E32A4-05CA-47BA-8645-7E5CAC511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669"/>
            <a:ext cx="12188825" cy="1836014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E182E2A-0FB3-45BF-90EF-E887FAAAD6AD}"/>
              </a:ext>
            </a:extLst>
          </p:cNvPr>
          <p:cNvSpPr txBox="1"/>
          <p:nvPr/>
        </p:nvSpPr>
        <p:spPr>
          <a:xfrm>
            <a:off x="1413892" y="5836807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C - </a:t>
            </a:r>
            <a:r>
              <a:rPr lang="pl-PL" sz="2400" dirty="0" err="1"/>
              <a:t>hiperparametr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2073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76B51-7D2F-43C2-B518-507EBD28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>
                <a:latin typeface="+mn-lt"/>
              </a:rPr>
              <a:t>Opis algorytmu – klasteryzacja liniowa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18EA538-F5FA-4589-99D6-ECCD087DC261}"/>
              </a:ext>
            </a:extLst>
          </p:cNvPr>
          <p:cNvSpPr txBox="1"/>
          <p:nvPr/>
        </p:nvSpPr>
        <p:spPr>
          <a:xfrm>
            <a:off x="7678588" y="5672865"/>
            <a:ext cx="51845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C, D, P – </a:t>
            </a:r>
            <a:r>
              <a:rPr lang="pl-PL" sz="2400" dirty="0" err="1"/>
              <a:t>hiperparametry</a:t>
            </a:r>
            <a:r>
              <a:rPr lang="pl-PL" sz="2400" dirty="0"/>
              <a:t> 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139CD4B-619A-42F0-8ED4-1B2AC3C3DA7A}"/>
              </a:ext>
            </a:extLst>
          </p:cNvPr>
          <p:cNvSpPr txBox="1"/>
          <p:nvPr/>
        </p:nvSpPr>
        <p:spPr>
          <a:xfrm>
            <a:off x="5878388" y="2431295"/>
            <a:ext cx="48965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Y – dowolne liczby rzeczywiste, 	parametry, nie są dane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41FD75D-93FD-46CB-8377-AF40AA953A79}"/>
              </a:ext>
            </a:extLst>
          </p:cNvPr>
          <p:cNvSpPr txBox="1"/>
          <p:nvPr/>
        </p:nvSpPr>
        <p:spPr>
          <a:xfrm>
            <a:off x="4366220" y="5445224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h – </a:t>
            </a:r>
            <a:r>
              <a:rPr lang="pl-PL" sz="2400" dirty="0" err="1"/>
              <a:t>sigmoid</a:t>
            </a:r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653CDF-B429-424E-B307-D4F1F674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088" y="4814568"/>
            <a:ext cx="4464496" cy="181675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676958E-807F-4C60-BFA9-F42DE9B14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7" y="2344548"/>
            <a:ext cx="5616624" cy="135290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080A463-944E-496F-BF7B-8DFECDB1F237}"/>
              </a:ext>
            </a:extLst>
          </p:cNvPr>
          <p:cNvSpPr txBox="1"/>
          <p:nvPr/>
        </p:nvSpPr>
        <p:spPr>
          <a:xfrm>
            <a:off x="2205980" y="1899895"/>
            <a:ext cx="30963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Klasteryzacja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97C6163-A5C2-4CE5-956B-99D13D39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3342903"/>
            <a:ext cx="12188825" cy="15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F2EBE8-7CEB-4AE9-969C-BCD1E8D7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45" y="332656"/>
            <a:ext cx="9396534" cy="1020762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latin typeface="+mn-lt"/>
              </a:rPr>
              <a:t>Opis algorytmu – klasteryzacja liniowa II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9B45B05-61CC-4CC4-B798-B0CE2AF8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916832"/>
            <a:ext cx="6958730" cy="227301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4169759-44F6-476B-87DC-FAFFFA8DA7E8}"/>
              </a:ext>
            </a:extLst>
          </p:cNvPr>
          <p:cNvSpPr txBox="1"/>
          <p:nvPr/>
        </p:nvSpPr>
        <p:spPr>
          <a:xfrm>
            <a:off x="1485900" y="4581128"/>
            <a:ext cx="80648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/>
              <a:t>Stosunek liczności klastrów powinien być proporcjonalny do P</a:t>
            </a:r>
          </a:p>
        </p:txBody>
      </p:sp>
    </p:spTree>
    <p:extLst>
      <p:ext uri="{BB962C8B-B14F-4D97-AF65-F5344CB8AC3E}">
        <p14:creationId xmlns:p14="http://schemas.microsoft.com/office/powerpoint/2010/main" val="2917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5E565C-0DCB-42B7-81CB-97BEFF8C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32656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latin typeface="+mn-lt"/>
              </a:rPr>
              <a:t>Jakie były tego efekty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78520FD-D4F4-4C45-978F-7679D8BB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15" y="1628800"/>
            <a:ext cx="8793296" cy="50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084740-5532-497B-865D-21D9C3C5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84" y="692696"/>
            <a:ext cx="11305256" cy="704862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+mn-lt"/>
              </a:rPr>
              <a:t>Jakie były tego efekty II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B00EFC10-5649-4C7E-8E33-9A87ADA50899}"/>
              </a:ext>
            </a:extLst>
          </p:cNvPr>
          <p:cNvSpPr txBox="1">
            <a:spLocks/>
          </p:cNvSpPr>
          <p:nvPr/>
        </p:nvSpPr>
        <p:spPr>
          <a:xfrm>
            <a:off x="504791" y="1772816"/>
            <a:ext cx="11179242" cy="3528392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Nasza klasteryzacja, pomimo niedeterministyczności, działała w miarę podobnie dla różnych </a:t>
            </a:r>
            <a:r>
              <a:rPr lang="pl-PL" sz="2800" dirty="0" err="1"/>
              <a:t>seedów</a:t>
            </a:r>
            <a:endParaRPr lang="pl-PL" sz="2800" dirty="0"/>
          </a:p>
          <a:p>
            <a:r>
              <a:rPr lang="pl-PL" sz="2800" dirty="0"/>
              <a:t>Dostaliśmy podział na klastry, który potraktowaliśmy jako zbiór właściwych etykiet, do którego dodaliśmy pewien szum</a:t>
            </a:r>
          </a:p>
          <a:p>
            <a:r>
              <a:rPr lang="pl-PL" sz="2800" dirty="0"/>
              <a:t>Znaleźliśmy losowym przeszukiwaniem optymalne </a:t>
            </a:r>
            <a:r>
              <a:rPr lang="pl-PL" sz="2800" dirty="0" err="1"/>
              <a:t>hiperparametry</a:t>
            </a:r>
            <a:r>
              <a:rPr lang="pl-PL" sz="2800" dirty="0"/>
              <a:t> dla regresji logistycznej</a:t>
            </a:r>
          </a:p>
          <a:p>
            <a:r>
              <a:rPr lang="pl-PL" sz="2800" dirty="0"/>
              <a:t>Zgłosiliśmy nasz model</a:t>
            </a:r>
          </a:p>
        </p:txBody>
      </p:sp>
    </p:spTree>
    <p:extLst>
      <p:ext uri="{BB962C8B-B14F-4D97-AF65-F5344CB8AC3E}">
        <p14:creationId xmlns:p14="http://schemas.microsoft.com/office/powerpoint/2010/main" val="33763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ic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5_TF02804846_TF02804846.potx" id="{BC55DF40-C1B1-4324-9390-76F7A3F99AD7}" vid="{03A57810-FD05-498B-89FB-B0E4345A6C5D}"/>
    </a:ext>
  </a:extLst>
</a:theme>
</file>

<file path=ppt/theme/theme2.xml><?xml version="1.0" encoding="utf-8"?>
<a:theme xmlns:a="http://schemas.openxmlformats.org/drawingml/2006/main" name="Motyw pakietu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w stylu tablicy związana z edukacją (panoramiczna)</Template>
  <TotalTime>2060</TotalTime>
  <Words>231</Words>
  <Application>Microsoft Office PowerPoint</Application>
  <PresentationFormat>Niestandardowy</PresentationFormat>
  <Paragraphs>37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Tablica 16x9</vt:lpstr>
      <vt:lpstr>Prezentacja programu PowerPoint</vt:lpstr>
      <vt:lpstr>Prezentacja programu PowerPoint</vt:lpstr>
      <vt:lpstr>Prezentacja programu PowerPoint</vt:lpstr>
      <vt:lpstr>Prezentacja programu PowerPoint</vt:lpstr>
      <vt:lpstr>Opis algorytmu – regresja logistyczna</vt:lpstr>
      <vt:lpstr>Opis algorytmu – klasteryzacja liniowa</vt:lpstr>
      <vt:lpstr>Opis algorytmu – klasteryzacja liniowa II</vt:lpstr>
      <vt:lpstr>Jakie były tego efekty</vt:lpstr>
      <vt:lpstr>Jakie były tego efekty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Plan:</dc:title>
  <dc:creator>290761 (Hubert Baniecki)</dc:creator>
  <cp:lastModifiedBy>Hubert</cp:lastModifiedBy>
  <cp:revision>61</cp:revision>
  <dcterms:created xsi:type="dcterms:W3CDTF">2019-04-23T17:31:48Z</dcterms:created>
  <dcterms:modified xsi:type="dcterms:W3CDTF">2019-06-12T17:41:15Z</dcterms:modified>
</cp:coreProperties>
</file>