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0" r:id="rId3"/>
    <p:sldId id="258" r:id="rId4"/>
    <p:sldId id="269" r:id="rId5"/>
    <p:sldId id="259" r:id="rId6"/>
    <p:sldId id="272" r:id="rId7"/>
    <p:sldId id="271" r:id="rId8"/>
    <p:sldId id="273" r:id="rId9"/>
    <p:sldId id="260" r:id="rId10"/>
    <p:sldId id="274" r:id="rId11"/>
    <p:sldId id="275" r:id="rId12"/>
    <p:sldId id="261" r:id="rId13"/>
    <p:sldId id="276" r:id="rId14"/>
    <p:sldId id="277" r:id="rId15"/>
    <p:sldId id="279" r:id="rId16"/>
    <p:sldId id="280" r:id="rId17"/>
    <p:sldId id="278" r:id="rId18"/>
    <p:sldId id="262" r:id="rId19"/>
    <p:sldId id="281" r:id="rId20"/>
    <p:sldId id="264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85FC7-DF6F-F779-4B17-0B49FE12EC2E}" v="8945" dt="2021-06-08T11:49:03.993"/>
    <p1510:client id="{CF21A26C-F33D-AB7D-5EBF-150D6DC1AC88}" v="1967" dt="2021-06-07T23:03:3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Online shopper's intention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cs typeface="Calibri Light"/>
              </a:rPr>
              <a:t>Michał</a:t>
            </a:r>
            <a:r>
              <a:rPr lang="en-GB">
                <a:cs typeface="Calibri Light"/>
              </a:rPr>
              <a:t> Piasecki</a:t>
            </a:r>
          </a:p>
          <a:p>
            <a:r>
              <a:rPr lang="en-GB">
                <a:cs typeface="Calibri Light"/>
              </a:rPr>
              <a:t>Bartek </a:t>
            </a:r>
            <a:r>
              <a:rPr lang="en-GB" err="1">
                <a:cs typeface="Calibri Light"/>
              </a:rPr>
              <a:t>Siński</a:t>
            </a:r>
          </a:p>
        </p:txBody>
      </p:sp>
    </p:spTree>
    <p:extLst>
      <p:ext uri="{BB962C8B-B14F-4D97-AF65-F5344CB8AC3E}">
        <p14:creationId xmlns:p14="http://schemas.microsoft.com/office/powerpoint/2010/main" val="332117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E92C1F-732A-40DC-AAFE-A7EDC1F4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TSNE 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0A6C5C9-E6D3-4AFF-9AC1-FF5962A2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925" y="1828781"/>
            <a:ext cx="4992682" cy="433867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BF4317A-5290-45CD-8F87-D569CECD73E8}"/>
              </a:ext>
            </a:extLst>
          </p:cNvPr>
          <p:cNvSpPr txBox="1"/>
          <p:nvPr/>
        </p:nvSpPr>
        <p:spPr>
          <a:xfrm>
            <a:off x="6510594" y="1881237"/>
            <a:ext cx="40951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TSNE po one-hot </a:t>
            </a:r>
            <a:r>
              <a:rPr lang="pl-PL" err="1">
                <a:cs typeface="Calibri"/>
              </a:rPr>
              <a:t>encodingu</a:t>
            </a:r>
            <a:r>
              <a:rPr lang="pl-PL">
                <a:cs typeface="Calibri"/>
              </a:rPr>
              <a:t> sprowadziło nasze wielowymiarowe dane do dwóch wymiarów. Parametr </a:t>
            </a:r>
            <a:r>
              <a:rPr lang="pl-PL" err="1">
                <a:cs typeface="Calibri"/>
              </a:rPr>
              <a:t>perplexity</a:t>
            </a:r>
            <a:r>
              <a:rPr lang="pl-PL">
                <a:cs typeface="Calibri"/>
              </a:rPr>
              <a:t> ustawiliśmy na wartość 50. Na wizualizacji obok widzimy, wiele małych skupisk dla naszych danych. Będziemy korzystać z TSNE, żeby sprawdzać jak poradziły sobie nasze metody klasteryzacji. </a:t>
            </a:r>
          </a:p>
        </p:txBody>
      </p:sp>
    </p:spTree>
    <p:extLst>
      <p:ext uri="{BB962C8B-B14F-4D97-AF65-F5344CB8AC3E}">
        <p14:creationId xmlns:p14="http://schemas.microsoft.com/office/powerpoint/2010/main" val="375894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59C1A-A72E-4013-91C9-AD2B652F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Użyte metody klasteryzacji 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D9F5CD-0903-45E0-8E5B-D6FDBD80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l-PL">
                <a:cs typeface="Calibri" panose="020F0502020204030204"/>
              </a:rPr>
              <a:t>K-</a:t>
            </a:r>
            <a:r>
              <a:rPr lang="pl-PL" err="1">
                <a:cs typeface="Calibri" panose="020F0502020204030204"/>
              </a:rPr>
              <a:t>means</a:t>
            </a:r>
            <a:r>
              <a:rPr lang="pl-PL">
                <a:cs typeface="Calibri" panose="020F0502020204030204"/>
              </a:rPr>
              <a:t> – podstawowy algorytm klasteryzacji. Polega na iteracyjnym wyznaczaniu nowych </a:t>
            </a:r>
            <a:r>
              <a:rPr lang="pl-PL" err="1">
                <a:cs typeface="Calibri" panose="020F0502020204030204"/>
              </a:rPr>
              <a:t>centroidów</a:t>
            </a:r>
            <a:r>
              <a:rPr lang="pl-PL">
                <a:cs typeface="Calibri" panose="020F0502020204030204"/>
              </a:rPr>
              <a:t> na podstawie średnich </a:t>
            </a:r>
            <a:r>
              <a:rPr lang="pl-PL" err="1">
                <a:cs typeface="Calibri" panose="020F0502020204030204"/>
              </a:rPr>
              <a:t>odgległości</a:t>
            </a:r>
            <a:r>
              <a:rPr lang="pl-PL">
                <a:cs typeface="Calibri" panose="020F0502020204030204"/>
              </a:rPr>
              <a:t> od punktów w klastrze.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l-PL">
                <a:cs typeface="Calibri" panose="020F0502020204030204"/>
              </a:rPr>
              <a:t>K-</a:t>
            </a:r>
            <a:r>
              <a:rPr lang="pl-PL" err="1">
                <a:cs typeface="Calibri" panose="020F0502020204030204"/>
              </a:rPr>
              <a:t>prototype</a:t>
            </a:r>
            <a:r>
              <a:rPr lang="pl-PL">
                <a:cs typeface="Calibri" panose="020F0502020204030204"/>
              </a:rPr>
              <a:t> - algorytm łączący </a:t>
            </a:r>
            <a:r>
              <a:rPr lang="pl-PL" err="1">
                <a:cs typeface="Calibri" panose="020F0502020204030204"/>
              </a:rPr>
              <a:t>metode</a:t>
            </a:r>
            <a:r>
              <a:rPr lang="pl-PL">
                <a:cs typeface="Calibri" panose="020F0502020204030204"/>
              </a:rPr>
              <a:t> k-</a:t>
            </a:r>
            <a:r>
              <a:rPr lang="pl-PL" err="1">
                <a:cs typeface="Calibri" panose="020F0502020204030204"/>
              </a:rPr>
              <a:t>means</a:t>
            </a:r>
            <a:r>
              <a:rPr lang="pl-PL">
                <a:cs typeface="Calibri" panose="020F0502020204030204"/>
              </a:rPr>
              <a:t> i k-</a:t>
            </a:r>
            <a:r>
              <a:rPr lang="pl-PL" err="1">
                <a:cs typeface="Calibri" panose="020F0502020204030204"/>
              </a:rPr>
              <a:t>modes</a:t>
            </a:r>
            <a:r>
              <a:rPr lang="pl-PL">
                <a:cs typeface="Calibri" panose="020F0502020204030204"/>
              </a:rPr>
              <a:t>. Także polega na iteracyjnym wyznaczaniu nowych </a:t>
            </a:r>
            <a:r>
              <a:rPr lang="pl-PL" err="1">
                <a:cs typeface="Calibri" panose="020F0502020204030204"/>
              </a:rPr>
              <a:t>centroidów</a:t>
            </a:r>
            <a:r>
              <a:rPr lang="pl-PL">
                <a:cs typeface="Calibri" panose="020F0502020204030204"/>
              </a:rPr>
              <a:t> jednak robi to oddzielnie dla zmiennych numerycznych i kategorycznych po czym łączy otrzymane wyniki.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l-PL">
                <a:cs typeface="Calibri" panose="020F0502020204030204"/>
              </a:rPr>
              <a:t>GMM – w odróżnieniu od poprzednich metod w tym algorytmie zakładamy rozkład normalny naszych danych i patrzymy na prawdopodobieństwo przynależenia danych do danego klastra. Następnie w podobny sposób co wcześniej klastry są wyznaczane iteracyjnie tak aby maksymalizować to prawdopodobieństwo. </a:t>
            </a:r>
          </a:p>
        </p:txBody>
      </p:sp>
    </p:spTree>
    <p:extLst>
      <p:ext uri="{BB962C8B-B14F-4D97-AF65-F5344CB8AC3E}">
        <p14:creationId xmlns:p14="http://schemas.microsoft.com/office/powerpoint/2010/main" val="303222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C0E5-7F95-488C-A921-A75E6183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Użyte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przez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nas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metryki</a:t>
            </a:r>
            <a:r>
              <a:rPr lang="en-GB">
                <a:cs typeface="Calibri Light"/>
              </a:rPr>
              <a:t> do </a:t>
            </a:r>
            <a:r>
              <a:rPr lang="en-GB" err="1">
                <a:cs typeface="Calibri Light"/>
              </a:rPr>
              <a:t>wyznaczenia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ilosci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klastrów</a:t>
            </a:r>
            <a:r>
              <a:rPr lang="en-GB">
                <a:cs typeface="Calibri Ligh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60C39-3739-4819-993E-86466E6BE93D}"/>
              </a:ext>
            </a:extLst>
          </p:cNvPr>
          <p:cNvSpPr txBox="1"/>
          <p:nvPr/>
        </p:nvSpPr>
        <p:spPr>
          <a:xfrm>
            <a:off x="1133605" y="2046961"/>
            <a:ext cx="102379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err="1">
                <a:cs typeface="Calibri" panose="020F0502020204030204"/>
              </a:rPr>
              <a:t>Metoda</a:t>
            </a:r>
            <a:r>
              <a:rPr lang="en-GB" i="1">
                <a:cs typeface="Calibri" panose="020F0502020204030204"/>
              </a:rPr>
              <a:t> </a:t>
            </a:r>
            <a:r>
              <a:rPr lang="en-GB" i="1" err="1">
                <a:cs typeface="Calibri" panose="020F0502020204030204"/>
              </a:rPr>
              <a:t>łokcia</a:t>
            </a:r>
            <a:r>
              <a:rPr lang="en-GB">
                <a:cs typeface="Calibri" panose="020F0502020204030204"/>
              </a:rPr>
              <a:t> - </a:t>
            </a:r>
            <a:r>
              <a:rPr lang="en-GB" err="1">
                <a:cs typeface="Calibri" panose="020F0502020204030204"/>
              </a:rPr>
              <a:t>metoda</a:t>
            </a:r>
            <a:r>
              <a:rPr lang="en-GB">
                <a:cs typeface="Calibri" panose="020F0502020204030204"/>
              </a:rPr>
              <a:t>, w </a:t>
            </a:r>
            <a:r>
              <a:rPr lang="en-GB" err="1">
                <a:cs typeface="Calibri" panose="020F0502020204030204"/>
              </a:rPr>
              <a:t>której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patrzymy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na</a:t>
            </a:r>
            <a:r>
              <a:rPr lang="en-GB">
                <a:cs typeface="Calibri" panose="020F0502020204030204"/>
              </a:rPr>
              <a:t> to od </a:t>
            </a:r>
            <a:r>
              <a:rPr lang="en-GB" err="1">
                <a:cs typeface="Calibri" panose="020F0502020204030204"/>
              </a:rPr>
              <a:t>jakiej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liczby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klastrów</a:t>
            </a:r>
            <a:r>
              <a:rPr lang="en-GB">
                <a:cs typeface="Calibri" panose="020F0502020204030204"/>
              </a:rPr>
              <a:t> </a:t>
            </a:r>
            <a:r>
              <a:rPr lang="en-GB" err="1">
                <a:cs typeface="Calibri" panose="020F0502020204030204"/>
              </a:rPr>
              <a:t>odległości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pomiędzy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punktami</a:t>
            </a:r>
            <a:r>
              <a:rPr lang="en-GB">
                <a:cs typeface="Calibri" panose="020F0502020204030204"/>
              </a:rPr>
              <a:t> w </a:t>
            </a:r>
            <a:r>
              <a:rPr lang="en-GB" err="1">
                <a:cs typeface="Calibri" panose="020F0502020204030204"/>
              </a:rPr>
              <a:t>klastrach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nie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będą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się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już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mocno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zmieniać</a:t>
            </a:r>
            <a:r>
              <a:rPr lang="en-GB">
                <a:cs typeface="Calibri" panose="020F0502020204030204"/>
              </a:rPr>
              <a:t>.  </a:t>
            </a:r>
            <a:r>
              <a:rPr lang="en-GB" err="1">
                <a:cs typeface="Calibri" panose="020F0502020204030204"/>
              </a:rPr>
              <a:t>Szuakmy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więc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przysłowiowego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punktu</a:t>
            </a:r>
            <a:r>
              <a:rPr lang="en-GB">
                <a:cs typeface="Calibri" panose="020F0502020204030204"/>
              </a:rPr>
              <a:t> "</a:t>
            </a:r>
            <a:r>
              <a:rPr lang="en-GB" err="1">
                <a:cs typeface="Calibri" panose="020F0502020204030204"/>
              </a:rPr>
              <a:t>przegięcia</a:t>
            </a:r>
            <a:r>
              <a:rPr lang="en-GB">
                <a:cs typeface="Calibri" panose="020F0502020204030204"/>
              </a:rPr>
              <a:t>" </a:t>
            </a:r>
            <a:r>
              <a:rPr lang="en-GB" err="1">
                <a:cs typeface="Calibri" panose="020F0502020204030204"/>
              </a:rPr>
              <a:t>na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wykresie</a:t>
            </a:r>
            <a:r>
              <a:rPr lang="en-GB">
                <a:cs typeface="Calibri" panose="020F0502020204030204"/>
              </a:rPr>
              <a:t> </a:t>
            </a:r>
          </a:p>
          <a:p>
            <a:r>
              <a:rPr lang="en-GB" err="1">
                <a:cs typeface="Calibri" panose="020F0502020204030204"/>
              </a:rPr>
              <a:t>odgległości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puntków</a:t>
            </a:r>
            <a:r>
              <a:rPr lang="en-GB">
                <a:cs typeface="Calibri" panose="020F0502020204030204"/>
              </a:rPr>
              <a:t> w </a:t>
            </a:r>
            <a:r>
              <a:rPr lang="en-GB" err="1">
                <a:cs typeface="Calibri" panose="020F0502020204030204"/>
              </a:rPr>
              <a:t>klastrze</a:t>
            </a:r>
            <a:r>
              <a:rPr lang="en-GB">
                <a:cs typeface="Calibri" panose="020F0502020204030204"/>
              </a:rPr>
              <a:t> w </a:t>
            </a:r>
            <a:r>
              <a:rPr lang="en-GB" err="1">
                <a:cs typeface="Calibri" panose="020F0502020204030204"/>
              </a:rPr>
              <a:t>zależności</a:t>
            </a:r>
            <a:r>
              <a:rPr lang="en-GB">
                <a:cs typeface="Calibri" panose="020F0502020204030204"/>
              </a:rPr>
              <a:t> od </a:t>
            </a:r>
            <a:r>
              <a:rPr lang="en-GB" err="1">
                <a:cs typeface="Calibri" panose="020F0502020204030204"/>
              </a:rPr>
              <a:t>liczby</a:t>
            </a:r>
            <a:r>
              <a:rPr lang="en-GB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klastrów</a:t>
            </a:r>
            <a:r>
              <a:rPr lang="en-GB">
                <a:cs typeface="Calibri" panose="020F0502020204030204"/>
              </a:rPr>
              <a:t>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 i="1" err="1">
                <a:cs typeface="Calibri"/>
              </a:rPr>
              <a:t>Metoda</a:t>
            </a:r>
            <a:r>
              <a:rPr lang="en-GB" i="1">
                <a:cs typeface="Calibri"/>
              </a:rPr>
              <a:t> Silhouette</a:t>
            </a:r>
            <a:r>
              <a:rPr lang="en-GB">
                <a:cs typeface="Calibri"/>
              </a:rPr>
              <a:t> - </a:t>
            </a:r>
            <a:r>
              <a:rPr lang="en-GB" err="1">
                <a:cs typeface="Calibri"/>
              </a:rPr>
              <a:t>polega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obliczaniu</a:t>
            </a:r>
            <a:r>
              <a:rPr lang="en-GB">
                <a:cs typeface="Calibri"/>
              </a:rPr>
              <a:t> Silhouette score, </a:t>
            </a:r>
            <a:r>
              <a:rPr lang="en-GB" err="1">
                <a:cs typeface="Calibri"/>
              </a:rPr>
              <a:t>który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mówi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nam</a:t>
            </a:r>
            <a:r>
              <a:rPr lang="en-GB">
                <a:cs typeface="Calibri"/>
              </a:rPr>
              <a:t> jak </a:t>
            </a:r>
            <a:r>
              <a:rPr lang="en-GB" err="1">
                <a:cs typeface="Calibri"/>
              </a:rPr>
              <a:t>dobrze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punkty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pasują</a:t>
            </a:r>
            <a:r>
              <a:rPr lang="en-GB">
                <a:cs typeface="Calibri"/>
              </a:rPr>
              <a:t> do </a:t>
            </a:r>
            <a:r>
              <a:rPr lang="en-GB" err="1">
                <a:cs typeface="Calibri"/>
              </a:rPr>
              <a:t>swoich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klastrów</a:t>
            </a:r>
            <a:r>
              <a:rPr lang="en-GB">
                <a:cs typeface="Calibri"/>
              </a:rPr>
              <a:t> w </a:t>
            </a:r>
            <a:r>
              <a:rPr lang="en-GB" err="1">
                <a:cs typeface="Calibri"/>
              </a:rPr>
              <a:t>porównaniu</a:t>
            </a:r>
            <a:r>
              <a:rPr lang="en-GB">
                <a:cs typeface="Calibri"/>
              </a:rPr>
              <a:t> z ich </a:t>
            </a:r>
            <a:r>
              <a:rPr lang="en-GB" err="1">
                <a:cs typeface="Calibri"/>
              </a:rPr>
              <a:t>klastrami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które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byłyby</a:t>
            </a:r>
            <a:r>
              <a:rPr lang="en-GB">
                <a:cs typeface="Calibri"/>
              </a:rPr>
              <a:t> ich "</a:t>
            </a:r>
            <a:r>
              <a:rPr lang="en-GB" err="1">
                <a:cs typeface="Calibri"/>
              </a:rPr>
              <a:t>drugim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wyborem</a:t>
            </a:r>
            <a:r>
              <a:rPr lang="en-GB">
                <a:cs typeface="Calibri"/>
              </a:rPr>
              <a:t>".</a:t>
            </a:r>
          </a:p>
          <a:p>
            <a:endParaRPr lang="en-GB">
              <a:cs typeface="Calibri"/>
            </a:endParaRPr>
          </a:p>
          <a:p>
            <a:r>
              <a:rPr lang="en-GB" i="1">
                <a:cs typeface="Calibri"/>
              </a:rPr>
              <a:t>Dunn index </a:t>
            </a:r>
            <a:r>
              <a:rPr lang="en-GB">
                <a:cs typeface="Calibri"/>
              </a:rPr>
              <a:t>-  </a:t>
            </a:r>
            <a:r>
              <a:rPr lang="en-GB" err="1">
                <a:cs typeface="Calibri"/>
              </a:rPr>
              <a:t>stosunek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pomiędzy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najmnięjszą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odległością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pomiędzy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klastrami</a:t>
            </a:r>
            <a:r>
              <a:rPr lang="en-GB">
                <a:cs typeface="Calibri"/>
              </a:rPr>
              <a:t>,  a </a:t>
            </a:r>
            <a:r>
              <a:rPr lang="en-GB" err="1">
                <a:cs typeface="Calibri"/>
              </a:rPr>
              <a:t>wielkością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największego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klastra</a:t>
            </a:r>
            <a:r>
              <a:rPr lang="en-GB">
                <a:cs typeface="Calibri"/>
              </a:rPr>
              <a:t>. Jest to </a:t>
            </a:r>
            <a:r>
              <a:rPr lang="en-GB" err="1">
                <a:cs typeface="Calibri"/>
              </a:rPr>
              <a:t>więc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rozpatrywanie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najgorszego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przypadku</a:t>
            </a:r>
            <a:r>
              <a:rPr lang="en-GB">
                <a:cs typeface="Calibri"/>
              </a:rPr>
              <a:t> w </a:t>
            </a:r>
            <a:r>
              <a:rPr lang="en-GB" err="1">
                <a:cs typeface="Calibri"/>
              </a:rPr>
              <a:t>naszym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klastrowaniu</a:t>
            </a:r>
            <a:r>
              <a:rPr lang="en-GB">
                <a:cs typeface="Calibri"/>
              </a:rPr>
              <a:t>. </a:t>
            </a:r>
          </a:p>
          <a:p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 </a:t>
            </a:r>
            <a:r>
              <a:rPr lang="en-GB" i="1">
                <a:ea typeface="+mn-lt"/>
                <a:cs typeface="+mn-lt"/>
              </a:rPr>
              <a:t>Akaike Information Criterion (AIC) - </a:t>
            </a:r>
            <a:r>
              <a:rPr lang="en-GB" err="1">
                <a:ea typeface="+mn-lt"/>
                <a:cs typeface="+mn-lt"/>
              </a:rPr>
              <a:t>stosowana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tylko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przy</a:t>
            </a:r>
            <a:r>
              <a:rPr lang="en-GB">
                <a:ea typeface="+mn-lt"/>
                <a:cs typeface="+mn-lt"/>
              </a:rPr>
              <a:t> GMM. </a:t>
            </a:r>
            <a:r>
              <a:rPr lang="en-GB" err="1">
                <a:ea typeface="+mn-lt"/>
                <a:cs typeface="+mn-lt"/>
              </a:rPr>
              <a:t>Pozwala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sprawdzanie</a:t>
            </a:r>
            <a:r>
              <a:rPr lang="en-GB">
                <a:ea typeface="+mn-lt"/>
                <a:cs typeface="+mn-lt"/>
              </a:rPr>
              <a:t> "</a:t>
            </a:r>
            <a:r>
              <a:rPr lang="en-GB" err="1">
                <a:ea typeface="+mn-lt"/>
                <a:cs typeface="+mn-lt"/>
              </a:rPr>
              <a:t>przeuczenia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modelu</a:t>
            </a:r>
            <a:r>
              <a:rPr lang="en-GB">
                <a:ea typeface="+mn-lt"/>
                <a:cs typeface="+mn-lt"/>
              </a:rPr>
              <a:t>". </a:t>
            </a:r>
            <a:r>
              <a:rPr lang="en-GB" err="1">
                <a:ea typeface="+mn-lt"/>
                <a:cs typeface="+mn-lt"/>
              </a:rPr>
              <a:t>Szukamy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liczby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klastrów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która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będzie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minimalizować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wartość</a:t>
            </a:r>
            <a:r>
              <a:rPr lang="en-GB">
                <a:ea typeface="+mn-lt"/>
                <a:cs typeface="+mn-lt"/>
              </a:rPr>
              <a:t> AIC.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6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473537-0F5B-4D23-AFE4-BC8EAF92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Wyniki dla k-</a:t>
            </a:r>
            <a:r>
              <a:rPr lang="pl-PL" err="1">
                <a:cs typeface="Calibri Light"/>
              </a:rPr>
              <a:t>means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C6734-D9D4-4974-87E7-1A091DC6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>
                <a:cs typeface="Calibri"/>
              </a:rPr>
              <a:t>Metoda łokcia nie pozwoliła nam na wywnioskowanie optymalnej liczby klastrów.</a:t>
            </a:r>
          </a:p>
          <a:p>
            <a:r>
              <a:rPr lang="pl-PL">
                <a:cs typeface="Calibri"/>
              </a:rPr>
              <a:t>Metoda Silhouette i Dunn Index wskazują, że najbardziej odpowiednią liczbą klastrów dla metody k-</a:t>
            </a:r>
            <a:r>
              <a:rPr lang="pl-PL" err="1">
                <a:cs typeface="Calibri"/>
              </a:rPr>
              <a:t>means</a:t>
            </a:r>
            <a:r>
              <a:rPr lang="pl-PL">
                <a:cs typeface="Calibri"/>
              </a:rPr>
              <a:t> jest k=2 i k=4.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7551416C-304A-4181-868C-376E5587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7" y="3725260"/>
            <a:ext cx="3359063" cy="2131892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5115489D-577C-465A-858B-9759672C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64" y="3627084"/>
            <a:ext cx="3379939" cy="2213421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822965ED-DA3C-4D02-91D4-8E2A91B03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14" y="3626025"/>
            <a:ext cx="3515638" cy="22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82298D-F30C-4ED1-AEE4-090B9B16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TSNE dla klasteryzacji k-</a:t>
            </a:r>
            <a:r>
              <a:rPr lang="pl-PL" err="1">
                <a:ea typeface="+mj-lt"/>
                <a:cs typeface="+mj-lt"/>
              </a:rPr>
              <a:t>means</a:t>
            </a:r>
            <a:r>
              <a:rPr lang="pl-PL">
                <a:ea typeface="+mj-lt"/>
                <a:cs typeface="+mj-lt"/>
              </a:rPr>
              <a:t> dla k = 2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2DBA189-9576-4FB5-A8C3-A3D251810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75" y="1907007"/>
            <a:ext cx="4309997" cy="3984320"/>
          </a:xfrm>
        </p:spPr>
      </p:pic>
    </p:spTree>
    <p:extLst>
      <p:ext uri="{BB962C8B-B14F-4D97-AF65-F5344CB8AC3E}">
        <p14:creationId xmlns:p14="http://schemas.microsoft.com/office/powerpoint/2010/main" val="22531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7B0C8E-4ABD-4686-AF90-F9AA3C5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Wyniki GMM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BFBF36-465B-4D0F-B0DB-8914D6FA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1500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l-PL">
                <a:cs typeface="Calibri"/>
              </a:rPr>
              <a:t>Tutaj najlepsze wyniki znowu były dla k=2. Z kryterium AIC wynika, że najmniej klasteryzacja jest przeuczona dla k=8 jednak, też dla tej liczby klastrów jest najniższa wartości indeksy Dunn, więc nie będziemy jej dalej rozpatrywać. Obiecująco za to wygląda k=4, dla którego model jest mniej przeuczony niż dla k=2 i k=3 jednak, jest jeszcze przed spadkiem wartości Dunn Index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C13DD46F-BF0E-40FD-A2FD-BFCD218F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26" y="1777574"/>
            <a:ext cx="3139857" cy="2238142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5C3519EB-9DD0-497A-A75E-B6D87F69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50" y="3973759"/>
            <a:ext cx="3463446" cy="22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B987A0-FEF8-4B6B-A0DA-85A3C6C0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TSNE dla klasteryzacji GMM dla k = 4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56B8D7F-BFB8-4625-8D02-CD14CA324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699" y="1814419"/>
            <a:ext cx="4420575" cy="4221688"/>
          </a:xfrm>
        </p:spPr>
      </p:pic>
    </p:spTree>
    <p:extLst>
      <p:ext uri="{BB962C8B-B14F-4D97-AF65-F5344CB8AC3E}">
        <p14:creationId xmlns:p14="http://schemas.microsoft.com/office/powerpoint/2010/main" val="223435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E1112-F363-431D-AE0D-455E0C57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Wynik dla k-prototypes</a:t>
            </a:r>
            <a:endParaRPr lang="pl-PL" err="1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18667370-1715-44CC-9567-6F87882AE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60" y="2740836"/>
            <a:ext cx="4577088" cy="2942963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129EA70-355F-44AB-81ED-CF4A87BD4A1C}"/>
              </a:ext>
            </a:extLst>
          </p:cNvPr>
          <p:cNvSpPr txBox="1"/>
          <p:nvPr/>
        </p:nvSpPr>
        <p:spPr>
          <a:xfrm>
            <a:off x="1227551" y="1853852"/>
            <a:ext cx="10029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Analogicznie jak dla k-</a:t>
            </a:r>
            <a:r>
              <a:rPr lang="pl-PL" err="1"/>
              <a:t>means</a:t>
            </a:r>
            <a:r>
              <a:rPr lang="pl-PL"/>
              <a:t>, k-</a:t>
            </a:r>
            <a:r>
              <a:rPr lang="pl-PL" err="1"/>
              <a:t>prototype</a:t>
            </a:r>
            <a:r>
              <a:rPr lang="pl-PL"/>
              <a:t> pokazywało najlepsze wyniki badanych metryk dla k=2</a:t>
            </a:r>
          </a:p>
        </p:txBody>
      </p:sp>
    </p:spTree>
    <p:extLst>
      <p:ext uri="{BB962C8B-B14F-4D97-AF65-F5344CB8AC3E}">
        <p14:creationId xmlns:p14="http://schemas.microsoft.com/office/powerpoint/2010/main" val="285598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9656-3CE1-4569-8916-2E64C71B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Porównanie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wyników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dla</a:t>
            </a:r>
            <a:r>
              <a:rPr lang="en-GB">
                <a:cs typeface="Calibri Light"/>
              </a:rPr>
              <a:t> k = 4</a:t>
            </a:r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8A76D2C-F25A-4C6F-A52C-28AB2CE5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6" y="1983304"/>
            <a:ext cx="9965139" cy="1640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31042-6EE8-4F3E-914B-7AB65CF21C31}"/>
              </a:ext>
            </a:extLst>
          </p:cNvPr>
          <p:cNvSpPr txBox="1"/>
          <p:nvPr/>
        </p:nvSpPr>
        <p:spPr>
          <a:xfrm>
            <a:off x="1092631" y="3622140"/>
            <a:ext cx="98934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Wybraliśmy</a:t>
            </a:r>
            <a:r>
              <a:rPr lang="en-GB">
                <a:cs typeface="Calibri"/>
              </a:rPr>
              <a:t> k=4 </a:t>
            </a:r>
            <a:r>
              <a:rPr lang="en-GB" err="1">
                <a:cs typeface="Calibri"/>
              </a:rPr>
              <a:t>ponieważ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dla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metod</a:t>
            </a:r>
            <a:r>
              <a:rPr lang="en-GB">
                <a:cs typeface="Calibri"/>
              </a:rPr>
              <a:t> k-means </a:t>
            </a:r>
            <a:r>
              <a:rPr lang="en-GB" err="1">
                <a:cs typeface="Calibri"/>
              </a:rPr>
              <a:t>i</a:t>
            </a:r>
            <a:r>
              <a:rPr lang="en-GB">
                <a:cs typeface="Calibri"/>
              </a:rPr>
              <a:t> GMM </a:t>
            </a:r>
            <a:r>
              <a:rPr lang="en-GB" err="1">
                <a:cs typeface="Calibri"/>
              </a:rPr>
              <a:t>wydawała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się</a:t>
            </a:r>
            <a:r>
              <a:rPr lang="en-GB">
                <a:cs typeface="Calibri"/>
              </a:rPr>
              <a:t> to </a:t>
            </a:r>
            <a:r>
              <a:rPr lang="en-GB" err="1">
                <a:cs typeface="Calibri"/>
              </a:rPr>
              <a:t>być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optymalna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liczba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klastrów</a:t>
            </a:r>
            <a:r>
              <a:rPr lang="en-GB">
                <a:cs typeface="Calibri"/>
              </a:rPr>
              <a:t>. Jak </a:t>
            </a:r>
            <a:r>
              <a:rPr lang="en-GB" err="1">
                <a:cs typeface="Calibri"/>
              </a:rPr>
              <a:t>widać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powyżej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wszystkie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metody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miały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podobne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wyniki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dla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rozpatrywanych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metryk</a:t>
            </a:r>
            <a:r>
              <a:rPr lang="en-GB">
                <a:cs typeface="Calibri"/>
              </a:rPr>
              <a:t>, z </a:t>
            </a:r>
            <a:r>
              <a:rPr lang="en-GB" err="1">
                <a:cs typeface="Calibri"/>
              </a:rPr>
              <a:t>największą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różnicą</a:t>
            </a:r>
            <a:r>
              <a:rPr lang="en-GB">
                <a:cs typeface="Calibri"/>
              </a:rPr>
              <a:t> w </a:t>
            </a:r>
            <a:r>
              <a:rPr lang="en-GB" err="1">
                <a:cs typeface="Calibri"/>
              </a:rPr>
              <a:t>Minimalnej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odległości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pomiędzy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klastrami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gdzie</a:t>
            </a:r>
            <a:r>
              <a:rPr lang="en-GB">
                <a:cs typeface="Calibri"/>
              </a:rPr>
              <a:t> GMM </a:t>
            </a:r>
            <a:r>
              <a:rPr lang="en-GB" err="1">
                <a:cs typeface="Calibri"/>
              </a:rPr>
              <a:t>miało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zdecydowanie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lepszy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wynik</a:t>
            </a:r>
            <a:r>
              <a:rPr lang="en-GB">
                <a:cs typeface="Calibri"/>
              </a:rPr>
              <a:t> od </a:t>
            </a:r>
            <a:r>
              <a:rPr lang="en-GB" err="1">
                <a:cs typeface="Calibri"/>
              </a:rPr>
              <a:t>pozostałych</a:t>
            </a:r>
            <a:r>
              <a:rPr lang="en-GB">
                <a:cs typeface="Calibri"/>
              </a:rPr>
              <a:t>. </a:t>
            </a:r>
            <a:r>
              <a:rPr lang="en-GB" err="1">
                <a:cs typeface="Calibri"/>
              </a:rPr>
              <a:t>Dlatego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też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będziemy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badać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klastry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powstałe</a:t>
            </a:r>
            <a:r>
              <a:rPr lang="en-GB">
                <a:cs typeface="Calibri"/>
              </a:rPr>
              <a:t> w </a:t>
            </a:r>
            <a:r>
              <a:rPr lang="en-GB" err="1">
                <a:cs typeface="Calibri"/>
              </a:rPr>
              <a:t>wyniku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klastrowania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metodą</a:t>
            </a:r>
            <a:r>
              <a:rPr lang="en-GB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3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DE54CD-E7CF-463D-A055-E93A330D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Porównanie</a:t>
            </a:r>
            <a:r>
              <a:rPr lang="en-GB">
                <a:ea typeface="+mj-lt"/>
                <a:cs typeface="+mj-lt"/>
              </a:rPr>
              <a:t> </a:t>
            </a:r>
            <a:r>
              <a:rPr lang="en-GB" err="1">
                <a:ea typeface="+mj-lt"/>
                <a:cs typeface="+mj-lt"/>
              </a:rPr>
              <a:t>wyników</a:t>
            </a:r>
            <a:r>
              <a:rPr lang="en-GB">
                <a:ea typeface="+mj-lt"/>
                <a:cs typeface="+mj-lt"/>
              </a:rPr>
              <a:t> </a:t>
            </a:r>
            <a:r>
              <a:rPr lang="en-GB" err="1">
                <a:ea typeface="+mj-lt"/>
                <a:cs typeface="+mj-lt"/>
              </a:rPr>
              <a:t>dla</a:t>
            </a:r>
            <a:r>
              <a:rPr lang="en-GB">
                <a:ea typeface="+mj-lt"/>
                <a:cs typeface="+mj-lt"/>
              </a:rPr>
              <a:t> k = 2</a:t>
            </a:r>
            <a:endParaRPr lang="pl-PL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30622439-215E-46F7-8472-A85C6CCDF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05" y="2069861"/>
            <a:ext cx="10058400" cy="1403927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8C02E44-86AE-4380-8E54-AF9A86E7D694}"/>
              </a:ext>
            </a:extLst>
          </p:cNvPr>
          <p:cNvSpPr txBox="1"/>
          <p:nvPr/>
        </p:nvSpPr>
        <p:spPr>
          <a:xfrm>
            <a:off x="872647" y="3941523"/>
            <a:ext cx="10300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Kolejną odpowiednią liczbą </a:t>
            </a:r>
            <a:r>
              <a:rPr lang="pl-PL" err="1"/>
              <a:t>kalstrów</a:t>
            </a:r>
            <a:r>
              <a:rPr lang="pl-PL"/>
              <a:t> dla danych metod było k=2. Tutaj jako najlepszą </a:t>
            </a:r>
            <a:r>
              <a:rPr lang="pl-PL" err="1"/>
              <a:t>metode</a:t>
            </a:r>
            <a:r>
              <a:rPr lang="pl-PL"/>
              <a:t> wybierzemy k-</a:t>
            </a:r>
            <a:r>
              <a:rPr lang="pl-PL" err="1"/>
              <a:t>means</a:t>
            </a:r>
            <a:r>
              <a:rPr lang="pl-PL"/>
              <a:t> ponieważ ma zdecydowanie mniejszą wariancje wielkości klastrów i średnią odległość od centrum klastra niż </a:t>
            </a:r>
            <a:r>
              <a:rPr lang="pl-PL" err="1"/>
              <a:t>klastrowanie</a:t>
            </a:r>
            <a:r>
              <a:rPr lang="pl-PL"/>
              <a:t> metodą GMM.</a:t>
            </a:r>
          </a:p>
        </p:txBody>
      </p:sp>
    </p:spTree>
    <p:extLst>
      <p:ext uri="{BB962C8B-B14F-4D97-AF65-F5344CB8AC3E}">
        <p14:creationId xmlns:p14="http://schemas.microsoft.com/office/powerpoint/2010/main" val="4280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73AFA-E486-4385-8FE0-3915BD9B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B909F-1457-49AB-AA07-2231C340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err="1">
                <a:ea typeface="+mn-lt"/>
                <a:cs typeface="+mn-lt"/>
              </a:rPr>
              <a:t>Klasteryzacja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użytkowników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na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podstawie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danych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zawierającyhc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informacje</a:t>
            </a:r>
            <a:r>
              <a:rPr lang="en-GB">
                <a:cs typeface="Calibri"/>
              </a:rPr>
              <a:t> o </a:t>
            </a:r>
            <a:r>
              <a:rPr lang="en-GB" err="1">
                <a:cs typeface="Calibri"/>
              </a:rPr>
              <a:t>sesjach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użytkowników</a:t>
            </a:r>
            <a:r>
              <a:rPr lang="en-GB">
                <a:cs typeface="Calibri"/>
              </a:rPr>
              <a:t> w </a:t>
            </a:r>
            <a:r>
              <a:rPr lang="en-GB" err="1">
                <a:cs typeface="Calibri"/>
              </a:rPr>
              <a:t>internecie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na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stronach</a:t>
            </a:r>
            <a:r>
              <a:rPr lang="en-GB">
                <a:cs typeface="Calibri"/>
              </a:rPr>
              <a:t> e-commerce, </a:t>
            </a:r>
            <a:r>
              <a:rPr lang="en-GB" err="1">
                <a:cs typeface="Calibri"/>
              </a:rPr>
              <a:t>zbieranych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przez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okres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jednego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roku</a:t>
            </a:r>
            <a:r>
              <a:rPr lang="en-GB">
                <a:cs typeface="Calibri"/>
              </a:rPr>
              <a:t>. </a:t>
            </a:r>
            <a:r>
              <a:rPr lang="en-GB" err="1">
                <a:cs typeface="Calibri"/>
              </a:rPr>
              <a:t>Nasz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zbiór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danych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zawierał</a:t>
            </a:r>
            <a:r>
              <a:rPr lang="en-GB">
                <a:cs typeface="Calibri"/>
              </a:rPr>
              <a:t> 12 330 </a:t>
            </a:r>
            <a:r>
              <a:rPr lang="en-GB" err="1">
                <a:cs typeface="Calibri"/>
              </a:rPr>
              <a:t>obserwacji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które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były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opisywane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przez</a:t>
            </a:r>
            <a:r>
              <a:rPr lang="en-GB">
                <a:cs typeface="Calibri"/>
              </a:rPr>
              <a:t> 10 </a:t>
            </a:r>
            <a:r>
              <a:rPr lang="en-GB" err="1">
                <a:cs typeface="Calibri"/>
              </a:rPr>
              <a:t>zmiennych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kategorycznych</a:t>
            </a:r>
            <a:r>
              <a:rPr lang="en-GB">
                <a:cs typeface="Calibri"/>
              </a:rPr>
              <a:t> I 8 </a:t>
            </a:r>
            <a:r>
              <a:rPr lang="en-GB" err="1">
                <a:cs typeface="Calibri"/>
              </a:rPr>
              <a:t>zmiennych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numerycznych</a:t>
            </a:r>
            <a:r>
              <a:rPr lang="en-GB">
                <a:cs typeface="Calibri"/>
              </a:rPr>
              <a:t>.</a:t>
            </a:r>
            <a:endParaRPr lang="en-GB" err="1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cs typeface="Calibri"/>
            </a:endParaRP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2789ED34-DC66-42B3-84A9-15A59071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74" y="3227268"/>
            <a:ext cx="4095136" cy="28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1E40-DD79-4E5A-BA8E-064A25A1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Analiza </a:t>
            </a:r>
            <a:r>
              <a:rPr lang="en-GB" err="1">
                <a:cs typeface="Calibri Light"/>
              </a:rPr>
              <a:t>zmiennych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dla</a:t>
            </a:r>
            <a:r>
              <a:rPr lang="en-GB">
                <a:cs typeface="Calibri Light"/>
              </a:rPr>
              <a:t> k =4</a:t>
            </a:r>
            <a:endParaRPr lang="en-GB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D708A6D-EEB1-4F84-A26F-D0062488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82" y="1796104"/>
            <a:ext cx="3267074" cy="2169645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9D50A07-AA86-4498-B400-5B7B0091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65" y="4104649"/>
            <a:ext cx="3087665" cy="21783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EEB0A2D-C99B-409A-9BCF-2123516BD57B}"/>
              </a:ext>
            </a:extLst>
          </p:cNvPr>
          <p:cNvSpPr txBox="1"/>
          <p:nvPr/>
        </p:nvSpPr>
        <p:spPr>
          <a:xfrm>
            <a:off x="1102291" y="1937358"/>
            <a:ext cx="48099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Widzimy, że w jednym klastrze są zgromadzone  prawie wszystkie obserwacje, a pozostałe grupy są względnie małe. </a:t>
            </a:r>
          </a:p>
          <a:p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Nie udało nam się także zauważyć znaczących różnic pomiędzy rozkładami dla zmiennych numerycznych w wybranych klastrach.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95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7ABA-0DD2-4A1B-8893-D5BCF57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Zmiany</a:t>
            </a:r>
            <a:r>
              <a:rPr lang="en-GB">
                <a:cs typeface="Calibri Light"/>
              </a:rPr>
              <a:t> w </a:t>
            </a:r>
            <a:r>
              <a:rPr lang="en-GB" err="1">
                <a:cs typeface="Calibri Light"/>
              </a:rPr>
              <a:t>zmiennych</a:t>
            </a:r>
            <a:r>
              <a:rPr lang="en-GB">
                <a:cs typeface="Calibri Light"/>
              </a:rPr>
              <a:t> </a:t>
            </a:r>
            <a:r>
              <a:rPr lang="en-GB" err="1">
                <a:cs typeface="Calibri Light"/>
              </a:rPr>
              <a:t>kategorycznych</a:t>
            </a:r>
            <a:endParaRPr lang="en-GB" err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3C6FB0D-04EC-4F8D-A9C5-E3CB01684A23}"/>
              </a:ext>
            </a:extLst>
          </p:cNvPr>
          <p:cNvSpPr txBox="1"/>
          <p:nvPr/>
        </p:nvSpPr>
        <p:spPr>
          <a:xfrm>
            <a:off x="1094658" y="2012336"/>
            <a:ext cx="98633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Inaczej jednak ma się sytuacja ze zmiennymi kategorycznymi. Tutaj możemy zauważyć, że zmienne </a:t>
            </a:r>
            <a:r>
              <a:rPr lang="pl-PL" err="1"/>
              <a:t>Browser</a:t>
            </a:r>
            <a:r>
              <a:rPr lang="pl-PL"/>
              <a:t>, </a:t>
            </a:r>
            <a:r>
              <a:rPr lang="pl-PL" err="1"/>
              <a:t>TrafficType</a:t>
            </a:r>
            <a:r>
              <a:rPr lang="pl-PL"/>
              <a:t> i </a:t>
            </a:r>
            <a:r>
              <a:rPr lang="pl-PL" err="1"/>
              <a:t>OperatingSystems</a:t>
            </a:r>
            <a:r>
              <a:rPr lang="pl-PL"/>
              <a:t> bardzo dobrze rozróżniają nasze klastry. Widzimy, że wszyscy ludzie należący do klastra numer 2 generują tylko jeden typ ruch sieciowego. Podobnie wyłącznie użytkownicy należący do klastra 0, korzystając z przeglądarki oznaczonej numerem 6.</a:t>
            </a:r>
            <a:endParaRPr lang="pl-PL" err="1">
              <a:cs typeface="Calibri"/>
            </a:endParaRP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A097A6DD-6789-4AD8-922A-80416356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" y="4022943"/>
            <a:ext cx="3810382" cy="1932507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FE60E959-A3E0-474F-90C7-4F472D65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95" y="4073098"/>
            <a:ext cx="4083912" cy="1981927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B8C694C6-3C90-47C2-822E-9FA6CF6E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22" y="4042908"/>
            <a:ext cx="3816554" cy="19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43C3-C7A0-4068-B1D5-BF0B9076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Analiza </a:t>
            </a:r>
            <a:r>
              <a:rPr lang="en-GB" err="1">
                <a:ea typeface="+mj-lt"/>
                <a:cs typeface="+mj-lt"/>
              </a:rPr>
              <a:t>zmiennych</a:t>
            </a:r>
            <a:r>
              <a:rPr lang="en-GB">
                <a:ea typeface="+mj-lt"/>
                <a:cs typeface="+mj-lt"/>
              </a:rPr>
              <a:t> </a:t>
            </a:r>
            <a:r>
              <a:rPr lang="en-GB" err="1">
                <a:ea typeface="+mj-lt"/>
                <a:cs typeface="+mj-lt"/>
              </a:rPr>
              <a:t>dla</a:t>
            </a:r>
            <a:r>
              <a:rPr lang="en-GB">
                <a:ea typeface="+mj-lt"/>
                <a:cs typeface="+mj-lt"/>
              </a:rPr>
              <a:t> k =4</a:t>
            </a:r>
            <a:endParaRPr lang="pl-PL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CAA38B7-A875-4A34-8B6E-6027E94D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34" y="1847143"/>
            <a:ext cx="3159918" cy="2055922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10F9F2D-A1E6-40F4-81D4-03667BC7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11" y="4012149"/>
            <a:ext cx="3171824" cy="206400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ED5E6B0-BE7A-476A-AE01-36B7A9513EFC}"/>
              </a:ext>
            </a:extLst>
          </p:cNvPr>
          <p:cNvSpPr txBox="1"/>
          <p:nvPr/>
        </p:nvSpPr>
        <p:spPr>
          <a:xfrm>
            <a:off x="1094658" y="2028721"/>
            <a:ext cx="482436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Widzimy, że podobnie mamy jeden klaster, do którego przyporządkowana jest większość obserwacji, a drugi  z małą liczbą obserwacji.</a:t>
            </a:r>
          </a:p>
          <a:p>
            <a:endParaRPr lang="pl-PL">
              <a:cs typeface="Calibri"/>
            </a:endParaRPr>
          </a:p>
          <a:p>
            <a:r>
              <a:rPr lang="pl-PL">
                <a:cs typeface="Calibri"/>
              </a:rPr>
              <a:t>Tak samo jak wcześniej dla zmiennych numerycznych nie widać szczególnych różnic w rozkładach</a:t>
            </a: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10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B75A-BE5A-457C-90F5-3DF61046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Zmiany</a:t>
            </a:r>
            <a:r>
              <a:rPr lang="en-GB">
                <a:ea typeface="+mj-lt"/>
                <a:cs typeface="+mj-lt"/>
              </a:rPr>
              <a:t> w </a:t>
            </a:r>
            <a:r>
              <a:rPr lang="en-GB" err="1">
                <a:ea typeface="+mj-lt"/>
                <a:cs typeface="+mj-lt"/>
              </a:rPr>
              <a:t>zmiennych</a:t>
            </a:r>
            <a:r>
              <a:rPr lang="en-GB">
                <a:ea typeface="+mj-lt"/>
                <a:cs typeface="+mj-lt"/>
              </a:rPr>
              <a:t> </a:t>
            </a:r>
            <a:r>
              <a:rPr lang="en-GB" err="1">
                <a:ea typeface="+mj-lt"/>
                <a:cs typeface="+mj-lt"/>
              </a:rPr>
              <a:t>kategorycznych</a:t>
            </a:r>
            <a:endParaRPr lang="pl-PL" err="1">
              <a:ea typeface="+mj-lt"/>
              <a:cs typeface="+mj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5834F2A-FFB6-44C1-9932-55A1F3ECCC32}"/>
              </a:ext>
            </a:extLst>
          </p:cNvPr>
          <p:cNvSpPr txBox="1"/>
          <p:nvPr/>
        </p:nvSpPr>
        <p:spPr>
          <a:xfrm>
            <a:off x="1094658" y="1987754"/>
            <a:ext cx="60370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Największe różnice w naszych klastrach ponownie najlepiej było </a:t>
            </a:r>
            <a:r>
              <a:rPr lang="pl-PL" err="1">
                <a:cs typeface="Calibri"/>
              </a:rPr>
              <a:t>widac</a:t>
            </a:r>
            <a:r>
              <a:rPr lang="pl-PL">
                <a:cs typeface="Calibri"/>
              </a:rPr>
              <a:t> w zmiennych </a:t>
            </a:r>
            <a:r>
              <a:rPr lang="pl-PL" i="1" err="1">
                <a:cs typeface="Calibri"/>
              </a:rPr>
              <a:t>Browser</a:t>
            </a:r>
            <a:r>
              <a:rPr lang="pl-PL" i="1">
                <a:cs typeface="Calibri"/>
              </a:rPr>
              <a:t> </a:t>
            </a:r>
            <a:r>
              <a:rPr lang="pl-PL">
                <a:cs typeface="Calibri"/>
              </a:rPr>
              <a:t>i </a:t>
            </a:r>
            <a:r>
              <a:rPr lang="pl-PL" i="1" err="1">
                <a:cs typeface="Calibri"/>
              </a:rPr>
              <a:t>OperatingSystem</a:t>
            </a:r>
            <a:r>
              <a:rPr lang="pl-PL" i="1">
                <a:cs typeface="Calibri"/>
              </a:rPr>
              <a:t>. </a:t>
            </a:r>
            <a:r>
              <a:rPr lang="pl-PL">
                <a:cs typeface="Calibri"/>
              </a:rPr>
              <a:t>Widzimy między innymi, że jedynie użytkownicy należący do klastra 0 korzystali z </a:t>
            </a:r>
            <a:r>
              <a:rPr lang="pl-PL" err="1">
                <a:cs typeface="Calibri"/>
              </a:rPr>
              <a:t>przegladarek</a:t>
            </a:r>
            <a:r>
              <a:rPr lang="pl-PL">
                <a:cs typeface="Calibri"/>
              </a:rPr>
              <a:t> oznaczonych </a:t>
            </a:r>
            <a:r>
              <a:rPr lang="pl-PL" err="1">
                <a:cs typeface="Calibri"/>
              </a:rPr>
              <a:t>numeram</a:t>
            </a:r>
            <a:r>
              <a:rPr lang="pl-PL">
                <a:cs typeface="Calibri"/>
              </a:rPr>
              <a:t> 9 i 11. Podobnie się ma sytuacja dla systemów operacyjnych. Z systemu 5 i 7, korzystali jedynie użytkownicy z klastra 0, a z systemu 6 jedynie użytkownicy klastra 1. </a:t>
            </a:r>
          </a:p>
          <a:p>
            <a:endParaRPr lang="pl-PL">
              <a:cs typeface="Calibri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0AE8CA84-4454-4AEC-8787-9A9EBA36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55" y="1923815"/>
            <a:ext cx="4037780" cy="1961593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BBAB19E8-387E-4079-8E67-61DFAC58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12" y="4239410"/>
            <a:ext cx="3857523" cy="19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1A5-D350-4C27-8654-080D8D6C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Objaśnienie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zmiennych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34DF-8B7F-41B2-9AD8-2683CAC951C1}"/>
              </a:ext>
            </a:extLst>
          </p:cNvPr>
          <p:cNvSpPr txBox="1"/>
          <p:nvPr/>
        </p:nvSpPr>
        <p:spPr>
          <a:xfrm>
            <a:off x="1101236" y="1888524"/>
            <a:ext cx="1030074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>
                <a:ea typeface="+mn-lt"/>
                <a:cs typeface="+mn-lt"/>
              </a:rPr>
              <a:t>Administrative</a:t>
            </a:r>
            <a:r>
              <a:rPr lang="en-GB" sz="1400">
                <a:ea typeface="+mn-lt"/>
                <a:cs typeface="+mn-lt"/>
              </a:rPr>
              <a:t> - Number of pages visited by the visitor about account management.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Administrative duration</a:t>
            </a:r>
            <a:r>
              <a:rPr lang="en-GB" sz="1400">
                <a:ea typeface="+mn-lt"/>
                <a:cs typeface="+mn-lt"/>
              </a:rPr>
              <a:t> - Total amount of time (in seconds) spent by the visitor on account management related pages.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Informational</a:t>
            </a:r>
            <a:r>
              <a:rPr lang="en-GB" sz="1400">
                <a:ea typeface="+mn-lt"/>
                <a:cs typeface="+mn-lt"/>
              </a:rPr>
              <a:t> - Number of pages visited by the visitor about Web site, communication and address information of the shopping site.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Informational duration</a:t>
            </a:r>
            <a:r>
              <a:rPr lang="en-GB" sz="1400">
                <a:ea typeface="+mn-lt"/>
                <a:cs typeface="+mn-lt"/>
              </a:rPr>
              <a:t> - Total amount of time (in seconds) spent by the visitor on informational pages.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Product related</a:t>
            </a:r>
            <a:r>
              <a:rPr lang="en-GB" sz="1400">
                <a:ea typeface="+mn-lt"/>
                <a:cs typeface="+mn-lt"/>
              </a:rPr>
              <a:t> - Number of pages visited by visitor about product related pages.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Product related duration</a:t>
            </a:r>
            <a:r>
              <a:rPr lang="en-GB" sz="1400">
                <a:ea typeface="+mn-lt"/>
                <a:cs typeface="+mn-lt"/>
              </a:rPr>
              <a:t> - Total amount of time (in seconds) spent by the visitor on product related pages.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Bounce rate</a:t>
            </a:r>
            <a:r>
              <a:rPr lang="en-GB" sz="1400">
                <a:ea typeface="+mn-lt"/>
                <a:cs typeface="+mn-lt"/>
              </a:rPr>
              <a:t> - value of the pages visited by the visitor.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Exit rate</a:t>
            </a:r>
            <a:r>
              <a:rPr lang="en-GB" sz="1400">
                <a:ea typeface="+mn-lt"/>
                <a:cs typeface="+mn-lt"/>
              </a:rPr>
              <a:t> - Average exit rate value of the pages visited by the visitor.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Page value</a:t>
            </a:r>
            <a:r>
              <a:rPr lang="en-GB" sz="1400">
                <a:ea typeface="+mn-lt"/>
                <a:cs typeface="+mn-lt"/>
              </a:rPr>
              <a:t> - Average page value of the pages visited by the visitor.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Special day</a:t>
            </a:r>
            <a:r>
              <a:rPr lang="en-GB" sz="1400">
                <a:ea typeface="+mn-lt"/>
                <a:cs typeface="+mn-lt"/>
              </a:rPr>
              <a:t> - Closeness of the site visiting time to a special day.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Operating Systems</a:t>
            </a:r>
            <a:r>
              <a:rPr lang="en-GB" sz="1400">
                <a:ea typeface="+mn-lt"/>
                <a:cs typeface="+mn-lt"/>
              </a:rPr>
              <a:t> - Operating system of the visitor.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Browser</a:t>
            </a:r>
            <a:r>
              <a:rPr lang="en-GB" sz="1400">
                <a:ea typeface="+mn-lt"/>
                <a:cs typeface="+mn-lt"/>
              </a:rPr>
              <a:t> - Browser of the visitor.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Region</a:t>
            </a:r>
            <a:r>
              <a:rPr lang="en-GB" sz="1400">
                <a:ea typeface="+mn-lt"/>
                <a:cs typeface="+mn-lt"/>
              </a:rPr>
              <a:t> - Geographic region from which the session has been started by the visitor.</a:t>
            </a:r>
            <a:endParaRPr lang="en-GB" sz="1400">
              <a:cs typeface="Calibri"/>
            </a:endParaRPr>
          </a:p>
          <a:p>
            <a:r>
              <a:rPr lang="en-GB" sz="1400" b="1" err="1">
                <a:ea typeface="+mn-lt"/>
                <a:cs typeface="+mn-lt"/>
              </a:rPr>
              <a:t>TrafficType</a:t>
            </a:r>
            <a:r>
              <a:rPr lang="en-GB" sz="1400">
                <a:ea typeface="+mn-lt"/>
                <a:cs typeface="+mn-lt"/>
              </a:rPr>
              <a:t> - Traffic source by which the visitor has arrived at the Web site (e.g., banner, SMS, direct).</a:t>
            </a:r>
            <a:endParaRPr lang="en-GB" sz="1400">
              <a:cs typeface="Calibri"/>
            </a:endParaRPr>
          </a:p>
          <a:p>
            <a:r>
              <a:rPr lang="en-GB" sz="1400" b="1" err="1">
                <a:ea typeface="+mn-lt"/>
                <a:cs typeface="+mn-lt"/>
              </a:rPr>
              <a:t>VisitorType</a:t>
            </a:r>
            <a:r>
              <a:rPr lang="en-GB" sz="1400">
                <a:ea typeface="+mn-lt"/>
                <a:cs typeface="+mn-lt"/>
              </a:rPr>
              <a:t> - Visitor type as “New Visitor,” “Returning Visitor,” and “Other”.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Weekend</a:t>
            </a:r>
            <a:r>
              <a:rPr lang="en-GB" sz="1400">
                <a:ea typeface="+mn-lt"/>
                <a:cs typeface="+mn-lt"/>
              </a:rPr>
              <a:t> - Boolean value indicating whether the date of the visit is weekend.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Month</a:t>
            </a:r>
            <a:r>
              <a:rPr lang="en-GB" sz="1400">
                <a:ea typeface="+mn-lt"/>
                <a:cs typeface="+mn-lt"/>
              </a:rPr>
              <a:t> - Month value of the visit date.</a:t>
            </a:r>
            <a:endParaRPr lang="en-GB" sz="1400">
              <a:cs typeface="Calibri"/>
            </a:endParaRPr>
          </a:p>
          <a:p>
            <a:r>
              <a:rPr lang="en-GB" sz="1400" b="1">
                <a:ea typeface="+mn-lt"/>
                <a:cs typeface="+mn-lt"/>
              </a:rPr>
              <a:t>Revenue</a:t>
            </a:r>
            <a:r>
              <a:rPr lang="en-GB" sz="1400">
                <a:ea typeface="+mn-lt"/>
                <a:cs typeface="+mn-lt"/>
              </a:rPr>
              <a:t> - Class label indicating whether the visit has been finalized with a transaction.</a:t>
            </a:r>
            <a:endParaRPr lang="en-GB" sz="1400">
              <a:cs typeface="Calibri"/>
            </a:endParaRPr>
          </a:p>
          <a:p>
            <a:endParaRPr lang="en-GB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GB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8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752DE9-548D-405C-AFFA-881D4C22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Podstawowe informacje o zbiorze danych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2F9D56-CA52-4E4A-B6A5-0EEDF7A8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70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l-PL">
                <a:ea typeface="+mn-lt"/>
                <a:cs typeface="+mn-lt"/>
              </a:rPr>
              <a:t>Nasz zbiór danych nie zawierał brakujących danych.</a:t>
            </a:r>
            <a:endParaRPr lang="pl-PL"/>
          </a:p>
          <a:p>
            <a:pPr>
              <a:buFont typeface="Arial" panose="020F0502020204030204" pitchFamily="34" charset="0"/>
              <a:buChar char="•"/>
            </a:pPr>
            <a:r>
              <a:rPr lang="pl-PL">
                <a:ea typeface="+mn-lt"/>
                <a:cs typeface="+mn-lt"/>
              </a:rPr>
              <a:t>Nie było zmiennych gdzie liczba kategorii byłaby zbyt duża dla klasteryzacji.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l-PL">
                <a:cs typeface="Calibri"/>
              </a:rPr>
              <a:t>Największa informacja wzajemna pomiędzy </a:t>
            </a:r>
            <a:r>
              <a:rPr lang="pl-PL" i="1" err="1">
                <a:cs typeface="Calibri"/>
              </a:rPr>
              <a:t>OperatingSystems</a:t>
            </a:r>
            <a:r>
              <a:rPr lang="pl-PL" i="1">
                <a:cs typeface="Calibri"/>
              </a:rPr>
              <a:t> i </a:t>
            </a:r>
            <a:r>
              <a:rPr lang="pl-PL" i="1" err="1">
                <a:cs typeface="Calibri"/>
              </a:rPr>
              <a:t>Browser</a:t>
            </a:r>
            <a:endParaRPr lang="pl-PL" i="1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35A9AFC-B50A-4FFF-8F99-5AFFA080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15" y="1987631"/>
            <a:ext cx="5119329" cy="1457062"/>
          </a:xfrm>
          <a:prstGeom prst="rect">
            <a:avLst/>
          </a:prstGeom>
        </p:spPr>
      </p:pic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76655B55-E1FB-46FA-A776-5E5C519B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16" y="3695588"/>
            <a:ext cx="4545780" cy="23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A7BE-AC3A-4121-9875-BBE1C5FD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Macierz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korelacji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dla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zmiennych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numerycznych</a:t>
            </a:r>
            <a:endParaRPr lang="pl-P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9461-A61D-452E-9F80-4C7A48EC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92" y="2017798"/>
            <a:ext cx="5248788" cy="3851296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pl-PL" i="1">
                <a:cs typeface="Calibri"/>
              </a:rPr>
              <a:t>Najmocniej skorelowane zmienne numeryczne to </a:t>
            </a:r>
            <a:r>
              <a:rPr lang="pl-PL" i="1" err="1">
                <a:cs typeface="Calibri"/>
              </a:rPr>
              <a:t>BounceRates</a:t>
            </a:r>
            <a:r>
              <a:rPr lang="pl-PL" i="1">
                <a:ea typeface="+mn-lt"/>
                <a:cs typeface="+mn-lt"/>
              </a:rPr>
              <a:t>, </a:t>
            </a:r>
            <a:r>
              <a:rPr lang="pl-PL" i="1" err="1">
                <a:ea typeface="+mn-lt"/>
                <a:cs typeface="+mn-lt"/>
              </a:rPr>
              <a:t>ProductRelated_Duration</a:t>
            </a:r>
            <a:r>
              <a:rPr lang="pl-PL" i="1">
                <a:ea typeface="+mn-lt"/>
                <a:cs typeface="+mn-lt"/>
              </a:rPr>
              <a:t>,  </a:t>
            </a:r>
            <a:r>
              <a:rPr lang="pl-PL" i="1" err="1">
                <a:ea typeface="+mn-lt"/>
                <a:cs typeface="+mn-lt"/>
              </a:rPr>
              <a:t>Administrative_Duration</a:t>
            </a:r>
            <a:r>
              <a:rPr lang="pl-PL" i="1">
                <a:ea typeface="+mn-lt"/>
                <a:cs typeface="+mn-lt"/>
              </a:rPr>
              <a:t> i </a:t>
            </a:r>
            <a:r>
              <a:rPr lang="pl-PL" i="1" err="1">
                <a:ea typeface="+mn-lt"/>
                <a:cs typeface="+mn-lt"/>
              </a:rPr>
              <a:t>Informational_Duration</a:t>
            </a:r>
            <a:r>
              <a:rPr lang="pl-PL" i="1">
                <a:ea typeface="+mn-lt"/>
                <a:cs typeface="+mn-lt"/>
              </a:rPr>
              <a:t>. </a:t>
            </a:r>
            <a:r>
              <a:rPr lang="pl-PL">
                <a:ea typeface="+mn-lt"/>
                <a:cs typeface="+mn-lt"/>
              </a:rPr>
              <a:t>Nie dziwi nas to ponieważ </a:t>
            </a:r>
            <a:r>
              <a:rPr lang="pl-PL" err="1">
                <a:ea typeface="+mn-lt"/>
                <a:cs typeface="+mn-lt"/>
              </a:rPr>
              <a:t>BounceRates</a:t>
            </a:r>
            <a:r>
              <a:rPr lang="pl-PL">
                <a:ea typeface="+mn-lt"/>
                <a:cs typeface="+mn-lt"/>
              </a:rPr>
              <a:t> i </a:t>
            </a:r>
            <a:r>
              <a:rPr lang="pl-PL" err="1">
                <a:ea typeface="+mn-lt"/>
                <a:cs typeface="+mn-lt"/>
              </a:rPr>
              <a:t>ExitRates</a:t>
            </a:r>
            <a:r>
              <a:rPr lang="pl-PL">
                <a:ea typeface="+mn-lt"/>
                <a:cs typeface="+mn-lt"/>
              </a:rPr>
              <a:t> niosą bardzo podobne informacje o sesji użytkownika. Tak samo liczba odwiedzonych stron i czas na nich spędzony są mocno skorelowane, co podejrzewaliśmy już wcześńiej.</a:t>
            </a:r>
          </a:p>
          <a:p>
            <a:pPr>
              <a:buFont typeface="Arial,Sans-Serif" panose="020F0502020204030204" pitchFamily="34" charset="0"/>
              <a:buChar char="•"/>
            </a:pPr>
            <a:endParaRPr lang="pl-PL" i="1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9C3406-B860-4481-95C1-1FF8B9B4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4" y="2016548"/>
            <a:ext cx="5300355" cy="36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81FD5-508B-4307-A4A2-F9234E2E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Zmienne numeryczne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DA602C-7ED9-40BE-B516-B8049B55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Przy wszystkich zmiennych ilościowych zauważamy lewostronną skośność. Większość zmiennych przyjmuje wartości bliskie zeru.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A48616D-014E-46E1-B501-EED78249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3122733"/>
            <a:ext cx="9363587" cy="17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C8144-F848-4342-AAC1-9645D89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Zmienne kategoryczne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8705B0A-5EBB-4D83-B4B7-892F3A564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920" y="3381828"/>
            <a:ext cx="3500797" cy="2622654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4BD431CD-997C-4A8B-BC51-1C0538C8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07" y="3412986"/>
            <a:ext cx="3464232" cy="2596606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49208E76-F86C-464A-A948-32FE2AB2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74" y="3512289"/>
            <a:ext cx="3267587" cy="239800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C70985B-1F61-44AC-B7A0-797AEE089AFD}"/>
              </a:ext>
            </a:extLst>
          </p:cNvPr>
          <p:cNvSpPr txBox="1"/>
          <p:nvPr/>
        </p:nvSpPr>
        <p:spPr>
          <a:xfrm>
            <a:off x="1094658" y="1799302"/>
            <a:ext cx="82820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Większość ruchu sieciowego na stronach e-commerce, to użytkownicy powracający na strony, z których wcześniej korzystali.  </a:t>
            </a:r>
          </a:p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Większość sesji użytkowników w Internecie nie kończy się zakupem ze strony użytkownika.</a:t>
            </a:r>
            <a:endParaRPr lang="pl-PL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Najwięcej ruchu sieciowego odbywa się w maju i listopadzie.</a:t>
            </a:r>
            <a:endParaRPr lang="pl-P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596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AA04F-5836-4678-AD53-07C0C4C4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Zależności ze zmienną </a:t>
            </a:r>
            <a:r>
              <a:rPr lang="pl-PL" err="1">
                <a:cs typeface="Calibri Light"/>
              </a:rPr>
              <a:t>Revenue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B15F52-9631-4E62-8B66-00EA0D50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>
                <a:cs typeface="Calibri"/>
              </a:rPr>
              <a:t>Chcieliśmy także spojrzeć jak wygląda wartość zmiennej </a:t>
            </a:r>
            <a:r>
              <a:rPr lang="pl-PL" err="1">
                <a:cs typeface="Calibri"/>
              </a:rPr>
              <a:t>Revenue</a:t>
            </a:r>
            <a:r>
              <a:rPr lang="pl-PL">
                <a:cs typeface="Calibri"/>
              </a:rPr>
              <a:t>, które mogłaby być potencjalnie zmienną calu w badanym zbiorze danych, w zależności od pozostałych zmiennych. </a:t>
            </a:r>
            <a:r>
              <a:rPr lang="pl-PL">
                <a:ea typeface="+mn-lt"/>
                <a:cs typeface="+mn-lt"/>
              </a:rPr>
              <a:t>Na powyższych wykresach widzimy, że najwyższy procent sfinalizowanych transakcji jest w listopadzie oraz pomimo tego, że strony e-commerce są częściej odwiedzane w tygodniu roboczym, to w weekendy dochodzi częściej do zakupu ze strony użytkownika.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F7B52F9-1666-4CDD-BCC7-F6FC5C33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8" y="3325658"/>
            <a:ext cx="5783006" cy="2894169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1053AB91-13C2-4862-AED4-EB2D2A86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70" y="3363058"/>
            <a:ext cx="2579330" cy="2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9F7-8AC7-4974-9337-9FC37A29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Feature Engineering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5F84-8095-4A1C-9486-A2CC03B2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err="1">
                <a:cs typeface="Calibri"/>
              </a:rPr>
              <a:t>Standaryzacja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danych</a:t>
            </a:r>
            <a:r>
              <a:rPr lang="en-GB">
                <a:cs typeface="Calibri"/>
              </a:rPr>
              <a:t> -  </a:t>
            </a:r>
            <a:r>
              <a:rPr lang="en-GB" err="1">
                <a:cs typeface="Calibri"/>
              </a:rPr>
              <a:t>średnie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wartości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dla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zmiennych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okreslających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liczbe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odwiedzonych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stron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były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rzędu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dziesiątek,w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momencie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gdy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czas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spędzony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stronach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był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rzędy</a:t>
            </a:r>
            <a:r>
              <a:rPr lang="en-GB">
                <a:cs typeface="Calibri"/>
              </a:rPr>
              <a:t> 10^2, a </a:t>
            </a:r>
            <a:r>
              <a:rPr lang="en-GB" err="1">
                <a:cs typeface="Calibri"/>
              </a:rPr>
              <a:t>nawet</a:t>
            </a:r>
            <a:r>
              <a:rPr lang="en-GB">
                <a:cs typeface="Calibri"/>
              </a:rPr>
              <a:t> 10^3. Do </a:t>
            </a:r>
            <a:r>
              <a:rPr lang="en-GB" err="1">
                <a:cs typeface="Calibri"/>
              </a:rPr>
              <a:t>prawidłowego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klastrowania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musieliśmy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więc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ustandaryzować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nasze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dane</a:t>
            </a:r>
            <a:r>
              <a:rPr lang="en-GB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One hot encoding – </a:t>
            </a:r>
            <a:r>
              <a:rPr lang="en-GB" err="1">
                <a:cs typeface="Calibri"/>
              </a:rPr>
              <a:t>stosowane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przez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nas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metody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poza</a:t>
            </a:r>
            <a:r>
              <a:rPr lang="en-GB">
                <a:cs typeface="Calibri"/>
              </a:rPr>
              <a:t> K-prototype </a:t>
            </a:r>
            <a:r>
              <a:rPr lang="en-GB" err="1">
                <a:cs typeface="Calibri"/>
              </a:rPr>
              <a:t>nie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radzą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sobie</a:t>
            </a:r>
            <a:r>
              <a:rPr lang="en-GB">
                <a:cs typeface="Calibri"/>
              </a:rPr>
              <a:t> z </a:t>
            </a:r>
            <a:r>
              <a:rPr lang="en-GB" err="1">
                <a:cs typeface="Calibri"/>
              </a:rPr>
              <a:t>danymi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kategorycznymi</a:t>
            </a:r>
            <a:r>
              <a:rPr lang="en-GB">
                <a:cs typeface="Calibri"/>
              </a:rPr>
              <a:t>. </a:t>
            </a:r>
            <a:r>
              <a:rPr lang="en-GB" err="1">
                <a:cs typeface="Calibri"/>
              </a:rPr>
              <a:t>Musielismy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więc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zastosować</a:t>
            </a:r>
            <a:r>
              <a:rPr lang="en-GB">
                <a:cs typeface="Calibri"/>
              </a:rPr>
              <a:t> one hot encoding </a:t>
            </a:r>
            <a:r>
              <a:rPr lang="en-GB" err="1">
                <a:cs typeface="Calibri"/>
              </a:rPr>
              <a:t>na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naszych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danych</a:t>
            </a:r>
            <a:r>
              <a:rPr lang="en-GB">
                <a:cs typeface="Calibri"/>
              </a:rPr>
              <a:t>. W </a:t>
            </a:r>
            <a:r>
              <a:rPr lang="en-GB" err="1">
                <a:cs typeface="Calibri"/>
              </a:rPr>
              <a:t>wyniku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tego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zabiegu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powstały</a:t>
            </a:r>
            <a:r>
              <a:rPr lang="en-GB">
                <a:cs typeface="Calibri"/>
              </a:rPr>
              <a:t> 63 </a:t>
            </a:r>
            <a:r>
              <a:rPr lang="en-GB" err="1">
                <a:cs typeface="Calibri"/>
              </a:rPr>
              <a:t>nowe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kolumny</a:t>
            </a:r>
            <a:r>
              <a:rPr lang="en-GB">
                <a:cs typeface="Calibri"/>
              </a:rPr>
              <a:t>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818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Online shopper's intention</vt:lpstr>
      <vt:lpstr>Cel projektu</vt:lpstr>
      <vt:lpstr>Objaśnienie zmiennych</vt:lpstr>
      <vt:lpstr>Podstawowe informacje o zbiorze danych</vt:lpstr>
      <vt:lpstr>Macierz korelacji dla zmiennych numerycznych</vt:lpstr>
      <vt:lpstr>Zmienne numeryczne</vt:lpstr>
      <vt:lpstr>Zmienne kategoryczne</vt:lpstr>
      <vt:lpstr>Zależności ze zmienną Revenue</vt:lpstr>
      <vt:lpstr>Feature Engineering</vt:lpstr>
      <vt:lpstr>TSNE </vt:lpstr>
      <vt:lpstr>Użyte metody klasteryzacji </vt:lpstr>
      <vt:lpstr>Użyte przez nas metryki do wyznaczenia ilosci klastrów.</vt:lpstr>
      <vt:lpstr>Wyniki dla k-means</vt:lpstr>
      <vt:lpstr>TSNE dla klasteryzacji k-means dla k = 2</vt:lpstr>
      <vt:lpstr>Wyniki GMM</vt:lpstr>
      <vt:lpstr>TSNE dla klasteryzacji GMM dla k = 4</vt:lpstr>
      <vt:lpstr>Wynik dla k-prototypes</vt:lpstr>
      <vt:lpstr>Porównanie wyników dla k = 4</vt:lpstr>
      <vt:lpstr>Porównanie wyników dla k = 2</vt:lpstr>
      <vt:lpstr>Analiza zmiennych dla k =4</vt:lpstr>
      <vt:lpstr>Zmiany w zmiennych kategorycznych</vt:lpstr>
      <vt:lpstr>Analiza zmiennych dla k =4</vt:lpstr>
      <vt:lpstr>Zmiany w zmiennych kategorycznych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4</cp:revision>
  <dcterms:created xsi:type="dcterms:W3CDTF">2021-06-07T21:47:09Z</dcterms:created>
  <dcterms:modified xsi:type="dcterms:W3CDTF">2021-06-08T11:59:35Z</dcterms:modified>
</cp:coreProperties>
</file>