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오동규" initials="오" lastIdx="1" clrIdx="0">
    <p:extLst>
      <p:ext uri="{19B8F6BF-5375-455C-9EA6-DF929625EA0E}">
        <p15:presenceInfo xmlns:p15="http://schemas.microsoft.com/office/powerpoint/2012/main" userId="S::dgn6954@konkuk.ac.kr::66a125a5-853c-427e-9969-e4d4fc91c32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2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3AA5D-E230-4807-AC5F-C0CAB2824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3DE227-C324-4F36-BA03-73A3D423C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4AB043-B2F9-444B-A1B4-C158D82CE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F61A-7F95-4B66-A2A2-DF09DF94357C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F3F541-C6E7-49DC-BC0D-E7AA319F4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65302F-1E7D-47A6-BE79-F2F587980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B3024-7A17-4FF7-9A36-45DE3E749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740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27CE7B-BD4B-42EE-841B-8523A29A3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693ACA-F8A3-418A-A201-FD1E495FE5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54A11E-DA98-423F-BF15-BE9C69E12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F61A-7F95-4B66-A2A2-DF09DF94357C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6723C-8FA5-4C34-917F-4CCED4632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B1E9C7-C2E0-495B-ACB7-D35A850DA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B3024-7A17-4FF7-9A36-45DE3E749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409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ED1A7FD-1AA3-4A93-A52D-0B8E29F713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6526CD-429F-4B94-B6DA-6821D31E67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6F2F59-CCDE-4C1A-B598-D7498ADA6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F61A-7F95-4B66-A2A2-DF09DF94357C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39F30B-D225-4320-BCDB-0E7B18788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D72F13-2FE4-45A6-A380-6E3F09D56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B3024-7A17-4FF7-9A36-45DE3E749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056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68275-737C-4E52-A98F-7CAD9EFF0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761A9-4FE1-4276-8456-E1F3D6F2A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86C13B-3797-40F6-8735-51B05AC85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F61A-7F95-4B66-A2A2-DF09DF94357C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CA0AF6-67D8-479C-9CC7-2EE28D02F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FED823-6130-4AD1-AB11-21E4D8603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B3024-7A17-4FF7-9A36-45DE3E749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347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0E6728-FDB9-4B99-B7B4-9A3065705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76E6C0-ABB3-4AE8-844C-455AF6E83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510448-F12A-424E-8D9E-829B4BB3B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F61A-7F95-4B66-A2A2-DF09DF94357C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8F7893-57D0-4226-ADCA-4CEAA9322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4964F1-ECF1-4D96-A31D-BFF41A147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B3024-7A17-4FF7-9A36-45DE3E749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74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C907C8-C1FD-4791-9163-0452B443C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C9768D-53F8-4559-84D2-1010EDE601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13C25D-2968-47CF-AB14-28BF15101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E6DD33-C203-476E-B188-78F3DA9F3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F61A-7F95-4B66-A2A2-DF09DF94357C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0A4428-18D9-4217-A483-D22A930C8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6D301D-D0AE-4924-9F3A-6B2F1C7B2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B3024-7A17-4FF7-9A36-45DE3E749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761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49BDAD-ADB6-4174-AE8B-2CC5B1700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A873AA-F77F-4981-A0C0-E00AF6446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15BD73-54B9-4D31-A307-EBE6C12D9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0471DCD-71F2-4208-A4AE-1006088816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3E03CE-A97A-497C-AF05-BE2E664277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EB914EB-6A37-4596-84BC-9D54FAE39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F61A-7F95-4B66-A2A2-DF09DF94357C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7EB31FE-0D9D-4C17-B679-E3479A719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F09A8DF-09E9-4E71-A8C8-E69D4A252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B3024-7A17-4FF7-9A36-45DE3E749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49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F88B57-D383-4BFC-8AE2-F1902DC8B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640399-5E90-4AE2-B8B4-9B8D85721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F61A-7F95-4B66-A2A2-DF09DF94357C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87C0953-224F-4E46-B357-C014A4E19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4ED5F6-ECE3-406A-A455-375AD0A2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B3024-7A17-4FF7-9A36-45DE3E749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849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E54D77-F40A-47FC-9AFE-B738AF8D5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F61A-7F95-4B66-A2A2-DF09DF94357C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010EA01-7B85-497B-AD56-E2912456C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BB6051-5983-46A2-A1E8-35EEFFC89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B3024-7A17-4FF7-9A36-45DE3E749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224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32322A-6A0B-4A0A-AA24-1E0502818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1359BF-42A1-47D0-AAF9-39C591E1B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00534D-88E7-41FE-9DBB-60D498ABC3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71C74E-C3A8-4E4A-A2DF-94617E045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F61A-7F95-4B66-A2A2-DF09DF94357C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4BEF98-1C11-4378-823A-EEEC3DF49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253A42-E47A-4C81-8527-EEA27D22D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B3024-7A17-4FF7-9A36-45DE3E749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584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02BC93-3C91-4A23-BC37-4F5D5C9B8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EBC37FB-40B2-4050-99AE-CFFB7265DE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F180FE-722C-40A7-A93F-3163022D6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3E948B-2BB8-4E1A-B0E4-060492223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F61A-7F95-4B66-A2A2-DF09DF94357C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59D728-4B27-47CD-A8FE-E512D90E0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2F0136-7AA3-4000-8B8F-70A7ED6B2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B3024-7A17-4FF7-9A36-45DE3E749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26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934F7C-5253-4CBC-8481-2F8558852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D34A93-FE84-43CE-954B-F111F6332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C59B6D-3840-4D72-BDE6-A8F04BC8C5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DF61A-7F95-4B66-A2A2-DF09DF94357C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712BB0-F3E5-46E2-BDDF-46D1B5F556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8B6897-95DE-4239-8236-60FC2A40A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B3024-7A17-4FF7-9A36-45DE3E749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319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bpia.co.kr/journal/articleDetail?nodeId=NODE09275344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3C0685-E838-43CD-8F21-F9445ED7C71E}"/>
              </a:ext>
            </a:extLst>
          </p:cNvPr>
          <p:cNvSpPr txBox="1"/>
          <p:nvPr/>
        </p:nvSpPr>
        <p:spPr>
          <a:xfrm>
            <a:off x="823482" y="1091245"/>
            <a:ext cx="5065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태양광 발전량 예측 주제 조사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3354C9-48D7-4C1C-9DB7-98B3C151686A}"/>
              </a:ext>
            </a:extLst>
          </p:cNvPr>
          <p:cNvSpPr txBox="1"/>
          <p:nvPr/>
        </p:nvSpPr>
        <p:spPr>
          <a:xfrm>
            <a:off x="1237272" y="2704378"/>
            <a:ext cx="573314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ko-KR" altLang="en-US" sz="2000" dirty="0"/>
              <a:t>태양광 발전량 예측 연구의 필요성</a:t>
            </a:r>
            <a:endParaRPr lang="en-US" altLang="ko-KR" sz="2000" dirty="0"/>
          </a:p>
          <a:p>
            <a:pPr marL="514350" indent="-514350">
              <a:buFont typeface="+mj-lt"/>
              <a:buAutoNum type="romanUcPeriod"/>
            </a:pPr>
            <a:endParaRPr lang="en-US" altLang="ko-KR" sz="2000" dirty="0"/>
          </a:p>
          <a:p>
            <a:pPr marL="514350" indent="-514350">
              <a:buFont typeface="+mj-lt"/>
              <a:buAutoNum type="romanUcPeriod"/>
            </a:pPr>
            <a:r>
              <a:rPr lang="ko-KR" altLang="en-US" sz="2000" dirty="0"/>
              <a:t>선행 연구들</a:t>
            </a:r>
            <a:endParaRPr lang="en-US" altLang="ko-KR" sz="2000" dirty="0"/>
          </a:p>
          <a:p>
            <a:pPr marL="514350" indent="-514350">
              <a:buFont typeface="+mj-lt"/>
              <a:buAutoNum type="romanUcPeriod"/>
            </a:pPr>
            <a:endParaRPr lang="en-US" altLang="ko-KR" sz="2000" dirty="0"/>
          </a:p>
          <a:p>
            <a:pPr marL="514350" indent="-514350">
              <a:buFont typeface="+mj-lt"/>
              <a:buAutoNum type="romanUcPeriod"/>
            </a:pPr>
            <a:r>
              <a:rPr lang="ko-KR" altLang="en-US" sz="2000" dirty="0"/>
              <a:t>문제점</a:t>
            </a:r>
            <a:endParaRPr lang="en-US" altLang="ko-KR" sz="2000" dirty="0"/>
          </a:p>
          <a:p>
            <a:pPr marL="514350" indent="-514350">
              <a:buFont typeface="+mj-lt"/>
              <a:buAutoNum type="romanUcPeriod"/>
            </a:pPr>
            <a:endParaRPr lang="en-US" altLang="ko-KR" sz="2000" dirty="0"/>
          </a:p>
          <a:p>
            <a:pPr marL="514350" indent="-514350">
              <a:buFont typeface="+mj-lt"/>
              <a:buAutoNum type="romanUcPeriod"/>
            </a:pPr>
            <a:r>
              <a:rPr lang="ko-KR" altLang="en-US" sz="2000" dirty="0" err="1"/>
              <a:t>차별점</a:t>
            </a:r>
            <a:r>
              <a:rPr lang="ko-KR" altLang="en-US" sz="2000" dirty="0"/>
              <a:t> 및 연구계획</a:t>
            </a:r>
            <a:endParaRPr lang="en-US" altLang="ko-KR" sz="2000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8852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09D3DF-8636-4AB2-9638-94519E386E94}"/>
              </a:ext>
            </a:extLst>
          </p:cNvPr>
          <p:cNvSpPr txBox="1"/>
          <p:nvPr/>
        </p:nvSpPr>
        <p:spPr>
          <a:xfrm>
            <a:off x="703488" y="779689"/>
            <a:ext cx="3347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/>
              <a:t>차별점</a:t>
            </a:r>
            <a:r>
              <a:rPr lang="ko-KR" altLang="en-US" sz="2400" b="1" dirty="0"/>
              <a:t> 및 연구계획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6B5344-8692-48F5-B101-A3A503C85CA3}"/>
              </a:ext>
            </a:extLst>
          </p:cNvPr>
          <p:cNvSpPr txBox="1"/>
          <p:nvPr/>
        </p:nvSpPr>
        <p:spPr>
          <a:xfrm>
            <a:off x="703488" y="2145060"/>
            <a:ext cx="1022749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1. </a:t>
            </a:r>
            <a:r>
              <a:rPr lang="ko-KR" altLang="en-US" sz="1600" dirty="0"/>
              <a:t>태양광 발전량 예측에 사용되는 입력변수</a:t>
            </a:r>
            <a:r>
              <a:rPr lang="en-US" altLang="ko-KR" sz="1600" dirty="0"/>
              <a:t>(</a:t>
            </a:r>
            <a:r>
              <a:rPr lang="ko-KR" altLang="en-US" sz="1600" u="sng" dirty="0"/>
              <a:t>기상데이터</a:t>
            </a:r>
            <a:r>
              <a:rPr lang="en-US" altLang="ko-KR" sz="1600" dirty="0"/>
              <a:t>)</a:t>
            </a:r>
            <a:r>
              <a:rPr lang="ko-KR" altLang="en-US" sz="1600" dirty="0"/>
              <a:t>들은 서로 독립적이기보다 상관관계가 존재한다</a:t>
            </a:r>
            <a:r>
              <a:rPr lang="en-US" altLang="ko-KR" sz="1600" dirty="0"/>
              <a:t>.</a:t>
            </a:r>
            <a:r>
              <a:rPr lang="ko-KR" altLang="en-US" sz="1600" dirty="0"/>
              <a:t> 단순 </a:t>
            </a:r>
            <a:r>
              <a:rPr lang="en-US" altLang="ko-KR" sz="1600" dirty="0"/>
              <a:t> </a:t>
            </a:r>
            <a:br>
              <a:rPr lang="en-US" altLang="ko-KR" sz="1600" dirty="0"/>
            </a:br>
            <a:r>
              <a:rPr lang="en-US" altLang="ko-KR" sz="1600" dirty="0"/>
              <a:t>   </a:t>
            </a:r>
            <a:r>
              <a:rPr lang="ko-KR" altLang="en-US" sz="1600" dirty="0"/>
              <a:t>상관분석이 아닌 주성분분석</a:t>
            </a:r>
            <a:r>
              <a:rPr lang="en-US" altLang="ko-KR" sz="1600" dirty="0"/>
              <a:t>, SHAP value</a:t>
            </a:r>
            <a:r>
              <a:rPr lang="ko-KR" altLang="en-US" sz="1600" dirty="0"/>
              <a:t> 등을 이용해 주요 입력변수를 선정하고 그 근거를 제시하거나</a:t>
            </a:r>
            <a:r>
              <a:rPr lang="en-US" altLang="ko-KR" sz="1600" dirty="0"/>
              <a:t>,</a:t>
            </a:r>
            <a:r>
              <a:rPr lang="ko-KR" altLang="en-US" sz="1600" dirty="0"/>
              <a:t> 요</a:t>
            </a:r>
            <a:br>
              <a:rPr lang="en-US" altLang="ko-KR" sz="1600" dirty="0"/>
            </a:br>
            <a:r>
              <a:rPr lang="en-US" altLang="ko-KR" sz="1600" dirty="0"/>
              <a:t>   </a:t>
            </a:r>
            <a:r>
              <a:rPr lang="ko-KR" altLang="en-US" sz="1600" dirty="0"/>
              <a:t>인분석으로 </a:t>
            </a:r>
            <a:r>
              <a:rPr lang="ko-KR" altLang="en-US" sz="1600" dirty="0" err="1"/>
              <a:t>입력값을</a:t>
            </a:r>
            <a:r>
              <a:rPr lang="ko-KR" altLang="en-US" sz="1600" dirty="0"/>
              <a:t> 가공해 모델의 예측에 이용하는 방법 등을 기존 연구와 차별적으로 수행해 볼 수 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   </a:t>
            </a:r>
            <a:r>
              <a:rPr lang="ko-KR" altLang="en-US" sz="1600" dirty="0"/>
              <a:t>또한 </a:t>
            </a:r>
            <a:r>
              <a:rPr lang="en-US" altLang="ko-KR" sz="1600" dirty="0"/>
              <a:t>3</a:t>
            </a:r>
            <a:r>
              <a:rPr lang="ko-KR" altLang="en-US" sz="1600" dirty="0"/>
              <a:t>시간 간격의 기상 예보데이터를 </a:t>
            </a:r>
            <a:r>
              <a:rPr lang="en-US" altLang="ko-KR" sz="1600" dirty="0"/>
              <a:t>1</a:t>
            </a:r>
            <a:r>
              <a:rPr lang="ko-KR" altLang="en-US" sz="1600" dirty="0"/>
              <a:t>시간 간격의 관측데이터와 함께 이용할 때</a:t>
            </a:r>
            <a:r>
              <a:rPr lang="en-US" altLang="ko-KR" sz="1600" dirty="0"/>
              <a:t>, </a:t>
            </a:r>
            <a:r>
              <a:rPr lang="ko-KR" altLang="en-US" sz="1600" dirty="0"/>
              <a:t>과거 관측데이터를 통해 </a:t>
            </a:r>
            <a:br>
              <a:rPr lang="en-US" altLang="ko-KR" sz="1600" dirty="0"/>
            </a:br>
            <a:r>
              <a:rPr lang="en-US" altLang="ko-KR" sz="1600" dirty="0"/>
              <a:t>   1</a:t>
            </a:r>
            <a:r>
              <a:rPr lang="ko-KR" altLang="en-US" sz="1600" dirty="0"/>
              <a:t>시간 간격의 예보데이터를 생성하여 모델 예측에 이용하는 방법으로 기존 연구</a:t>
            </a:r>
            <a:r>
              <a:rPr lang="en-US" altLang="ko-KR" sz="1600" dirty="0"/>
              <a:t>(</a:t>
            </a:r>
            <a:r>
              <a:rPr lang="ko-KR" altLang="en-US" sz="1600" dirty="0" err="1"/>
              <a:t>선형보간법</a:t>
            </a:r>
            <a:r>
              <a:rPr lang="ko-KR" altLang="en-US" sz="1600" dirty="0"/>
              <a:t> 이용</a:t>
            </a:r>
            <a:r>
              <a:rPr lang="en-US" altLang="ko-KR" sz="1600" dirty="0"/>
              <a:t>)</a:t>
            </a:r>
            <a:r>
              <a:rPr lang="ko-KR" altLang="en-US" sz="1600" dirty="0"/>
              <a:t>와 차별적</a:t>
            </a:r>
            <a:br>
              <a:rPr lang="en-US" altLang="ko-KR" sz="1600" dirty="0"/>
            </a:br>
            <a:r>
              <a:rPr lang="en-US" altLang="ko-KR" sz="1600" dirty="0"/>
              <a:t>   </a:t>
            </a:r>
            <a:r>
              <a:rPr lang="ko-KR" altLang="en-US" sz="1600" dirty="0"/>
              <a:t>으로 적용해볼 수 있다</a:t>
            </a:r>
            <a:r>
              <a:rPr lang="en-US" altLang="ko-KR" sz="1600" dirty="0"/>
              <a:t>. (</a:t>
            </a:r>
            <a:r>
              <a:rPr lang="ko-KR" altLang="en-US" sz="1600" dirty="0"/>
              <a:t>두 방법 모두 변동성이 존재하나 과거 관측 데이터를 이용해 더 적합한 예보데이터</a:t>
            </a:r>
            <a:br>
              <a:rPr lang="en-US" altLang="ko-KR" sz="1600" dirty="0"/>
            </a:br>
            <a:r>
              <a:rPr lang="en-US" altLang="ko-KR" sz="1600" dirty="0"/>
              <a:t>   </a:t>
            </a:r>
            <a:r>
              <a:rPr lang="ko-KR" altLang="en-US" sz="1600" dirty="0"/>
              <a:t>를 생성해낸다면 유의미한 성과를 얻을 수 있을 것으로 예상됨</a:t>
            </a:r>
            <a:r>
              <a:rPr lang="en-US" altLang="ko-KR" sz="1600" dirty="0"/>
              <a:t>)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2. </a:t>
            </a:r>
            <a:r>
              <a:rPr lang="ko-KR" altLang="en-US" sz="1600" dirty="0"/>
              <a:t>수집 가능한 국내 태양광 발전량 데이터와 기상데이터를 모아 대표적인 몇 개의 모델</a:t>
            </a:r>
            <a:r>
              <a:rPr lang="en-US" altLang="ko-KR" sz="1600" dirty="0"/>
              <a:t>(LSTM, </a:t>
            </a:r>
            <a:r>
              <a:rPr lang="ko-KR" altLang="en-US" sz="1600" dirty="0"/>
              <a:t>시계열모델</a:t>
            </a:r>
            <a:r>
              <a:rPr lang="en-US" altLang="ko-KR" sz="1600" dirty="0"/>
              <a:t>, </a:t>
            </a:r>
            <a:br>
              <a:rPr lang="en-US" altLang="ko-KR" sz="1600" dirty="0"/>
            </a:br>
            <a:r>
              <a:rPr lang="en-US" altLang="ko-KR" sz="1600" dirty="0"/>
              <a:t>   Neural Prophet </a:t>
            </a:r>
            <a:r>
              <a:rPr lang="ko-KR" altLang="en-US" sz="1600" dirty="0"/>
              <a:t>등</a:t>
            </a:r>
            <a:r>
              <a:rPr lang="en-US" altLang="ko-KR" sz="1600" dirty="0"/>
              <a:t>)</a:t>
            </a:r>
            <a:r>
              <a:rPr lang="ko-KR" altLang="en-US" sz="1600" dirty="0"/>
              <a:t>을 지역별로 제작하고</a:t>
            </a:r>
            <a:r>
              <a:rPr lang="en-US" altLang="ko-KR" sz="1600" dirty="0"/>
              <a:t>,</a:t>
            </a:r>
            <a:r>
              <a:rPr lang="ko-KR" altLang="en-US" sz="1600" dirty="0"/>
              <a:t> 서로 다른 출력 방식을 이용한 예측 결과의 비교를 통해 태양광 </a:t>
            </a:r>
            <a:br>
              <a:rPr lang="en-US" altLang="ko-KR" sz="1600" dirty="0"/>
            </a:br>
            <a:r>
              <a:rPr lang="en-US" altLang="ko-KR" sz="1600" dirty="0"/>
              <a:t>   </a:t>
            </a:r>
            <a:r>
              <a:rPr lang="ko-KR" altLang="en-US" sz="1600" dirty="0"/>
              <a:t>발전량 예측의 </a:t>
            </a:r>
            <a:r>
              <a:rPr lang="en-US" altLang="ko-KR" sz="1600" dirty="0"/>
              <a:t>Multistep Prediction </a:t>
            </a:r>
            <a:r>
              <a:rPr lang="ko-KR" altLang="en-US" sz="1600" dirty="0"/>
              <a:t>에 가장 적합한 출력 방식을 제안하는 연구를 수행해 볼 수 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38080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09D3DF-8636-4AB2-9638-94519E386E94}"/>
              </a:ext>
            </a:extLst>
          </p:cNvPr>
          <p:cNvSpPr txBox="1"/>
          <p:nvPr/>
        </p:nvSpPr>
        <p:spPr>
          <a:xfrm>
            <a:off x="808263" y="913039"/>
            <a:ext cx="3347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/>
              <a:t>차별점</a:t>
            </a:r>
            <a:r>
              <a:rPr lang="ko-KR" altLang="en-US" sz="2400" b="1" dirty="0"/>
              <a:t> 및 연구계획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6B5344-8692-48F5-B101-A3A503C85CA3}"/>
              </a:ext>
            </a:extLst>
          </p:cNvPr>
          <p:cNvSpPr txBox="1"/>
          <p:nvPr/>
        </p:nvSpPr>
        <p:spPr>
          <a:xfrm>
            <a:off x="808263" y="2453736"/>
            <a:ext cx="1025849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3. </a:t>
            </a:r>
            <a:r>
              <a:rPr lang="ko-KR" altLang="en-US" sz="1600" dirty="0"/>
              <a:t>당진 수상태양광 발전소는 국내에 최초로 설립된 수상태양광 발전소이다</a:t>
            </a:r>
            <a:r>
              <a:rPr lang="en-US" altLang="ko-KR" sz="1600" dirty="0"/>
              <a:t>. </a:t>
            </a:r>
            <a:r>
              <a:rPr lang="ko-KR" altLang="en-US" sz="1600" dirty="0"/>
              <a:t>현재 수상태양광 발전소의 발전량 </a:t>
            </a:r>
            <a:br>
              <a:rPr lang="en-US" altLang="ko-KR" sz="1600" dirty="0"/>
            </a:br>
            <a:r>
              <a:rPr lang="en-US" altLang="ko-KR" sz="1600" dirty="0"/>
              <a:t>   </a:t>
            </a:r>
            <a:r>
              <a:rPr lang="ko-KR" altLang="en-US" sz="1600" dirty="0"/>
              <a:t>예측은 육상태양광 발전소와 마찬가지로 지역의 기상 관측데이터를 이용하고 있지만</a:t>
            </a:r>
            <a:r>
              <a:rPr lang="en-US" altLang="ko-KR" sz="1600" dirty="0"/>
              <a:t>, </a:t>
            </a:r>
            <a:r>
              <a:rPr lang="ko-KR" altLang="en-US" sz="1600" dirty="0"/>
              <a:t>실제 육지와 수상의 환</a:t>
            </a:r>
            <a:br>
              <a:rPr lang="en-US" altLang="ko-KR" sz="1600" dirty="0"/>
            </a:br>
            <a:r>
              <a:rPr lang="en-US" altLang="ko-KR" sz="1600" dirty="0"/>
              <a:t>   </a:t>
            </a:r>
            <a:r>
              <a:rPr lang="ko-KR" altLang="en-US" sz="1600" dirty="0"/>
              <a:t>경에는 많은 차이가 존재한다</a:t>
            </a:r>
            <a:r>
              <a:rPr lang="en-US" altLang="ko-KR" sz="1600" dirty="0"/>
              <a:t>.</a:t>
            </a:r>
            <a:r>
              <a:rPr lang="ko-KR" altLang="en-US" sz="1600" dirty="0"/>
              <a:t> 실제로 같은 규모의 당진 태양광 발전소이지만 수상태양광 발전소와 육상태양</a:t>
            </a:r>
            <a:br>
              <a:rPr lang="en-US" altLang="ko-KR" sz="1600" dirty="0"/>
            </a:br>
            <a:r>
              <a:rPr lang="en-US" altLang="ko-KR" sz="1600" dirty="0"/>
              <a:t>   </a:t>
            </a:r>
            <a:r>
              <a:rPr lang="ko-KR" altLang="en-US" sz="1600" dirty="0"/>
              <a:t>광 발전소의 발전량에는 꽤 큰 차이가 존재함을 데이터를 통해 확인할 수 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   </a:t>
            </a:r>
            <a:r>
              <a:rPr lang="ko-KR" altLang="en-US" sz="1600" dirty="0"/>
              <a:t>수상태양광 발전소의 발전량을 예측하는 모델과 육상태양광 발전소의 발전량을 예측하는 모델을 각각 따로 </a:t>
            </a:r>
            <a:br>
              <a:rPr lang="en-US" altLang="ko-KR" sz="1600" dirty="0"/>
            </a:br>
            <a:r>
              <a:rPr lang="en-US" altLang="ko-KR" sz="1600" dirty="0"/>
              <a:t>   </a:t>
            </a:r>
            <a:r>
              <a:rPr lang="ko-KR" altLang="en-US" sz="1600" dirty="0"/>
              <a:t>만들고</a:t>
            </a:r>
            <a:r>
              <a:rPr lang="en-US" altLang="ko-KR" sz="1600" dirty="0"/>
              <a:t>, </a:t>
            </a:r>
            <a:r>
              <a:rPr lang="ko-KR" altLang="en-US" sz="1600" dirty="0"/>
              <a:t>두 모델의 발전량 </a:t>
            </a:r>
            <a:r>
              <a:rPr lang="ko-KR" altLang="en-US" sz="1600" dirty="0" err="1"/>
              <a:t>예측값</a:t>
            </a:r>
            <a:r>
              <a:rPr lang="ko-KR" altLang="en-US" sz="1600" dirty="0"/>
              <a:t> 출력에 각 입력변수들이 미치는 영향의 차이 비교를 통해 수상태양광 발전</a:t>
            </a:r>
            <a:br>
              <a:rPr lang="en-US" altLang="ko-KR" sz="1600" dirty="0"/>
            </a:br>
            <a:r>
              <a:rPr lang="en-US" altLang="ko-KR" sz="1600" dirty="0"/>
              <a:t>   </a:t>
            </a:r>
            <a:r>
              <a:rPr lang="ko-KR" altLang="en-US" sz="1600" dirty="0"/>
              <a:t>량 예측과 육상태양광 발전량 예측의 주요 영향인자 선정이 다르게 이루어져야 함을 제시할 수 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   또한 현재까지 데이터를 기반으로 수상태양광 발전과 육상태양광 발전량 예측의 비교를 수행한 논문은 거의 </a:t>
            </a:r>
            <a:br>
              <a:rPr lang="en-US" altLang="ko-KR" sz="1600" dirty="0"/>
            </a:br>
            <a:r>
              <a:rPr lang="en-US" altLang="ko-KR" sz="1600" dirty="0"/>
              <a:t>   </a:t>
            </a:r>
            <a:r>
              <a:rPr lang="ko-KR" altLang="en-US" sz="1600" dirty="0"/>
              <a:t>존재하지 않기 때문에 기존의 논문과 차별점으로 가져갈 수 있다고 생각된다</a:t>
            </a:r>
            <a:r>
              <a:rPr lang="en-US" altLang="ko-KR" sz="1600" dirty="0"/>
              <a:t>.</a:t>
            </a:r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75615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D8C8D6-7B96-4883-964E-E3CE19E753CB}"/>
              </a:ext>
            </a:extLst>
          </p:cNvPr>
          <p:cNvSpPr txBox="1"/>
          <p:nvPr/>
        </p:nvSpPr>
        <p:spPr>
          <a:xfrm>
            <a:off x="612667" y="605564"/>
            <a:ext cx="10523349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ᆞ </a:t>
            </a:r>
            <a:r>
              <a:rPr lang="ko-KR" altLang="en-US" b="1" dirty="0"/>
              <a:t>활용가능한 데이터셋</a:t>
            </a:r>
            <a:endParaRPr lang="en-US" altLang="ko-KR" b="1" dirty="0"/>
          </a:p>
          <a:p>
            <a:endParaRPr lang="en-US" altLang="ko-KR" sz="600" b="1" dirty="0"/>
          </a:p>
          <a:p>
            <a:endParaRPr lang="en-US" altLang="ko-KR" sz="1600" dirty="0"/>
          </a:p>
          <a:p>
            <a:r>
              <a:rPr lang="ko-KR" altLang="en-US" sz="1400" dirty="0"/>
              <a:t>     </a:t>
            </a:r>
            <a:r>
              <a:rPr lang="ko-KR" altLang="en-US" sz="1400" dirty="0" err="1"/>
              <a:t>당진시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석문면</a:t>
            </a:r>
            <a:r>
              <a:rPr lang="ko-KR" altLang="en-US" sz="1400" dirty="0"/>
              <a:t> </a:t>
            </a:r>
            <a:r>
              <a:rPr lang="en-US" altLang="ko-KR" sz="1400" dirty="0"/>
              <a:t>/ </a:t>
            </a:r>
            <a:r>
              <a:rPr lang="ko-KR" altLang="en-US" sz="1400" dirty="0"/>
              <a:t>울산 </a:t>
            </a:r>
            <a:r>
              <a:rPr lang="ko-KR" altLang="en-US" sz="1400" dirty="0" err="1"/>
              <a:t>야음장생포동</a:t>
            </a:r>
            <a:r>
              <a:rPr lang="ko-KR" altLang="en-US" sz="1400" dirty="0"/>
              <a:t> 동네 단기예보 데이터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기온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</a:rPr>
              <a:t>일최고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</a:rPr>
              <a:t>죄저기온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습도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강수확률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, 6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시간 강수량 및 적설량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b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    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강수형태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풍속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풍향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하늘상태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en-US" altLang="ko-KR" sz="1400" dirty="0"/>
              <a:t> (</a:t>
            </a:r>
            <a:r>
              <a:rPr lang="en-US" altLang="ko-KR" sz="1400" u="sng" dirty="0"/>
              <a:t>3</a:t>
            </a:r>
            <a:r>
              <a:rPr lang="ko-KR" altLang="en-US" sz="1400" u="sng" dirty="0"/>
              <a:t>시간 단위</a:t>
            </a:r>
            <a:r>
              <a:rPr lang="en-US" altLang="ko-KR" sz="1400" dirty="0"/>
              <a:t>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  </a:t>
            </a:r>
            <a:r>
              <a:rPr lang="ko-KR" altLang="en-US" sz="1400" dirty="0"/>
              <a:t>충남 서산시 </a:t>
            </a:r>
            <a:r>
              <a:rPr lang="en-US" altLang="ko-KR" sz="1400" dirty="0"/>
              <a:t>/ </a:t>
            </a:r>
            <a:r>
              <a:rPr lang="ko-KR" altLang="en-US" sz="1400" dirty="0"/>
              <a:t>울산광역시 종관기상관측</a:t>
            </a:r>
            <a:r>
              <a:rPr lang="en-US" altLang="ko-KR" sz="1400" dirty="0"/>
              <a:t>(ASOS) </a:t>
            </a:r>
            <a:r>
              <a:rPr lang="ko-KR" altLang="en-US" sz="1400" dirty="0"/>
              <a:t>데이터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기온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습도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강수량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적설량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</a:rPr>
              <a:t>충속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풍향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</a:rPr>
              <a:t>전운량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일조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일사량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증기압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b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    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현지기압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해면기압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</a:rPr>
              <a:t>중하층운량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운형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</a:rPr>
              <a:t>최저운고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시정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지면온도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</a:rPr>
              <a:t>높이별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 지중온도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)  </a:t>
            </a:r>
            <a:r>
              <a:rPr lang="en-US" altLang="ko-KR" sz="1400" dirty="0"/>
              <a:t>(</a:t>
            </a:r>
            <a:r>
              <a:rPr lang="en-US" altLang="ko-KR" sz="1400" u="sng" dirty="0"/>
              <a:t>1</a:t>
            </a:r>
            <a:r>
              <a:rPr lang="ko-KR" altLang="en-US" sz="1400" u="sng" dirty="0"/>
              <a:t>시간 단위</a:t>
            </a:r>
            <a:r>
              <a:rPr lang="en-US" altLang="ko-KR" sz="1400" dirty="0"/>
              <a:t>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  </a:t>
            </a:r>
            <a:r>
              <a:rPr lang="ko-KR" altLang="en-US" sz="1400" dirty="0"/>
              <a:t>서산시 </a:t>
            </a:r>
            <a:r>
              <a:rPr lang="ko-KR" altLang="en-US" sz="1400" dirty="0" err="1"/>
              <a:t>대산읍</a:t>
            </a:r>
            <a:r>
              <a:rPr lang="ko-KR" altLang="en-US" sz="1400" dirty="0"/>
              <a:t> </a:t>
            </a:r>
            <a:r>
              <a:rPr lang="en-US" altLang="ko-KR" sz="1400" dirty="0"/>
              <a:t>/ </a:t>
            </a:r>
            <a:r>
              <a:rPr lang="ko-KR" altLang="en-US" sz="1400" dirty="0"/>
              <a:t>울산 동구 실시간 대기오염물질 관측자료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미세먼지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(PM10),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초미세먼지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(PM2.5),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오존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아황산가스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일산화탄소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b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    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이산화질소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)  </a:t>
            </a:r>
            <a:r>
              <a:rPr lang="en-US" altLang="ko-KR" sz="1400" dirty="0"/>
              <a:t>(</a:t>
            </a:r>
            <a:r>
              <a:rPr lang="en-US" altLang="ko-KR" sz="1400" u="sng" dirty="0"/>
              <a:t>1</a:t>
            </a:r>
            <a:r>
              <a:rPr lang="ko-KR" altLang="en-US" sz="1400" u="sng" dirty="0"/>
              <a:t>시간 단위</a:t>
            </a:r>
            <a:r>
              <a:rPr lang="en-US" altLang="ko-KR" sz="1400" dirty="0"/>
              <a:t>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  </a:t>
            </a:r>
            <a:r>
              <a:rPr lang="ko-KR" altLang="en-US" sz="1400" dirty="0"/>
              <a:t>충청남도 </a:t>
            </a:r>
            <a:r>
              <a:rPr lang="en-US" altLang="ko-KR" sz="1400" dirty="0"/>
              <a:t>/ </a:t>
            </a:r>
            <a:r>
              <a:rPr lang="ko-KR" altLang="en-US" sz="1400" dirty="0"/>
              <a:t>울산광역시 </a:t>
            </a:r>
            <a:r>
              <a:rPr lang="ko-KR" altLang="en-US" sz="1400" dirty="0" err="1"/>
              <a:t>대기질</a:t>
            </a:r>
            <a:r>
              <a:rPr lang="ko-KR" altLang="en-US" sz="1400" dirty="0"/>
              <a:t> 예보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(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다음날과 모레의 미세먼지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초미세먼지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황사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오존 예보 제공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수치데이터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x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단순 좋음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, </a:t>
            </a:r>
            <a:br>
              <a:rPr lang="en-US" altLang="ko-KR" sz="14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</a:b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   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보통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나쁨 수준의 예보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)</a:t>
            </a:r>
          </a:p>
          <a:p>
            <a:endParaRPr lang="en-US" altLang="ko-KR" sz="1400" dirty="0">
              <a:sym typeface="Wingdings" panose="05000000000000000000" pitchFamily="2" charset="2"/>
            </a:endParaRPr>
          </a:p>
          <a:p>
            <a:r>
              <a:rPr lang="en-US" altLang="ko-KR" sz="1400" dirty="0">
                <a:sym typeface="Wingdings" panose="05000000000000000000" pitchFamily="2" charset="2"/>
              </a:rPr>
              <a:t>     </a:t>
            </a:r>
            <a:r>
              <a:rPr lang="ko-KR" altLang="en-US" sz="1400" dirty="0" err="1">
                <a:sym typeface="Wingdings" panose="05000000000000000000" pitchFamily="2" charset="2"/>
              </a:rPr>
              <a:t>당진시</a:t>
            </a:r>
            <a:r>
              <a:rPr lang="en-US" altLang="ko-KR" sz="1400" dirty="0">
                <a:sym typeface="Wingdings" panose="05000000000000000000" pitchFamily="2" charset="2"/>
              </a:rPr>
              <a:t> / </a:t>
            </a:r>
            <a:r>
              <a:rPr lang="ko-KR" altLang="en-US" sz="1400" dirty="0">
                <a:sym typeface="Wingdings" panose="05000000000000000000" pitchFamily="2" charset="2"/>
              </a:rPr>
              <a:t>울산광역시 일사량 예측 데이터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endParaRPr lang="en-US" altLang="ko-KR" sz="1400" dirty="0">
              <a:sym typeface="Wingdings" panose="05000000000000000000" pitchFamily="2" charset="2"/>
            </a:endParaRPr>
          </a:p>
          <a:p>
            <a:r>
              <a:rPr lang="en-US" altLang="ko-KR" sz="1400" dirty="0">
                <a:sym typeface="Wingdings" panose="05000000000000000000" pitchFamily="2" charset="2"/>
              </a:rPr>
              <a:t>     </a:t>
            </a:r>
            <a:r>
              <a:rPr lang="ko-KR" altLang="en-US" sz="1400" dirty="0">
                <a:sym typeface="Wingdings" panose="05000000000000000000" pitchFamily="2" charset="2"/>
              </a:rPr>
              <a:t>태양고도와 방위각 관측데이터 </a:t>
            </a:r>
            <a:r>
              <a:rPr lang="en-US" altLang="ko-KR" sz="1400" dirty="0">
                <a:sym typeface="Wingdings" panose="05000000000000000000" pitchFamily="2" charset="2"/>
              </a:rPr>
              <a:t>(</a:t>
            </a:r>
            <a:r>
              <a:rPr lang="ko-KR" altLang="en-US" sz="1400" dirty="0">
                <a:sym typeface="Wingdings" panose="05000000000000000000" pitchFamily="2" charset="2"/>
              </a:rPr>
              <a:t>고도와 방위각은 계산식으로 산출하기 때문에 예보데이터로 적용 가능</a:t>
            </a:r>
            <a:r>
              <a:rPr lang="en-US" altLang="ko-KR" sz="1400" dirty="0">
                <a:sym typeface="Wingdings" panose="05000000000000000000" pitchFamily="2" charset="2"/>
              </a:rPr>
              <a:t>)</a:t>
            </a:r>
          </a:p>
          <a:p>
            <a:endParaRPr lang="en-US" altLang="ko-KR" sz="1400" dirty="0">
              <a:sym typeface="Wingdings" panose="05000000000000000000" pitchFamily="2" charset="2"/>
            </a:endParaRPr>
          </a:p>
          <a:p>
            <a:endParaRPr lang="en-US" altLang="ko-KR" sz="1400" dirty="0">
              <a:sym typeface="Wingdings" panose="05000000000000000000" pitchFamily="2" charset="2"/>
            </a:endParaRPr>
          </a:p>
          <a:p>
            <a:endParaRPr lang="en-US" altLang="ko-KR" sz="1400" dirty="0">
              <a:sym typeface="Wingdings" panose="05000000000000000000" pitchFamily="2" charset="2"/>
            </a:endParaRPr>
          </a:p>
          <a:p>
            <a:r>
              <a:rPr lang="en-US" altLang="ko-KR" sz="1400" dirty="0">
                <a:sym typeface="Wingdings" panose="05000000000000000000" pitchFamily="2" charset="2"/>
              </a:rPr>
              <a:t>  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(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데이터 출처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: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기상청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날씨마루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한국 천문연구원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동서발전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)</a:t>
            </a:r>
          </a:p>
          <a:p>
            <a:endParaRPr lang="en-US" altLang="ko-KR" sz="1400" dirty="0">
              <a:sym typeface="Wingdings" panose="05000000000000000000" pitchFamily="2" charset="2"/>
            </a:endParaRPr>
          </a:p>
          <a:p>
            <a:endParaRPr lang="en-US" altLang="ko-KR" sz="1400" dirty="0">
              <a:sym typeface="Wingdings" panose="05000000000000000000" pitchFamily="2" charset="2"/>
            </a:endParaRPr>
          </a:p>
          <a:p>
            <a:r>
              <a:rPr lang="en-US" altLang="ko-KR" sz="1400" dirty="0">
                <a:sym typeface="Wingdings" panose="05000000000000000000" pitchFamily="2" charset="2"/>
              </a:rPr>
              <a:t>     </a:t>
            </a:r>
            <a:r>
              <a:rPr lang="ko-KR" altLang="en-US" sz="1400" dirty="0">
                <a:sym typeface="Wingdings" panose="05000000000000000000" pitchFamily="2" charset="2"/>
              </a:rPr>
              <a:t>입력변수의 선정은 연구과정에서 </a:t>
            </a:r>
            <a:r>
              <a:rPr lang="ko-KR" altLang="en-US" sz="1400" dirty="0" err="1">
                <a:sym typeface="Wingdings" panose="05000000000000000000" pitchFamily="2" charset="2"/>
              </a:rPr>
              <a:t>다변량</a:t>
            </a:r>
            <a:r>
              <a:rPr lang="ko-KR" altLang="en-US" sz="1400" dirty="0">
                <a:sym typeface="Wingdings" panose="05000000000000000000" pitchFamily="2" charset="2"/>
              </a:rPr>
              <a:t> 자료 분석</a:t>
            </a:r>
            <a:r>
              <a:rPr lang="en-US" altLang="ko-KR" sz="1400" dirty="0"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sym typeface="Wingdings" panose="05000000000000000000" pitchFamily="2" charset="2"/>
              </a:rPr>
              <a:t>설명가능 모델 적용 등의 방법으로 선정할 것이며 예보 데이터의 활용 </a:t>
            </a:r>
            <a:br>
              <a:rPr lang="en-US" altLang="ko-KR" sz="1400" dirty="0">
                <a:sym typeface="Wingdings" panose="05000000000000000000" pitchFamily="2" charset="2"/>
              </a:rPr>
            </a:br>
            <a:r>
              <a:rPr lang="en-US" altLang="ko-KR" sz="1400" dirty="0">
                <a:sym typeface="Wingdings" panose="05000000000000000000" pitchFamily="2" charset="2"/>
              </a:rPr>
              <a:t>     </a:t>
            </a:r>
            <a:r>
              <a:rPr lang="ko-KR" altLang="en-US" sz="1400" dirty="0">
                <a:sym typeface="Wingdings" panose="05000000000000000000" pitchFamily="2" charset="2"/>
              </a:rPr>
              <a:t>형태 역시 연구과정에서 다양한 방법으로 적용해보고 구체화</a:t>
            </a:r>
            <a:r>
              <a:rPr lang="en-US" altLang="ko-KR" sz="1400" dirty="0"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sym typeface="Wingdings" panose="05000000000000000000" pitchFamily="2" charset="2"/>
              </a:rPr>
              <a:t>가능</a:t>
            </a:r>
            <a:r>
              <a:rPr lang="en-US" altLang="ko-KR" sz="1400" dirty="0">
                <a:sym typeface="Wingdings" panose="05000000000000000000" pitchFamily="2" charset="2"/>
              </a:rPr>
              <a:t>. (</a:t>
            </a:r>
            <a:r>
              <a:rPr lang="ko-KR" altLang="en-US" sz="1400" dirty="0">
                <a:sym typeface="Wingdings" panose="05000000000000000000" pitchFamily="2" charset="2"/>
              </a:rPr>
              <a:t>변수 예측 모델 이용</a:t>
            </a:r>
            <a:r>
              <a:rPr lang="en-US" altLang="ko-KR" sz="1400" dirty="0">
                <a:sym typeface="Wingdings" panose="05000000000000000000" pitchFamily="2" charset="2"/>
              </a:rPr>
              <a:t>, LSTM Cell</a:t>
            </a:r>
            <a:r>
              <a:rPr lang="ko-KR" altLang="en-US" sz="1400" dirty="0">
                <a:sym typeface="Wingdings" panose="05000000000000000000" pitchFamily="2" charset="2"/>
              </a:rPr>
              <a:t>을 이용해 관측데이터와 </a:t>
            </a:r>
            <a:br>
              <a:rPr lang="en-US" altLang="ko-KR" sz="1400" dirty="0">
                <a:sym typeface="Wingdings" panose="05000000000000000000" pitchFamily="2" charset="2"/>
              </a:rPr>
            </a:br>
            <a:r>
              <a:rPr lang="en-US" altLang="ko-KR" sz="1400" dirty="0">
                <a:sym typeface="Wingdings" panose="05000000000000000000" pitchFamily="2" charset="2"/>
              </a:rPr>
              <a:t>     </a:t>
            </a:r>
            <a:r>
              <a:rPr lang="ko-KR" altLang="en-US" sz="1400" dirty="0">
                <a:sym typeface="Wingdings" panose="05000000000000000000" pitchFamily="2" charset="2"/>
              </a:rPr>
              <a:t>예보 데이터의 입력 변수를 달리 선정</a:t>
            </a:r>
            <a:r>
              <a:rPr lang="en-US" altLang="ko-KR" sz="1400" dirty="0"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sym typeface="Wingdings" panose="05000000000000000000" pitchFamily="2" charset="2"/>
              </a:rPr>
              <a:t>등</a:t>
            </a:r>
            <a:r>
              <a:rPr lang="en-US" altLang="ko-KR" sz="1400" dirty="0">
                <a:sym typeface="Wingdings" panose="05000000000000000000" pitchFamily="2" charset="2"/>
              </a:rPr>
              <a:t>)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75942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813D517-F3AD-4474-B312-127C524DCDBE}"/>
              </a:ext>
            </a:extLst>
          </p:cNvPr>
          <p:cNvSpPr txBox="1"/>
          <p:nvPr/>
        </p:nvSpPr>
        <p:spPr>
          <a:xfrm>
            <a:off x="607443" y="639179"/>
            <a:ext cx="6866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태양광 발전량 예측 연구의 필요성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8D453B-E203-45D4-B099-FFEBA3C7E24E}"/>
              </a:ext>
            </a:extLst>
          </p:cNvPr>
          <p:cNvSpPr txBox="1"/>
          <p:nvPr/>
        </p:nvSpPr>
        <p:spPr>
          <a:xfrm>
            <a:off x="745465" y="1708954"/>
            <a:ext cx="1036895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1.  </a:t>
            </a:r>
            <a:r>
              <a:rPr lang="ko-KR" altLang="en-US" sz="1600" dirty="0"/>
              <a:t>현재 태양광 발전 시장의 거래 형태는 전력거래소에서 하루 전날 익일의 예측 전력 </a:t>
            </a:r>
            <a:br>
              <a:rPr lang="en-US" altLang="ko-KR" sz="1600" dirty="0"/>
            </a:br>
            <a:r>
              <a:rPr lang="en-US" altLang="ko-KR" sz="1600" dirty="0"/>
              <a:t>    </a:t>
            </a:r>
            <a:r>
              <a:rPr lang="ko-KR" altLang="en-US" sz="1600" dirty="0"/>
              <a:t>수요가 결정되면 각 발전소로부터 공급가능용량을 입찰 받고 이를 바탕으로 시간대</a:t>
            </a:r>
            <a:br>
              <a:rPr lang="en-US" altLang="ko-KR" sz="1600" dirty="0"/>
            </a:br>
            <a:r>
              <a:rPr lang="en-US" altLang="ko-KR" sz="1600" dirty="0"/>
              <a:t>    </a:t>
            </a:r>
            <a:r>
              <a:rPr lang="ko-KR" altLang="en-US" sz="1600" dirty="0"/>
              <a:t>별 수요에 맞는 발전 계획을 수립하여 시간대별 가격을 결정하는 형태이다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    </a:t>
            </a:r>
            <a:r>
              <a:rPr lang="ko-KR" altLang="en-US" sz="1600" dirty="0"/>
              <a:t>태양광 발전에는 기상 환경의 영향으로 변동성이 존재하기 때문에 안정적인 전력 수급 </a:t>
            </a:r>
            <a:br>
              <a:rPr lang="en-US" altLang="ko-KR" sz="1600" dirty="0"/>
            </a:br>
            <a:r>
              <a:rPr lang="en-US" altLang="ko-KR" sz="1600" dirty="0"/>
              <a:t>    </a:t>
            </a:r>
            <a:r>
              <a:rPr lang="ko-KR" altLang="en-US" sz="1600" dirty="0"/>
              <a:t>계획과 거래가격 결정을 위해 정확한 발전량의 예측이 요구된다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r>
              <a:rPr lang="en-US" altLang="ko-KR" sz="1200" dirty="0"/>
              <a:t>(</a:t>
            </a:r>
            <a:r>
              <a:rPr lang="ko-KR" altLang="en-US" sz="1200" dirty="0"/>
              <a:t>한국전력거래소 홈페이지</a:t>
            </a:r>
            <a:r>
              <a:rPr lang="en-US" altLang="ko-KR" sz="1200" dirty="0"/>
              <a:t>)</a:t>
            </a:r>
            <a:endParaRPr lang="en-US" altLang="ko-KR" sz="16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1600" dirty="0"/>
              <a:t>2.  </a:t>
            </a:r>
            <a:r>
              <a:rPr lang="ko-KR" altLang="en-US" sz="1600" dirty="0"/>
              <a:t>태양광 발전은 전력생산 성장률의 관점에서 다른 재생에너지보다 높은 성장률을 보이는 신재생</a:t>
            </a:r>
            <a:br>
              <a:rPr lang="en-US" altLang="ko-KR" sz="1600" dirty="0"/>
            </a:br>
            <a:r>
              <a:rPr lang="en-US" altLang="ko-KR" sz="1600" dirty="0"/>
              <a:t>    </a:t>
            </a:r>
            <a:r>
              <a:rPr lang="ko-KR" altLang="en-US" sz="1600" dirty="0"/>
              <a:t>에너지이다</a:t>
            </a:r>
            <a:r>
              <a:rPr lang="en-US" altLang="ko-KR" sz="1600" dirty="0"/>
              <a:t>[1]. </a:t>
            </a:r>
            <a:r>
              <a:rPr lang="ko-KR" altLang="en-US" sz="1600" dirty="0"/>
              <a:t>하지만 신재생에너지에 존재하는 </a:t>
            </a:r>
            <a:r>
              <a:rPr lang="ko-KR" altLang="en-US" sz="1600" dirty="0">
                <a:solidFill>
                  <a:srgbClr val="0070C0"/>
                </a:solidFill>
              </a:rPr>
              <a:t>에너지의 </a:t>
            </a:r>
            <a:r>
              <a:rPr lang="ko-KR" altLang="en-US" sz="1600" dirty="0" err="1">
                <a:solidFill>
                  <a:srgbClr val="0070C0"/>
                </a:solidFill>
              </a:rPr>
              <a:t>간헐성</a:t>
            </a:r>
            <a:r>
              <a:rPr lang="ko-KR" altLang="en-US" sz="1600" dirty="0">
                <a:solidFill>
                  <a:srgbClr val="0070C0"/>
                </a:solidFill>
              </a:rPr>
              <a:t> 문제</a:t>
            </a:r>
            <a:r>
              <a:rPr lang="ko-KR" altLang="en-US" sz="1600" dirty="0"/>
              <a:t>로 인해 정부는 </a:t>
            </a:r>
            <a:r>
              <a:rPr lang="en-US" altLang="ko-KR" sz="1600" dirty="0"/>
              <a:t>ESS </a:t>
            </a:r>
            <a:br>
              <a:rPr lang="en-US" altLang="ko-KR" sz="1600" dirty="0"/>
            </a:br>
            <a:r>
              <a:rPr lang="en-US" altLang="ko-KR" sz="1600" dirty="0"/>
              <a:t>    (Energy Storage System)</a:t>
            </a:r>
            <a:r>
              <a:rPr lang="ko-KR" altLang="en-US" sz="1600" dirty="0"/>
              <a:t>확대</a:t>
            </a:r>
            <a:r>
              <a:rPr lang="en-US" altLang="ko-KR" sz="1600" dirty="0"/>
              <a:t>, </a:t>
            </a:r>
            <a:r>
              <a:rPr lang="ko-KR" altLang="en-US" sz="1600" dirty="0"/>
              <a:t>조절 가능한 발전전원 활용 등의 </a:t>
            </a:r>
            <a:r>
              <a:rPr lang="ko-KR" altLang="en-US" sz="1600" dirty="0">
                <a:solidFill>
                  <a:srgbClr val="0070C0"/>
                </a:solidFill>
              </a:rPr>
              <a:t>안정적인 공급을 위한 노력을 </a:t>
            </a:r>
            <a:br>
              <a:rPr lang="en-US" altLang="ko-KR" sz="1600" dirty="0">
                <a:solidFill>
                  <a:srgbClr val="0070C0"/>
                </a:solidFill>
              </a:rPr>
            </a:br>
            <a:r>
              <a:rPr lang="en-US" altLang="ko-KR" sz="1600" dirty="0">
                <a:solidFill>
                  <a:srgbClr val="0070C0"/>
                </a:solidFill>
              </a:rPr>
              <a:t>    </a:t>
            </a:r>
            <a:r>
              <a:rPr lang="ko-KR" altLang="en-US" sz="1600" dirty="0">
                <a:solidFill>
                  <a:srgbClr val="0070C0"/>
                </a:solidFill>
              </a:rPr>
              <a:t>수행하고 있으며</a:t>
            </a:r>
            <a:r>
              <a:rPr lang="en-US" altLang="ko-KR" sz="1600" dirty="0"/>
              <a:t>, </a:t>
            </a:r>
            <a:r>
              <a:rPr lang="ko-KR" altLang="en-US" sz="1600" u="sng" dirty="0"/>
              <a:t>안정적인 전력 공급의 가장 중요한 방법 중 하나는</a:t>
            </a:r>
            <a:r>
              <a:rPr lang="ko-KR" altLang="en-US" sz="1600" dirty="0"/>
              <a:t> 바로 신재생에너지의 발전 </a:t>
            </a:r>
            <a:br>
              <a:rPr lang="en-US" altLang="ko-KR" sz="1600" dirty="0"/>
            </a:br>
            <a:r>
              <a:rPr lang="en-US" altLang="ko-KR" sz="1600" dirty="0"/>
              <a:t>    </a:t>
            </a:r>
            <a:r>
              <a:rPr lang="ko-KR" altLang="en-US" sz="1600" dirty="0"/>
              <a:t>설비와 시스템을 효율적으로 관리할 수 있도록 </a:t>
            </a:r>
            <a:r>
              <a:rPr lang="ko-KR" altLang="en-US" sz="1600" dirty="0">
                <a:solidFill>
                  <a:srgbClr val="0070C0"/>
                </a:solidFill>
              </a:rPr>
              <a:t>사전에 발전량을 예측하는 기술</a:t>
            </a:r>
            <a:r>
              <a:rPr lang="ko-KR" altLang="en-US" sz="1600" dirty="0"/>
              <a:t>이다</a:t>
            </a:r>
            <a:r>
              <a:rPr lang="en-US" altLang="ko-KR" sz="1600" dirty="0"/>
              <a:t>[2].</a:t>
            </a:r>
          </a:p>
          <a:p>
            <a:pPr marL="342900" indent="-342900">
              <a:buAutoNum type="arabicPeriod"/>
            </a:pPr>
            <a:endParaRPr lang="en-US" altLang="ko-KR" sz="2000" dirty="0"/>
          </a:p>
          <a:p>
            <a:endParaRPr lang="en-US" altLang="ko-KR" sz="2000" dirty="0"/>
          </a:p>
          <a:p>
            <a:endParaRPr lang="en-US" altLang="ko-KR" dirty="0"/>
          </a:p>
          <a:p>
            <a:r>
              <a:rPr lang="en-US" altLang="ko-KR" sz="1200" dirty="0"/>
              <a:t>      [1] : 2019, MDPI : https://www.mdpi.com/2071-1050/11/5/1501</a:t>
            </a:r>
          </a:p>
          <a:p>
            <a:r>
              <a:rPr lang="en-US" altLang="ko-KR" dirty="0"/>
              <a:t>    </a:t>
            </a:r>
            <a:r>
              <a:rPr lang="en-US" altLang="ko-KR" sz="1200" dirty="0"/>
              <a:t>[2] : 2019, </a:t>
            </a:r>
            <a:r>
              <a:rPr lang="ko-KR" altLang="en-US" sz="1200" dirty="0"/>
              <a:t>전기학회 </a:t>
            </a:r>
            <a:r>
              <a:rPr lang="ko-KR" altLang="en-US" sz="1200" dirty="0" err="1"/>
              <a:t>논문지</a:t>
            </a:r>
            <a:r>
              <a:rPr lang="ko-KR" altLang="en-US" sz="1200" dirty="0"/>
              <a:t> </a:t>
            </a:r>
            <a:r>
              <a:rPr lang="en-US" altLang="ko-KR" sz="1200" dirty="0"/>
              <a:t>: http://www.dbpia.co.kr/journal/articleDetail?nodeId=NODE09275344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32883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17928F-A6A0-4E05-88D8-513C70CA7D06}"/>
              </a:ext>
            </a:extLst>
          </p:cNvPr>
          <p:cNvSpPr txBox="1"/>
          <p:nvPr/>
        </p:nvSpPr>
        <p:spPr>
          <a:xfrm>
            <a:off x="441563" y="428984"/>
            <a:ext cx="5279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선행 연구 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E8B183-0BE9-4BC5-988A-78E96DAB1D8F}"/>
              </a:ext>
            </a:extLst>
          </p:cNvPr>
          <p:cNvSpPr txBox="1"/>
          <p:nvPr/>
        </p:nvSpPr>
        <p:spPr>
          <a:xfrm>
            <a:off x="2161274" y="428984"/>
            <a:ext cx="93280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기상 예보를 활용한 </a:t>
            </a:r>
            <a:r>
              <a:rPr lang="en-US" altLang="ko-KR" sz="2000" b="1" dirty="0"/>
              <a:t>LSTM </a:t>
            </a:r>
            <a:r>
              <a:rPr lang="ko-KR" altLang="en-US" sz="2000" b="1" dirty="0"/>
              <a:t>기반 </a:t>
            </a:r>
            <a:r>
              <a:rPr lang="en-US" altLang="ko-KR" sz="2000" b="1" dirty="0"/>
              <a:t>24</a:t>
            </a:r>
            <a:r>
              <a:rPr lang="ko-KR" altLang="en-US" sz="2000" b="1" dirty="0"/>
              <a:t>시간 태양광 발전량 예측 모델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9E721B-4BE3-4077-BA26-A6CAFBB7539E}"/>
              </a:ext>
            </a:extLst>
          </p:cNvPr>
          <p:cNvSpPr txBox="1"/>
          <p:nvPr/>
        </p:nvSpPr>
        <p:spPr>
          <a:xfrm>
            <a:off x="627392" y="1127365"/>
            <a:ext cx="109372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>
                <a:latin typeface="+mn-ea"/>
              </a:rPr>
              <a:t>진도 태양광발전소의 발전량 데이터를 이용</a:t>
            </a:r>
            <a:endParaRPr lang="en-US" altLang="ko-KR" sz="1400" dirty="0">
              <a:latin typeface="+mn-ea"/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latin typeface="+mn-ea"/>
              </a:rPr>
              <a:t>종합적인 기상정보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기온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강수량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풍속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풍향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습도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이슬점 온도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현지기압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일조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시정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지면온도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증기압</a:t>
            </a:r>
            <a:r>
              <a:rPr lang="en-US" altLang="ko-KR" sz="1400" dirty="0">
                <a:latin typeface="+mn-ea"/>
              </a:rPr>
              <a:t>) </a:t>
            </a:r>
            <a:r>
              <a:rPr lang="ko-KR" altLang="en-US" sz="1400" dirty="0">
                <a:latin typeface="+mn-ea"/>
              </a:rPr>
              <a:t>데이터로부터 상관관계 분석</a:t>
            </a:r>
            <a:r>
              <a:rPr lang="en-US" altLang="ko-KR" sz="1400" dirty="0">
                <a:latin typeface="+mn-ea"/>
              </a:rPr>
              <a:t>(</a:t>
            </a:r>
            <a:r>
              <a:rPr lang="en-US" altLang="ko-KR" sz="1400" dirty="0" err="1">
                <a:latin typeface="+mn-ea"/>
              </a:rPr>
              <a:t>pearson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correlation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coefficient)</a:t>
            </a:r>
            <a:r>
              <a:rPr lang="ko-KR" altLang="en-US" sz="1400" dirty="0">
                <a:latin typeface="+mn-ea"/>
              </a:rPr>
              <a:t>을 통해 발전량과 상관관계가 큰 변수들을 우선순위에 따라 나열하고 하나씩 누적해가며 총 </a:t>
            </a:r>
            <a:r>
              <a:rPr lang="en-US" altLang="ko-KR" sz="1400" dirty="0">
                <a:latin typeface="+mn-ea"/>
              </a:rPr>
              <a:t>11</a:t>
            </a:r>
            <a:r>
              <a:rPr lang="ko-KR" altLang="en-US" sz="1400" dirty="0">
                <a:latin typeface="+mn-ea"/>
              </a:rPr>
              <a:t>개의 모델을 학습하고 결과를 비교한 연구</a:t>
            </a:r>
            <a:endParaRPr lang="en-US" altLang="ko-KR" sz="1400" dirty="0">
              <a:latin typeface="+mn-ea"/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latin typeface="+mn-ea"/>
              </a:rPr>
              <a:t>LSTM </a:t>
            </a:r>
            <a:r>
              <a:rPr lang="ko-KR" altLang="en-US" sz="1400" dirty="0">
                <a:latin typeface="+mn-ea"/>
              </a:rPr>
              <a:t>모델을 사용하였으며 예측 일자 이전 </a:t>
            </a:r>
            <a:r>
              <a:rPr lang="en-US" altLang="ko-KR" sz="1400" dirty="0">
                <a:latin typeface="+mn-ea"/>
              </a:rPr>
              <a:t>3</a:t>
            </a:r>
            <a:r>
              <a:rPr lang="ko-KR" altLang="en-US" sz="1400" dirty="0">
                <a:latin typeface="+mn-ea"/>
              </a:rPr>
              <a:t>일의 과거 기상 데이터와 기상 예보 데이터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발전량 데이터를 입력데이터로 하여 예측일의 </a:t>
            </a:r>
            <a:r>
              <a:rPr lang="en-US" altLang="ko-KR" sz="1400" dirty="0">
                <a:latin typeface="+mn-ea"/>
              </a:rPr>
              <a:t>24</a:t>
            </a:r>
            <a:r>
              <a:rPr lang="ko-KR" altLang="en-US" sz="1400" dirty="0">
                <a:latin typeface="+mn-ea"/>
              </a:rPr>
              <a:t>시간 발전량 데이터를 예측한다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입력 시퀀스의 길이는 </a:t>
            </a:r>
            <a:r>
              <a:rPr lang="en-US" altLang="ko-KR" sz="1400" dirty="0">
                <a:latin typeface="+mn-ea"/>
              </a:rPr>
              <a:t>72(3</a:t>
            </a:r>
            <a:r>
              <a:rPr lang="ko-KR" altLang="en-US" sz="1400" dirty="0">
                <a:latin typeface="+mn-ea"/>
              </a:rPr>
              <a:t>일 </a:t>
            </a:r>
            <a:r>
              <a:rPr lang="en-US" altLang="ko-KR" sz="1400" dirty="0">
                <a:latin typeface="+mn-ea"/>
              </a:rPr>
              <a:t>x 24</a:t>
            </a:r>
            <a:r>
              <a:rPr lang="ko-KR" altLang="en-US" sz="1400" dirty="0">
                <a:latin typeface="+mn-ea"/>
              </a:rPr>
              <a:t>시간</a:t>
            </a:r>
            <a:r>
              <a:rPr lang="en-US" altLang="ko-KR" sz="1400" dirty="0">
                <a:latin typeface="+mn-ea"/>
              </a:rPr>
              <a:t>), </a:t>
            </a:r>
            <a:r>
              <a:rPr lang="ko-KR" altLang="en-US" sz="1400" dirty="0">
                <a:latin typeface="+mn-ea"/>
              </a:rPr>
              <a:t>입력 차원은 상관계수 우선순위에 따라 늘려가며 네트워크를 학습한다</a:t>
            </a:r>
            <a:r>
              <a:rPr lang="en-US" altLang="ko-KR" sz="1400" dirty="0">
                <a:latin typeface="+mn-ea"/>
              </a:rPr>
              <a:t>. (</a:t>
            </a:r>
            <a:r>
              <a:rPr lang="ko-KR" altLang="en-US" sz="1400" dirty="0">
                <a:latin typeface="+mn-ea"/>
              </a:rPr>
              <a:t>첫 번째 </a:t>
            </a:r>
            <a:r>
              <a:rPr lang="en-US" altLang="ko-KR" sz="1400" dirty="0">
                <a:latin typeface="+mn-ea"/>
              </a:rPr>
              <a:t>LSTM</a:t>
            </a:r>
            <a:r>
              <a:rPr lang="ko-KR" altLang="en-US" sz="1400" dirty="0">
                <a:latin typeface="+mn-ea"/>
              </a:rPr>
              <a:t>의 출력을 </a:t>
            </a:r>
            <a:r>
              <a:rPr lang="en-US" altLang="ko-KR" sz="1400" dirty="0">
                <a:latin typeface="+mn-ea"/>
              </a:rPr>
              <a:t>24</a:t>
            </a:r>
            <a:r>
              <a:rPr lang="ko-KR" altLang="en-US" sz="1400" dirty="0">
                <a:latin typeface="+mn-ea"/>
              </a:rPr>
              <a:t>개로 복제하여 </a:t>
            </a:r>
            <a:r>
              <a:rPr lang="en-US" altLang="ko-KR" sz="1400" dirty="0">
                <a:latin typeface="+mn-ea"/>
              </a:rPr>
              <a:t>24</a:t>
            </a:r>
            <a:r>
              <a:rPr lang="ko-KR" altLang="en-US" sz="1400" dirty="0">
                <a:latin typeface="+mn-ea"/>
              </a:rPr>
              <a:t>시간 각각의 입력으로 사용한 뒤 출력하는 방법 이용</a:t>
            </a:r>
            <a:r>
              <a:rPr lang="en-US" altLang="ko-KR" sz="1400" dirty="0">
                <a:latin typeface="+mn-ea"/>
              </a:rPr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AEBEF3D-AB5B-408C-82D1-9B678BB25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054" y="3342915"/>
            <a:ext cx="4644246" cy="33290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06D0E3-F654-4FEC-A572-9BB37E9593DD}"/>
              </a:ext>
            </a:extLst>
          </p:cNvPr>
          <p:cNvSpPr txBox="1"/>
          <p:nvPr/>
        </p:nvSpPr>
        <p:spPr>
          <a:xfrm>
            <a:off x="5624962" y="5407469"/>
            <a:ext cx="59759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해당 논문은 </a:t>
            </a:r>
            <a:r>
              <a:rPr lang="en-US" altLang="ko-KR" sz="1200" dirty="0"/>
              <a:t>2020</a:t>
            </a:r>
            <a:r>
              <a:rPr lang="ko-KR" altLang="en-US" sz="1200" dirty="0"/>
              <a:t>년 발표된 논문이며</a:t>
            </a:r>
            <a:r>
              <a:rPr lang="en-US" altLang="ko-KR" sz="1200" dirty="0"/>
              <a:t>, </a:t>
            </a:r>
            <a:r>
              <a:rPr lang="ko-KR" altLang="en-US" sz="1200" dirty="0"/>
              <a:t>동일 주제로 </a:t>
            </a:r>
            <a:r>
              <a:rPr lang="en-US" altLang="ko-KR" sz="1200" dirty="0"/>
              <a:t>2019</a:t>
            </a:r>
            <a:r>
              <a:rPr lang="ko-KR" altLang="en-US" sz="1200" dirty="0"/>
              <a:t>년 발표한 학술발표 논문에서는 태양의 고도와 방위각 데이터를 모델의 인풋으로 사용하였으나 모델의 예측 성능을 떨어뜨리는 결과를 보고 이후 연구에서 제외하였다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http://www.dbpia.co.kr/journal/articleDetail?nodeId=NODE10475081</a:t>
            </a:r>
          </a:p>
        </p:txBody>
      </p:sp>
    </p:spTree>
    <p:extLst>
      <p:ext uri="{BB962C8B-B14F-4D97-AF65-F5344CB8AC3E}">
        <p14:creationId xmlns:p14="http://schemas.microsoft.com/office/powerpoint/2010/main" val="2473616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17928F-A6A0-4E05-88D8-513C70CA7D06}"/>
              </a:ext>
            </a:extLst>
          </p:cNvPr>
          <p:cNvSpPr txBox="1"/>
          <p:nvPr/>
        </p:nvSpPr>
        <p:spPr>
          <a:xfrm>
            <a:off x="458816" y="428984"/>
            <a:ext cx="5279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선행 연구 ②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E8B183-0BE9-4BC5-988A-78E96DAB1D8F}"/>
              </a:ext>
            </a:extLst>
          </p:cNvPr>
          <p:cNvSpPr txBox="1"/>
          <p:nvPr/>
        </p:nvSpPr>
        <p:spPr>
          <a:xfrm>
            <a:off x="2178527" y="428984"/>
            <a:ext cx="93280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기상상태 변동성을 고려한 </a:t>
            </a:r>
            <a:r>
              <a:rPr lang="en-US" altLang="ko-KR" sz="2000" b="1" dirty="0"/>
              <a:t>LSTM </a:t>
            </a:r>
            <a:r>
              <a:rPr lang="ko-KR" altLang="en-US" sz="2000" b="1" dirty="0"/>
              <a:t>기반 태양광 발전량 예측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FAE72A-BAB8-4564-BA77-506816D08B22}"/>
              </a:ext>
            </a:extLst>
          </p:cNvPr>
          <p:cNvSpPr txBox="1"/>
          <p:nvPr/>
        </p:nvSpPr>
        <p:spPr>
          <a:xfrm>
            <a:off x="627392" y="1179124"/>
            <a:ext cx="109372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전라남도 영암에 위치한 태양광 발전소의 발전량 데이터 이용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예보 기온과 예측 일사량</a:t>
            </a:r>
            <a:r>
              <a:rPr lang="en-US" altLang="ko-KR" sz="1400" dirty="0"/>
              <a:t>, </a:t>
            </a:r>
            <a:r>
              <a:rPr lang="ko-KR" altLang="en-US" sz="1400" dirty="0"/>
              <a:t>과거 발전량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대기청명도</a:t>
            </a:r>
            <a:r>
              <a:rPr lang="en-US" altLang="ko-KR" sz="1400" dirty="0"/>
              <a:t>, NDD(Normalized Discrete Difference)</a:t>
            </a:r>
            <a:r>
              <a:rPr lang="ko-KR" altLang="en-US" sz="1400" dirty="0"/>
              <a:t>를 입력변수로 사용</a:t>
            </a:r>
            <a:r>
              <a:rPr lang="en-US" altLang="ko-KR" sz="1400" dirty="0"/>
              <a:t>. T </a:t>
            </a:r>
            <a:r>
              <a:rPr lang="ko-KR" altLang="en-US" sz="1400" dirty="0"/>
              <a:t>시점을 기준으로 예측한 발전량을 </a:t>
            </a:r>
            <a:r>
              <a:rPr lang="en-US" altLang="ko-KR" sz="1400" dirty="0"/>
              <a:t>T+1 </a:t>
            </a:r>
            <a:r>
              <a:rPr lang="ko-KR" altLang="en-US" sz="1400" dirty="0"/>
              <a:t>시점의 과거 발전량 데이터로 이용하여 </a:t>
            </a:r>
            <a:r>
              <a:rPr lang="en-US" altLang="ko-KR" sz="1400" dirty="0"/>
              <a:t>T+24 </a:t>
            </a:r>
            <a:r>
              <a:rPr lang="ko-KR" altLang="en-US" sz="1400" dirty="0"/>
              <a:t>시점까지의 미래 시간별 발전량을 예측하였다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MLR, MLP, LSTM </a:t>
            </a:r>
            <a:r>
              <a:rPr lang="ko-KR" altLang="en-US" sz="1400" dirty="0"/>
              <a:t>모델을 만들어 결과를 비교 후 </a:t>
            </a:r>
            <a:r>
              <a:rPr lang="en-US" altLang="ko-KR" sz="1400" dirty="0"/>
              <a:t>LSTM </a:t>
            </a:r>
            <a:r>
              <a:rPr lang="ko-KR" altLang="en-US" sz="1400" dirty="0"/>
              <a:t>모델을 최종적으로 선정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ko-KR" altLang="en-US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9EC09EA-8BBA-46B6-8007-592B4C4AF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040" y="3371491"/>
            <a:ext cx="5800725" cy="30575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FFC48F-CFDF-4ABD-AA81-ED927D664B31}"/>
              </a:ext>
            </a:extLst>
          </p:cNvPr>
          <p:cNvSpPr txBox="1"/>
          <p:nvPr/>
        </p:nvSpPr>
        <p:spPr>
          <a:xfrm>
            <a:off x="6938063" y="5044021"/>
            <a:ext cx="510333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* </a:t>
            </a:r>
            <a:r>
              <a:rPr lang="ko-KR" altLang="en-US" sz="1200" dirty="0" err="1"/>
              <a:t>대기청명도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대기권 밖 일사량과 표면 일사량을 통해 계산된 값으로 기상의 흐림 정도를 나타낸다</a:t>
            </a:r>
            <a:r>
              <a:rPr lang="en-US" altLang="ko-KR" sz="1200" dirty="0"/>
              <a:t>.  </a:t>
            </a:r>
            <a:br>
              <a:rPr lang="en-US" altLang="ko-KR" sz="1200" dirty="0"/>
            </a:br>
            <a:r>
              <a:rPr lang="en-US" altLang="ko-KR" sz="1200" dirty="0"/>
              <a:t>* NDD : </a:t>
            </a:r>
            <a:r>
              <a:rPr lang="ko-KR" altLang="en-US" sz="1200" dirty="0"/>
              <a:t>역시 대기권 밖 일사량과 표면 일사량을 통해 계산되는 값으로 일사량의 변화를 </a:t>
            </a:r>
            <a:r>
              <a:rPr lang="ko-KR" altLang="en-US" sz="1200" dirty="0" err="1"/>
              <a:t>정량화하기</a:t>
            </a:r>
            <a:r>
              <a:rPr lang="ko-KR" altLang="en-US" sz="1200" dirty="0"/>
              <a:t> 위한 지표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http://www.dbpia.co.kr/journal/articleDetail?nodeId=NODE09308134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37086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17928F-A6A0-4E05-88D8-513C70CA7D06}"/>
              </a:ext>
            </a:extLst>
          </p:cNvPr>
          <p:cNvSpPr txBox="1"/>
          <p:nvPr/>
        </p:nvSpPr>
        <p:spPr>
          <a:xfrm>
            <a:off x="458816" y="428984"/>
            <a:ext cx="5279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선행 연구 ③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E8B183-0BE9-4BC5-988A-78E96DAB1D8F}"/>
              </a:ext>
            </a:extLst>
          </p:cNvPr>
          <p:cNvSpPr txBox="1"/>
          <p:nvPr/>
        </p:nvSpPr>
        <p:spPr>
          <a:xfrm>
            <a:off x="2161274" y="428984"/>
            <a:ext cx="93280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센싱 데이터와 기상기후 빅데이터를 융합한 태양광 발전량의 회귀모델 예측분석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1C66CE-258F-451D-92DA-AF253CAFFCDF}"/>
              </a:ext>
            </a:extLst>
          </p:cNvPr>
          <p:cNvSpPr txBox="1"/>
          <p:nvPr/>
        </p:nvSpPr>
        <p:spPr>
          <a:xfrm>
            <a:off x="627392" y="1613118"/>
            <a:ext cx="109372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전라북도 정읍에 위치한 태양광발전소의 데이터를 활용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일일 발전량</a:t>
            </a:r>
            <a:r>
              <a:rPr lang="en-US" altLang="ko-KR" sz="1400" dirty="0"/>
              <a:t>, </a:t>
            </a:r>
            <a:r>
              <a:rPr lang="ko-KR" altLang="en-US" sz="1400" dirty="0"/>
              <a:t>기온</a:t>
            </a:r>
            <a:r>
              <a:rPr lang="en-US" altLang="ko-KR" sz="1400" dirty="0"/>
              <a:t>, </a:t>
            </a:r>
            <a:r>
              <a:rPr lang="ko-KR" altLang="en-US" sz="1400" dirty="0"/>
              <a:t>강수량</a:t>
            </a:r>
            <a:r>
              <a:rPr lang="en-US" altLang="ko-KR" sz="1400" dirty="0"/>
              <a:t>, </a:t>
            </a:r>
            <a:r>
              <a:rPr lang="ko-KR" altLang="en-US" sz="1400" dirty="0"/>
              <a:t>습도</a:t>
            </a:r>
            <a:r>
              <a:rPr lang="en-US" altLang="ko-KR" sz="1400" dirty="0"/>
              <a:t>, </a:t>
            </a:r>
            <a:r>
              <a:rPr lang="ko-KR" altLang="en-US" sz="1400" dirty="0"/>
              <a:t>일사량</a:t>
            </a:r>
            <a:r>
              <a:rPr lang="en-US" altLang="ko-KR" sz="1400" dirty="0"/>
              <a:t>, </a:t>
            </a:r>
            <a:r>
              <a:rPr lang="ko-KR" altLang="en-US" sz="1400" dirty="0"/>
              <a:t>미세먼지</a:t>
            </a:r>
            <a:r>
              <a:rPr lang="en-US" altLang="ko-KR" sz="1400" dirty="0"/>
              <a:t>, </a:t>
            </a:r>
            <a:r>
              <a:rPr lang="ko-KR" altLang="en-US" sz="1400" dirty="0"/>
              <a:t>초미세먼지 데이터를 활용하였으며</a:t>
            </a:r>
            <a:r>
              <a:rPr lang="en-US" altLang="ko-KR" sz="1400" dirty="0"/>
              <a:t>, </a:t>
            </a:r>
            <a:r>
              <a:rPr lang="ko-KR" altLang="en-US" sz="1400" dirty="0"/>
              <a:t>선형회귀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서포트벡터회귀</a:t>
            </a:r>
            <a:r>
              <a:rPr lang="en-US" altLang="ko-KR" sz="1400" dirty="0"/>
              <a:t>, DNN </a:t>
            </a:r>
            <a:r>
              <a:rPr lang="ko-KR" altLang="en-US" sz="1400" dirty="0"/>
              <a:t>알고리즘을 적용하고 결과를 비교 분석하였다</a:t>
            </a:r>
            <a:r>
              <a:rPr lang="en-US" altLang="ko-KR" sz="1400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해당 논문에서는 미세먼지 데이터를 모델의 입력 변수로 사용했을 때와 사용하지 않았을 때의 비교 결과가 제시되지 않았지만 다른 연구에서 기상 데이터와 미세먼지 데이터를 함께 반영했을 때 </a:t>
            </a:r>
            <a:r>
              <a:rPr lang="ko-KR" altLang="en-US" sz="1400" dirty="0" err="1"/>
              <a:t>미반영</a:t>
            </a:r>
            <a:r>
              <a:rPr lang="ko-KR" altLang="en-US" sz="1400" dirty="0"/>
              <a:t> 시 대비 예측 오차가 감소하는 결과를 확인 </a:t>
            </a:r>
            <a:r>
              <a:rPr lang="en-US" altLang="ko-KR" sz="1400" dirty="0"/>
              <a:t>[3]</a:t>
            </a:r>
          </a:p>
          <a:p>
            <a:pPr marL="285750" indent="-285750">
              <a:buFontTx/>
              <a:buChar char="-"/>
            </a:pP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F36FBC-2B23-42E6-BEF1-EC249266E1A3}"/>
              </a:ext>
            </a:extLst>
          </p:cNvPr>
          <p:cNvSpPr txBox="1"/>
          <p:nvPr/>
        </p:nvSpPr>
        <p:spPr>
          <a:xfrm>
            <a:off x="1042985" y="5533242"/>
            <a:ext cx="11564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원논문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en-US" altLang="ko-KR" sz="1200" dirty="0">
                <a:hlinkClick r:id="rId2"/>
              </a:rPr>
              <a:t>http://www.dbpia.co.kr/journal/articleDetail?nodeId=NODE09275344</a:t>
            </a:r>
            <a:endParaRPr lang="en-US" altLang="ko-KR" sz="1200" dirty="0"/>
          </a:p>
          <a:p>
            <a:r>
              <a:rPr lang="en-US" altLang="ko-KR" sz="1200" dirty="0"/>
              <a:t>[3]</a:t>
            </a:r>
            <a:r>
              <a:rPr lang="ko-KR" altLang="en-US" sz="1200" dirty="0"/>
              <a:t> </a:t>
            </a:r>
            <a:r>
              <a:rPr lang="en-US" altLang="ko-KR" sz="1200" dirty="0"/>
              <a:t>: https://www.kci.go.kr/kciportal/ci/sereArticleSearch/ciSereArtiView.kci?sereArticleSearchBean.artiId=ART002536637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20664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17928F-A6A0-4E05-88D8-513C70CA7D06}"/>
              </a:ext>
            </a:extLst>
          </p:cNvPr>
          <p:cNvSpPr txBox="1"/>
          <p:nvPr/>
        </p:nvSpPr>
        <p:spPr>
          <a:xfrm>
            <a:off x="458816" y="428984"/>
            <a:ext cx="5279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선행 연구 ④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E8B183-0BE9-4BC5-988A-78E96DAB1D8F}"/>
              </a:ext>
            </a:extLst>
          </p:cNvPr>
          <p:cNvSpPr txBox="1"/>
          <p:nvPr/>
        </p:nvSpPr>
        <p:spPr>
          <a:xfrm>
            <a:off x="2161274" y="428984"/>
            <a:ext cx="95719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기상예보를 이용한 </a:t>
            </a:r>
            <a:r>
              <a:rPr lang="en-US" altLang="ko-KR" sz="2000" b="1" dirty="0"/>
              <a:t>Convolutional Attention LSTM </a:t>
            </a:r>
            <a:r>
              <a:rPr lang="ko-KR" altLang="en-US" sz="2000" b="1" dirty="0"/>
              <a:t>기반 태양광 발전량 예측 모델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1C66CE-258F-451D-92DA-AF253CAFFCDF}"/>
              </a:ext>
            </a:extLst>
          </p:cNvPr>
          <p:cNvSpPr txBox="1"/>
          <p:nvPr/>
        </p:nvSpPr>
        <p:spPr>
          <a:xfrm>
            <a:off x="627392" y="1365286"/>
            <a:ext cx="1093721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강릉 지역 태양광발전소 데이터를 이용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기상정보 관측</a:t>
            </a:r>
            <a:r>
              <a:rPr lang="en-US" altLang="ko-KR" sz="1400" dirty="0"/>
              <a:t>/</a:t>
            </a:r>
            <a:r>
              <a:rPr lang="ko-KR" altLang="en-US" sz="1400" dirty="0"/>
              <a:t>예보 데이터</a:t>
            </a:r>
            <a:r>
              <a:rPr lang="en-US" altLang="ko-KR" sz="1400" dirty="0"/>
              <a:t>(</a:t>
            </a:r>
            <a:r>
              <a:rPr lang="ko-KR" altLang="en-US" sz="1400" dirty="0"/>
              <a:t>습도</a:t>
            </a:r>
            <a:r>
              <a:rPr lang="en-US" altLang="ko-KR" sz="1400" dirty="0"/>
              <a:t>, </a:t>
            </a:r>
            <a:r>
              <a:rPr lang="ko-KR" altLang="en-US" sz="1400" dirty="0"/>
              <a:t>강수량</a:t>
            </a:r>
            <a:r>
              <a:rPr lang="en-US" altLang="ko-KR" sz="1400" dirty="0"/>
              <a:t>, </a:t>
            </a:r>
            <a:r>
              <a:rPr lang="ko-KR" altLang="en-US" sz="1400" dirty="0"/>
              <a:t>운량</a:t>
            </a:r>
            <a:r>
              <a:rPr lang="en-US" altLang="ko-KR" sz="1400" dirty="0"/>
              <a:t>, </a:t>
            </a:r>
            <a:r>
              <a:rPr lang="ko-KR" altLang="en-US" sz="1400" dirty="0"/>
              <a:t>기온</a:t>
            </a:r>
            <a:r>
              <a:rPr lang="en-US" altLang="ko-KR" sz="1400" dirty="0"/>
              <a:t>, </a:t>
            </a:r>
            <a:r>
              <a:rPr lang="ko-KR" altLang="en-US" sz="1400" dirty="0"/>
              <a:t>풍속</a:t>
            </a:r>
            <a:r>
              <a:rPr lang="en-US" altLang="ko-KR" sz="1400" dirty="0"/>
              <a:t>)</a:t>
            </a:r>
            <a:r>
              <a:rPr lang="ko-KR" altLang="en-US" sz="1400" dirty="0"/>
              <a:t>와 태양의 고도 정보를 입력변수로 이용하였으며</a:t>
            </a:r>
            <a:r>
              <a:rPr lang="en-US" altLang="ko-KR" sz="1400" dirty="0"/>
              <a:t>, LSTM</a:t>
            </a:r>
            <a:r>
              <a:rPr lang="ko-KR" altLang="en-US" sz="1400" dirty="0"/>
              <a:t>에 여전히 존재하는 </a:t>
            </a:r>
            <a:r>
              <a:rPr lang="en-US" altLang="ko-KR" sz="1400" dirty="0"/>
              <a:t>Long-term dependency </a:t>
            </a:r>
            <a:r>
              <a:rPr lang="ko-KR" altLang="en-US" sz="1400" dirty="0"/>
              <a:t>문제를 해결하기 위해 </a:t>
            </a:r>
            <a:r>
              <a:rPr lang="en-US" altLang="ko-KR" sz="1400" dirty="0"/>
              <a:t>convolutional self-attention</a:t>
            </a:r>
            <a:r>
              <a:rPr lang="ko-KR" altLang="en-US" sz="1400" dirty="0"/>
              <a:t>을 이용하였다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과거 </a:t>
            </a:r>
            <a:r>
              <a:rPr lang="en-US" altLang="ko-KR" sz="1400" dirty="0"/>
              <a:t>5</a:t>
            </a:r>
            <a:r>
              <a:rPr lang="ko-KR" altLang="en-US" sz="1400" dirty="0"/>
              <a:t>일의 발전량</a:t>
            </a:r>
            <a:r>
              <a:rPr lang="en-US" altLang="ko-KR" sz="1400" dirty="0"/>
              <a:t>, </a:t>
            </a:r>
            <a:r>
              <a:rPr lang="ko-KR" altLang="en-US" sz="1400" dirty="0"/>
              <a:t>과거 </a:t>
            </a:r>
            <a:r>
              <a:rPr lang="en-US" altLang="ko-KR" sz="1400" dirty="0"/>
              <a:t>4</a:t>
            </a:r>
            <a:r>
              <a:rPr lang="ko-KR" altLang="en-US" sz="1400" dirty="0"/>
              <a:t>일의 기상자료 및 태양고도와 예측할 </a:t>
            </a:r>
            <a:r>
              <a:rPr lang="en-US" altLang="ko-KR" sz="1400" dirty="0"/>
              <a:t>T</a:t>
            </a:r>
            <a:r>
              <a:rPr lang="ko-KR" altLang="en-US" sz="1400" dirty="0"/>
              <a:t>날의 미래 기상자료 및 태양고도를 입력으로 사용해 </a:t>
            </a:r>
            <a:r>
              <a:rPr lang="en-US" altLang="ko-KR" sz="1400" dirty="0"/>
              <a:t>T</a:t>
            </a:r>
            <a:r>
              <a:rPr lang="ko-KR" altLang="en-US" sz="1400" dirty="0"/>
              <a:t>날의 발전량</a:t>
            </a:r>
            <a:r>
              <a:rPr lang="en-US" altLang="ko-KR" sz="1400" dirty="0"/>
              <a:t>(24</a:t>
            </a:r>
            <a:r>
              <a:rPr lang="ko-KR" altLang="en-US" sz="1400" dirty="0"/>
              <a:t>시간</a:t>
            </a:r>
            <a:r>
              <a:rPr lang="en-US" altLang="ko-KR" sz="1400" dirty="0"/>
              <a:t>)</a:t>
            </a:r>
            <a:r>
              <a:rPr lang="ko-KR" altLang="en-US" sz="1400" dirty="0"/>
              <a:t>을 출력한다</a:t>
            </a:r>
            <a:r>
              <a:rPr lang="en-US" altLang="ko-KR" sz="1400" dirty="0"/>
              <a:t>. (LSTM </a:t>
            </a:r>
            <a:r>
              <a:rPr lang="ko-KR" altLang="en-US" sz="1400" dirty="0"/>
              <a:t>출력에 </a:t>
            </a:r>
            <a:r>
              <a:rPr lang="en-US" altLang="ko-KR" sz="1400" dirty="0"/>
              <a:t>Dense(24) </a:t>
            </a:r>
            <a:r>
              <a:rPr lang="ko-KR" altLang="en-US" sz="1400" dirty="0"/>
              <a:t>이용해 </a:t>
            </a:r>
            <a:r>
              <a:rPr lang="en-US" altLang="ko-KR" sz="1400" dirty="0"/>
              <a:t>24</a:t>
            </a:r>
            <a:r>
              <a:rPr lang="ko-KR" altLang="en-US" sz="1400" dirty="0"/>
              <a:t>시간의 </a:t>
            </a:r>
            <a:r>
              <a:rPr lang="ko-KR" altLang="en-US" sz="1400" dirty="0" err="1"/>
              <a:t>예측값을</a:t>
            </a:r>
            <a:r>
              <a:rPr lang="ko-KR" altLang="en-US" sz="1400" dirty="0"/>
              <a:t> 출력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F36FBC-2B23-42E6-BEF1-EC249266E1A3}"/>
              </a:ext>
            </a:extLst>
          </p:cNvPr>
          <p:cNvSpPr txBox="1"/>
          <p:nvPr/>
        </p:nvSpPr>
        <p:spPr>
          <a:xfrm>
            <a:off x="1042985" y="6152017"/>
            <a:ext cx="5053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http://www.dbpia.co.kr/journal/articleDetail?nodeId=NODE09874556</a:t>
            </a:r>
            <a:endParaRPr lang="ko-KR" altLang="en-US" sz="1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0E539EF-ED64-49BE-B053-BC176A0E8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107" y="3158796"/>
            <a:ext cx="479107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510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17928F-A6A0-4E05-88D8-513C70CA7D06}"/>
              </a:ext>
            </a:extLst>
          </p:cNvPr>
          <p:cNvSpPr txBox="1"/>
          <p:nvPr/>
        </p:nvSpPr>
        <p:spPr>
          <a:xfrm>
            <a:off x="458816" y="428984"/>
            <a:ext cx="5279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선행 연구 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E8B183-0BE9-4BC5-988A-78E96DAB1D8F}"/>
              </a:ext>
            </a:extLst>
          </p:cNvPr>
          <p:cNvSpPr txBox="1"/>
          <p:nvPr/>
        </p:nvSpPr>
        <p:spPr>
          <a:xfrm>
            <a:off x="2161274" y="428984"/>
            <a:ext cx="93280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SHAP value</a:t>
            </a:r>
            <a:r>
              <a:rPr lang="ko-KR" altLang="en-US" sz="2000" b="1" dirty="0"/>
              <a:t>를 이용한 태양광 발전량 예측 성능 향상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1C66CE-258F-451D-92DA-AF253CAFFCDF}"/>
              </a:ext>
            </a:extLst>
          </p:cNvPr>
          <p:cNvSpPr txBox="1"/>
          <p:nvPr/>
        </p:nvSpPr>
        <p:spPr>
          <a:xfrm>
            <a:off x="458816" y="1218511"/>
            <a:ext cx="1093721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/>
              <a:t>2019</a:t>
            </a:r>
            <a:r>
              <a:rPr lang="ko-KR" altLang="en-US" sz="1400" dirty="0"/>
              <a:t>년 전력거래소에서 주최한 </a:t>
            </a:r>
            <a:r>
              <a:rPr lang="en-US" altLang="ko-KR" sz="1400" dirty="0"/>
              <a:t>“</a:t>
            </a:r>
            <a:r>
              <a:rPr lang="ko-KR" altLang="en-US" sz="1400" dirty="0"/>
              <a:t>재생에너지 발전량 예측 경진대회</a:t>
            </a:r>
            <a:r>
              <a:rPr lang="en-US" altLang="ko-KR" sz="1400" dirty="0"/>
              <a:t>“</a:t>
            </a:r>
            <a:r>
              <a:rPr lang="ko-KR" altLang="en-US" sz="1400" dirty="0"/>
              <a:t>의 태양광 발전량 데이터 이용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태양광 발전량 예측 모델을 만들기 위해 과거 일사량</a:t>
            </a:r>
            <a:r>
              <a:rPr lang="en-US" altLang="ko-KR" sz="1400" dirty="0"/>
              <a:t>, </a:t>
            </a:r>
            <a:r>
              <a:rPr lang="ko-KR" altLang="en-US" sz="1400" dirty="0"/>
              <a:t>기온</a:t>
            </a:r>
            <a:r>
              <a:rPr lang="en-US" altLang="ko-KR" sz="1400" dirty="0"/>
              <a:t>, </a:t>
            </a:r>
            <a:r>
              <a:rPr lang="ko-KR" altLang="en-US" sz="1400" dirty="0"/>
              <a:t>습도 및 해당 일시의 예보기온</a:t>
            </a:r>
            <a:r>
              <a:rPr lang="en-US" altLang="ko-KR" sz="1400" dirty="0"/>
              <a:t>, </a:t>
            </a:r>
            <a:r>
              <a:rPr lang="ko-KR" altLang="en-US" sz="1400" dirty="0"/>
              <a:t>예보습도</a:t>
            </a:r>
            <a:r>
              <a:rPr lang="en-US" altLang="ko-KR" sz="1400" dirty="0"/>
              <a:t>, </a:t>
            </a:r>
            <a:r>
              <a:rPr lang="ko-KR" altLang="en-US" sz="1400" dirty="0"/>
              <a:t>월</a:t>
            </a:r>
            <a:r>
              <a:rPr lang="en-US" altLang="ko-KR" sz="1400" dirty="0"/>
              <a:t>, </a:t>
            </a:r>
            <a:r>
              <a:rPr lang="ko-KR" altLang="en-US" sz="1400" dirty="0"/>
              <a:t>시간 정보를 이용해 일사량 예측 회귀모델을 만들고</a:t>
            </a:r>
            <a:r>
              <a:rPr lang="en-US" altLang="ko-KR" sz="1400" dirty="0"/>
              <a:t>,</a:t>
            </a:r>
            <a:r>
              <a:rPr lang="ko-KR" altLang="en-US" sz="1400" dirty="0"/>
              <a:t> 예측된 일사량과 과거 태양광 발전량</a:t>
            </a:r>
            <a:r>
              <a:rPr lang="en-US" altLang="ko-KR" sz="1400" dirty="0"/>
              <a:t>, </a:t>
            </a:r>
            <a:r>
              <a:rPr lang="ko-KR" altLang="en-US" sz="1400" dirty="0"/>
              <a:t>기상정보</a:t>
            </a:r>
            <a:r>
              <a:rPr lang="en-US" altLang="ko-KR" sz="1400" dirty="0"/>
              <a:t>, </a:t>
            </a:r>
            <a:r>
              <a:rPr lang="ko-KR" altLang="en-US" sz="1400" dirty="0"/>
              <a:t>시간정보를 이용해 태양광 발전량을 예측하는 </a:t>
            </a:r>
            <a:r>
              <a:rPr lang="en-US" altLang="ko-KR" sz="1400" dirty="0"/>
              <a:t>2 step approach </a:t>
            </a:r>
            <a:r>
              <a:rPr lang="ko-KR" altLang="en-US" sz="1400" dirty="0"/>
              <a:t>사용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가조시간</a:t>
            </a:r>
            <a:r>
              <a:rPr lang="en-US" altLang="ko-KR" sz="1400" dirty="0"/>
              <a:t>(possible duration of sunshine)</a:t>
            </a:r>
            <a:r>
              <a:rPr lang="ko-KR" altLang="en-US" sz="1400" dirty="0"/>
              <a:t>에 해당하는 </a:t>
            </a:r>
            <a:r>
              <a:rPr lang="en-US" altLang="ko-KR" sz="1400" dirty="0"/>
              <a:t>6</a:t>
            </a:r>
            <a:r>
              <a:rPr lang="ko-KR" altLang="en-US" sz="1400" dirty="0"/>
              <a:t>시</a:t>
            </a:r>
            <a:r>
              <a:rPr lang="en-US" altLang="ko-KR" sz="1400" dirty="0"/>
              <a:t>~20</a:t>
            </a:r>
            <a:r>
              <a:rPr lang="ko-KR" altLang="en-US" sz="1400" dirty="0"/>
              <a:t>시 사이만을 예측 대상 시간으로 설정하고 시간 단위를 </a:t>
            </a:r>
            <a:r>
              <a:rPr lang="en-US" altLang="ko-KR" sz="1400" dirty="0"/>
              <a:t>3</a:t>
            </a:r>
            <a:r>
              <a:rPr lang="ko-KR" altLang="en-US" sz="1400" dirty="0"/>
              <a:t>시간 단위로 구분하여 총 </a:t>
            </a:r>
            <a:r>
              <a:rPr lang="en-US" altLang="ko-KR" sz="1400" dirty="0"/>
              <a:t>5</a:t>
            </a:r>
            <a:r>
              <a:rPr lang="ko-KR" altLang="en-US" sz="1400" dirty="0"/>
              <a:t>개의 병렬 모델</a:t>
            </a:r>
            <a:r>
              <a:rPr lang="en-US" altLang="ko-KR" sz="1400" dirty="0"/>
              <a:t>(6~8</a:t>
            </a:r>
            <a:r>
              <a:rPr lang="ko-KR" altLang="en-US" sz="1400" dirty="0"/>
              <a:t>시</a:t>
            </a:r>
            <a:r>
              <a:rPr lang="en-US" altLang="ko-KR" sz="1400" dirty="0"/>
              <a:t>, 9~11</a:t>
            </a:r>
            <a:r>
              <a:rPr lang="ko-KR" altLang="en-US" sz="1400" dirty="0"/>
              <a:t>시</a:t>
            </a:r>
            <a:r>
              <a:rPr lang="en-US" altLang="ko-KR" sz="1400" dirty="0"/>
              <a:t>, 12~14</a:t>
            </a:r>
            <a:r>
              <a:rPr lang="ko-KR" altLang="en-US" sz="1400" dirty="0"/>
              <a:t>시</a:t>
            </a:r>
            <a:r>
              <a:rPr lang="en-US" altLang="ko-KR" sz="1400" dirty="0"/>
              <a:t>, 15~17</a:t>
            </a:r>
            <a:r>
              <a:rPr lang="ko-KR" altLang="en-US" sz="1400" dirty="0"/>
              <a:t>시</a:t>
            </a:r>
            <a:r>
              <a:rPr lang="en-US" altLang="ko-KR" sz="1400" dirty="0"/>
              <a:t>, 18~20</a:t>
            </a:r>
            <a:r>
              <a:rPr lang="ko-KR" altLang="en-US" sz="1400" dirty="0"/>
              <a:t>시</a:t>
            </a:r>
            <a:r>
              <a:rPr lang="en-US" altLang="ko-KR" sz="1400" dirty="0"/>
              <a:t>)</a:t>
            </a:r>
            <a:r>
              <a:rPr lang="ko-KR" altLang="en-US" sz="1400" dirty="0"/>
              <a:t>을 구축하였다</a:t>
            </a:r>
            <a:r>
              <a:rPr lang="en-US" altLang="ko-KR" sz="1400" dirty="0"/>
              <a:t>. </a:t>
            </a:r>
            <a:r>
              <a:rPr lang="en-US" altLang="ko-KR" sz="1400" dirty="0" err="1"/>
              <a:t>XGBoost</a:t>
            </a:r>
            <a:r>
              <a:rPr lang="en-US" altLang="ko-KR" sz="1400" dirty="0"/>
              <a:t> </a:t>
            </a:r>
            <a:r>
              <a:rPr lang="ko-KR" altLang="en-US" sz="1400" dirty="0"/>
              <a:t>알고리즘을 이용하였으며 비교를 위해 </a:t>
            </a:r>
            <a:r>
              <a:rPr lang="en-US" altLang="ko-KR" sz="1400" dirty="0"/>
              <a:t>SVM, ANN </a:t>
            </a:r>
            <a:r>
              <a:rPr lang="ko-KR" altLang="en-US" sz="1400" dirty="0"/>
              <a:t>등의 알고리즘을 이용한 모델을 만들어 비교 실험을 수행하였다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설명가능 인공지능</a:t>
            </a:r>
            <a:r>
              <a:rPr lang="en-US" altLang="ko-KR" sz="1400" dirty="0"/>
              <a:t>(XAI) </a:t>
            </a:r>
            <a:r>
              <a:rPr lang="ko-KR" altLang="en-US" sz="1400" dirty="0"/>
              <a:t>기법 중 하나인 </a:t>
            </a:r>
            <a:r>
              <a:rPr lang="en-US" altLang="ko-KR" sz="1400" dirty="0"/>
              <a:t>SHAP value</a:t>
            </a:r>
            <a:r>
              <a:rPr lang="ko-KR" altLang="en-US" sz="1400" dirty="0"/>
              <a:t>를 이용해 각 입력 변수의 중요도를 산정하고 주요 입력변수들을 모델마다 특정하여 모델의 예측성능을 높였다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F36FBC-2B23-42E6-BEF1-EC249266E1A3}"/>
              </a:ext>
            </a:extLst>
          </p:cNvPr>
          <p:cNvSpPr txBox="1"/>
          <p:nvPr/>
        </p:nvSpPr>
        <p:spPr>
          <a:xfrm>
            <a:off x="749071" y="6395441"/>
            <a:ext cx="11564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http://www.dbpia.co.kr/journal/articleDetail?nodeId=NODE09364800</a:t>
            </a:r>
            <a:endParaRPr lang="ko-KR" altLang="en-US" sz="1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01DB800-FD71-46E9-A3BA-E353C7D22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776" y="3866940"/>
            <a:ext cx="4457024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180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17928F-A6A0-4E05-88D8-513C70CA7D06}"/>
              </a:ext>
            </a:extLst>
          </p:cNvPr>
          <p:cNvSpPr txBox="1"/>
          <p:nvPr/>
        </p:nvSpPr>
        <p:spPr>
          <a:xfrm>
            <a:off x="458816" y="428984"/>
            <a:ext cx="5279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선행 연구 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E8B183-0BE9-4BC5-988A-78E96DAB1D8F}"/>
              </a:ext>
            </a:extLst>
          </p:cNvPr>
          <p:cNvSpPr txBox="1"/>
          <p:nvPr/>
        </p:nvSpPr>
        <p:spPr>
          <a:xfrm>
            <a:off x="2161274" y="428984"/>
            <a:ext cx="93280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Multistep-Ahead Time Series Prediction</a:t>
            </a:r>
            <a:endParaRPr lang="ko-KR" alt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F36FBC-2B23-42E6-BEF1-EC249266E1A3}"/>
              </a:ext>
            </a:extLst>
          </p:cNvPr>
          <p:cNvSpPr txBox="1"/>
          <p:nvPr/>
        </p:nvSpPr>
        <p:spPr>
          <a:xfrm>
            <a:off x="912356" y="6323997"/>
            <a:ext cx="11564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https://citeseerx.ist.psu.edu/viewdoc/download?doi=10.1.1.447.582&amp;rep=rep1&amp;type=pdf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B40562-067C-4AEF-8699-96B07BCAEF40}"/>
              </a:ext>
            </a:extLst>
          </p:cNvPr>
          <p:cNvSpPr txBox="1"/>
          <p:nvPr/>
        </p:nvSpPr>
        <p:spPr>
          <a:xfrm>
            <a:off x="636815" y="1228397"/>
            <a:ext cx="932803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rgbClr val="0070C0"/>
                </a:solidFill>
              </a:rPr>
              <a:t>시계열 데이터의 다중 스텝 예측을 위한 </a:t>
            </a:r>
            <a:r>
              <a:rPr lang="en-US" altLang="ko-KR" sz="1400" dirty="0">
                <a:solidFill>
                  <a:srgbClr val="0070C0"/>
                </a:solidFill>
              </a:rPr>
              <a:t>3</a:t>
            </a:r>
            <a:r>
              <a:rPr lang="ko-KR" altLang="en-US" sz="1400" dirty="0">
                <a:solidFill>
                  <a:srgbClr val="0070C0"/>
                </a:solidFill>
              </a:rPr>
              <a:t>가지 방법</a:t>
            </a:r>
            <a:r>
              <a:rPr lang="ko-KR" altLang="en-US" sz="1400" dirty="0"/>
              <a:t>을 제시하고</a:t>
            </a:r>
            <a:r>
              <a:rPr lang="en-US" altLang="ko-KR" sz="1400" dirty="0"/>
              <a:t>,</a:t>
            </a:r>
            <a:r>
              <a:rPr lang="ko-KR" altLang="en-US" sz="1400" dirty="0"/>
              <a:t> 여러가지 데이터셋에 대하여 </a:t>
            </a:r>
            <a:r>
              <a:rPr lang="en-US" altLang="ko-KR" sz="1400" dirty="0"/>
              <a:t>MLR, RNN, Hybrid HMM/MLR </a:t>
            </a:r>
            <a:r>
              <a:rPr lang="ko-KR" altLang="en-US" sz="1400" dirty="0"/>
              <a:t>모델을 이용해 예측 오차를 비교하는 연구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r>
              <a:rPr lang="en-US" altLang="ko-KR" sz="1400" dirty="0"/>
              <a:t>      1. </a:t>
            </a:r>
            <a:r>
              <a:rPr lang="ko-KR" altLang="en-US" sz="1400" dirty="0"/>
              <a:t>이전 </a:t>
            </a:r>
            <a:r>
              <a:rPr lang="en-US" altLang="ko-KR" sz="1400" dirty="0"/>
              <a:t>p</a:t>
            </a:r>
            <a:r>
              <a:rPr lang="ko-KR" altLang="en-US" sz="1400" dirty="0"/>
              <a:t>개의 입력변수</a:t>
            </a:r>
            <a:r>
              <a:rPr lang="en-US" altLang="ko-KR" sz="1400" dirty="0"/>
              <a:t>(x1, x2, …, </a:t>
            </a:r>
            <a:r>
              <a:rPr lang="en-US" altLang="ko-KR" sz="1400" dirty="0" err="1"/>
              <a:t>xp</a:t>
            </a:r>
            <a:r>
              <a:rPr lang="en-US" altLang="ko-KR" sz="1400" dirty="0"/>
              <a:t>)</a:t>
            </a:r>
            <a:r>
              <a:rPr lang="ko-KR" altLang="en-US" sz="1400" dirty="0"/>
              <a:t>로 </a:t>
            </a:r>
            <a:r>
              <a:rPr lang="en-US" altLang="ko-KR" sz="1400" dirty="0"/>
              <a:t>x(p+1) </a:t>
            </a:r>
            <a:r>
              <a:rPr lang="ko-KR" altLang="en-US" sz="1400" dirty="0"/>
              <a:t>시점의 입력변수를 출력하고</a:t>
            </a:r>
            <a:r>
              <a:rPr lang="en-US" altLang="ko-KR" sz="1400" dirty="0"/>
              <a:t>, (x2, x3, … , x(p+1))</a:t>
            </a:r>
            <a:r>
              <a:rPr lang="ko-KR" altLang="en-US" sz="1400" dirty="0"/>
              <a:t>을 통해 </a:t>
            </a:r>
            <a:r>
              <a:rPr lang="en-US" altLang="ko-KR" sz="1400" dirty="0"/>
              <a:t>x(p+2)</a:t>
            </a:r>
            <a:br>
              <a:rPr lang="en-US" altLang="ko-KR" sz="1400" dirty="0"/>
            </a:br>
            <a:r>
              <a:rPr lang="en-US" altLang="ko-KR" sz="1400" dirty="0"/>
              <a:t>      </a:t>
            </a:r>
            <a:r>
              <a:rPr lang="ko-KR" altLang="en-US" sz="1400" dirty="0"/>
              <a:t>시점의 입력변수를 출력해 미래 시점의 </a:t>
            </a:r>
            <a:r>
              <a:rPr lang="ko-KR" altLang="en-US" sz="1400" dirty="0" err="1"/>
              <a:t>예측값</a:t>
            </a:r>
            <a:r>
              <a:rPr lang="ko-KR" altLang="en-US" sz="1400" dirty="0"/>
              <a:t> 출력하는 방법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r>
              <a:rPr lang="en-US" altLang="ko-KR" sz="1400" dirty="0"/>
              <a:t>      2. </a:t>
            </a:r>
            <a:r>
              <a:rPr lang="ko-KR" altLang="en-US" sz="1400" dirty="0"/>
              <a:t>각 스텝의 </a:t>
            </a:r>
            <a:r>
              <a:rPr lang="ko-KR" altLang="en-US" sz="1400" dirty="0" err="1"/>
              <a:t>예측값</a:t>
            </a:r>
            <a:r>
              <a:rPr lang="ko-KR" altLang="en-US" sz="1400" dirty="0"/>
              <a:t> 출력에 서로 독립된 모델을 사용하며</a:t>
            </a:r>
            <a:r>
              <a:rPr lang="en-US" altLang="ko-KR" sz="1400" dirty="0"/>
              <a:t>, </a:t>
            </a:r>
            <a:r>
              <a:rPr lang="ko-KR" altLang="en-US" sz="1400" dirty="0"/>
              <a:t>모든 모델은 같은 트레이닝 셋을 가지고 서로 다른 </a:t>
            </a:r>
            <a:br>
              <a:rPr lang="en-US" altLang="ko-KR" sz="1400" dirty="0"/>
            </a:br>
            <a:r>
              <a:rPr lang="en-US" altLang="ko-KR" sz="1400" dirty="0"/>
              <a:t>      </a:t>
            </a:r>
            <a:r>
              <a:rPr lang="ko-KR" altLang="en-US" sz="1400" dirty="0"/>
              <a:t>스텝의 </a:t>
            </a:r>
            <a:r>
              <a:rPr lang="ko-KR" altLang="en-US" sz="1400" dirty="0" err="1"/>
              <a:t>예측값을</a:t>
            </a:r>
            <a:r>
              <a:rPr lang="ko-KR" altLang="en-US" sz="1400" dirty="0"/>
              <a:t> 출력하도록 학습하는 방법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r>
              <a:rPr lang="en-US" altLang="ko-KR" sz="1400" dirty="0"/>
              <a:t>      3. </a:t>
            </a:r>
            <a:r>
              <a:rPr lang="ko-KR" altLang="en-US" sz="1400" dirty="0"/>
              <a:t>각각의 입력변수를 근사하는 </a:t>
            </a:r>
            <a:r>
              <a:rPr lang="en-US" altLang="ko-KR" sz="1400" dirty="0"/>
              <a:t>parametric function</a:t>
            </a:r>
            <a:r>
              <a:rPr lang="ko-KR" altLang="en-US" sz="1400" dirty="0"/>
              <a:t>을 입력변수의 개수만큼 만들고</a:t>
            </a:r>
            <a:r>
              <a:rPr lang="en-US" altLang="ko-KR" sz="1400" dirty="0"/>
              <a:t>,</a:t>
            </a:r>
            <a:r>
              <a:rPr lang="ko-KR" altLang="en-US" sz="1400" dirty="0"/>
              <a:t> 이를 이용하여 미래시점</a:t>
            </a:r>
            <a:br>
              <a:rPr lang="en-US" altLang="ko-KR" sz="1400" dirty="0"/>
            </a:br>
            <a:r>
              <a:rPr lang="en-US" altLang="ko-KR" sz="1400" dirty="0"/>
              <a:t>      </a:t>
            </a:r>
            <a:r>
              <a:rPr lang="ko-KR" altLang="en-US" sz="1400" dirty="0"/>
              <a:t>의 입력변수들 각각의 </a:t>
            </a:r>
            <a:r>
              <a:rPr lang="ko-KR" altLang="en-US" sz="1400" dirty="0" err="1"/>
              <a:t>예측값을</a:t>
            </a:r>
            <a:r>
              <a:rPr lang="ko-KR" altLang="en-US" sz="1400" dirty="0"/>
              <a:t> 출력하는 회귀모델을 제작</a:t>
            </a:r>
            <a:r>
              <a:rPr lang="en-US" altLang="ko-KR" sz="1400" dirty="0"/>
              <a:t>, </a:t>
            </a:r>
            <a:r>
              <a:rPr lang="ko-KR" altLang="en-US" sz="1400" dirty="0"/>
              <a:t>테스트 시퀀스를 각각의 모델이 예측한 입력변수</a:t>
            </a:r>
            <a:br>
              <a:rPr lang="en-US" altLang="ko-KR" sz="1400" dirty="0"/>
            </a:br>
            <a:r>
              <a:rPr lang="en-US" altLang="ko-KR" sz="1400" dirty="0"/>
              <a:t>      </a:t>
            </a:r>
            <a:r>
              <a:rPr lang="ko-KR" altLang="en-US" sz="1400" dirty="0"/>
              <a:t>로 재구성하여 미래시점의 </a:t>
            </a:r>
            <a:r>
              <a:rPr lang="ko-KR" altLang="en-US" sz="1400" dirty="0" err="1"/>
              <a:t>예측값을</a:t>
            </a:r>
            <a:r>
              <a:rPr lang="ko-KR" altLang="en-US" sz="1400" dirty="0"/>
              <a:t> 출력하는 방법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MLP </a:t>
            </a:r>
            <a:r>
              <a:rPr lang="ko-KR" altLang="en-US" sz="1400" dirty="0"/>
              <a:t>모델에서는 첫번째 방법이</a:t>
            </a:r>
            <a:r>
              <a:rPr lang="en-US" altLang="ko-KR" sz="1400" dirty="0"/>
              <a:t>, RNN </a:t>
            </a:r>
            <a:r>
              <a:rPr lang="ko-KR" altLang="en-US" sz="1400" dirty="0"/>
              <a:t>모델에서는 </a:t>
            </a:r>
            <a:r>
              <a:rPr lang="en-US" altLang="ko-KR" sz="1400" dirty="0"/>
              <a:t>2, 3</a:t>
            </a:r>
            <a:r>
              <a:rPr lang="ko-KR" altLang="en-US" sz="1400" dirty="0"/>
              <a:t>번째 방법이 우세한 양상을 보였으며</a:t>
            </a:r>
            <a:r>
              <a:rPr lang="en-US" altLang="ko-KR" sz="1400" dirty="0"/>
              <a:t>, </a:t>
            </a:r>
            <a:r>
              <a:rPr lang="ko-KR" altLang="en-US" sz="1400" dirty="0"/>
              <a:t>세번째 방법은 입력변수의 차원이 적은 경우에 더 좋은 성능을 보여주었다</a:t>
            </a:r>
            <a:r>
              <a:rPr lang="en-US" altLang="ko-KR" sz="1400" dirty="0"/>
              <a:t>. </a:t>
            </a:r>
            <a:r>
              <a:rPr lang="ko-KR" altLang="en-US" sz="1400" u="sng" dirty="0"/>
              <a:t>결과적으로 시계열 데이터의 다중 스텝을 예측하기 위한 출력 방법은 사용된 모델과 데이터셋의 특징에 따라 적합한 방법이 상이하다고 판단할 수 있다</a:t>
            </a:r>
            <a:r>
              <a:rPr lang="en-US" altLang="ko-KR" sz="1400" u="sng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b="1" dirty="0"/>
              <a:t>현재 국내의 태양광 발전량 예측 연구들이 멀티 스텝의 </a:t>
            </a:r>
            <a:r>
              <a:rPr lang="ko-KR" altLang="en-US" sz="1400" b="1" dirty="0" err="1"/>
              <a:t>예측값을</a:t>
            </a:r>
            <a:r>
              <a:rPr lang="ko-KR" altLang="en-US" sz="1400" b="1" dirty="0"/>
              <a:t> 출력하는데 모두 다른 방법을 이용하고 있어 태양광 발전량 예측을 위한 데이터와 모델에 적합한 멀티스텝 출력 방식을 찾는 연구가 필요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388881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09D3DF-8636-4AB2-9638-94519E386E94}"/>
              </a:ext>
            </a:extLst>
          </p:cNvPr>
          <p:cNvSpPr txBox="1"/>
          <p:nvPr/>
        </p:nvSpPr>
        <p:spPr>
          <a:xfrm>
            <a:off x="636814" y="522514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문제점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F826F9-29DE-48D2-A568-914A340E142F}"/>
              </a:ext>
            </a:extLst>
          </p:cNvPr>
          <p:cNvSpPr txBox="1"/>
          <p:nvPr/>
        </p:nvSpPr>
        <p:spPr>
          <a:xfrm>
            <a:off x="636814" y="1371601"/>
            <a:ext cx="9850211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/>
              <a:t>자세하지 않은 기록 과정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예측에 사용한 입력변수의 선정이 각 논문마다 다르게 이루어졌으며 세세한 비교와 타당한 선정 근거가 제시되어 있지 않다</a:t>
            </a:r>
            <a:r>
              <a:rPr lang="en-US" altLang="ko-KR" sz="1600" dirty="0"/>
              <a:t>. </a:t>
            </a:r>
            <a:r>
              <a:rPr lang="ko-KR" altLang="en-US" sz="1600" dirty="0"/>
              <a:t>입력으로 사용할 시퀀스 길이의 선정 </a:t>
            </a:r>
            <a:r>
              <a:rPr lang="en-US" altLang="ko-KR" sz="1600" dirty="0"/>
              <a:t>(</a:t>
            </a:r>
            <a:r>
              <a:rPr lang="ko-KR" altLang="en-US" sz="1600" dirty="0"/>
              <a:t>과거 몇 일의 데이터를 예측에 이용하는 것이 좋을지</a:t>
            </a:r>
            <a:r>
              <a:rPr lang="en-US" altLang="ko-KR" sz="1600" dirty="0"/>
              <a:t>) </a:t>
            </a:r>
            <a:r>
              <a:rPr lang="ko-KR" altLang="en-US" sz="1600" dirty="0"/>
              <a:t>역시 논문마다 </a:t>
            </a:r>
            <a:r>
              <a:rPr lang="ko-KR" altLang="en-US" sz="1600" dirty="0" err="1"/>
              <a:t>제각각이며</a:t>
            </a:r>
            <a:r>
              <a:rPr lang="ko-KR" altLang="en-US" sz="1600" dirty="0"/>
              <a:t> 선정 근거가 제시되어 있지 않다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기상청의 예보 데이터는 </a:t>
            </a:r>
            <a:r>
              <a:rPr lang="en-US" altLang="ko-KR" sz="1600" dirty="0"/>
              <a:t>3</a:t>
            </a:r>
            <a:r>
              <a:rPr lang="ko-KR" altLang="en-US" sz="1600" dirty="0"/>
              <a:t>시간 간격이지만 관측 데이터는 </a:t>
            </a:r>
            <a:r>
              <a:rPr lang="en-US" altLang="ko-KR" sz="1600" dirty="0"/>
              <a:t>1</a:t>
            </a:r>
            <a:r>
              <a:rPr lang="ko-KR" altLang="en-US" sz="1600" dirty="0"/>
              <a:t>시간 간격으로 제공되고 있다</a:t>
            </a:r>
            <a:r>
              <a:rPr lang="en-US" altLang="ko-KR" sz="1600" dirty="0"/>
              <a:t>. </a:t>
            </a:r>
            <a:r>
              <a:rPr lang="ko-KR" altLang="en-US" sz="1600" dirty="0"/>
              <a:t>이전 논문들을 보면 </a:t>
            </a:r>
            <a:r>
              <a:rPr lang="en-US" altLang="ko-KR" sz="1600" dirty="0"/>
              <a:t>3</a:t>
            </a:r>
            <a:r>
              <a:rPr lang="ko-KR" altLang="en-US" sz="1600" dirty="0"/>
              <a:t>시간 간격의 예보 데이터를 </a:t>
            </a:r>
            <a:r>
              <a:rPr lang="ko-KR" altLang="en-US" sz="1600" dirty="0" err="1"/>
              <a:t>선형보간으로</a:t>
            </a:r>
            <a:r>
              <a:rPr lang="ko-KR" altLang="en-US" sz="1600" dirty="0"/>
              <a:t> 채우거나 일 단위 예측을 수행하였다</a:t>
            </a:r>
            <a:r>
              <a:rPr lang="en-US" altLang="ko-KR" sz="1600" dirty="0"/>
              <a:t>. </a:t>
            </a:r>
            <a:r>
              <a:rPr lang="ko-KR" altLang="en-US" sz="1600" dirty="0"/>
              <a:t>그러나 일 단위 예측은 현재 </a:t>
            </a:r>
            <a:r>
              <a:rPr lang="en-US" altLang="ko-KR" sz="1600" dirty="0"/>
              <a:t>1</a:t>
            </a:r>
            <a:r>
              <a:rPr lang="ko-KR" altLang="en-US" sz="1600" dirty="0"/>
              <a:t>시간 단위로 전력 수요와 가격의 측정이 이루어지는 전력거래 시장 정책에 유의미한 정보를 제공하기에 부족함이 있으며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선형보간법은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비어있는</a:t>
            </a:r>
            <a:r>
              <a:rPr lang="ko-KR" altLang="en-US" sz="1600" dirty="0"/>
              <a:t> 데이터를 보충하기 위한 가장 단순한 방법이지 가장 적합한 방법은 아니라고 판단된다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미래시점</a:t>
            </a:r>
            <a:r>
              <a:rPr lang="en-US" altLang="ko-KR" sz="1600" dirty="0"/>
              <a:t>(</a:t>
            </a:r>
            <a:r>
              <a:rPr lang="ko-KR" altLang="en-US" sz="1600" dirty="0"/>
              <a:t>익일 </a:t>
            </a:r>
            <a:r>
              <a:rPr lang="en-US" altLang="ko-KR" sz="1600" dirty="0"/>
              <a:t>24</a:t>
            </a:r>
            <a:r>
              <a:rPr lang="ko-KR" altLang="en-US" sz="1600" dirty="0"/>
              <a:t>시간</a:t>
            </a:r>
            <a:r>
              <a:rPr lang="en-US" altLang="ko-KR" sz="1600" dirty="0"/>
              <a:t>)</a:t>
            </a:r>
            <a:r>
              <a:rPr lang="ko-KR" altLang="en-US" sz="1600" dirty="0"/>
              <a:t>의 </a:t>
            </a:r>
            <a:r>
              <a:rPr lang="ko-KR" altLang="en-US" sz="1600" dirty="0" err="1"/>
              <a:t>예측값</a:t>
            </a:r>
            <a:r>
              <a:rPr lang="ko-KR" altLang="en-US" sz="1600" dirty="0"/>
              <a:t> 출력 방법이 같은 </a:t>
            </a:r>
            <a:r>
              <a:rPr lang="en-US" altLang="ko-KR" sz="1600" dirty="0"/>
              <a:t>LSTM </a:t>
            </a:r>
            <a:r>
              <a:rPr lang="ko-KR" altLang="en-US" sz="1600" dirty="0"/>
              <a:t>모델을 </a:t>
            </a:r>
            <a:r>
              <a:rPr lang="ko-KR" altLang="en-US" sz="1600" dirty="0" err="1"/>
              <a:t>사용하였어도</a:t>
            </a:r>
            <a:r>
              <a:rPr lang="ko-KR" altLang="en-US" sz="1600" dirty="0"/>
              <a:t> 모델마다 상이하며</a:t>
            </a:r>
            <a:r>
              <a:rPr lang="en-US" altLang="ko-KR" sz="1600" dirty="0"/>
              <a:t>, </a:t>
            </a:r>
            <a:r>
              <a:rPr lang="ko-KR" altLang="en-US" sz="1600" dirty="0"/>
              <a:t>일부 모델은 출력된 </a:t>
            </a:r>
            <a:r>
              <a:rPr lang="ko-KR" altLang="en-US" sz="1600" dirty="0" err="1"/>
              <a:t>예측값을</a:t>
            </a:r>
            <a:r>
              <a:rPr lang="ko-KR" altLang="en-US" sz="1600" dirty="0"/>
              <a:t> 해석하기에 알맞지 않은 구조가 사용되었다</a:t>
            </a:r>
            <a:r>
              <a:rPr lang="en-US" altLang="ko-KR" sz="1600" dirty="0"/>
              <a:t>. Time Series Data</a:t>
            </a:r>
            <a:r>
              <a:rPr lang="ko-KR" altLang="en-US" sz="1600" dirty="0"/>
              <a:t>의 </a:t>
            </a:r>
            <a:r>
              <a:rPr lang="en-US" altLang="ko-KR" sz="1600" dirty="0"/>
              <a:t>Multi-step </a:t>
            </a:r>
            <a:r>
              <a:rPr lang="ko-KR" altLang="en-US" sz="1600" dirty="0"/>
              <a:t>예측에 적합한 방법의 부재</a:t>
            </a:r>
            <a:r>
              <a:rPr lang="en-US" altLang="ko-KR" sz="1600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59285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</TotalTime>
  <Words>1926</Words>
  <Application>Microsoft Office PowerPoint</Application>
  <PresentationFormat>와이드스크린</PresentationFormat>
  <Paragraphs>131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dgn6954@konkuk.ac.kr</dc:creator>
  <cp:lastModifiedBy>오동규</cp:lastModifiedBy>
  <cp:revision>44</cp:revision>
  <dcterms:created xsi:type="dcterms:W3CDTF">2021-04-12T16:01:11Z</dcterms:created>
  <dcterms:modified xsi:type="dcterms:W3CDTF">2021-04-13T05:23:08Z</dcterms:modified>
</cp:coreProperties>
</file>