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37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C274-4A03-499C-99AE-0F624FC7192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424" y="6356351"/>
            <a:ext cx="2844800" cy="365125"/>
          </a:xfrm>
        </p:spPr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20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2163"/>
                </a:solidFill>
                <a:latin typeface="NewsGoth B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63"/>
                </a:solidFill>
                <a:latin typeface="NewsGoth B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0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3FC274-4A03-499C-99AE-0F624FC7192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02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NewsGoth BT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wsGoth B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42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1147810-F5FC-4D37-BBEF-0CF29FCC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NewsGoth B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Model, </a:t>
            </a:r>
            <a:br>
              <a:rPr lang="en-US" dirty="0" smtClean="0"/>
            </a:br>
            <a:r>
              <a:rPr lang="en-US" dirty="0" smtClean="0"/>
              <a:t>Bag of Words &amp; TF-IDF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Ahmad Fathan </a:t>
            </a:r>
            <a:r>
              <a:rPr lang="en-US" dirty="0" err="1" smtClean="0">
                <a:solidFill>
                  <a:schemeClr val="bg1"/>
                </a:solidFill>
              </a:rPr>
              <a:t>Hidayatullah</a:t>
            </a:r>
            <a:r>
              <a:rPr lang="en-US" dirty="0" smtClean="0">
                <a:solidFill>
                  <a:schemeClr val="bg1"/>
                </a:solidFill>
              </a:rPr>
              <a:t>, S.T., M.Cs.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3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weight is a statistical measure used to evaluate how important a word is to a document in a collection or corpus.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importance increases proportionally to the number of times a word appears in the document but is offset by the frequency of the word in the corpus.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pic>
        <p:nvPicPr>
          <p:cNvPr id="5122" name="Picture 2" descr="https://miro.medium.com/max/215/1*YrgmAeG7KNRB4dQcGcsd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" y="4531010"/>
            <a:ext cx="5206287" cy="7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3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513325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Term Frequency (TF)</a:t>
            </a:r>
            <a:r>
              <a:rPr lang="en-US" sz="2800" dirty="0"/>
              <a:t>: is a scoring of the frequency of the word in the current document. Since every document is different in length, it is possible that a term would appear much more times in long documents than shorter ones. The term frequency is often divided by the document length to normalize.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miro.medium.com/max/404/1*SUAeubfQGK_w0XZWQW6V1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0" y="4149512"/>
            <a:ext cx="7281674" cy="100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99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Inverse Document Frequency (IDF)</a:t>
            </a:r>
            <a:r>
              <a:rPr lang="en-US" dirty="0"/>
              <a:t>: is a scoring of how rare the word is across documents. IDF is a measure of how rare a term is. Rarer the term, more is the IDF score.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miro.medium.com/max/411/1*T57j-UDzXizqG40FUfmk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1" y="3508552"/>
            <a:ext cx="7560959" cy="115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suppose we have a document with a length of </a:t>
            </a:r>
            <a:r>
              <a:rPr lang="en-US" dirty="0" smtClean="0"/>
              <a:t>17 words </a:t>
            </a:r>
            <a:r>
              <a:rPr lang="en-US" dirty="0"/>
              <a:t>and a target term </a:t>
            </a:r>
            <a:r>
              <a:rPr lang="en-US" dirty="0" smtClean="0"/>
              <a:t>‘queen’. </a:t>
            </a:r>
            <a:r>
              <a:rPr lang="en-US" dirty="0"/>
              <a:t>If </a:t>
            </a:r>
            <a:r>
              <a:rPr lang="en-US" dirty="0" smtClean="0"/>
              <a:t>‘queen’ </a:t>
            </a:r>
            <a:r>
              <a:rPr lang="en-US" dirty="0"/>
              <a:t>appeared in the document </a:t>
            </a:r>
            <a:r>
              <a:rPr lang="en-US" dirty="0" smtClean="0"/>
              <a:t>2 </a:t>
            </a:r>
            <a:r>
              <a:rPr lang="en-US" dirty="0"/>
              <a:t>times, the </a:t>
            </a:r>
            <a:r>
              <a:rPr lang="en-US" b="1" dirty="0" smtClean="0"/>
              <a:t>TF weight </a:t>
            </a:r>
            <a:r>
              <a:rPr lang="en-US" dirty="0" smtClean="0"/>
              <a:t>of ‘</a:t>
            </a:r>
            <a:r>
              <a:rPr lang="en-US" dirty="0"/>
              <a:t>king</a:t>
            </a:r>
            <a:r>
              <a:rPr lang="en-US" dirty="0" smtClean="0"/>
              <a:t>’ </a:t>
            </a:r>
            <a:r>
              <a:rPr lang="en-US" dirty="0"/>
              <a:t>would be: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32764" y="3541570"/>
                <a:ext cx="3687291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/>
                        <m:t>0.11764705882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4" y="3541570"/>
                <a:ext cx="3687291" cy="923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4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term </a:t>
            </a:r>
            <a:r>
              <a:rPr lang="en-US" dirty="0" smtClean="0"/>
              <a:t>‘queen’ </a:t>
            </a:r>
            <a:r>
              <a:rPr lang="en-US" dirty="0"/>
              <a:t>appeared in </a:t>
            </a:r>
            <a:r>
              <a:rPr lang="en-US" dirty="0" smtClean="0"/>
              <a:t>2 documents </a:t>
            </a:r>
            <a:r>
              <a:rPr lang="en-US" dirty="0"/>
              <a:t>out of </a:t>
            </a:r>
            <a:r>
              <a:rPr lang="en-US" dirty="0" smtClean="0"/>
              <a:t>4 dataset</a:t>
            </a:r>
            <a:r>
              <a:rPr lang="en-US" dirty="0"/>
              <a:t>, the </a:t>
            </a:r>
            <a:r>
              <a:rPr lang="en-US" b="1" dirty="0" smtClean="0"/>
              <a:t>IDF weight</a:t>
            </a:r>
            <a:r>
              <a:rPr lang="en-US" dirty="0" smtClean="0"/>
              <a:t> </a:t>
            </a:r>
            <a:r>
              <a:rPr lang="en-US" dirty="0"/>
              <a:t>would be: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32763" y="3047073"/>
                <a:ext cx="4467505" cy="933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/>
                        <m:t>0.30102999566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3" y="3047073"/>
                <a:ext cx="4467505" cy="933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3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Finally, the </a:t>
                </a:r>
                <a:r>
                  <a:rPr lang="en-US" b="1" dirty="0" smtClean="0"/>
                  <a:t>TF-IDF </a:t>
                </a:r>
                <a:r>
                  <a:rPr lang="en-US" b="1" dirty="0"/>
                  <a:t>weight</a:t>
                </a:r>
                <a:r>
                  <a:rPr lang="en-US" dirty="0"/>
                  <a:t> of the term </a:t>
                </a:r>
                <a:r>
                  <a:rPr lang="en-US" dirty="0" smtClean="0"/>
                  <a:t>‘queen’ is</a:t>
                </a:r>
              </a:p>
              <a:p>
                <a:r>
                  <a:rPr lang="en-US" dirty="0" err="1" smtClean="0"/>
                  <a:t>Tf-idf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tf</a:t>
                </a:r>
                <a:r>
                  <a:rPr lang="en-US" dirty="0" smtClean="0"/>
                  <a:t>*</a:t>
                </a:r>
                <a:r>
                  <a:rPr lang="en-US" dirty="0" err="1" smtClean="0"/>
                  <a:t>idf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0.11764705882</m:t>
                    </m:r>
                    <m:r>
                      <m:rPr>
                        <m:nor/>
                      </m:rPr>
                      <a:rPr lang="en-US" b="0" i="0" smtClean="0"/>
                      <m:t>*</m:t>
                    </m:r>
                    <m:r>
                      <m:rPr>
                        <m:nor/>
                      </m:rPr>
                      <a:rPr lang="en-US"/>
                      <m:t>0.30102999566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 = </a:t>
                </a:r>
                <a:r>
                  <a:rPr lang="en-US" dirty="0"/>
                  <a:t>0.0354152936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 vector in some high-dimensional </a:t>
            </a:r>
            <a:r>
              <a:rPr lang="en-US" dirty="0" smtClean="0"/>
              <a:t>space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documents, queries, user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preferences)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Issues </a:t>
            </a:r>
            <a:r>
              <a:rPr lang="en-US" dirty="0"/>
              <a:t>to consider:</a:t>
            </a:r>
            <a:br>
              <a:rPr lang="en-US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– What are the dimensional of that space (basic vector)?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– How to project words/docs/queries to that space?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– How to compare documents and queries?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692031"/>
            <a:ext cx="5595582" cy="4351338"/>
          </a:xfrm>
        </p:spPr>
        <p:txBody>
          <a:bodyPr>
            <a:noAutofit/>
          </a:bodyPr>
          <a:lstStyle/>
          <a:p>
            <a:r>
              <a:rPr lang="en-US" sz="2200" b="1" dirty="0"/>
              <a:t>Vector Space Model</a:t>
            </a:r>
            <a:r>
              <a:rPr lang="en-US" sz="2200" dirty="0"/>
              <a:t> is a multidimensional representation of words in a continuous vector space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words </a:t>
            </a:r>
            <a:r>
              <a:rPr lang="en-US" sz="2200" b="1" dirty="0"/>
              <a:t>closely</a:t>
            </a:r>
            <a:r>
              <a:rPr lang="en-US" sz="2200" dirty="0"/>
              <a:t> or </a:t>
            </a:r>
            <a:r>
              <a:rPr lang="en-US" sz="2200" b="1" dirty="0"/>
              <a:t>semantically related</a:t>
            </a:r>
            <a:r>
              <a:rPr lang="en-US" sz="2200" dirty="0"/>
              <a:t> to each other tend to be </a:t>
            </a:r>
            <a:r>
              <a:rPr lang="en-US" sz="2200" b="1" dirty="0"/>
              <a:t>nearer </a:t>
            </a:r>
            <a:r>
              <a:rPr lang="en-US" sz="2200" dirty="0"/>
              <a:t>to each other in the model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A vector space model is involving </a:t>
            </a:r>
            <a:r>
              <a:rPr lang="en-US" sz="2200" b="1" dirty="0"/>
              <a:t>two steps</a:t>
            </a:r>
            <a:r>
              <a:rPr lang="en-US" sz="2200" dirty="0"/>
              <a:t>, in first step </a:t>
            </a:r>
            <a:r>
              <a:rPr lang="en-US" sz="2200" dirty="0" smtClean="0"/>
              <a:t>we represent </a:t>
            </a:r>
            <a:r>
              <a:rPr lang="en-US" sz="2200" dirty="0"/>
              <a:t>the text documents into </a:t>
            </a:r>
            <a:r>
              <a:rPr lang="en-US" sz="2200" b="1" dirty="0"/>
              <a:t>vector of words</a:t>
            </a:r>
            <a:r>
              <a:rPr lang="en-US" sz="2200" dirty="0"/>
              <a:t> and in</a:t>
            </a:r>
            <a:br>
              <a:rPr lang="en-US" sz="2200" dirty="0"/>
            </a:br>
            <a:r>
              <a:rPr lang="en-US" sz="2200" dirty="0"/>
              <a:t>second step we transform to </a:t>
            </a:r>
            <a:r>
              <a:rPr lang="en-US" sz="2200" b="1" dirty="0"/>
              <a:t>numerical format</a:t>
            </a:r>
            <a:r>
              <a:rPr lang="en-US" sz="2200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pic>
        <p:nvPicPr>
          <p:cNvPr id="1026" name="Picture 2" descr="https://miro.medium.com/max/457/0*lht76UWO99fhMAk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59598"/>
            <a:ext cx="5257800" cy="37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71396" y="4987230"/>
            <a:ext cx="5312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medium-content-sans-serif-font"/>
              </a:rPr>
              <a:t>VSM sample visualization. </a:t>
            </a:r>
            <a:r>
              <a:rPr lang="en-US" b="0" i="1" dirty="0" smtClean="0">
                <a:effectLst/>
                <a:latin typeface="medium-content-sans-serif-font"/>
              </a:rPr>
              <a:t>Source: </a:t>
            </a:r>
            <a:r>
              <a:rPr lang="en-US" b="0" i="1" dirty="0" err="1" smtClean="0">
                <a:effectLst/>
                <a:latin typeface="medium-content-sans-serif-font"/>
              </a:rPr>
              <a:t>Polyvyanny</a:t>
            </a:r>
            <a:r>
              <a:rPr lang="en-US" b="0" i="1" dirty="0" smtClean="0">
                <a:effectLst/>
                <a:latin typeface="medium-content-sans-serif-font"/>
              </a:rPr>
              <a:t> &amp; </a:t>
            </a:r>
            <a:r>
              <a:rPr lang="en-US" b="0" i="1" dirty="0" err="1" smtClean="0">
                <a:effectLst/>
                <a:latin typeface="medium-content-sans-serif-font"/>
              </a:rPr>
              <a:t>Kuropka</a:t>
            </a:r>
            <a:r>
              <a:rPr lang="en-US" b="0" i="1" dirty="0" smtClean="0">
                <a:effectLst/>
                <a:latin typeface="medium-content-sans-serif-font"/>
              </a:rPr>
              <a:t>,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models that can be used to “convert” words into vectors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Count-based model </a:t>
            </a:r>
            <a:r>
              <a:rPr lang="en-US" dirty="0"/>
              <a:t>— a computation model that relies on the frequency of words within a document.</a:t>
            </a:r>
          </a:p>
          <a:p>
            <a:pPr lvl="1"/>
            <a:r>
              <a:rPr lang="en-US" b="1" dirty="0"/>
              <a:t>Predictive model </a:t>
            </a:r>
            <a:r>
              <a:rPr lang="en-US" dirty="0"/>
              <a:t>— a model that aims to predict the context or the target word based on the neighboring terms.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7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filtering</a:t>
            </a:r>
            <a:endParaRPr lang="en-US" dirty="0"/>
          </a:p>
          <a:p>
            <a:r>
              <a:rPr lang="en-US" dirty="0" smtClean="0"/>
              <a:t>Information retrieval</a:t>
            </a:r>
            <a:endParaRPr lang="en-US" dirty="0"/>
          </a:p>
          <a:p>
            <a:r>
              <a:rPr lang="en-US" dirty="0" smtClean="0"/>
              <a:t>Indexing</a:t>
            </a:r>
            <a:endParaRPr lang="en-US" dirty="0"/>
          </a:p>
          <a:p>
            <a:r>
              <a:rPr lang="en-US" dirty="0" smtClean="0"/>
              <a:t>Relevancy </a:t>
            </a:r>
            <a:r>
              <a:rPr lang="en-US" dirty="0"/>
              <a:t>rankings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VSM used for? </a:t>
            </a:r>
          </a:p>
        </p:txBody>
      </p:sp>
    </p:spTree>
    <p:extLst>
      <p:ext uri="{BB962C8B-B14F-4D97-AF65-F5344CB8AC3E}">
        <p14:creationId xmlns:p14="http://schemas.microsoft.com/office/powerpoint/2010/main" val="120307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bag-of-words model (</a:t>
            </a:r>
            <a:r>
              <a:rPr lang="en-US" dirty="0" err="1"/>
              <a:t>BoW</a:t>
            </a:r>
            <a:r>
              <a:rPr lang="en-US" dirty="0"/>
              <a:t>) is a vectorization technique that uses the </a:t>
            </a:r>
            <a:r>
              <a:rPr lang="en-US" b="1" dirty="0"/>
              <a:t>number of occurrences of words</a:t>
            </a:r>
            <a:r>
              <a:rPr lang="en-US" dirty="0"/>
              <a:t> within a document or a corpus, which is essentially defined as the dataset of known words.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Bag-of-Words (</a:t>
            </a:r>
            <a:r>
              <a:rPr lang="en-US" dirty="0" err="1"/>
              <a:t>BoW</a:t>
            </a:r>
            <a:r>
              <a:rPr lang="en-US" dirty="0"/>
              <a:t>)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9844585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Take the set of documents below as examples.</a:t>
            </a:r>
          </a:p>
          <a:p>
            <a:pPr lvl="1"/>
            <a:r>
              <a:rPr lang="en-US" sz="2000" dirty="0"/>
              <a:t>“I am the king.”</a:t>
            </a:r>
          </a:p>
          <a:p>
            <a:pPr lvl="1"/>
            <a:r>
              <a:rPr lang="en-US" sz="2000" dirty="0"/>
              <a:t>“The kingdom is prosperous.”</a:t>
            </a:r>
          </a:p>
          <a:p>
            <a:pPr lvl="1"/>
            <a:r>
              <a:rPr lang="en-US" sz="2000" dirty="0"/>
              <a:t>“She is the queen.”</a:t>
            </a:r>
          </a:p>
          <a:p>
            <a:pPr lvl="1"/>
            <a:r>
              <a:rPr lang="en-US" sz="2000" dirty="0"/>
              <a:t>“The royal queen is beautiful.”</a:t>
            </a:r>
          </a:p>
          <a:p>
            <a:r>
              <a:rPr lang="en-US" sz="2000" dirty="0"/>
              <a:t>Applying </a:t>
            </a:r>
            <a:r>
              <a:rPr lang="en-US" sz="2000" dirty="0" err="1"/>
              <a:t>BoW</a:t>
            </a:r>
            <a:r>
              <a:rPr lang="en-US" sz="2000" dirty="0"/>
              <a:t> to the set, we will get a table below: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(</a:t>
            </a:r>
            <a:r>
              <a:rPr lang="en-US" dirty="0" err="1"/>
              <a:t>BoW</a:t>
            </a:r>
            <a:r>
              <a:rPr lang="en-US" dirty="0" smtClean="0"/>
              <a:t>):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7722"/>
              </p:ext>
            </p:extLst>
          </p:nvPr>
        </p:nvGraphicFramePr>
        <p:xfrm>
          <a:off x="398061" y="3981481"/>
          <a:ext cx="115869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79">
                  <a:extLst>
                    <a:ext uri="{9D8B030D-6E8A-4147-A177-3AD203B41FA5}">
                      <a16:colId xmlns:a16="http://schemas.microsoft.com/office/drawing/2014/main" val="2518397269"/>
                    </a:ext>
                  </a:extLst>
                </a:gridCol>
                <a:gridCol w="699448">
                  <a:extLst>
                    <a:ext uri="{9D8B030D-6E8A-4147-A177-3AD203B41FA5}">
                      <a16:colId xmlns:a16="http://schemas.microsoft.com/office/drawing/2014/main" val="3800252222"/>
                    </a:ext>
                  </a:extLst>
                </a:gridCol>
                <a:gridCol w="723331">
                  <a:extLst>
                    <a:ext uri="{9D8B030D-6E8A-4147-A177-3AD203B41FA5}">
                      <a16:colId xmlns:a16="http://schemas.microsoft.com/office/drawing/2014/main" val="179703678"/>
                    </a:ext>
                  </a:extLst>
                </a:gridCol>
                <a:gridCol w="832513">
                  <a:extLst>
                    <a:ext uri="{9D8B030D-6E8A-4147-A177-3AD203B41FA5}">
                      <a16:colId xmlns:a16="http://schemas.microsoft.com/office/drawing/2014/main" val="1262658558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47249776"/>
                    </a:ext>
                  </a:extLst>
                </a:gridCol>
                <a:gridCol w="1160059">
                  <a:extLst>
                    <a:ext uri="{9D8B030D-6E8A-4147-A177-3AD203B41FA5}">
                      <a16:colId xmlns:a16="http://schemas.microsoft.com/office/drawing/2014/main" val="1588741165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021935222"/>
                    </a:ext>
                  </a:extLst>
                </a:gridCol>
                <a:gridCol w="1419367">
                  <a:extLst>
                    <a:ext uri="{9D8B030D-6E8A-4147-A177-3AD203B41FA5}">
                      <a16:colId xmlns:a16="http://schemas.microsoft.com/office/drawing/2014/main" val="1029007186"/>
                    </a:ext>
                  </a:extLst>
                </a:gridCol>
                <a:gridCol w="832514">
                  <a:extLst>
                    <a:ext uri="{9D8B030D-6E8A-4147-A177-3AD203B41FA5}">
                      <a16:colId xmlns:a16="http://schemas.microsoft.com/office/drawing/2014/main" val="537207601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1264940473"/>
                    </a:ext>
                  </a:extLst>
                </a:gridCol>
                <a:gridCol w="928048">
                  <a:extLst>
                    <a:ext uri="{9D8B030D-6E8A-4147-A177-3AD203B41FA5}">
                      <a16:colId xmlns:a16="http://schemas.microsoft.com/office/drawing/2014/main" val="972708924"/>
                    </a:ext>
                  </a:extLst>
                </a:gridCol>
                <a:gridCol w="1351127">
                  <a:extLst>
                    <a:ext uri="{9D8B030D-6E8A-4147-A177-3AD203B41FA5}">
                      <a16:colId xmlns:a16="http://schemas.microsoft.com/office/drawing/2014/main" val="3480366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kingdom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prosperous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royal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beautiful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3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5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8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0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27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286233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transform a sample text into a vector using </a:t>
            </a:r>
            <a:r>
              <a:rPr lang="en-US" sz="2400" dirty="0" err="1"/>
              <a:t>BoW</a:t>
            </a:r>
            <a:r>
              <a:rPr lang="en-US" sz="2400" dirty="0"/>
              <a:t>, each occurrence of the corpus words in the sample text is counted, and is outputted as an array of integer counts with size same as the corpus.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the sample text “The king and the queen rule the kingdom” will have a vector representation of:</a:t>
            </a:r>
          </a:p>
          <a:p>
            <a:pPr marL="457200" lvl="1" indent="0">
              <a:buNone/>
            </a:pPr>
            <a:r>
              <a:rPr lang="en-US" sz="2400" dirty="0"/>
              <a:t>[ 0, 0, 3, 1, 1, 0, 0, 0, 0, 0, 0 ]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(</a:t>
            </a:r>
            <a:r>
              <a:rPr lang="en-US" dirty="0" err="1"/>
              <a:t>BoW</a:t>
            </a:r>
            <a:r>
              <a:rPr lang="en-US" dirty="0"/>
              <a:t>): Example</a:t>
            </a:r>
          </a:p>
        </p:txBody>
      </p:sp>
      <p:pic>
        <p:nvPicPr>
          <p:cNvPr id="3074" name="Picture 2" descr="https://miro.medium.com/max/254/0*BSC6GU-PX7bZhR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443" y="1600201"/>
            <a:ext cx="3542969" cy="437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7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TF-IDF, an advanced variant of </a:t>
            </a:r>
            <a:r>
              <a:rPr lang="en-US" dirty="0" err="1"/>
              <a:t>BoW</a:t>
            </a:r>
            <a:r>
              <a:rPr lang="en-US" dirty="0"/>
              <a:t>, takes into account the importance of the words based on its rarity in the document.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instead of vectors with discrete counts like </a:t>
            </a:r>
            <a:r>
              <a:rPr lang="en-US" dirty="0" err="1"/>
              <a:t>BoW</a:t>
            </a:r>
            <a:r>
              <a:rPr lang="en-US" dirty="0"/>
              <a:t>, the converted vector now contain continuous in value.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Term Frequency-Inverse Document </a:t>
            </a:r>
            <a:r>
              <a:rPr lang="en-US" sz="3600" dirty="0" smtClean="0"/>
              <a:t>Frequency (TF-IDF)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8669253"/>
      </p:ext>
    </p:extLst>
  </p:cSld>
  <p:clrMapOvr>
    <a:masterClrMapping/>
  </p:clrMapOvr>
</p:sld>
</file>

<file path=ppt/theme/theme1.xml><?xml version="1.0" encoding="utf-8"?>
<a:theme xmlns:a="http://schemas.openxmlformats.org/drawingml/2006/main" name="UII Powerpoint Template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UII Powerpoint Template 2013</Template>
  <TotalTime>192</TotalTime>
  <Words>592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medium-content-sans-serif-font</vt:lpstr>
      <vt:lpstr>NewsGoth BT</vt:lpstr>
      <vt:lpstr>UII Powerpoint Template 2013</vt:lpstr>
      <vt:lpstr>Vector Space Model,  Bag of Words &amp; TF-IDF</vt:lpstr>
      <vt:lpstr>Intro</vt:lpstr>
      <vt:lpstr>Vector Space Model</vt:lpstr>
      <vt:lpstr>The Two Models</vt:lpstr>
      <vt:lpstr>What is VSM used for? </vt:lpstr>
      <vt:lpstr>Bag-of-Words (BoW) Model</vt:lpstr>
      <vt:lpstr>Bag-of-Words (BoW): Example</vt:lpstr>
      <vt:lpstr>Bag-of-Words (BoW): Example</vt:lpstr>
      <vt:lpstr>Term Frequency-Inverse Document Frequency (TF-IDF)</vt:lpstr>
      <vt:lpstr>TF-IDF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Words &amp; TF-IDF</dc:title>
  <dc:creator>Ahmad Fathan</dc:creator>
  <cp:lastModifiedBy>Ahmad Fathan</cp:lastModifiedBy>
  <cp:revision>19</cp:revision>
  <dcterms:created xsi:type="dcterms:W3CDTF">2019-11-01T06:19:34Z</dcterms:created>
  <dcterms:modified xsi:type="dcterms:W3CDTF">2019-11-01T17:01:19Z</dcterms:modified>
</cp:coreProperties>
</file>