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3" r:id="rId2"/>
    <p:sldId id="257" r:id="rId3"/>
    <p:sldId id="259" r:id="rId4"/>
    <p:sldId id="258" r:id="rId5"/>
    <p:sldId id="263" r:id="rId6"/>
    <p:sldId id="297" r:id="rId7"/>
    <p:sldId id="298" r:id="rId8"/>
    <p:sldId id="310" r:id="rId9"/>
    <p:sldId id="311" r:id="rId10"/>
    <p:sldId id="285" r:id="rId11"/>
    <p:sldId id="290" r:id="rId12"/>
    <p:sldId id="289" r:id="rId13"/>
    <p:sldId id="312" r:id="rId14"/>
    <p:sldId id="288" r:id="rId15"/>
    <p:sldId id="313" r:id="rId16"/>
    <p:sldId id="314" r:id="rId17"/>
    <p:sldId id="315" r:id="rId18"/>
    <p:sldId id="316" r:id="rId19"/>
    <p:sldId id="264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6BF"/>
    <a:srgbClr val="FEB068"/>
    <a:srgbClr val="FF6372"/>
    <a:srgbClr val="114758"/>
    <a:srgbClr val="22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6453" autoAdjust="0"/>
  </p:normalViewPr>
  <p:slideViewPr>
    <p:cSldViewPr snapToGrid="0" showGuides="1">
      <p:cViewPr varScale="1">
        <p:scale>
          <a:sx n="100" d="100"/>
          <a:sy n="100" d="100"/>
        </p:scale>
        <p:origin x="1008" y="7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17A4-70CE-4505-8B72-7C31EC12966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5700-8C9F-4E7D-890E-963CE059BF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684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7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5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1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5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76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APP/</a:t>
            </a:r>
            <a:r>
              <a:rPr lang="zh-TW" altLang="en-US" dirty="0" smtClean="0"/>
              <a:t>平台上，</a:t>
            </a:r>
            <a:r>
              <a:rPr lang="zh-TW" altLang="en-US" smtClean="0"/>
              <a:t>可建立小型聯盟，短期</a:t>
            </a:r>
            <a:r>
              <a:rPr lang="zh-TW" altLang="en-US" dirty="0" smtClean="0"/>
              <a:t>比賽或長期比賽，記錄球員球隊戰績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154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維持</a:t>
            </a:r>
            <a:r>
              <a:rPr lang="en-US" altLang="zh-TW" dirty="0" smtClean="0"/>
              <a:t>APP/</a:t>
            </a:r>
            <a:r>
              <a:rPr lang="zh-TW" altLang="en-US" dirty="0" smtClean="0"/>
              <a:t>平台運作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4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9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4CAA79-63ED-4D4C-97FF-23192032DF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505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7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 smtClean="0"/>
              <a:t>ＥＸ：剛到外地工作的小明，想要打網球，但場地稀缺及網球多以俱樂部形式為主，就可以透過我們的網站／ＡＰＰ，搜尋看看運動地圖附近有沒有球友發起活動，進而參加。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7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 smtClean="0"/>
              <a:t>ＥＸ：橄欖球球隊，可透過活動發佈，讓有潛在有興趣參與此活動的人口，可以找到，冷門運動也能活絡起來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7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 smtClean="0"/>
              <a:t>ＥＸ：ＸＸ羽球隊，今天剛好一個隊友臨時請假，可透過平台的活動發佈，讓有附近有興趣參加的朋友參加，解決人數不足之問題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20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EX:</a:t>
            </a:r>
            <a:r>
              <a:rPr lang="zh-TW" altLang="en-US" dirty="0" smtClean="0"/>
              <a:t>小名的爸爸擔心小名假日都在玩</a:t>
            </a:r>
            <a:r>
              <a:rPr lang="en-US" altLang="zh-TW" dirty="0" smtClean="0"/>
              <a:t>LOL</a:t>
            </a:r>
            <a:r>
              <a:rPr lang="zh-TW" altLang="en-US" dirty="0" smtClean="0"/>
              <a:t>，就幫他上平台找活動營，或是有共同煩惱的家長，替小名增加玩伴。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AA79-63ED-4D4C-97FF-23192032D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0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8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5B4FF3-05B6-40D6-95D0-AA3071A6A3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4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5B4FF3-05B6-40D6-95D0-AA3071A6A33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9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5B4FF3-05B6-40D6-95D0-AA3071A6A3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0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4FF3-05B6-40D6-95D0-AA3071A6A33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07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endParaRPr lang="en-US" altLang="zh-TW" sz="24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9646" y="2393253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TW" altLang="en-US" sz="4800" dirty="0" smtClean="0">
                <a:solidFill>
                  <a:prstClr val="black"/>
                </a:solidFill>
                <a:latin typeface="+mj-ea"/>
                <a:ea typeface="+mj-ea"/>
              </a:rPr>
              <a:t>體能活動報名資訊系統</a:t>
            </a:r>
            <a:endParaRPr lang="en-US" altLang="zh-TW" sz="4800" dirty="0" smtClean="0">
              <a:solidFill>
                <a:prstClr val="black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79646" y="4575805"/>
            <a:ext cx="5663730" cy="699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TW" altLang="en-US" dirty="0" smtClean="0">
                <a:latin typeface="+mn-ea"/>
              </a:rPr>
              <a:t>指導教師：廖 仁 宏 老 師</a:t>
            </a:r>
            <a:endParaRPr lang="en-US" altLang="zh-TW" dirty="0" smtClean="0">
              <a:latin typeface="+mn-ea"/>
            </a:endParaRPr>
          </a:p>
          <a:p>
            <a:pPr algn="ctr">
              <a:lnSpc>
                <a:spcPct val="114000"/>
              </a:lnSpc>
              <a:defRPr/>
            </a:pPr>
            <a:r>
              <a:rPr lang="en-US" altLang="zh-TW" dirty="0" smtClean="0">
                <a:solidFill>
                  <a:prstClr val="black"/>
                </a:solidFill>
                <a:latin typeface="+mn-ea"/>
              </a:rPr>
              <a:t>21</a:t>
            </a:r>
            <a:r>
              <a:rPr lang="zh-TW" altLang="en-US" dirty="0" smtClean="0">
                <a:solidFill>
                  <a:prstClr val="black"/>
                </a:solidFill>
                <a:latin typeface="+mn-ea"/>
              </a:rPr>
              <a:t>號 蔡 修 玄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0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228EB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0237788" y="4245428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20"/>
          <p:cNvGrpSpPr/>
          <p:nvPr/>
        </p:nvGrpSpPr>
        <p:grpSpPr>
          <a:xfrm>
            <a:off x="8384402" y="3092025"/>
            <a:ext cx="2954655" cy="1153403"/>
            <a:chOff x="8384402" y="3092025"/>
            <a:chExt cx="2954655" cy="1153403"/>
          </a:xfrm>
        </p:grpSpPr>
        <p:sp>
          <p:nvSpPr>
            <p:cNvPr id="20" name="文本框 13"/>
            <p:cNvSpPr txBox="1"/>
            <p:nvPr/>
          </p:nvSpPr>
          <p:spPr>
            <a:xfrm>
              <a:off x="8384402" y="309202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5400" dirty="0" smtClean="0"/>
                <a:t>系統架構</a:t>
              </a:r>
              <a:endParaRPr lang="zh-CN" altLang="en-US" sz="5400" dirty="0"/>
            </a:p>
          </p:txBody>
        </p:sp>
        <p:cxnSp>
          <p:nvCxnSpPr>
            <p:cNvPr id="22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圖片 22" descr="thuC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584" y="14047"/>
            <a:ext cx="675698" cy="801823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/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349" y="13559"/>
            <a:ext cx="783651" cy="8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</a:t>
              </a:r>
              <a:r>
                <a:rPr lang="en-US" altLang="zh-TW" sz="2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5" y="419089"/>
            <a:ext cx="29351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dirty="0"/>
              <a:t>系統</a:t>
            </a:r>
            <a:r>
              <a:rPr lang="zh-TW" altLang="en-US" sz="3200" dirty="0" smtClean="0"/>
              <a:t>架構（一）</a:t>
            </a:r>
            <a:endParaRPr lang="zh-CN" altLang="en-US" sz="3200" dirty="0"/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latin typeface="微软雅黑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2893" y="1714500"/>
            <a:ext cx="74810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50000"/>
                  </a:schemeClr>
                </a:solidFill>
              </a:rPr>
              <a:t>建立會員資料庫</a:t>
            </a:r>
            <a:endParaRPr lang="en-US" altLang="zh-TW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會員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與電話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.mail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綁定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帳戶連結綁定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Facebook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帳戶連結綁定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Line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</a:rPr>
              <a:t>帳戶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會員綁定</a:t>
            </a: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</a:t>
              </a:r>
              <a:r>
                <a:rPr lang="en-US" altLang="zh-TW" sz="2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050209" y="2846992"/>
            <a:ext cx="10444189" cy="3509624"/>
            <a:chOff x="693282" y="2559646"/>
            <a:chExt cx="10833818" cy="3713658"/>
          </a:xfrm>
        </p:grpSpPr>
        <p:sp>
          <p:nvSpPr>
            <p:cNvPr id="24" name="橢圓 23"/>
            <p:cNvSpPr/>
            <p:nvPr/>
          </p:nvSpPr>
          <p:spPr>
            <a:xfrm>
              <a:off x="2649348" y="2647569"/>
              <a:ext cx="1767254" cy="1055002"/>
            </a:xfrm>
            <a:prstGeom prst="ellipse">
              <a:avLst/>
            </a:prstGeom>
            <a:solidFill>
              <a:srgbClr val="22A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/>
                <a:t>APP</a:t>
              </a:r>
              <a:r>
                <a:rPr lang="en-US" altLang="zh-TW" sz="1200" dirty="0" err="1" smtClean="0"/>
                <a:t>or</a:t>
              </a:r>
              <a:endParaRPr lang="en-US" altLang="zh-TW" sz="3200" dirty="0" smtClean="0"/>
            </a:p>
            <a:p>
              <a:pPr algn="ctr"/>
              <a:r>
                <a:rPr lang="zh-TW" altLang="en-US" sz="3200" dirty="0"/>
                <a:t>平台</a:t>
              </a: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693282" y="2559646"/>
              <a:ext cx="1230848" cy="1630958"/>
              <a:chOff x="627222" y="2985045"/>
              <a:chExt cx="1230848" cy="1630958"/>
            </a:xfrm>
          </p:grpSpPr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222" y="2985045"/>
                <a:ext cx="1230848" cy="1230848"/>
              </a:xfrm>
              <a:prstGeom prst="rect">
                <a:avLst/>
              </a:prstGeom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812932" y="4215893"/>
                <a:ext cx="732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22ACB0"/>
                    </a:solidFill>
                  </a:rPr>
                  <a:t>USER</a:t>
                </a:r>
                <a:endParaRPr lang="zh-TW" altLang="en-US" sz="2000" dirty="0">
                  <a:solidFill>
                    <a:srgbClr val="22ACB0"/>
                  </a:solidFill>
                </a:endParaRPr>
              </a:p>
            </p:txBody>
          </p:sp>
        </p:grpSp>
        <p:cxnSp>
          <p:nvCxnSpPr>
            <p:cNvPr id="33" name="直線單箭頭接點 32"/>
            <p:cNvCxnSpPr/>
            <p:nvPr/>
          </p:nvCxnSpPr>
          <p:spPr>
            <a:xfrm flipV="1">
              <a:off x="1910493" y="3142535"/>
              <a:ext cx="827229" cy="742"/>
            </a:xfrm>
            <a:prstGeom prst="straightConnector1">
              <a:avLst/>
            </a:prstGeom>
            <a:ln w="127000">
              <a:solidFill>
                <a:srgbClr val="228E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4329995" y="3228249"/>
              <a:ext cx="1623649" cy="1271548"/>
            </a:xfrm>
            <a:prstGeom prst="straightConnector1">
              <a:avLst/>
            </a:prstGeom>
            <a:ln w="127000">
              <a:solidFill>
                <a:srgbClr val="228E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5946907" y="3967405"/>
              <a:ext cx="1802422" cy="810227"/>
            </a:xfrm>
            <a:prstGeom prst="roundRect">
              <a:avLst/>
            </a:prstGeom>
            <a:solidFill>
              <a:srgbClr val="FF6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建立</a:t>
              </a:r>
              <a:r>
                <a:rPr lang="zh-TW" altLang="en-US" sz="2800" dirty="0" smtClean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活動</a:t>
              </a:r>
              <a:endParaRPr lang="zh-TW" altLang="en-US" sz="28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endParaRPr>
            </a:p>
          </p:txBody>
        </p:sp>
        <p:cxnSp>
          <p:nvCxnSpPr>
            <p:cNvPr id="40" name="直線單箭頭接點 39"/>
            <p:cNvCxnSpPr/>
            <p:nvPr/>
          </p:nvCxnSpPr>
          <p:spPr>
            <a:xfrm flipV="1">
              <a:off x="7890519" y="4385109"/>
              <a:ext cx="827229" cy="742"/>
            </a:xfrm>
            <a:prstGeom prst="straightConnector1">
              <a:avLst/>
            </a:prstGeom>
            <a:ln w="127000">
              <a:solidFill>
                <a:srgbClr val="228E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8731355" y="3864023"/>
              <a:ext cx="2501096" cy="810227"/>
            </a:xfrm>
            <a:prstGeom prst="roundRect">
              <a:avLst/>
            </a:prstGeom>
            <a:solidFill>
              <a:srgbClr val="FEB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其他</a:t>
              </a:r>
              <a:r>
                <a:rPr lang="en-US" altLang="zh-TW" sz="2800" dirty="0" smtClean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USER</a:t>
              </a:r>
              <a:r>
                <a:rPr lang="zh-TW" altLang="en-US" sz="2800" dirty="0" smtClean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參與</a:t>
              </a:r>
              <a:endParaRPr lang="zh-TW" altLang="en-US" sz="28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9868749" y="4744685"/>
              <a:ext cx="27221" cy="718392"/>
            </a:xfrm>
            <a:prstGeom prst="straightConnector1">
              <a:avLst/>
            </a:prstGeom>
            <a:ln w="127000">
              <a:solidFill>
                <a:srgbClr val="228E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8237617" y="5463077"/>
              <a:ext cx="3289483" cy="810227"/>
            </a:xfrm>
            <a:prstGeom prst="roundRect">
              <a:avLst/>
            </a:prstGeom>
            <a:solidFill>
              <a:srgbClr val="22A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latin typeface="華康中黑體(P)" panose="020B0500000000000000" pitchFamily="34" charset="-120"/>
                  <a:ea typeface="華康中黑體(P)" panose="020B0500000000000000" pitchFamily="34" charset="-120"/>
                  <a:cs typeface="華康中黑體(P)" panose="020B0500000000000000" pitchFamily="34" charset="-120"/>
                </a:rPr>
                <a:t>組團成功</a:t>
              </a:r>
              <a:endParaRPr lang="zh-TW" altLang="en-US" sz="28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endParaRPr>
            </a:p>
          </p:txBody>
        </p:sp>
      </p:grpSp>
      <p:sp>
        <p:nvSpPr>
          <p:cNvPr id="30" name="文本框 19"/>
          <p:cNvSpPr txBox="1"/>
          <p:nvPr/>
        </p:nvSpPr>
        <p:spPr>
          <a:xfrm>
            <a:off x="2201785" y="894113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latin typeface="微软雅黑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41" name="文本框 18"/>
          <p:cNvSpPr txBox="1"/>
          <p:nvPr/>
        </p:nvSpPr>
        <p:spPr>
          <a:xfrm>
            <a:off x="2201785" y="419089"/>
            <a:ext cx="29351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dirty="0"/>
              <a:t>系統</a:t>
            </a:r>
            <a:r>
              <a:rPr lang="zh-TW" altLang="en-US" sz="3200" dirty="0" smtClean="0"/>
              <a:t>架構（二）</a:t>
            </a:r>
            <a:endParaRPr lang="zh-CN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62694">
            <a:off x="4765801" y="2079619"/>
            <a:ext cx="1987468" cy="1700931"/>
          </a:xfrm>
          <a:prstGeom prst="rect">
            <a:avLst/>
          </a:prstGeom>
        </p:spPr>
      </p:pic>
      <p:sp>
        <p:nvSpPr>
          <p:cNvPr id="49" name="圓角矩形 48"/>
          <p:cNvSpPr/>
          <p:nvPr/>
        </p:nvSpPr>
        <p:spPr>
          <a:xfrm>
            <a:off x="6649743" y="2296080"/>
            <a:ext cx="1737599" cy="863285"/>
          </a:xfrm>
          <a:prstGeom prst="roundRect">
            <a:avLst/>
          </a:prstGeom>
          <a:solidFill>
            <a:srgbClr val="FF6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搜尋</a:t>
            </a:r>
            <a:r>
              <a:rPr lang="zh-TW" altLang="en-US" sz="2800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附近活動</a:t>
            </a:r>
            <a:endParaRPr lang="zh-TW" altLang="en-US" sz="2800" dirty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8566103" y="2727021"/>
            <a:ext cx="797478" cy="701"/>
          </a:xfrm>
          <a:prstGeom prst="straightConnector1">
            <a:avLst/>
          </a:prstGeom>
          <a:ln w="127000">
            <a:solidFill>
              <a:srgbClr val="228E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542342" y="2331823"/>
            <a:ext cx="1877231" cy="765712"/>
          </a:xfrm>
          <a:prstGeom prst="roundRect">
            <a:avLst/>
          </a:prstGeom>
          <a:solidFill>
            <a:srgbClr val="FEB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組團成功</a:t>
            </a:r>
            <a:endParaRPr lang="zh-TW" altLang="en-US" sz="2800" dirty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2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</a:t>
              </a:r>
              <a:r>
                <a:rPr kumimoji="0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5" y="419089"/>
            <a:ext cx="29351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系統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架構（三）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2893" y="1714500"/>
            <a:ext cx="74810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定位地圖系統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加入定位地圖標示系統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找尋附近有缺人的活動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紀錄活動時間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2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</a:t>
              </a:r>
              <a:r>
                <a:rPr lang="en-US" altLang="zh-CN" sz="3200" b="1" noProof="0" dirty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0237788" y="4245428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20"/>
          <p:cNvGrpSpPr/>
          <p:nvPr/>
        </p:nvGrpSpPr>
        <p:grpSpPr>
          <a:xfrm>
            <a:off x="8384402" y="3092025"/>
            <a:ext cx="2954655" cy="1153403"/>
            <a:chOff x="8384402" y="3092025"/>
            <a:chExt cx="2954655" cy="1153403"/>
          </a:xfrm>
        </p:grpSpPr>
        <p:sp>
          <p:nvSpPr>
            <p:cNvPr id="20" name="文本框 13"/>
            <p:cNvSpPr txBox="1"/>
            <p:nvPr/>
          </p:nvSpPr>
          <p:spPr>
            <a:xfrm>
              <a:off x="8384402" y="309202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5400" dirty="0" smtClean="0"/>
                <a:t>未來展望</a:t>
              </a:r>
              <a:endParaRPr lang="zh-CN" altLang="en-US" sz="5400" dirty="0"/>
            </a:p>
          </p:txBody>
        </p:sp>
        <p:cxnSp>
          <p:nvCxnSpPr>
            <p:cNvPr id="22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</a:t>
              </a:r>
              <a:r>
                <a:rPr lang="en-US" altLang="zh-TW" sz="2000" b="1" noProof="0" dirty="0" smtClean="0">
                  <a:solidFill>
                    <a:prstClr val="white"/>
                  </a:solidFill>
                  <a:latin typeface="Arial"/>
                  <a:ea typeface="微软雅黑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4" y="419089"/>
            <a:ext cx="442515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未來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展望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-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擴充功能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一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2893" y="1714500"/>
            <a:ext cx="74810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聯盟系統</a:t>
            </a: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地方隊伍組建聯盟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單敗淘汰制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雙敗淘汰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制</a:t>
            </a: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季賽制度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7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1" y="571147"/>
            <a:ext cx="486017" cy="472168"/>
            <a:chOff x="10275888" y="1968952"/>
            <a:chExt cx="915074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7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 smtClean="0">
                  <a:solidFill>
                    <a:prstClr val="white"/>
                  </a:solidFill>
                  <a:latin typeface="Arial"/>
                  <a:ea typeface="微软雅黑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4" y="419089"/>
            <a:ext cx="663741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未來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展望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-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擴充功能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二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2893" y="1714500"/>
            <a:ext cx="7481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模板多樣化選擇</a:t>
            </a:r>
            <a:endParaRPr lang="en-US" altLang="zh-TW" sz="3600" dirty="0" smtClean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與知名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IP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聯名創作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SKIN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製造營利</a:t>
            </a:r>
            <a:endParaRPr lang="en-US" altLang="zh-TW" sz="1400" dirty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升等會員等級，去廣告化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1" y="571147"/>
            <a:ext cx="486017" cy="472168"/>
            <a:chOff x="10275888" y="1968952"/>
            <a:chExt cx="915074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7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 smtClean="0">
                  <a:solidFill>
                    <a:prstClr val="white"/>
                  </a:solidFill>
                  <a:latin typeface="Arial"/>
                  <a:ea typeface="微软雅黑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5" y="419089"/>
            <a:ext cx="875135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未來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展望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-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擴充功能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三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50633" y="1709859"/>
            <a:ext cx="7481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行事曆系統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記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錄比賽日期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記錄比賽比分數據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比賽日期時間提醒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0" name="组合 18"/>
          <p:cNvGrpSpPr/>
          <p:nvPr/>
        </p:nvGrpSpPr>
        <p:grpSpPr>
          <a:xfrm>
            <a:off x="1431601" y="571147"/>
            <a:ext cx="486017" cy="472168"/>
            <a:chOff x="10275888" y="1968952"/>
            <a:chExt cx="915074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306045" y="2031625"/>
              <a:ext cx="884917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 smtClean="0">
                  <a:solidFill>
                    <a:prstClr val="white"/>
                  </a:solidFill>
                  <a:latin typeface="Arial"/>
                  <a:ea typeface="微软雅黑"/>
                </a:rPr>
                <a:t>04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1" name="文本框 18"/>
          <p:cNvSpPr txBox="1"/>
          <p:nvPr/>
        </p:nvSpPr>
        <p:spPr>
          <a:xfrm>
            <a:off x="2201784" y="419089"/>
            <a:ext cx="823024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dirty="0">
                <a:solidFill>
                  <a:prstClr val="black"/>
                </a:solidFill>
                <a:latin typeface="Arial"/>
                <a:ea typeface="微软雅黑"/>
              </a:rPr>
              <a:t>未來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展望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-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擴充功能</a:t>
            </a:r>
            <a:r>
              <a:rPr lang="en-US" altLang="zh-TW" sz="3200" dirty="0" smtClean="0">
                <a:solidFill>
                  <a:prstClr val="black"/>
                </a:solidFill>
                <a:latin typeface="Arial"/>
                <a:ea typeface="微软雅黑"/>
              </a:rPr>
              <a:t>(</a:t>
            </a:r>
            <a:r>
              <a:rPr lang="zh-TW" altLang="en-US" sz="3200" dirty="0" smtClean="0">
                <a:solidFill>
                  <a:prstClr val="black"/>
                </a:solidFill>
                <a:latin typeface="Arial"/>
                <a:ea typeface="微软雅黑"/>
              </a:rPr>
              <a:t>四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文本框 19"/>
          <p:cNvSpPr txBox="1"/>
          <p:nvPr/>
        </p:nvSpPr>
        <p:spPr>
          <a:xfrm>
            <a:off x="2201785" y="900227"/>
            <a:ext cx="2689587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50843" y="1617557"/>
            <a:ext cx="748105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身體機能記錄系統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noProof="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計算</a:t>
            </a:r>
            <a:r>
              <a:rPr lang="en-US" altLang="zh-TW" sz="1400" noProof="0" dirty="0" smtClean="0">
                <a:solidFill>
                  <a:prstClr val="white">
                    <a:lumMod val="50000"/>
                  </a:prstClr>
                </a:solidFill>
                <a:latin typeface="Arial"/>
                <a:ea typeface="微软雅黑"/>
              </a:rPr>
              <a:t>BMI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活動比賽日期時間提醒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TW" sz="1400" dirty="0" smtClean="0">
              <a:solidFill>
                <a:prstClr val="white">
                  <a:lumMod val="50000"/>
                </a:prstClr>
              </a:solidFill>
              <a:latin typeface="Arial"/>
              <a:ea typeface="微软雅黑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9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73308" y="1181099"/>
            <a:ext cx="13425710" cy="4091928"/>
            <a:chOff x="1697108" y="1219199"/>
            <a:chExt cx="13425710" cy="4091928"/>
          </a:xfrm>
        </p:grpSpPr>
        <p:sp>
          <p:nvSpPr>
            <p:cNvPr id="10" name="矩形 9"/>
            <p:cNvSpPr/>
            <p:nvPr/>
          </p:nvSpPr>
          <p:spPr>
            <a:xfrm rot="1800000">
              <a:off x="1697108" y="4403586"/>
              <a:ext cx="13425710" cy="907541"/>
            </a:xfrm>
            <a:custGeom>
              <a:avLst/>
              <a:gdLst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0 w 13677900"/>
                <a:gd name="connsiteY3" fmla="*/ 897257 h 897257"/>
                <a:gd name="connsiteX4" fmla="*/ 0 w 13677900"/>
                <a:gd name="connsiteY4" fmla="*/ 0 h 897257"/>
                <a:gd name="connsiteX0" fmla="*/ 0 w 13677900"/>
                <a:gd name="connsiteY0" fmla="*/ 0 h 897257"/>
                <a:gd name="connsiteX1" fmla="*/ 13677900 w 13677900"/>
                <a:gd name="connsiteY1" fmla="*/ 0 h 897257"/>
                <a:gd name="connsiteX2" fmla="*/ 13677900 w 13677900"/>
                <a:gd name="connsiteY2" fmla="*/ 897257 h 897257"/>
                <a:gd name="connsiteX3" fmla="*/ 252190 w 13677900"/>
                <a:gd name="connsiteY3" fmla="*/ 892550 h 897257"/>
                <a:gd name="connsiteX4" fmla="*/ 0 w 13677900"/>
                <a:gd name="connsiteY4" fmla="*/ 897257 h 897257"/>
                <a:gd name="connsiteX5" fmla="*/ 0 w 13677900"/>
                <a:gd name="connsiteY5" fmla="*/ 0 h 897257"/>
                <a:gd name="connsiteX0" fmla="*/ 0 w 13677900"/>
                <a:gd name="connsiteY0" fmla="*/ 10284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6" fmla="*/ 0 w 13677900"/>
                <a:gd name="connsiteY6" fmla="*/ 10284 h 907541"/>
                <a:gd name="connsiteX0" fmla="*/ 0 w 13677900"/>
                <a:gd name="connsiteY0" fmla="*/ 907541 h 907541"/>
                <a:gd name="connsiteX1" fmla="*/ 451603 w 13677900"/>
                <a:gd name="connsiteY1" fmla="*/ 0 h 907541"/>
                <a:gd name="connsiteX2" fmla="*/ 13677900 w 13677900"/>
                <a:gd name="connsiteY2" fmla="*/ 10284 h 907541"/>
                <a:gd name="connsiteX3" fmla="*/ 13677900 w 13677900"/>
                <a:gd name="connsiteY3" fmla="*/ 907541 h 907541"/>
                <a:gd name="connsiteX4" fmla="*/ 252190 w 13677900"/>
                <a:gd name="connsiteY4" fmla="*/ 902834 h 907541"/>
                <a:gd name="connsiteX5" fmla="*/ 0 w 13677900"/>
                <a:gd name="connsiteY5" fmla="*/ 907541 h 907541"/>
                <a:gd name="connsiteX0" fmla="*/ 0 w 13425710"/>
                <a:gd name="connsiteY0" fmla="*/ 902834 h 907541"/>
                <a:gd name="connsiteX1" fmla="*/ 199413 w 13425710"/>
                <a:gd name="connsiteY1" fmla="*/ 0 h 907541"/>
                <a:gd name="connsiteX2" fmla="*/ 13425710 w 13425710"/>
                <a:gd name="connsiteY2" fmla="*/ 10284 h 907541"/>
                <a:gd name="connsiteX3" fmla="*/ 13425710 w 13425710"/>
                <a:gd name="connsiteY3" fmla="*/ 907541 h 907541"/>
                <a:gd name="connsiteX4" fmla="*/ 0 w 13425710"/>
                <a:gd name="connsiteY4" fmla="*/ 902834 h 90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5710" h="907541">
                  <a:moveTo>
                    <a:pt x="0" y="902834"/>
                  </a:moveTo>
                  <a:lnTo>
                    <a:pt x="199413" y="0"/>
                  </a:lnTo>
                  <a:lnTo>
                    <a:pt x="13425710" y="10284"/>
                  </a:lnTo>
                  <a:lnTo>
                    <a:pt x="13425710" y="907541"/>
                  </a:lnTo>
                  <a:lnTo>
                    <a:pt x="0" y="90283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1272" y="1219199"/>
              <a:ext cx="667658" cy="6676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8344" y="1407884"/>
            <a:ext cx="1625600" cy="1625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63483" y="2002969"/>
            <a:ext cx="13353088" cy="6893833"/>
            <a:chOff x="1763483" y="2002969"/>
            <a:chExt cx="13353088" cy="6893833"/>
          </a:xfrm>
        </p:grpSpPr>
        <p:sp>
          <p:nvSpPr>
            <p:cNvPr id="8" name="矩形 7"/>
            <p:cNvSpPr/>
            <p:nvPr/>
          </p:nvSpPr>
          <p:spPr>
            <a:xfrm rot="1800000">
              <a:off x="1977604" y="4383926"/>
              <a:ext cx="13138967" cy="4512876"/>
            </a:xfrm>
            <a:custGeom>
              <a:avLst/>
              <a:gdLst>
                <a:gd name="connsiteX0" fmla="*/ 0 w 13677900"/>
                <a:gd name="connsiteY0" fmla="*/ 0 h 4499376"/>
                <a:gd name="connsiteX1" fmla="*/ 13677900 w 13677900"/>
                <a:gd name="connsiteY1" fmla="*/ 0 h 4499376"/>
                <a:gd name="connsiteX2" fmla="*/ 13677900 w 13677900"/>
                <a:gd name="connsiteY2" fmla="*/ 4499376 h 4499376"/>
                <a:gd name="connsiteX3" fmla="*/ 0 w 13677900"/>
                <a:gd name="connsiteY3" fmla="*/ 4499376 h 4499376"/>
                <a:gd name="connsiteX4" fmla="*/ 0 w 13677900"/>
                <a:gd name="connsiteY4" fmla="*/ 0 h 44993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0 w 13677900"/>
                <a:gd name="connsiteY4" fmla="*/ 4512876 h 4512876"/>
                <a:gd name="connsiteX5" fmla="*/ 0 w 13677900"/>
                <a:gd name="connsiteY5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4512876 h 4512876"/>
                <a:gd name="connsiteX6" fmla="*/ 0 w 13677900"/>
                <a:gd name="connsiteY6" fmla="*/ 13500 h 4512876"/>
                <a:gd name="connsiteX0" fmla="*/ 0 w 13677900"/>
                <a:gd name="connsiteY0" fmla="*/ 13500 h 4512876"/>
                <a:gd name="connsiteX1" fmla="*/ 1732323 w 13677900"/>
                <a:gd name="connsiteY1" fmla="*/ 0 h 4512876"/>
                <a:gd name="connsiteX2" fmla="*/ 13677900 w 13677900"/>
                <a:gd name="connsiteY2" fmla="*/ 13500 h 4512876"/>
                <a:gd name="connsiteX3" fmla="*/ 13677900 w 13677900"/>
                <a:gd name="connsiteY3" fmla="*/ 4512876 h 4512876"/>
                <a:gd name="connsiteX4" fmla="*/ 538933 w 13677900"/>
                <a:gd name="connsiteY4" fmla="*/ 4493446 h 4512876"/>
                <a:gd name="connsiteX5" fmla="*/ 0 w 13677900"/>
                <a:gd name="connsiteY5" fmla="*/ 13500 h 4512876"/>
                <a:gd name="connsiteX0" fmla="*/ 0 w 13138967"/>
                <a:gd name="connsiteY0" fmla="*/ 4493446 h 4512876"/>
                <a:gd name="connsiteX1" fmla="*/ 1193390 w 13138967"/>
                <a:gd name="connsiteY1" fmla="*/ 0 h 4512876"/>
                <a:gd name="connsiteX2" fmla="*/ 13138967 w 13138967"/>
                <a:gd name="connsiteY2" fmla="*/ 13500 h 4512876"/>
                <a:gd name="connsiteX3" fmla="*/ 13138967 w 13138967"/>
                <a:gd name="connsiteY3" fmla="*/ 4512876 h 4512876"/>
                <a:gd name="connsiteX4" fmla="*/ 0 w 13138967"/>
                <a:gd name="connsiteY4" fmla="*/ 4493446 h 45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38967" h="4512876">
                  <a:moveTo>
                    <a:pt x="0" y="4493446"/>
                  </a:moveTo>
                  <a:lnTo>
                    <a:pt x="1193390" y="0"/>
                  </a:lnTo>
                  <a:lnTo>
                    <a:pt x="13138967" y="13500"/>
                  </a:lnTo>
                  <a:lnTo>
                    <a:pt x="13138967" y="4512876"/>
                  </a:lnTo>
                  <a:lnTo>
                    <a:pt x="0" y="44934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763483" y="2002969"/>
              <a:ext cx="3294745" cy="32947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175208" y="335328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感謝您的觀看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58" y="2255191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THANKS</a:t>
            </a:r>
            <a:endParaRPr kumimoji="0" lang="zh-CN" altLang="en-US" sz="7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73800" y="4731203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50274" y="4702628"/>
            <a:ext cx="12474999" cy="4416484"/>
            <a:chOff x="850274" y="4702628"/>
            <a:chExt cx="12474999" cy="4416484"/>
          </a:xfrm>
        </p:grpSpPr>
        <p:sp>
          <p:nvSpPr>
            <p:cNvPr id="11" name="矩形 10"/>
            <p:cNvSpPr/>
            <p:nvPr/>
          </p:nvSpPr>
          <p:spPr>
            <a:xfrm rot="1800000">
              <a:off x="850274" y="7513404"/>
              <a:ext cx="12474999" cy="1605708"/>
            </a:xfrm>
            <a:custGeom>
              <a:avLst/>
              <a:gdLst>
                <a:gd name="connsiteX0" fmla="*/ 0 w 13677900"/>
                <a:gd name="connsiteY0" fmla="*/ 0 h 1587113"/>
                <a:gd name="connsiteX1" fmla="*/ 13677900 w 13677900"/>
                <a:gd name="connsiteY1" fmla="*/ 0 h 1587113"/>
                <a:gd name="connsiteX2" fmla="*/ 13677900 w 13677900"/>
                <a:gd name="connsiteY2" fmla="*/ 1587113 h 1587113"/>
                <a:gd name="connsiteX3" fmla="*/ 0 w 13677900"/>
                <a:gd name="connsiteY3" fmla="*/ 1587113 h 1587113"/>
                <a:gd name="connsiteX4" fmla="*/ 0 w 13677900"/>
                <a:gd name="connsiteY4" fmla="*/ 0 h 1587113"/>
                <a:gd name="connsiteX0" fmla="*/ 0 w 13677900"/>
                <a:gd name="connsiteY0" fmla="*/ 0 h 1587113"/>
                <a:gd name="connsiteX1" fmla="*/ 1620651 w 13677900"/>
                <a:gd name="connsiteY1" fmla="*/ 6988 h 1587113"/>
                <a:gd name="connsiteX2" fmla="*/ 13677900 w 13677900"/>
                <a:gd name="connsiteY2" fmla="*/ 0 h 1587113"/>
                <a:gd name="connsiteX3" fmla="*/ 13677900 w 13677900"/>
                <a:gd name="connsiteY3" fmla="*/ 1587113 h 1587113"/>
                <a:gd name="connsiteX4" fmla="*/ 0 w 13677900"/>
                <a:gd name="connsiteY4" fmla="*/ 1587113 h 1587113"/>
                <a:gd name="connsiteX5" fmla="*/ 0 w 13677900"/>
                <a:gd name="connsiteY5" fmla="*/ 0 h 1587113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1587113 h 1605708"/>
                <a:gd name="connsiteX6" fmla="*/ 0 w 13677900"/>
                <a:gd name="connsiteY6" fmla="*/ 0 h 1605708"/>
                <a:gd name="connsiteX0" fmla="*/ 0 w 13677900"/>
                <a:gd name="connsiteY0" fmla="*/ 0 h 1605708"/>
                <a:gd name="connsiteX1" fmla="*/ 1620651 w 13677900"/>
                <a:gd name="connsiteY1" fmla="*/ 6988 h 1605708"/>
                <a:gd name="connsiteX2" fmla="*/ 13677900 w 13677900"/>
                <a:gd name="connsiteY2" fmla="*/ 0 h 1605708"/>
                <a:gd name="connsiteX3" fmla="*/ 13677900 w 13677900"/>
                <a:gd name="connsiteY3" fmla="*/ 1587113 h 1605708"/>
                <a:gd name="connsiteX4" fmla="*/ 1202901 w 13677900"/>
                <a:gd name="connsiteY4" fmla="*/ 1605708 h 1605708"/>
                <a:gd name="connsiteX5" fmla="*/ 0 w 13677900"/>
                <a:gd name="connsiteY5" fmla="*/ 0 h 1605708"/>
                <a:gd name="connsiteX0" fmla="*/ 0 w 12474999"/>
                <a:gd name="connsiteY0" fmla="*/ 1605708 h 1605708"/>
                <a:gd name="connsiteX1" fmla="*/ 417750 w 12474999"/>
                <a:gd name="connsiteY1" fmla="*/ 6988 h 1605708"/>
                <a:gd name="connsiteX2" fmla="*/ 12474999 w 12474999"/>
                <a:gd name="connsiteY2" fmla="*/ 0 h 1605708"/>
                <a:gd name="connsiteX3" fmla="*/ 12474999 w 12474999"/>
                <a:gd name="connsiteY3" fmla="*/ 1587113 h 1605708"/>
                <a:gd name="connsiteX4" fmla="*/ 0 w 12474999"/>
                <a:gd name="connsiteY4" fmla="*/ 1605708 h 1605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74999" h="1605708">
                  <a:moveTo>
                    <a:pt x="0" y="1605708"/>
                  </a:moveTo>
                  <a:lnTo>
                    <a:pt x="417750" y="6988"/>
                  </a:lnTo>
                  <a:lnTo>
                    <a:pt x="12474999" y="0"/>
                  </a:lnTo>
                  <a:lnTo>
                    <a:pt x="12474999" y="1587113"/>
                  </a:lnTo>
                  <a:lnTo>
                    <a:pt x="0" y="1605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269995" y="4702628"/>
              <a:ext cx="1190171" cy="11901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42" y="560282"/>
            <a:ext cx="5714286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927488" y="1371598"/>
            <a:ext cx="10871624" cy="4102647"/>
            <a:chOff x="3927488" y="1371598"/>
            <a:chExt cx="10871624" cy="4102647"/>
          </a:xfrm>
        </p:grpSpPr>
        <p:sp>
          <p:nvSpPr>
            <p:cNvPr id="30" name="矩形 29"/>
            <p:cNvSpPr/>
            <p:nvPr/>
          </p:nvSpPr>
          <p:spPr>
            <a:xfrm rot="1800000">
              <a:off x="3927488" y="3741413"/>
              <a:ext cx="10871624" cy="1732832"/>
            </a:xfrm>
            <a:custGeom>
              <a:avLst/>
              <a:gdLst>
                <a:gd name="connsiteX0" fmla="*/ 0 w 13677900"/>
                <a:gd name="connsiteY0" fmla="*/ 0 h 1718137"/>
                <a:gd name="connsiteX1" fmla="*/ 13677900 w 13677900"/>
                <a:gd name="connsiteY1" fmla="*/ 0 h 1718137"/>
                <a:gd name="connsiteX2" fmla="*/ 13677900 w 13677900"/>
                <a:gd name="connsiteY2" fmla="*/ 1718137 h 1718137"/>
                <a:gd name="connsiteX3" fmla="*/ 0 w 13677900"/>
                <a:gd name="connsiteY3" fmla="*/ 1718137 h 1718137"/>
                <a:gd name="connsiteX4" fmla="*/ 0 w 13677900"/>
                <a:gd name="connsiteY4" fmla="*/ 0 h 1718137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0 w 13677900"/>
                <a:gd name="connsiteY4" fmla="*/ 1732832 h 1732832"/>
                <a:gd name="connsiteX5" fmla="*/ 0 w 13677900"/>
                <a:gd name="connsiteY5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732832 h 1732832"/>
                <a:gd name="connsiteX6" fmla="*/ 0 w 13677900"/>
                <a:gd name="connsiteY6" fmla="*/ 14695 h 1732832"/>
                <a:gd name="connsiteX0" fmla="*/ 0 w 13677900"/>
                <a:gd name="connsiteY0" fmla="*/ 14695 h 1732832"/>
                <a:gd name="connsiteX1" fmla="*/ 3232208 w 13677900"/>
                <a:gd name="connsiteY1" fmla="*/ 0 h 1732832"/>
                <a:gd name="connsiteX2" fmla="*/ 13677900 w 13677900"/>
                <a:gd name="connsiteY2" fmla="*/ 14695 h 1732832"/>
                <a:gd name="connsiteX3" fmla="*/ 13677900 w 13677900"/>
                <a:gd name="connsiteY3" fmla="*/ 1732832 h 1732832"/>
                <a:gd name="connsiteX4" fmla="*/ 2806276 w 13677900"/>
                <a:gd name="connsiteY4" fmla="*/ 1719713 h 1732832"/>
                <a:gd name="connsiteX5" fmla="*/ 0 w 13677900"/>
                <a:gd name="connsiteY5" fmla="*/ 14695 h 1732832"/>
                <a:gd name="connsiteX0" fmla="*/ 0 w 10871624"/>
                <a:gd name="connsiteY0" fmla="*/ 1719713 h 1732832"/>
                <a:gd name="connsiteX1" fmla="*/ 425932 w 10871624"/>
                <a:gd name="connsiteY1" fmla="*/ 0 h 1732832"/>
                <a:gd name="connsiteX2" fmla="*/ 10871624 w 10871624"/>
                <a:gd name="connsiteY2" fmla="*/ 14695 h 1732832"/>
                <a:gd name="connsiteX3" fmla="*/ 10871624 w 10871624"/>
                <a:gd name="connsiteY3" fmla="*/ 1732832 h 1732832"/>
                <a:gd name="connsiteX4" fmla="*/ 0 w 10871624"/>
                <a:gd name="connsiteY4" fmla="*/ 1719713 h 17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1624" h="1732832">
                  <a:moveTo>
                    <a:pt x="0" y="1719713"/>
                  </a:moveTo>
                  <a:lnTo>
                    <a:pt x="425932" y="0"/>
                  </a:lnTo>
                  <a:lnTo>
                    <a:pt x="10871624" y="14695"/>
                  </a:lnTo>
                  <a:lnTo>
                    <a:pt x="10871624" y="1732832"/>
                  </a:lnTo>
                  <a:lnTo>
                    <a:pt x="0" y="171971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209141" y="1371598"/>
              <a:ext cx="1262744" cy="1262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407882" y="3918852"/>
            <a:ext cx="1712690" cy="1712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EB068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915883" y="2002970"/>
            <a:ext cx="10341635" cy="5677493"/>
            <a:chOff x="1915883" y="2002970"/>
            <a:chExt cx="10341635" cy="5677493"/>
          </a:xfrm>
        </p:grpSpPr>
        <p:sp>
          <p:nvSpPr>
            <p:cNvPr id="31" name="矩形 30"/>
            <p:cNvSpPr/>
            <p:nvPr/>
          </p:nvSpPr>
          <p:spPr>
            <a:xfrm rot="1800000">
              <a:off x="2235718" y="3704028"/>
              <a:ext cx="10021800" cy="3976435"/>
            </a:xfrm>
            <a:custGeom>
              <a:avLst/>
              <a:gdLst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0 w 13677900"/>
                <a:gd name="connsiteY3" fmla="*/ 3972377 h 3972377"/>
                <a:gd name="connsiteX4" fmla="*/ 0 w 13677900"/>
                <a:gd name="connsiteY4" fmla="*/ 0 h 3972377"/>
                <a:gd name="connsiteX0" fmla="*/ 0 w 13677900"/>
                <a:gd name="connsiteY0" fmla="*/ 0 h 3972377"/>
                <a:gd name="connsiteX1" fmla="*/ 13677900 w 13677900"/>
                <a:gd name="connsiteY1" fmla="*/ 0 h 3972377"/>
                <a:gd name="connsiteX2" fmla="*/ 13677900 w 13677900"/>
                <a:gd name="connsiteY2" fmla="*/ 3972377 h 3972377"/>
                <a:gd name="connsiteX3" fmla="*/ 3656100 w 13677900"/>
                <a:gd name="connsiteY3" fmla="*/ 3965562 h 3972377"/>
                <a:gd name="connsiteX4" fmla="*/ 0 w 13677900"/>
                <a:gd name="connsiteY4" fmla="*/ 3972377 h 3972377"/>
                <a:gd name="connsiteX5" fmla="*/ 0 w 13677900"/>
                <a:gd name="connsiteY5" fmla="*/ 0 h 3972377"/>
                <a:gd name="connsiteX0" fmla="*/ 0 w 13677900"/>
                <a:gd name="connsiteY0" fmla="*/ 4058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6" fmla="*/ 0 w 13677900"/>
                <a:gd name="connsiteY6" fmla="*/ 4058 h 3976435"/>
                <a:gd name="connsiteX0" fmla="*/ 0 w 13677900"/>
                <a:gd name="connsiteY0" fmla="*/ 3976435 h 3976435"/>
                <a:gd name="connsiteX1" fmla="*/ 4733999 w 13677900"/>
                <a:gd name="connsiteY1" fmla="*/ 0 h 3976435"/>
                <a:gd name="connsiteX2" fmla="*/ 13677900 w 13677900"/>
                <a:gd name="connsiteY2" fmla="*/ 4058 h 3976435"/>
                <a:gd name="connsiteX3" fmla="*/ 13677900 w 13677900"/>
                <a:gd name="connsiteY3" fmla="*/ 3976435 h 3976435"/>
                <a:gd name="connsiteX4" fmla="*/ 3656100 w 13677900"/>
                <a:gd name="connsiteY4" fmla="*/ 3969620 h 3976435"/>
                <a:gd name="connsiteX5" fmla="*/ 0 w 13677900"/>
                <a:gd name="connsiteY5" fmla="*/ 3976435 h 3976435"/>
                <a:gd name="connsiteX0" fmla="*/ 0 w 10021800"/>
                <a:gd name="connsiteY0" fmla="*/ 3969620 h 3976435"/>
                <a:gd name="connsiteX1" fmla="*/ 1077899 w 10021800"/>
                <a:gd name="connsiteY1" fmla="*/ 0 h 3976435"/>
                <a:gd name="connsiteX2" fmla="*/ 10021800 w 10021800"/>
                <a:gd name="connsiteY2" fmla="*/ 4058 h 3976435"/>
                <a:gd name="connsiteX3" fmla="*/ 10021800 w 10021800"/>
                <a:gd name="connsiteY3" fmla="*/ 3976435 h 3976435"/>
                <a:gd name="connsiteX4" fmla="*/ 0 w 10021800"/>
                <a:gd name="connsiteY4" fmla="*/ 3969620 h 397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00" h="3976435">
                  <a:moveTo>
                    <a:pt x="0" y="3969620"/>
                  </a:moveTo>
                  <a:lnTo>
                    <a:pt x="1077899" y="0"/>
                  </a:lnTo>
                  <a:lnTo>
                    <a:pt x="10021800" y="4058"/>
                  </a:lnTo>
                  <a:lnTo>
                    <a:pt x="10021800" y="3976435"/>
                  </a:lnTo>
                  <a:lnTo>
                    <a:pt x="0" y="39696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6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915883" y="2002970"/>
              <a:ext cx="2917374" cy="2917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166546" y="3134505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CONTENT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95525" y="409257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74548" y="4963884"/>
            <a:ext cx="7235046" cy="2520778"/>
            <a:chOff x="4874548" y="4963884"/>
            <a:chExt cx="7235046" cy="2520778"/>
          </a:xfrm>
        </p:grpSpPr>
        <p:sp>
          <p:nvSpPr>
            <p:cNvPr id="32" name="矩形 31"/>
            <p:cNvSpPr/>
            <p:nvPr/>
          </p:nvSpPr>
          <p:spPr>
            <a:xfrm rot="1800000">
              <a:off x="4874548" y="6602282"/>
              <a:ext cx="7235046" cy="882380"/>
            </a:xfrm>
            <a:custGeom>
              <a:avLst/>
              <a:gdLst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0 w 13677900"/>
                <a:gd name="connsiteY3" fmla="*/ 882180 h 882180"/>
                <a:gd name="connsiteX4" fmla="*/ 0 w 13677900"/>
                <a:gd name="connsiteY4" fmla="*/ 0 h 882180"/>
                <a:gd name="connsiteX0" fmla="*/ 0 w 13677900"/>
                <a:gd name="connsiteY0" fmla="*/ 0 h 882180"/>
                <a:gd name="connsiteX1" fmla="*/ 13677900 w 13677900"/>
                <a:gd name="connsiteY1" fmla="*/ 0 h 882180"/>
                <a:gd name="connsiteX2" fmla="*/ 13677900 w 13677900"/>
                <a:gd name="connsiteY2" fmla="*/ 882180 h 882180"/>
                <a:gd name="connsiteX3" fmla="*/ 6442854 w 13677900"/>
                <a:gd name="connsiteY3" fmla="*/ 872397 h 882180"/>
                <a:gd name="connsiteX4" fmla="*/ 0 w 13677900"/>
                <a:gd name="connsiteY4" fmla="*/ 882180 h 882180"/>
                <a:gd name="connsiteX5" fmla="*/ 0 w 13677900"/>
                <a:gd name="connsiteY5" fmla="*/ 0 h 882180"/>
                <a:gd name="connsiteX0" fmla="*/ 0 w 13677900"/>
                <a:gd name="connsiteY0" fmla="*/ 20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6" fmla="*/ 0 w 13677900"/>
                <a:gd name="connsiteY6" fmla="*/ 200 h 882380"/>
                <a:gd name="connsiteX0" fmla="*/ 0 w 13677900"/>
                <a:gd name="connsiteY0" fmla="*/ 882380 h 882380"/>
                <a:gd name="connsiteX1" fmla="*/ 6704557 w 13677900"/>
                <a:gd name="connsiteY1" fmla="*/ 0 h 882380"/>
                <a:gd name="connsiteX2" fmla="*/ 13677900 w 13677900"/>
                <a:gd name="connsiteY2" fmla="*/ 200 h 882380"/>
                <a:gd name="connsiteX3" fmla="*/ 13677900 w 13677900"/>
                <a:gd name="connsiteY3" fmla="*/ 882380 h 882380"/>
                <a:gd name="connsiteX4" fmla="*/ 6442854 w 13677900"/>
                <a:gd name="connsiteY4" fmla="*/ 872597 h 882380"/>
                <a:gd name="connsiteX5" fmla="*/ 0 w 13677900"/>
                <a:gd name="connsiteY5" fmla="*/ 882380 h 882380"/>
                <a:gd name="connsiteX0" fmla="*/ 0 w 7235046"/>
                <a:gd name="connsiteY0" fmla="*/ 872597 h 882380"/>
                <a:gd name="connsiteX1" fmla="*/ 261703 w 7235046"/>
                <a:gd name="connsiteY1" fmla="*/ 0 h 882380"/>
                <a:gd name="connsiteX2" fmla="*/ 7235046 w 7235046"/>
                <a:gd name="connsiteY2" fmla="*/ 200 h 882380"/>
                <a:gd name="connsiteX3" fmla="*/ 7235046 w 7235046"/>
                <a:gd name="connsiteY3" fmla="*/ 882380 h 882380"/>
                <a:gd name="connsiteX4" fmla="*/ 0 w 7235046"/>
                <a:gd name="connsiteY4" fmla="*/ 872597 h 88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046" h="882380">
                  <a:moveTo>
                    <a:pt x="0" y="872597"/>
                  </a:moveTo>
                  <a:lnTo>
                    <a:pt x="261703" y="0"/>
                  </a:lnTo>
                  <a:lnTo>
                    <a:pt x="7235046" y="200"/>
                  </a:lnTo>
                  <a:lnTo>
                    <a:pt x="7235046" y="882380"/>
                  </a:lnTo>
                  <a:lnTo>
                    <a:pt x="0" y="87259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138055" y="4963884"/>
              <a:ext cx="667658" cy="6676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85488" y="1393563"/>
            <a:ext cx="2541112" cy="646331"/>
            <a:chOff x="6629352" y="1760489"/>
            <a:chExt cx="2541112" cy="646331"/>
          </a:xfrm>
        </p:grpSpPr>
        <p:sp>
          <p:nvSpPr>
            <p:cNvPr id="11" name="文本框 10"/>
            <p:cNvSpPr txBox="1"/>
            <p:nvPr/>
          </p:nvSpPr>
          <p:spPr>
            <a:xfrm>
              <a:off x="7549507" y="180799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dirty="0" smtClean="0"/>
                <a:t>研究動機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29352" y="1760489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01.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85488" y="2109739"/>
            <a:ext cx="2880269" cy="646331"/>
            <a:chOff x="6629352" y="2767253"/>
            <a:chExt cx="2880269" cy="646331"/>
          </a:xfrm>
        </p:grpSpPr>
        <p:sp>
          <p:nvSpPr>
            <p:cNvPr id="19" name="文本框 18"/>
            <p:cNvSpPr txBox="1"/>
            <p:nvPr/>
          </p:nvSpPr>
          <p:spPr>
            <a:xfrm>
              <a:off x="7529592" y="281010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dirty="0" smtClean="0"/>
                <a:t>預估使用者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29352" y="2767253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02.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88342" y="2756070"/>
            <a:ext cx="2541112" cy="646331"/>
            <a:chOff x="6629352" y="3774017"/>
            <a:chExt cx="2541112" cy="646331"/>
          </a:xfrm>
        </p:grpSpPr>
        <p:sp>
          <p:nvSpPr>
            <p:cNvPr id="24" name="文本框 23"/>
            <p:cNvSpPr txBox="1"/>
            <p:nvPr/>
          </p:nvSpPr>
          <p:spPr>
            <a:xfrm>
              <a:off x="7549507" y="38355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dirty="0" smtClean="0"/>
                <a:t>系統架構</a:t>
              </a:r>
              <a:endParaRPr lang="zh-CN" altLang="en-US" sz="1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9352" y="3774017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03.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385488" y="3438306"/>
            <a:ext cx="2541112" cy="646331"/>
            <a:chOff x="6629352" y="4780782"/>
            <a:chExt cx="2541112" cy="646331"/>
          </a:xfrm>
        </p:grpSpPr>
        <p:sp>
          <p:nvSpPr>
            <p:cNvPr id="29" name="文本框 28"/>
            <p:cNvSpPr txBox="1"/>
            <p:nvPr/>
          </p:nvSpPr>
          <p:spPr>
            <a:xfrm>
              <a:off x="7549507" y="48423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dirty="0" smtClean="0"/>
                <a:t>未來展望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29352" y="4780782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 smtClean="0">
                  <a:solidFill>
                    <a:schemeClr val="bg1">
                      <a:lumMod val="65000"/>
                    </a:schemeClr>
                  </a:solidFill>
                </a:rPr>
                <a:t>04.</a:t>
              </a:r>
              <a:endParaRPr lang="zh-CN" altLang="en-US" sz="3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0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84402" y="3092025"/>
            <a:ext cx="2954655" cy="1153403"/>
            <a:chOff x="8384402" y="3092025"/>
            <a:chExt cx="2954655" cy="1153403"/>
          </a:xfrm>
        </p:grpSpPr>
        <p:sp>
          <p:nvSpPr>
            <p:cNvPr id="14" name="文本框 13"/>
            <p:cNvSpPr txBox="1"/>
            <p:nvPr/>
          </p:nvSpPr>
          <p:spPr>
            <a:xfrm>
              <a:off x="8384402" y="3092025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5400" dirty="0"/>
                <a:t>研究動機</a:t>
              </a:r>
              <a:endParaRPr lang="zh-CN" altLang="en-US" sz="5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3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rot="1800000">
            <a:off x="8701850" y="3351995"/>
            <a:ext cx="5067800" cy="2434109"/>
          </a:xfrm>
          <a:custGeom>
            <a:avLst/>
            <a:gdLst>
              <a:gd name="connsiteX0" fmla="*/ 0 w 13677900"/>
              <a:gd name="connsiteY0" fmla="*/ 0 h 2398835"/>
              <a:gd name="connsiteX1" fmla="*/ 13677900 w 13677900"/>
              <a:gd name="connsiteY1" fmla="*/ 0 h 2398835"/>
              <a:gd name="connsiteX2" fmla="*/ 13677900 w 13677900"/>
              <a:gd name="connsiteY2" fmla="*/ 2398835 h 2398835"/>
              <a:gd name="connsiteX3" fmla="*/ 0 w 13677900"/>
              <a:gd name="connsiteY3" fmla="*/ 2398835 h 2398835"/>
              <a:gd name="connsiteX4" fmla="*/ 0 w 13677900"/>
              <a:gd name="connsiteY4" fmla="*/ 0 h 2398835"/>
              <a:gd name="connsiteX0" fmla="*/ 0 w 13677900"/>
              <a:gd name="connsiteY0" fmla="*/ 34786 h 2433621"/>
              <a:gd name="connsiteX1" fmla="*/ 5288705 w 13677900"/>
              <a:gd name="connsiteY1" fmla="*/ 0 h 2433621"/>
              <a:gd name="connsiteX2" fmla="*/ 13677900 w 13677900"/>
              <a:gd name="connsiteY2" fmla="*/ 34786 h 2433621"/>
              <a:gd name="connsiteX3" fmla="*/ 13677900 w 13677900"/>
              <a:gd name="connsiteY3" fmla="*/ 2433621 h 2433621"/>
              <a:gd name="connsiteX4" fmla="*/ 0 w 13677900"/>
              <a:gd name="connsiteY4" fmla="*/ 2433621 h 2433621"/>
              <a:gd name="connsiteX5" fmla="*/ 0 w 13677900"/>
              <a:gd name="connsiteY5" fmla="*/ 34786 h 2433621"/>
              <a:gd name="connsiteX0" fmla="*/ 0 w 13677900"/>
              <a:gd name="connsiteY0" fmla="*/ 34786 h 2434109"/>
              <a:gd name="connsiteX1" fmla="*/ 5288705 w 13677900"/>
              <a:gd name="connsiteY1" fmla="*/ 0 h 2434109"/>
              <a:gd name="connsiteX2" fmla="*/ 13677900 w 13677900"/>
              <a:gd name="connsiteY2" fmla="*/ 34786 h 2434109"/>
              <a:gd name="connsiteX3" fmla="*/ 13677900 w 13677900"/>
              <a:gd name="connsiteY3" fmla="*/ 2433621 h 2434109"/>
              <a:gd name="connsiteX4" fmla="*/ 5212904 w 13677900"/>
              <a:gd name="connsiteY4" fmla="*/ 2434109 h 2434109"/>
              <a:gd name="connsiteX5" fmla="*/ 0 w 13677900"/>
              <a:gd name="connsiteY5" fmla="*/ 2433621 h 2434109"/>
              <a:gd name="connsiteX6" fmla="*/ 0 w 13677900"/>
              <a:gd name="connsiteY6" fmla="*/ 34786 h 2434109"/>
              <a:gd name="connsiteX0" fmla="*/ 0 w 13677900"/>
              <a:gd name="connsiteY0" fmla="*/ 34786 h 2434109"/>
              <a:gd name="connsiteX1" fmla="*/ 5288705 w 13677900"/>
              <a:gd name="connsiteY1" fmla="*/ 0 h 2434109"/>
              <a:gd name="connsiteX2" fmla="*/ 13677900 w 13677900"/>
              <a:gd name="connsiteY2" fmla="*/ 34786 h 2434109"/>
              <a:gd name="connsiteX3" fmla="*/ 13677900 w 13677900"/>
              <a:gd name="connsiteY3" fmla="*/ 2433621 h 2434109"/>
              <a:gd name="connsiteX4" fmla="*/ 5212904 w 13677900"/>
              <a:gd name="connsiteY4" fmla="*/ 2434109 h 2434109"/>
              <a:gd name="connsiteX5" fmla="*/ 0 w 13677900"/>
              <a:gd name="connsiteY5" fmla="*/ 34786 h 2434109"/>
              <a:gd name="connsiteX0" fmla="*/ 0 w 8464996"/>
              <a:gd name="connsiteY0" fmla="*/ 2434109 h 2434109"/>
              <a:gd name="connsiteX1" fmla="*/ 75801 w 8464996"/>
              <a:gd name="connsiteY1" fmla="*/ 0 h 2434109"/>
              <a:gd name="connsiteX2" fmla="*/ 8464996 w 8464996"/>
              <a:gd name="connsiteY2" fmla="*/ 34786 h 2434109"/>
              <a:gd name="connsiteX3" fmla="*/ 8464996 w 8464996"/>
              <a:gd name="connsiteY3" fmla="*/ 2433621 h 2434109"/>
              <a:gd name="connsiteX4" fmla="*/ 0 w 8464996"/>
              <a:gd name="connsiteY4" fmla="*/ 2434109 h 2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4996" h="2434109">
                <a:moveTo>
                  <a:pt x="0" y="2434109"/>
                </a:moveTo>
                <a:lnTo>
                  <a:pt x="75801" y="0"/>
                </a:lnTo>
                <a:lnTo>
                  <a:pt x="8464996" y="34786"/>
                </a:lnTo>
                <a:lnTo>
                  <a:pt x="8464996" y="2433621"/>
                </a:lnTo>
                <a:lnTo>
                  <a:pt x="0" y="243410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17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150270" y="653911"/>
            <a:ext cx="1596280" cy="373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Motivation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EB1709-6D20-4440-8800-976CC5E9712E}"/>
              </a:ext>
            </a:extLst>
          </p:cNvPr>
          <p:cNvSpPr/>
          <p:nvPr/>
        </p:nvSpPr>
        <p:spPr>
          <a:xfrm>
            <a:off x="2162504" y="1858767"/>
            <a:ext cx="8067346" cy="31947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目前無好用的報名系統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及網頁系統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傳統報名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籃球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只能現場報名，較冷門的體育活動只能透過社群平台或熟門熟路的介紹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統計分析台灣目前運動人口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提升國民運動意願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使用群眾：任何年齡層及性別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组合 18"/>
          <p:cNvGrpSpPr/>
          <p:nvPr/>
        </p:nvGrpSpPr>
        <p:grpSpPr>
          <a:xfrm>
            <a:off x="1431607" y="571147"/>
            <a:ext cx="472169" cy="472168"/>
            <a:chOff x="10275888" y="1968952"/>
            <a:chExt cx="889000" cy="889000"/>
          </a:xfrm>
        </p:grpSpPr>
        <p:sp>
          <p:nvSpPr>
            <p:cNvPr id="55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1"/>
            <p:cNvSpPr txBox="1"/>
            <p:nvPr/>
          </p:nvSpPr>
          <p:spPr>
            <a:xfrm>
              <a:off x="10513503" y="2031625"/>
              <a:ext cx="470000" cy="40011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18"/>
          <p:cNvSpPr txBox="1"/>
          <p:nvPr/>
        </p:nvSpPr>
        <p:spPr>
          <a:xfrm>
            <a:off x="2265725" y="5148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3200" dirty="0" smtClean="0"/>
              <a:t>研究動機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2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800000">
            <a:off x="2044538" y="2764093"/>
            <a:ext cx="10212972" cy="5277179"/>
          </a:xfrm>
          <a:custGeom>
            <a:avLst/>
            <a:gdLst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0 w 13677900"/>
              <a:gd name="connsiteY3" fmla="*/ 5277179 h 5277179"/>
              <a:gd name="connsiteX4" fmla="*/ 0 w 13677900"/>
              <a:gd name="connsiteY4" fmla="*/ 0 h 5277179"/>
              <a:gd name="connsiteX0" fmla="*/ 0 w 13677900"/>
              <a:gd name="connsiteY0" fmla="*/ 0 h 5277179"/>
              <a:gd name="connsiteX1" fmla="*/ 13677900 w 13677900"/>
              <a:gd name="connsiteY1" fmla="*/ 0 h 5277179"/>
              <a:gd name="connsiteX2" fmla="*/ 13677900 w 13677900"/>
              <a:gd name="connsiteY2" fmla="*/ 5277179 h 5277179"/>
              <a:gd name="connsiteX3" fmla="*/ 3464928 w 13677900"/>
              <a:gd name="connsiteY3" fmla="*/ 5276544 h 5277179"/>
              <a:gd name="connsiteX4" fmla="*/ 0 w 13677900"/>
              <a:gd name="connsiteY4" fmla="*/ 5277179 h 5277179"/>
              <a:gd name="connsiteX5" fmla="*/ 0 w 13677900"/>
              <a:gd name="connsiteY5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5277179 h 5277179"/>
              <a:gd name="connsiteX6" fmla="*/ 0 w 13677900"/>
              <a:gd name="connsiteY6" fmla="*/ 0 h 5277179"/>
              <a:gd name="connsiteX0" fmla="*/ 0 w 13677900"/>
              <a:gd name="connsiteY0" fmla="*/ 0 h 5277179"/>
              <a:gd name="connsiteX1" fmla="*/ 4885166 w 13677900"/>
              <a:gd name="connsiteY1" fmla="*/ 2168 h 5277179"/>
              <a:gd name="connsiteX2" fmla="*/ 13677900 w 13677900"/>
              <a:gd name="connsiteY2" fmla="*/ 0 h 5277179"/>
              <a:gd name="connsiteX3" fmla="*/ 13677900 w 13677900"/>
              <a:gd name="connsiteY3" fmla="*/ 5277179 h 5277179"/>
              <a:gd name="connsiteX4" fmla="*/ 3464928 w 13677900"/>
              <a:gd name="connsiteY4" fmla="*/ 5276544 h 5277179"/>
              <a:gd name="connsiteX5" fmla="*/ 0 w 13677900"/>
              <a:gd name="connsiteY5" fmla="*/ 0 h 5277179"/>
              <a:gd name="connsiteX0" fmla="*/ 0 w 10212972"/>
              <a:gd name="connsiteY0" fmla="*/ 5276544 h 5277179"/>
              <a:gd name="connsiteX1" fmla="*/ 1420238 w 10212972"/>
              <a:gd name="connsiteY1" fmla="*/ 2168 h 5277179"/>
              <a:gd name="connsiteX2" fmla="*/ 10212972 w 10212972"/>
              <a:gd name="connsiteY2" fmla="*/ 0 h 5277179"/>
              <a:gd name="connsiteX3" fmla="*/ 10212972 w 10212972"/>
              <a:gd name="connsiteY3" fmla="*/ 5277179 h 5277179"/>
              <a:gd name="connsiteX4" fmla="*/ 0 w 10212972"/>
              <a:gd name="connsiteY4" fmla="*/ 5276544 h 52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2972" h="5277179">
                <a:moveTo>
                  <a:pt x="0" y="5276544"/>
                </a:moveTo>
                <a:lnTo>
                  <a:pt x="1420238" y="2168"/>
                </a:lnTo>
                <a:lnTo>
                  <a:pt x="10212972" y="0"/>
                </a:lnTo>
                <a:lnTo>
                  <a:pt x="10212972" y="5277179"/>
                </a:lnTo>
                <a:lnTo>
                  <a:pt x="0" y="527654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6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rot="1800000">
            <a:off x="4629948" y="3112133"/>
            <a:ext cx="8826230" cy="800368"/>
          </a:xfrm>
          <a:custGeom>
            <a:avLst/>
            <a:gdLst>
              <a:gd name="connsiteX0" fmla="*/ 0 w 13677900"/>
              <a:gd name="connsiteY0" fmla="*/ 0 h 793261"/>
              <a:gd name="connsiteX1" fmla="*/ 13677900 w 13677900"/>
              <a:gd name="connsiteY1" fmla="*/ 0 h 793261"/>
              <a:gd name="connsiteX2" fmla="*/ 13677900 w 13677900"/>
              <a:gd name="connsiteY2" fmla="*/ 793261 h 793261"/>
              <a:gd name="connsiteX3" fmla="*/ 0 w 13677900"/>
              <a:gd name="connsiteY3" fmla="*/ 793261 h 793261"/>
              <a:gd name="connsiteX4" fmla="*/ 0 w 13677900"/>
              <a:gd name="connsiteY4" fmla="*/ 0 h 793261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0 w 13677900"/>
              <a:gd name="connsiteY4" fmla="*/ 800368 h 800368"/>
              <a:gd name="connsiteX5" fmla="*/ 0 w 13677900"/>
              <a:gd name="connsiteY5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800368 h 800368"/>
              <a:gd name="connsiteX6" fmla="*/ 0 w 13677900"/>
              <a:gd name="connsiteY6" fmla="*/ 7107 h 800368"/>
              <a:gd name="connsiteX0" fmla="*/ 0 w 13677900"/>
              <a:gd name="connsiteY0" fmla="*/ 7107 h 800368"/>
              <a:gd name="connsiteX1" fmla="*/ 5047842 w 13677900"/>
              <a:gd name="connsiteY1" fmla="*/ 0 h 800368"/>
              <a:gd name="connsiteX2" fmla="*/ 13677900 w 13677900"/>
              <a:gd name="connsiteY2" fmla="*/ 7107 h 800368"/>
              <a:gd name="connsiteX3" fmla="*/ 13677900 w 13677900"/>
              <a:gd name="connsiteY3" fmla="*/ 800368 h 800368"/>
              <a:gd name="connsiteX4" fmla="*/ 4851670 w 13677900"/>
              <a:gd name="connsiteY4" fmla="*/ 784169 h 800368"/>
              <a:gd name="connsiteX5" fmla="*/ 0 w 13677900"/>
              <a:gd name="connsiteY5" fmla="*/ 7107 h 800368"/>
              <a:gd name="connsiteX0" fmla="*/ 0 w 8826230"/>
              <a:gd name="connsiteY0" fmla="*/ 784169 h 800368"/>
              <a:gd name="connsiteX1" fmla="*/ 196172 w 8826230"/>
              <a:gd name="connsiteY1" fmla="*/ 0 h 800368"/>
              <a:gd name="connsiteX2" fmla="*/ 8826230 w 8826230"/>
              <a:gd name="connsiteY2" fmla="*/ 7107 h 800368"/>
              <a:gd name="connsiteX3" fmla="*/ 8826230 w 8826230"/>
              <a:gd name="connsiteY3" fmla="*/ 800368 h 800368"/>
              <a:gd name="connsiteX4" fmla="*/ 0 w 8826230"/>
              <a:gd name="connsiteY4" fmla="*/ 784169 h 80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230" h="800368">
                <a:moveTo>
                  <a:pt x="0" y="784169"/>
                </a:moveTo>
                <a:lnTo>
                  <a:pt x="196172" y="0"/>
                </a:lnTo>
                <a:lnTo>
                  <a:pt x="8826230" y="7107"/>
                </a:lnTo>
                <a:lnTo>
                  <a:pt x="8826230" y="800368"/>
                </a:lnTo>
                <a:lnTo>
                  <a:pt x="0" y="78416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6" y="1268413"/>
            <a:ext cx="3889830" cy="3889830"/>
          </a:xfrm>
        </p:spPr>
      </p:pic>
      <p:sp>
        <p:nvSpPr>
          <p:cNvPr id="5" name="矩形 4"/>
          <p:cNvSpPr/>
          <p:nvPr/>
        </p:nvSpPr>
        <p:spPr>
          <a:xfrm>
            <a:off x="5013098" y="1064419"/>
            <a:ext cx="580573" cy="580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7411" y="4486951"/>
            <a:ext cx="1001492" cy="100149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 rot="1800000">
            <a:off x="4364220" y="5568754"/>
            <a:ext cx="7387498" cy="2177055"/>
          </a:xfrm>
          <a:custGeom>
            <a:avLst/>
            <a:gdLst>
              <a:gd name="connsiteX0" fmla="*/ 0 w 13677900"/>
              <a:gd name="connsiteY0" fmla="*/ 0 h 2210423"/>
              <a:gd name="connsiteX1" fmla="*/ 13677900 w 13677900"/>
              <a:gd name="connsiteY1" fmla="*/ 0 h 2210423"/>
              <a:gd name="connsiteX2" fmla="*/ 13677900 w 13677900"/>
              <a:gd name="connsiteY2" fmla="*/ 2210423 h 2210423"/>
              <a:gd name="connsiteX3" fmla="*/ 0 w 13677900"/>
              <a:gd name="connsiteY3" fmla="*/ 2210423 h 2210423"/>
              <a:gd name="connsiteX4" fmla="*/ 0 w 13677900"/>
              <a:gd name="connsiteY4" fmla="*/ 0 h 2210423"/>
              <a:gd name="connsiteX0" fmla="*/ 0 w 13677900"/>
              <a:gd name="connsiteY0" fmla="*/ 2355 h 2212778"/>
              <a:gd name="connsiteX1" fmla="*/ 6891338 w 13677900"/>
              <a:gd name="connsiteY1" fmla="*/ 0 h 2212778"/>
              <a:gd name="connsiteX2" fmla="*/ 13677900 w 13677900"/>
              <a:gd name="connsiteY2" fmla="*/ 2355 h 2212778"/>
              <a:gd name="connsiteX3" fmla="*/ 13677900 w 13677900"/>
              <a:gd name="connsiteY3" fmla="*/ 2212778 h 2212778"/>
              <a:gd name="connsiteX4" fmla="*/ 0 w 13677900"/>
              <a:gd name="connsiteY4" fmla="*/ 2212778 h 2212778"/>
              <a:gd name="connsiteX5" fmla="*/ 0 w 13677900"/>
              <a:gd name="connsiteY5" fmla="*/ 2355 h 2212778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212778 h 2216700"/>
              <a:gd name="connsiteX6" fmla="*/ 0 w 13677900"/>
              <a:gd name="connsiteY6" fmla="*/ 2355 h 2216700"/>
              <a:gd name="connsiteX0" fmla="*/ 0 w 13677900"/>
              <a:gd name="connsiteY0" fmla="*/ 2355 h 2216700"/>
              <a:gd name="connsiteX1" fmla="*/ 6891338 w 13677900"/>
              <a:gd name="connsiteY1" fmla="*/ 0 h 2216700"/>
              <a:gd name="connsiteX2" fmla="*/ 13677900 w 13677900"/>
              <a:gd name="connsiteY2" fmla="*/ 2355 h 2216700"/>
              <a:gd name="connsiteX3" fmla="*/ 13677900 w 13677900"/>
              <a:gd name="connsiteY3" fmla="*/ 2212778 h 2216700"/>
              <a:gd name="connsiteX4" fmla="*/ 6290402 w 13677900"/>
              <a:gd name="connsiteY4" fmla="*/ 2216700 h 2216700"/>
              <a:gd name="connsiteX5" fmla="*/ 0 w 13677900"/>
              <a:gd name="connsiteY5" fmla="*/ 2355 h 2216700"/>
              <a:gd name="connsiteX0" fmla="*/ 0 w 7387498"/>
              <a:gd name="connsiteY0" fmla="*/ 2216700 h 2216700"/>
              <a:gd name="connsiteX1" fmla="*/ 600936 w 7387498"/>
              <a:gd name="connsiteY1" fmla="*/ 0 h 2216700"/>
              <a:gd name="connsiteX2" fmla="*/ 7387498 w 7387498"/>
              <a:gd name="connsiteY2" fmla="*/ 2355 h 2216700"/>
              <a:gd name="connsiteX3" fmla="*/ 7387498 w 7387498"/>
              <a:gd name="connsiteY3" fmla="*/ 2212778 h 2216700"/>
              <a:gd name="connsiteX4" fmla="*/ 0 w 7387498"/>
              <a:gd name="connsiteY4" fmla="*/ 2216700 h 2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7498" h="2216700">
                <a:moveTo>
                  <a:pt x="0" y="2216700"/>
                </a:moveTo>
                <a:lnTo>
                  <a:pt x="600936" y="0"/>
                </a:lnTo>
                <a:lnTo>
                  <a:pt x="7387498" y="2355"/>
                </a:lnTo>
                <a:lnTo>
                  <a:pt x="7387498" y="2212778"/>
                </a:lnTo>
                <a:lnTo>
                  <a:pt x="0" y="22167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5070" y="4136571"/>
            <a:ext cx="1624015" cy="1624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 rot="1800000">
            <a:off x="10252663" y="3736198"/>
            <a:ext cx="7062898" cy="901710"/>
          </a:xfrm>
          <a:custGeom>
            <a:avLst/>
            <a:gdLst>
              <a:gd name="connsiteX0" fmla="*/ 0 w 13677900"/>
              <a:gd name="connsiteY0" fmla="*/ 0 h 878149"/>
              <a:gd name="connsiteX1" fmla="*/ 13677900 w 13677900"/>
              <a:gd name="connsiteY1" fmla="*/ 0 h 878149"/>
              <a:gd name="connsiteX2" fmla="*/ 13677900 w 13677900"/>
              <a:gd name="connsiteY2" fmla="*/ 878149 h 878149"/>
              <a:gd name="connsiteX3" fmla="*/ 0 w 13677900"/>
              <a:gd name="connsiteY3" fmla="*/ 878149 h 878149"/>
              <a:gd name="connsiteX4" fmla="*/ 0 w 13677900"/>
              <a:gd name="connsiteY4" fmla="*/ 0 h 878149"/>
              <a:gd name="connsiteX0" fmla="*/ 0 w 13677900"/>
              <a:gd name="connsiteY0" fmla="*/ 11310 h 889459"/>
              <a:gd name="connsiteX1" fmla="*/ 6622329 w 13677900"/>
              <a:gd name="connsiteY1" fmla="*/ 0 h 889459"/>
              <a:gd name="connsiteX2" fmla="*/ 13677900 w 13677900"/>
              <a:gd name="connsiteY2" fmla="*/ 11310 h 889459"/>
              <a:gd name="connsiteX3" fmla="*/ 13677900 w 13677900"/>
              <a:gd name="connsiteY3" fmla="*/ 889459 h 889459"/>
              <a:gd name="connsiteX4" fmla="*/ 0 w 13677900"/>
              <a:gd name="connsiteY4" fmla="*/ 889459 h 889459"/>
              <a:gd name="connsiteX5" fmla="*/ 0 w 13677900"/>
              <a:gd name="connsiteY5" fmla="*/ 11310 h 889459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889459 h 901710"/>
              <a:gd name="connsiteX6" fmla="*/ 0 w 13677900"/>
              <a:gd name="connsiteY6" fmla="*/ 11310 h 901710"/>
              <a:gd name="connsiteX0" fmla="*/ 0 w 13677900"/>
              <a:gd name="connsiteY0" fmla="*/ 11310 h 901710"/>
              <a:gd name="connsiteX1" fmla="*/ 6622329 w 13677900"/>
              <a:gd name="connsiteY1" fmla="*/ 0 h 901710"/>
              <a:gd name="connsiteX2" fmla="*/ 13677900 w 13677900"/>
              <a:gd name="connsiteY2" fmla="*/ 11310 h 901710"/>
              <a:gd name="connsiteX3" fmla="*/ 13677900 w 13677900"/>
              <a:gd name="connsiteY3" fmla="*/ 889459 h 901710"/>
              <a:gd name="connsiteX4" fmla="*/ 6615002 w 13677900"/>
              <a:gd name="connsiteY4" fmla="*/ 901710 h 901710"/>
              <a:gd name="connsiteX5" fmla="*/ 0 w 13677900"/>
              <a:gd name="connsiteY5" fmla="*/ 11310 h 901710"/>
              <a:gd name="connsiteX0" fmla="*/ 0 w 7062898"/>
              <a:gd name="connsiteY0" fmla="*/ 901710 h 901710"/>
              <a:gd name="connsiteX1" fmla="*/ 7327 w 7062898"/>
              <a:gd name="connsiteY1" fmla="*/ 0 h 901710"/>
              <a:gd name="connsiteX2" fmla="*/ 7062898 w 7062898"/>
              <a:gd name="connsiteY2" fmla="*/ 11310 h 901710"/>
              <a:gd name="connsiteX3" fmla="*/ 7062898 w 7062898"/>
              <a:gd name="connsiteY3" fmla="*/ 889459 h 901710"/>
              <a:gd name="connsiteX4" fmla="*/ 0 w 7062898"/>
              <a:gd name="connsiteY4" fmla="*/ 901710 h 90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2898" h="901710">
                <a:moveTo>
                  <a:pt x="0" y="901710"/>
                </a:moveTo>
                <a:cubicBezTo>
                  <a:pt x="2442" y="601140"/>
                  <a:pt x="4885" y="300570"/>
                  <a:pt x="7327" y="0"/>
                </a:cubicBezTo>
                <a:lnTo>
                  <a:pt x="7062898" y="11310"/>
                </a:lnTo>
                <a:lnTo>
                  <a:pt x="7062898" y="889459"/>
                </a:lnTo>
                <a:lnTo>
                  <a:pt x="0" y="90171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846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275888" y="1968952"/>
            <a:ext cx="889000" cy="889000"/>
            <a:chOff x="10275888" y="1968952"/>
            <a:chExt cx="889000" cy="889000"/>
          </a:xfrm>
        </p:grpSpPr>
        <p:sp>
          <p:nvSpPr>
            <p:cNvPr id="11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400428" y="212300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  <a:endPara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0237788" y="4245428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20"/>
          <p:cNvGrpSpPr/>
          <p:nvPr/>
        </p:nvGrpSpPr>
        <p:grpSpPr>
          <a:xfrm>
            <a:off x="7691905" y="3092025"/>
            <a:ext cx="3647152" cy="1153403"/>
            <a:chOff x="7691905" y="3092025"/>
            <a:chExt cx="3647152" cy="1153403"/>
          </a:xfrm>
        </p:grpSpPr>
        <p:sp>
          <p:nvSpPr>
            <p:cNvPr id="20" name="文本框 13"/>
            <p:cNvSpPr txBox="1"/>
            <p:nvPr/>
          </p:nvSpPr>
          <p:spPr>
            <a:xfrm>
              <a:off x="7691905" y="3092025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5400" dirty="0" smtClean="0"/>
                <a:t>預估使用者</a:t>
              </a:r>
              <a:endParaRPr lang="zh-CN" altLang="en-US" sz="5400" dirty="0"/>
            </a:p>
          </p:txBody>
        </p:sp>
        <p:cxnSp>
          <p:nvCxnSpPr>
            <p:cNvPr id="22" name="直接连接符 17"/>
            <p:cNvCxnSpPr/>
            <p:nvPr/>
          </p:nvCxnSpPr>
          <p:spPr>
            <a:xfrm>
              <a:off x="10237788" y="4245428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6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3" grpId="0" animBg="1"/>
      <p:bldP spid="10" grpId="0" animBg="1"/>
      <p:bldP spid="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5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文本框 19"/>
          <p:cNvSpPr txBox="1"/>
          <p:nvPr/>
        </p:nvSpPr>
        <p:spPr>
          <a:xfrm>
            <a:off x="5436016" y="623324"/>
            <a:ext cx="1596280" cy="35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  <a:latin typeface="微软雅黑"/>
              </a:rPr>
              <a:t>S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/>
              </a:rPr>
              <a:t>cenario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59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60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文本框 18"/>
          <p:cNvSpPr txBox="1"/>
          <p:nvPr/>
        </p:nvSpPr>
        <p:spPr>
          <a:xfrm>
            <a:off x="2265725" y="49114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dirty="0" smtClean="0"/>
              <a:t>預估使用者（</a:t>
            </a:r>
            <a:r>
              <a:rPr lang="zh-TW" altLang="en-US" sz="3200" dirty="0"/>
              <a:t>一）</a:t>
            </a:r>
            <a:endParaRPr lang="zh-CN" altLang="en-US" sz="3200" dirty="0"/>
          </a:p>
          <a:p>
            <a:endParaRPr lang="zh-CN" altLang="en-US" sz="3200" dirty="0"/>
          </a:p>
        </p:txBody>
      </p:sp>
      <p:grpSp>
        <p:nvGrpSpPr>
          <p:cNvPr id="45" name="组合 45"/>
          <p:cNvGrpSpPr/>
          <p:nvPr/>
        </p:nvGrpSpPr>
        <p:grpSpPr>
          <a:xfrm>
            <a:off x="1007032" y="1709772"/>
            <a:ext cx="9803722" cy="1842617"/>
            <a:chOff x="874712" y="2869121"/>
            <a:chExt cx="4719637" cy="184261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4149853"/>
              <a:ext cx="4719637" cy="561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85704" y="2869121"/>
              <a:ext cx="3599023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3600" b="1" dirty="0"/>
                <a:t>情境（一</a:t>
              </a:r>
              <a:r>
                <a:rPr lang="zh-TW" altLang="en-US" sz="3600" b="1" dirty="0" smtClean="0"/>
                <a:t>）異地活動</a:t>
              </a:r>
              <a:r>
                <a:rPr lang="zh-TW" altLang="en-US" sz="3600" b="1" smtClean="0"/>
                <a:t>人口</a:t>
              </a:r>
              <a:r>
                <a:rPr lang="en-US" altLang="zh-TW" sz="3600" b="1" dirty="0" smtClean="0"/>
                <a:t>/</a:t>
              </a:r>
              <a:r>
                <a:rPr lang="zh-TW" altLang="en-US" sz="3600" b="1" dirty="0" smtClean="0"/>
                <a:t>沒朋友者</a:t>
              </a:r>
              <a:endParaRPr lang="zh-CN" altLang="en-US" sz="3600" b="1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E3EB1709-6D20-4440-8800-976CC5E9712E}"/>
              </a:ext>
            </a:extLst>
          </p:cNvPr>
          <p:cNvSpPr/>
          <p:nvPr/>
        </p:nvSpPr>
        <p:spPr>
          <a:xfrm>
            <a:off x="1251595" y="3019961"/>
            <a:ext cx="3818912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剛在外地工或讀書的人，找無共同興趣者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5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60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2" name="圖片 61" descr="thuC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84" y="14047"/>
            <a:ext cx="675698" cy="801823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/>
        </p:spPr>
      </p:pic>
      <p:grpSp>
        <p:nvGrpSpPr>
          <p:cNvPr id="45" name="组合 45"/>
          <p:cNvGrpSpPr/>
          <p:nvPr/>
        </p:nvGrpSpPr>
        <p:grpSpPr>
          <a:xfrm>
            <a:off x="1007032" y="1709772"/>
            <a:ext cx="9803722" cy="1842617"/>
            <a:chOff x="874712" y="2869121"/>
            <a:chExt cx="4719637" cy="184261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4149853"/>
              <a:ext cx="4719637" cy="561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85704" y="2869121"/>
              <a:ext cx="265425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3600" b="1" dirty="0"/>
                <a:t>情境</a:t>
              </a:r>
              <a:r>
                <a:rPr lang="zh-TW" altLang="en-US" sz="3600" b="1" dirty="0" smtClean="0"/>
                <a:t>（二）冷門運動</a:t>
              </a:r>
              <a:endParaRPr lang="zh-CN" altLang="en-US" sz="3600" b="1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E3EB1709-6D20-4440-8800-976CC5E9712E}"/>
              </a:ext>
            </a:extLst>
          </p:cNvPr>
          <p:cNvSpPr/>
          <p:nvPr/>
        </p:nvSpPr>
        <p:spPr>
          <a:xfrm>
            <a:off x="1007032" y="3411193"/>
            <a:ext cx="381891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冷門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運動缺少共同愛好者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855018" y="2112578"/>
            <a:ext cx="12098645" cy="5989635"/>
            <a:chOff x="7449904" y="1967696"/>
            <a:chExt cx="12098645" cy="6099794"/>
          </a:xfrm>
        </p:grpSpPr>
        <p:sp>
          <p:nvSpPr>
            <p:cNvPr id="22" name="矩形 42"/>
            <p:cNvSpPr/>
            <p:nvPr/>
          </p:nvSpPr>
          <p:spPr>
            <a:xfrm rot="1800000">
              <a:off x="8131107" y="5579060"/>
              <a:ext cx="11417442" cy="2488430"/>
            </a:xfrm>
            <a:custGeom>
              <a:avLst/>
              <a:gdLst>
                <a:gd name="connsiteX0" fmla="*/ 0 w 13677900"/>
                <a:gd name="connsiteY0" fmla="*/ 0 h 2842423"/>
                <a:gd name="connsiteX1" fmla="*/ 13677900 w 13677900"/>
                <a:gd name="connsiteY1" fmla="*/ 0 h 2842423"/>
                <a:gd name="connsiteX2" fmla="*/ 13677900 w 13677900"/>
                <a:gd name="connsiteY2" fmla="*/ 2842423 h 2842423"/>
                <a:gd name="connsiteX3" fmla="*/ 0 w 13677900"/>
                <a:gd name="connsiteY3" fmla="*/ 2842423 h 2842423"/>
                <a:gd name="connsiteX4" fmla="*/ 0 w 13677900"/>
                <a:gd name="connsiteY4" fmla="*/ 0 h 2842423"/>
                <a:gd name="connsiteX0" fmla="*/ 0 w 13677900"/>
                <a:gd name="connsiteY0" fmla="*/ 22477 h 2864900"/>
                <a:gd name="connsiteX1" fmla="*/ 2979974 w 13677900"/>
                <a:gd name="connsiteY1" fmla="*/ 0 h 2864900"/>
                <a:gd name="connsiteX2" fmla="*/ 13677900 w 13677900"/>
                <a:gd name="connsiteY2" fmla="*/ 22477 h 2864900"/>
                <a:gd name="connsiteX3" fmla="*/ 13677900 w 13677900"/>
                <a:gd name="connsiteY3" fmla="*/ 2864900 h 2864900"/>
                <a:gd name="connsiteX4" fmla="*/ 0 w 13677900"/>
                <a:gd name="connsiteY4" fmla="*/ 2864900 h 2864900"/>
                <a:gd name="connsiteX5" fmla="*/ 0 w 13677900"/>
                <a:gd name="connsiteY5" fmla="*/ 22477 h 2864900"/>
                <a:gd name="connsiteX0" fmla="*/ 0 w 13677900"/>
                <a:gd name="connsiteY0" fmla="*/ 22477 h 2873716"/>
                <a:gd name="connsiteX1" fmla="*/ 2979974 w 13677900"/>
                <a:gd name="connsiteY1" fmla="*/ 0 h 2873716"/>
                <a:gd name="connsiteX2" fmla="*/ 13677900 w 13677900"/>
                <a:gd name="connsiteY2" fmla="*/ 22477 h 2873716"/>
                <a:gd name="connsiteX3" fmla="*/ 13677900 w 13677900"/>
                <a:gd name="connsiteY3" fmla="*/ 2864900 h 2873716"/>
                <a:gd name="connsiteX4" fmla="*/ 2879352 w 13677900"/>
                <a:gd name="connsiteY4" fmla="*/ 2873716 h 2873716"/>
                <a:gd name="connsiteX5" fmla="*/ 0 w 13677900"/>
                <a:gd name="connsiteY5" fmla="*/ 2864900 h 2873716"/>
                <a:gd name="connsiteX6" fmla="*/ 0 w 13677900"/>
                <a:gd name="connsiteY6" fmla="*/ 22477 h 2873716"/>
                <a:gd name="connsiteX0" fmla="*/ 0 w 13677900"/>
                <a:gd name="connsiteY0" fmla="*/ 22477 h 2873716"/>
                <a:gd name="connsiteX1" fmla="*/ 2979974 w 13677900"/>
                <a:gd name="connsiteY1" fmla="*/ 0 h 2873716"/>
                <a:gd name="connsiteX2" fmla="*/ 13677900 w 13677900"/>
                <a:gd name="connsiteY2" fmla="*/ 22477 h 2873716"/>
                <a:gd name="connsiteX3" fmla="*/ 13677900 w 13677900"/>
                <a:gd name="connsiteY3" fmla="*/ 2864900 h 2873716"/>
                <a:gd name="connsiteX4" fmla="*/ 2879352 w 13677900"/>
                <a:gd name="connsiteY4" fmla="*/ 2873716 h 2873716"/>
                <a:gd name="connsiteX5" fmla="*/ 0 w 13677900"/>
                <a:gd name="connsiteY5" fmla="*/ 22477 h 2873716"/>
                <a:gd name="connsiteX0" fmla="*/ 0 w 10798548"/>
                <a:gd name="connsiteY0" fmla="*/ 2873716 h 2873716"/>
                <a:gd name="connsiteX1" fmla="*/ 100622 w 10798548"/>
                <a:gd name="connsiteY1" fmla="*/ 0 h 2873716"/>
                <a:gd name="connsiteX2" fmla="*/ 10798548 w 10798548"/>
                <a:gd name="connsiteY2" fmla="*/ 22477 h 2873716"/>
                <a:gd name="connsiteX3" fmla="*/ 10798548 w 10798548"/>
                <a:gd name="connsiteY3" fmla="*/ 2864900 h 2873716"/>
                <a:gd name="connsiteX4" fmla="*/ 0 w 10798548"/>
                <a:gd name="connsiteY4" fmla="*/ 2873716 h 28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548" h="2873716">
                  <a:moveTo>
                    <a:pt x="0" y="2873716"/>
                  </a:moveTo>
                  <a:lnTo>
                    <a:pt x="100622" y="0"/>
                  </a:lnTo>
                  <a:lnTo>
                    <a:pt x="10798548" y="22477"/>
                  </a:lnTo>
                  <a:lnTo>
                    <a:pt x="10798548" y="2864900"/>
                  </a:lnTo>
                  <a:lnTo>
                    <a:pt x="0" y="28737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椭圆 4"/>
            <p:cNvSpPr/>
            <p:nvPr/>
          </p:nvSpPr>
          <p:spPr>
            <a:xfrm flipH="1">
              <a:off x="7449904" y="1967696"/>
              <a:ext cx="3360850" cy="3557578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28175" r="17951"/>
          <a:stretch/>
        </p:blipFill>
        <p:spPr>
          <a:xfrm>
            <a:off x="8030807" y="2290558"/>
            <a:ext cx="3009272" cy="3137369"/>
          </a:xfrm>
          <a:prstGeom prst="ellipse">
            <a:avLst/>
          </a:prstGeom>
        </p:spPr>
      </p:pic>
      <p:sp>
        <p:nvSpPr>
          <p:cNvPr id="25" name="文本框 18"/>
          <p:cNvSpPr txBox="1"/>
          <p:nvPr/>
        </p:nvSpPr>
        <p:spPr>
          <a:xfrm>
            <a:off x="2265725" y="491140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dirty="0" smtClean="0"/>
              <a:t>預估使用者（二）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89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5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60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5"/>
          <p:cNvGrpSpPr/>
          <p:nvPr/>
        </p:nvGrpSpPr>
        <p:grpSpPr>
          <a:xfrm>
            <a:off x="1007032" y="1709772"/>
            <a:ext cx="9803722" cy="1842617"/>
            <a:chOff x="874712" y="2869121"/>
            <a:chExt cx="4719637" cy="184261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3EB1709-6D20-4440-8800-976CC5E9712E}"/>
                </a:ext>
              </a:extLst>
            </p:cNvPr>
            <p:cNvSpPr/>
            <p:nvPr/>
          </p:nvSpPr>
          <p:spPr>
            <a:xfrm>
              <a:off x="874712" y="4149853"/>
              <a:ext cx="4719637" cy="561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BCE2F27-1948-4AAF-B7D2-B7B4F23C2784}"/>
                </a:ext>
              </a:extLst>
            </p:cNvPr>
            <p:cNvSpPr/>
            <p:nvPr/>
          </p:nvSpPr>
          <p:spPr>
            <a:xfrm>
              <a:off x="885704" y="2869121"/>
              <a:ext cx="3063708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TW" altLang="en-US" sz="3600" b="1" dirty="0"/>
                <a:t>情境（三</a:t>
              </a:r>
              <a:r>
                <a:rPr lang="zh-TW" altLang="en-US" sz="3600" b="1" dirty="0" smtClean="0"/>
                <a:t>）臨時狀況缺人</a:t>
              </a:r>
              <a:endParaRPr lang="zh-CN" altLang="en-US" sz="3600" b="1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E3EB1709-6D20-4440-8800-976CC5E9712E}"/>
              </a:ext>
            </a:extLst>
          </p:cNvPr>
          <p:cNvSpPr/>
          <p:nvPr/>
        </p:nvSpPr>
        <p:spPr>
          <a:xfrm>
            <a:off x="1029865" y="2758695"/>
            <a:ext cx="3818912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固定隊友臨時請假，可透過活動發佈，找來臨時代打的人才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855018" y="2112578"/>
            <a:ext cx="12098645" cy="5989635"/>
            <a:chOff x="7449904" y="1967696"/>
            <a:chExt cx="12098645" cy="6099794"/>
          </a:xfrm>
        </p:grpSpPr>
        <p:sp>
          <p:nvSpPr>
            <p:cNvPr id="22" name="矩形 42"/>
            <p:cNvSpPr/>
            <p:nvPr/>
          </p:nvSpPr>
          <p:spPr>
            <a:xfrm rot="1800000">
              <a:off x="8131107" y="5579060"/>
              <a:ext cx="11417442" cy="2488430"/>
            </a:xfrm>
            <a:custGeom>
              <a:avLst/>
              <a:gdLst>
                <a:gd name="connsiteX0" fmla="*/ 0 w 13677900"/>
                <a:gd name="connsiteY0" fmla="*/ 0 h 2842423"/>
                <a:gd name="connsiteX1" fmla="*/ 13677900 w 13677900"/>
                <a:gd name="connsiteY1" fmla="*/ 0 h 2842423"/>
                <a:gd name="connsiteX2" fmla="*/ 13677900 w 13677900"/>
                <a:gd name="connsiteY2" fmla="*/ 2842423 h 2842423"/>
                <a:gd name="connsiteX3" fmla="*/ 0 w 13677900"/>
                <a:gd name="connsiteY3" fmla="*/ 2842423 h 2842423"/>
                <a:gd name="connsiteX4" fmla="*/ 0 w 13677900"/>
                <a:gd name="connsiteY4" fmla="*/ 0 h 2842423"/>
                <a:gd name="connsiteX0" fmla="*/ 0 w 13677900"/>
                <a:gd name="connsiteY0" fmla="*/ 22477 h 2864900"/>
                <a:gd name="connsiteX1" fmla="*/ 2979974 w 13677900"/>
                <a:gd name="connsiteY1" fmla="*/ 0 h 2864900"/>
                <a:gd name="connsiteX2" fmla="*/ 13677900 w 13677900"/>
                <a:gd name="connsiteY2" fmla="*/ 22477 h 2864900"/>
                <a:gd name="connsiteX3" fmla="*/ 13677900 w 13677900"/>
                <a:gd name="connsiteY3" fmla="*/ 2864900 h 2864900"/>
                <a:gd name="connsiteX4" fmla="*/ 0 w 13677900"/>
                <a:gd name="connsiteY4" fmla="*/ 2864900 h 2864900"/>
                <a:gd name="connsiteX5" fmla="*/ 0 w 13677900"/>
                <a:gd name="connsiteY5" fmla="*/ 22477 h 2864900"/>
                <a:gd name="connsiteX0" fmla="*/ 0 w 13677900"/>
                <a:gd name="connsiteY0" fmla="*/ 22477 h 2873716"/>
                <a:gd name="connsiteX1" fmla="*/ 2979974 w 13677900"/>
                <a:gd name="connsiteY1" fmla="*/ 0 h 2873716"/>
                <a:gd name="connsiteX2" fmla="*/ 13677900 w 13677900"/>
                <a:gd name="connsiteY2" fmla="*/ 22477 h 2873716"/>
                <a:gd name="connsiteX3" fmla="*/ 13677900 w 13677900"/>
                <a:gd name="connsiteY3" fmla="*/ 2864900 h 2873716"/>
                <a:gd name="connsiteX4" fmla="*/ 2879352 w 13677900"/>
                <a:gd name="connsiteY4" fmla="*/ 2873716 h 2873716"/>
                <a:gd name="connsiteX5" fmla="*/ 0 w 13677900"/>
                <a:gd name="connsiteY5" fmla="*/ 2864900 h 2873716"/>
                <a:gd name="connsiteX6" fmla="*/ 0 w 13677900"/>
                <a:gd name="connsiteY6" fmla="*/ 22477 h 2873716"/>
                <a:gd name="connsiteX0" fmla="*/ 0 w 13677900"/>
                <a:gd name="connsiteY0" fmla="*/ 22477 h 2873716"/>
                <a:gd name="connsiteX1" fmla="*/ 2979974 w 13677900"/>
                <a:gd name="connsiteY1" fmla="*/ 0 h 2873716"/>
                <a:gd name="connsiteX2" fmla="*/ 13677900 w 13677900"/>
                <a:gd name="connsiteY2" fmla="*/ 22477 h 2873716"/>
                <a:gd name="connsiteX3" fmla="*/ 13677900 w 13677900"/>
                <a:gd name="connsiteY3" fmla="*/ 2864900 h 2873716"/>
                <a:gd name="connsiteX4" fmla="*/ 2879352 w 13677900"/>
                <a:gd name="connsiteY4" fmla="*/ 2873716 h 2873716"/>
                <a:gd name="connsiteX5" fmla="*/ 0 w 13677900"/>
                <a:gd name="connsiteY5" fmla="*/ 22477 h 2873716"/>
                <a:gd name="connsiteX0" fmla="*/ 0 w 10798548"/>
                <a:gd name="connsiteY0" fmla="*/ 2873716 h 2873716"/>
                <a:gd name="connsiteX1" fmla="*/ 100622 w 10798548"/>
                <a:gd name="connsiteY1" fmla="*/ 0 h 2873716"/>
                <a:gd name="connsiteX2" fmla="*/ 10798548 w 10798548"/>
                <a:gd name="connsiteY2" fmla="*/ 22477 h 2873716"/>
                <a:gd name="connsiteX3" fmla="*/ 10798548 w 10798548"/>
                <a:gd name="connsiteY3" fmla="*/ 2864900 h 2873716"/>
                <a:gd name="connsiteX4" fmla="*/ 0 w 10798548"/>
                <a:gd name="connsiteY4" fmla="*/ 2873716 h 28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8548" h="2873716">
                  <a:moveTo>
                    <a:pt x="0" y="2873716"/>
                  </a:moveTo>
                  <a:lnTo>
                    <a:pt x="100622" y="0"/>
                  </a:lnTo>
                  <a:lnTo>
                    <a:pt x="10798548" y="22477"/>
                  </a:lnTo>
                  <a:lnTo>
                    <a:pt x="10798548" y="2864900"/>
                  </a:lnTo>
                  <a:lnTo>
                    <a:pt x="0" y="28737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40000"/>
                  </a:schemeClr>
                </a:gs>
                <a:gs pos="84600">
                  <a:schemeClr val="bg1">
                    <a:lumMod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椭圆 4"/>
            <p:cNvSpPr/>
            <p:nvPr/>
          </p:nvSpPr>
          <p:spPr>
            <a:xfrm flipH="1">
              <a:off x="7449904" y="1967696"/>
              <a:ext cx="3360850" cy="3557578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pic>
        <p:nvPicPr>
          <p:cNvPr id="20" name="Picture 2" descr="https://lh3.googleusercontent.com/bUKf6WVQdc5pmsJcpDxxbk97n3fckY17rjZbaXEq8OIHeYOS6Wt2Ky1LEs6m6gso32uisVH466Y0G8zcKiJvxpKfljnCCIqMtlxU51HOXSKBFE3Vf_VZ0Hnjn97xgwQLZz3mhptwCX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58" y="2333514"/>
            <a:ext cx="3046770" cy="30514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18"/>
          <p:cNvSpPr txBox="1"/>
          <p:nvPr/>
        </p:nvSpPr>
        <p:spPr>
          <a:xfrm>
            <a:off x="2171921" y="571147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dirty="0" smtClean="0"/>
              <a:t>預估使用者（三）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3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250633" y="390172"/>
            <a:ext cx="1182909" cy="850419"/>
            <a:chOff x="874713" y="304800"/>
            <a:chExt cx="1182909" cy="850419"/>
          </a:xfrm>
        </p:grpSpPr>
        <p:sp>
          <p:nvSpPr>
            <p:cNvPr id="5" name="矩形 16"/>
            <p:cNvSpPr/>
            <p:nvPr/>
          </p:nvSpPr>
          <p:spPr>
            <a:xfrm rot="1800000">
              <a:off x="1221209" y="681766"/>
              <a:ext cx="836413" cy="473453"/>
            </a:xfrm>
            <a:custGeom>
              <a:avLst/>
              <a:gdLst>
                <a:gd name="connsiteX0" fmla="*/ 0 w 1504748"/>
                <a:gd name="connsiteY0" fmla="*/ 0 h 465789"/>
                <a:gd name="connsiteX1" fmla="*/ 1504748 w 1504748"/>
                <a:gd name="connsiteY1" fmla="*/ 0 h 465789"/>
                <a:gd name="connsiteX2" fmla="*/ 1504748 w 1504748"/>
                <a:gd name="connsiteY2" fmla="*/ 465789 h 465789"/>
                <a:gd name="connsiteX3" fmla="*/ 0 w 1504748"/>
                <a:gd name="connsiteY3" fmla="*/ 465789 h 465789"/>
                <a:gd name="connsiteX4" fmla="*/ 0 w 1504748"/>
                <a:gd name="connsiteY4" fmla="*/ 0 h 465789"/>
                <a:gd name="connsiteX0" fmla="*/ 0 w 1504748"/>
                <a:gd name="connsiteY0" fmla="*/ 5104 h 470893"/>
                <a:gd name="connsiteX1" fmla="*/ 342087 w 1504748"/>
                <a:gd name="connsiteY1" fmla="*/ 0 h 470893"/>
                <a:gd name="connsiteX2" fmla="*/ 1504748 w 1504748"/>
                <a:gd name="connsiteY2" fmla="*/ 5104 h 470893"/>
                <a:gd name="connsiteX3" fmla="*/ 1504748 w 1504748"/>
                <a:gd name="connsiteY3" fmla="*/ 470893 h 470893"/>
                <a:gd name="connsiteX4" fmla="*/ 0 w 1504748"/>
                <a:gd name="connsiteY4" fmla="*/ 470893 h 470893"/>
                <a:gd name="connsiteX5" fmla="*/ 0 w 1504748"/>
                <a:gd name="connsiteY5" fmla="*/ 5104 h 47089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470893 h 473453"/>
                <a:gd name="connsiteX6" fmla="*/ 0 w 1504748"/>
                <a:gd name="connsiteY6" fmla="*/ 5104 h 473453"/>
                <a:gd name="connsiteX0" fmla="*/ 0 w 1504748"/>
                <a:gd name="connsiteY0" fmla="*/ 5104 h 473453"/>
                <a:gd name="connsiteX1" fmla="*/ 342087 w 1504748"/>
                <a:gd name="connsiteY1" fmla="*/ 0 h 473453"/>
                <a:gd name="connsiteX2" fmla="*/ 1504748 w 1504748"/>
                <a:gd name="connsiteY2" fmla="*/ 5104 h 473453"/>
                <a:gd name="connsiteX3" fmla="*/ 1504748 w 1504748"/>
                <a:gd name="connsiteY3" fmla="*/ 470893 h 473453"/>
                <a:gd name="connsiteX4" fmla="*/ 322141 w 1504748"/>
                <a:gd name="connsiteY4" fmla="*/ 473453 h 473453"/>
                <a:gd name="connsiteX5" fmla="*/ 0 w 1504748"/>
                <a:gd name="connsiteY5" fmla="*/ 5104 h 473453"/>
                <a:gd name="connsiteX0" fmla="*/ 0 w 1182607"/>
                <a:gd name="connsiteY0" fmla="*/ 473453 h 473453"/>
                <a:gd name="connsiteX1" fmla="*/ 19946 w 1182607"/>
                <a:gd name="connsiteY1" fmla="*/ 0 h 473453"/>
                <a:gd name="connsiteX2" fmla="*/ 1182607 w 1182607"/>
                <a:gd name="connsiteY2" fmla="*/ 5104 h 473453"/>
                <a:gd name="connsiteX3" fmla="*/ 1182607 w 1182607"/>
                <a:gd name="connsiteY3" fmla="*/ 470893 h 473453"/>
                <a:gd name="connsiteX4" fmla="*/ 0 w 1182607"/>
                <a:gd name="connsiteY4" fmla="*/ 473453 h 473453"/>
                <a:gd name="connsiteX0" fmla="*/ 0 w 1182607"/>
                <a:gd name="connsiteY0" fmla="*/ 473453 h 473453"/>
                <a:gd name="connsiteX1" fmla="*/ 187993 w 1182607"/>
                <a:gd name="connsiteY1" fmla="*/ 240265 h 473453"/>
                <a:gd name="connsiteX2" fmla="*/ 19946 w 1182607"/>
                <a:gd name="connsiteY2" fmla="*/ 0 h 473453"/>
                <a:gd name="connsiteX3" fmla="*/ 1182607 w 1182607"/>
                <a:gd name="connsiteY3" fmla="*/ 5104 h 473453"/>
                <a:gd name="connsiteX4" fmla="*/ 1182607 w 1182607"/>
                <a:gd name="connsiteY4" fmla="*/ 470893 h 473453"/>
                <a:gd name="connsiteX5" fmla="*/ 0 w 1182607"/>
                <a:gd name="connsiteY5" fmla="*/ 473453 h 47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2607" h="473453">
                  <a:moveTo>
                    <a:pt x="0" y="473453"/>
                  </a:moveTo>
                  <a:cubicBezTo>
                    <a:pt x="3995" y="397823"/>
                    <a:pt x="183998" y="315895"/>
                    <a:pt x="187993" y="240265"/>
                  </a:cubicBezTo>
                  <a:lnTo>
                    <a:pt x="19946" y="0"/>
                  </a:lnTo>
                  <a:lnTo>
                    <a:pt x="1182607" y="5104"/>
                  </a:lnTo>
                  <a:lnTo>
                    <a:pt x="1182607" y="470893"/>
                  </a:lnTo>
                  <a:lnTo>
                    <a:pt x="0" y="473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846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12"/>
            <p:cNvSpPr/>
            <p:nvPr/>
          </p:nvSpPr>
          <p:spPr>
            <a:xfrm>
              <a:off x="874713" y="304800"/>
              <a:ext cx="834118" cy="834118"/>
            </a:xfrm>
            <a:custGeom>
              <a:avLst/>
              <a:gdLst>
                <a:gd name="connsiteX0" fmla="*/ 0 w 834118"/>
                <a:gd name="connsiteY0" fmla="*/ 563336 h 834118"/>
                <a:gd name="connsiteX1" fmla="*/ 23764 w 834118"/>
                <a:gd name="connsiteY1" fmla="*/ 563336 h 834118"/>
                <a:gd name="connsiteX2" fmla="*/ 23764 w 834118"/>
                <a:gd name="connsiteY2" fmla="*/ 810354 h 834118"/>
                <a:gd name="connsiteX3" fmla="*/ 810354 w 834118"/>
                <a:gd name="connsiteY3" fmla="*/ 810354 h 834118"/>
                <a:gd name="connsiteX4" fmla="*/ 810354 w 834118"/>
                <a:gd name="connsiteY4" fmla="*/ 563336 h 834118"/>
                <a:gd name="connsiteX5" fmla="*/ 834118 w 834118"/>
                <a:gd name="connsiteY5" fmla="*/ 563336 h 834118"/>
                <a:gd name="connsiteX6" fmla="*/ 834118 w 834118"/>
                <a:gd name="connsiteY6" fmla="*/ 834118 h 834118"/>
                <a:gd name="connsiteX7" fmla="*/ 0 w 834118"/>
                <a:gd name="connsiteY7" fmla="*/ 834118 h 834118"/>
                <a:gd name="connsiteX8" fmla="*/ 0 w 834118"/>
                <a:gd name="connsiteY8" fmla="*/ 0 h 834118"/>
                <a:gd name="connsiteX9" fmla="*/ 834118 w 834118"/>
                <a:gd name="connsiteY9" fmla="*/ 0 h 834118"/>
                <a:gd name="connsiteX10" fmla="*/ 834118 w 834118"/>
                <a:gd name="connsiteY10" fmla="*/ 270782 h 834118"/>
                <a:gd name="connsiteX11" fmla="*/ 810354 w 834118"/>
                <a:gd name="connsiteY11" fmla="*/ 270782 h 834118"/>
                <a:gd name="connsiteX12" fmla="*/ 810354 w 834118"/>
                <a:gd name="connsiteY12" fmla="*/ 23764 h 834118"/>
                <a:gd name="connsiteX13" fmla="*/ 23764 w 834118"/>
                <a:gd name="connsiteY13" fmla="*/ 23764 h 834118"/>
                <a:gd name="connsiteX14" fmla="*/ 23764 w 834118"/>
                <a:gd name="connsiteY14" fmla="*/ 270782 h 834118"/>
                <a:gd name="connsiteX15" fmla="*/ 0 w 834118"/>
                <a:gd name="connsiteY15" fmla="*/ 270782 h 83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34118" h="834118">
                  <a:moveTo>
                    <a:pt x="0" y="563336"/>
                  </a:moveTo>
                  <a:lnTo>
                    <a:pt x="23764" y="563336"/>
                  </a:lnTo>
                  <a:lnTo>
                    <a:pt x="23764" y="810354"/>
                  </a:lnTo>
                  <a:lnTo>
                    <a:pt x="810354" y="810354"/>
                  </a:lnTo>
                  <a:lnTo>
                    <a:pt x="810354" y="563336"/>
                  </a:lnTo>
                  <a:lnTo>
                    <a:pt x="834118" y="563336"/>
                  </a:lnTo>
                  <a:lnTo>
                    <a:pt x="834118" y="834118"/>
                  </a:lnTo>
                  <a:lnTo>
                    <a:pt x="0" y="834118"/>
                  </a:lnTo>
                  <a:close/>
                  <a:moveTo>
                    <a:pt x="0" y="0"/>
                  </a:moveTo>
                  <a:lnTo>
                    <a:pt x="834118" y="0"/>
                  </a:lnTo>
                  <a:lnTo>
                    <a:pt x="834118" y="270782"/>
                  </a:lnTo>
                  <a:lnTo>
                    <a:pt x="810354" y="270782"/>
                  </a:lnTo>
                  <a:lnTo>
                    <a:pt x="810354" y="23764"/>
                  </a:lnTo>
                  <a:lnTo>
                    <a:pt x="23764" y="23764"/>
                  </a:lnTo>
                  <a:lnTo>
                    <a:pt x="23764" y="270782"/>
                  </a:lnTo>
                  <a:lnTo>
                    <a:pt x="0" y="270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11"/>
          <p:cNvSpPr txBox="1"/>
          <p:nvPr/>
        </p:nvSpPr>
        <p:spPr>
          <a:xfrm>
            <a:off x="1447624" y="60443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1431607" y="571147"/>
            <a:ext cx="486017" cy="472168"/>
            <a:chOff x="10275888" y="1968952"/>
            <a:chExt cx="915073" cy="889000"/>
          </a:xfrm>
        </p:grpSpPr>
        <p:sp>
          <p:nvSpPr>
            <p:cNvPr id="14" name="椭圆 10"/>
            <p:cNvSpPr/>
            <p:nvPr/>
          </p:nvSpPr>
          <p:spPr>
            <a:xfrm>
              <a:off x="10275888" y="1968952"/>
              <a:ext cx="889000" cy="889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1"/>
            <p:cNvSpPr txBox="1"/>
            <p:nvPr/>
          </p:nvSpPr>
          <p:spPr>
            <a:xfrm>
              <a:off x="10306045" y="2031625"/>
              <a:ext cx="884916" cy="753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265725" y="57114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/>
              <a:t>預估使用者</a:t>
            </a:r>
            <a:r>
              <a:rPr lang="zh-TW" altLang="en-US" sz="3200" dirty="0" smtClean="0"/>
              <a:t>（四）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1149484" y="1617557"/>
            <a:ext cx="526297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3600" b="1" dirty="0"/>
              <a:t>情境</a:t>
            </a:r>
            <a:r>
              <a:rPr lang="zh-TW" altLang="en-US" sz="3600" b="1" dirty="0" smtClean="0"/>
              <a:t>（四）學齡兒童家長</a:t>
            </a:r>
            <a:endParaRPr lang="zh-CN" altLang="en-US" sz="3600" b="1" dirty="0"/>
          </a:p>
        </p:txBody>
      </p:sp>
      <p:sp>
        <p:nvSpPr>
          <p:cNvPr id="18" name="矩形 17"/>
          <p:cNvSpPr/>
          <p:nvPr/>
        </p:nvSpPr>
        <p:spPr>
          <a:xfrm>
            <a:off x="1250633" y="2955185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家長擔心孩子運動量不足或危險，可透過平台找到活動營，或共同目標的家長。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11097</TotalTime>
  <Words>611</Words>
  <Application>Microsoft Office PowerPoint</Application>
  <PresentationFormat>寬螢幕</PresentationFormat>
  <Paragraphs>149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華康中黑體(P)</vt:lpstr>
      <vt:lpstr>新細明體</vt:lpstr>
      <vt:lpstr>Arial</vt:lpstr>
      <vt:lpstr>Calibri</vt:lpstr>
      <vt:lpstr>Wingdings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C50121</cp:lastModifiedBy>
  <cp:revision>7</cp:revision>
  <dcterms:created xsi:type="dcterms:W3CDTF">2017-07-19T00:44:57Z</dcterms:created>
  <dcterms:modified xsi:type="dcterms:W3CDTF">2022-05-05T05:47:08Z</dcterms:modified>
</cp:coreProperties>
</file>