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9" r:id="rId1"/>
  </p:sldMasterIdLst>
  <p:notesMasterIdLst>
    <p:notesMasterId r:id="rId106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424" r:id="rId13"/>
    <p:sldId id="270" r:id="rId14"/>
    <p:sldId id="271" r:id="rId15"/>
    <p:sldId id="272" r:id="rId16"/>
    <p:sldId id="273" r:id="rId17"/>
    <p:sldId id="423" r:id="rId18"/>
    <p:sldId id="357" r:id="rId19"/>
    <p:sldId id="274" r:id="rId20"/>
    <p:sldId id="472" r:id="rId21"/>
    <p:sldId id="473" r:id="rId22"/>
    <p:sldId id="361" r:id="rId23"/>
    <p:sldId id="363" r:id="rId24"/>
    <p:sldId id="368" r:id="rId25"/>
    <p:sldId id="364" r:id="rId26"/>
    <p:sldId id="365" r:id="rId27"/>
    <p:sldId id="369" r:id="rId28"/>
    <p:sldId id="426" r:id="rId29"/>
    <p:sldId id="366" r:id="rId30"/>
    <p:sldId id="370" r:id="rId31"/>
    <p:sldId id="367" r:id="rId32"/>
    <p:sldId id="371" r:id="rId33"/>
    <p:sldId id="429" r:id="rId34"/>
    <p:sldId id="488" r:id="rId35"/>
    <p:sldId id="486" r:id="rId36"/>
    <p:sldId id="487" r:id="rId37"/>
    <p:sldId id="362" r:id="rId38"/>
    <p:sldId id="275" r:id="rId39"/>
    <p:sldId id="358" r:id="rId40"/>
    <p:sldId id="359" r:id="rId41"/>
    <p:sldId id="360" r:id="rId42"/>
    <p:sldId id="431" r:id="rId43"/>
    <p:sldId id="433" r:id="rId44"/>
    <p:sldId id="372" r:id="rId45"/>
    <p:sldId id="373" r:id="rId46"/>
    <p:sldId id="374" r:id="rId47"/>
    <p:sldId id="375" r:id="rId48"/>
    <p:sldId id="376" r:id="rId49"/>
    <p:sldId id="437" r:id="rId50"/>
    <p:sldId id="435" r:id="rId51"/>
    <p:sldId id="470" r:id="rId52"/>
    <p:sldId id="276" r:id="rId53"/>
    <p:sldId id="277" r:id="rId54"/>
    <p:sldId id="278" r:id="rId55"/>
    <p:sldId id="280" r:id="rId56"/>
    <p:sldId id="279" r:id="rId57"/>
    <p:sldId id="464" r:id="rId58"/>
    <p:sldId id="442" r:id="rId59"/>
    <p:sldId id="438" r:id="rId60"/>
    <p:sldId id="444" r:id="rId61"/>
    <p:sldId id="445" r:id="rId62"/>
    <p:sldId id="447" r:id="rId63"/>
    <p:sldId id="450" r:id="rId64"/>
    <p:sldId id="449" r:id="rId65"/>
    <p:sldId id="448" r:id="rId66"/>
    <p:sldId id="446" r:id="rId67"/>
    <p:sldId id="440" r:id="rId68"/>
    <p:sldId id="453" r:id="rId69"/>
    <p:sldId id="281" r:id="rId70"/>
    <p:sldId id="282" r:id="rId71"/>
    <p:sldId id="283" r:id="rId72"/>
    <p:sldId id="284" r:id="rId73"/>
    <p:sldId id="285" r:id="rId74"/>
    <p:sldId id="377" r:id="rId75"/>
    <p:sldId id="378" r:id="rId76"/>
    <p:sldId id="286" r:id="rId77"/>
    <p:sldId id="287" r:id="rId78"/>
    <p:sldId id="288" r:id="rId79"/>
    <p:sldId id="462" r:id="rId80"/>
    <p:sldId id="289" r:id="rId81"/>
    <p:sldId id="290" r:id="rId82"/>
    <p:sldId id="291" r:id="rId83"/>
    <p:sldId id="463" r:id="rId84"/>
    <p:sldId id="292" r:id="rId85"/>
    <p:sldId id="293" r:id="rId86"/>
    <p:sldId id="294" r:id="rId87"/>
    <p:sldId id="379" r:id="rId88"/>
    <p:sldId id="410" r:id="rId89"/>
    <p:sldId id="412" r:id="rId90"/>
    <p:sldId id="380" r:id="rId91"/>
    <p:sldId id="413" r:id="rId92"/>
    <p:sldId id="414" r:id="rId93"/>
    <p:sldId id="415" r:id="rId94"/>
    <p:sldId id="416" r:id="rId95"/>
    <p:sldId id="417" r:id="rId96"/>
    <p:sldId id="418" r:id="rId97"/>
    <p:sldId id="457" r:id="rId98"/>
    <p:sldId id="458" r:id="rId99"/>
    <p:sldId id="465" r:id="rId100"/>
    <p:sldId id="456" r:id="rId101"/>
    <p:sldId id="459" r:id="rId102"/>
    <p:sldId id="466" r:id="rId103"/>
    <p:sldId id="460" r:id="rId104"/>
    <p:sldId id="461" r:id="rId10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6600"/>
    <a:srgbClr val="A50021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598" autoAdjust="0"/>
    <p:restoredTop sz="97611" autoAdjust="0"/>
  </p:normalViewPr>
  <p:slideViewPr>
    <p:cSldViewPr>
      <p:cViewPr varScale="1">
        <p:scale>
          <a:sx n="111" d="100"/>
          <a:sy n="111" d="100"/>
        </p:scale>
        <p:origin x="225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64D27C3-295A-485E-8B29-1AD26A1377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029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FD67B2A-ED26-4C1B-83D1-A9B2B0A2F0E2}" type="slidenum">
              <a:rPr lang="en-US" altLang="zh-TW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2806950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5AD77DE-AA17-429D-9947-10C2390792EA}" type="slidenum">
              <a:rPr lang="en-US" altLang="zh-TW"/>
              <a:pPr>
                <a:spcBef>
                  <a:spcPct val="0"/>
                </a:spcBef>
              </a:pPr>
              <a:t>10</a:t>
            </a:fld>
            <a:endParaRPr lang="en-US" altLang="zh-TW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29797102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9DFE3FA-1843-444D-A2CF-D4C4A62E7AE5}" type="slidenum">
              <a:rPr lang="en-US" altLang="zh-TW"/>
              <a:pPr>
                <a:spcBef>
                  <a:spcPct val="0"/>
                </a:spcBef>
              </a:pPr>
              <a:t>100</a:t>
            </a:fld>
            <a:endParaRPr lang="en-US" altLang="zh-TW"/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23706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AF13A84-9D6A-4989-BA05-44164F11E75F}" type="slidenum">
              <a:rPr lang="en-US" altLang="zh-TW"/>
              <a:pPr>
                <a:spcBef>
                  <a:spcPct val="0"/>
                </a:spcBef>
              </a:pPr>
              <a:t>101</a:t>
            </a:fld>
            <a:endParaRPr lang="en-US" altLang="zh-TW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3511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A1A0E90-7C4B-4F98-A5C4-C0E9CB2C0545}" type="slidenum">
              <a:rPr lang="en-US" altLang="zh-TW"/>
              <a:pPr>
                <a:spcBef>
                  <a:spcPct val="0"/>
                </a:spcBef>
              </a:pPr>
              <a:t>102</a:t>
            </a:fld>
            <a:endParaRPr lang="en-US" altLang="zh-TW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5632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938B748-1BB4-4AF0-A632-67534548D317}" type="slidenum">
              <a:rPr lang="en-US" altLang="zh-TW"/>
              <a:pPr>
                <a:spcBef>
                  <a:spcPct val="0"/>
                </a:spcBef>
              </a:pPr>
              <a:t>103</a:t>
            </a:fld>
            <a:endParaRPr lang="en-US" altLang="zh-TW"/>
          </a:p>
        </p:txBody>
      </p:sp>
      <p:sp>
        <p:nvSpPr>
          <p:cNvPr id="231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5147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D84ACE0-C7AE-460B-A083-EEADB3C6C2E2}" type="slidenum">
              <a:rPr lang="en-US" altLang="zh-TW"/>
              <a:pPr>
                <a:spcBef>
                  <a:spcPct val="0"/>
                </a:spcBef>
              </a:pPr>
              <a:t>104</a:t>
            </a:fld>
            <a:endParaRPr lang="en-US" altLang="zh-TW"/>
          </a:p>
        </p:txBody>
      </p:sp>
      <p:sp>
        <p:nvSpPr>
          <p:cNvPr id="233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923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88FD791-C7F8-46CC-862E-DB25D5489DD0}" type="slidenum">
              <a:rPr lang="en-US" altLang="zh-TW"/>
              <a:pPr>
                <a:spcBef>
                  <a:spcPct val="0"/>
                </a:spcBef>
              </a:pPr>
              <a:t>11</a:t>
            </a:fld>
            <a:endParaRPr lang="en-US" altLang="zh-TW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3557294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56C7737-070D-4202-8A46-1A4F532FFC86}" type="slidenum">
              <a:rPr lang="en-US" altLang="zh-TW"/>
              <a:pPr>
                <a:spcBef>
                  <a:spcPct val="0"/>
                </a:spcBef>
              </a:pPr>
              <a:t>12</a:t>
            </a:fld>
            <a:endParaRPr lang="en-US" altLang="zh-TW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2285417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91202BD-DFEC-464B-A184-50AB4834CFD4}" type="slidenum">
              <a:rPr lang="en-US" altLang="zh-TW"/>
              <a:pPr>
                <a:spcBef>
                  <a:spcPct val="0"/>
                </a:spcBef>
              </a:pPr>
              <a:t>13</a:t>
            </a:fld>
            <a:endParaRPr lang="en-US" altLang="zh-TW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3419909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87475F3-D2EC-41B9-BBCE-B62E2618F195}" type="slidenum">
              <a:rPr lang="en-US" altLang="zh-TW"/>
              <a:pPr>
                <a:spcBef>
                  <a:spcPct val="0"/>
                </a:spcBef>
              </a:pPr>
              <a:t>14</a:t>
            </a:fld>
            <a:endParaRPr lang="en-US" altLang="zh-TW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59655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42FAFF5-F791-4BA8-A758-EE0CBD0C889E}" type="slidenum">
              <a:rPr lang="en-US" altLang="zh-TW"/>
              <a:pPr>
                <a:spcBef>
                  <a:spcPct val="0"/>
                </a:spcBef>
              </a:pPr>
              <a:t>15</a:t>
            </a:fld>
            <a:endParaRPr lang="en-US" altLang="zh-TW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3273468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7FD4BBB-4F3F-450B-86A0-A746105F07BB}" type="slidenum">
              <a:rPr lang="en-US" altLang="zh-TW"/>
              <a:pPr>
                <a:spcBef>
                  <a:spcPct val="0"/>
                </a:spcBef>
              </a:pPr>
              <a:t>16</a:t>
            </a:fld>
            <a:endParaRPr lang="en-US" altLang="zh-TW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3297270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FEBAE1C-2021-4C3A-8C9B-995372B55E6E}" type="slidenum">
              <a:rPr lang="en-US" altLang="zh-TW"/>
              <a:pPr>
                <a:spcBef>
                  <a:spcPct val="0"/>
                </a:spcBef>
              </a:pPr>
              <a:t>17</a:t>
            </a:fld>
            <a:endParaRPr lang="en-US" altLang="zh-TW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2069431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BEA92D0-BD38-4A48-9982-986FA719E9AF}" type="slidenum">
              <a:rPr lang="en-US" altLang="zh-TW"/>
              <a:pPr>
                <a:spcBef>
                  <a:spcPct val="0"/>
                </a:spcBef>
              </a:pPr>
              <a:t>18</a:t>
            </a:fld>
            <a:endParaRPr lang="en-US" altLang="zh-TW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203448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0569EA3-32EF-423A-A688-4FDA19CBB82A}" type="slidenum">
              <a:rPr lang="en-US" altLang="zh-TW"/>
              <a:pPr>
                <a:spcBef>
                  <a:spcPct val="0"/>
                </a:spcBef>
              </a:pPr>
              <a:t>19</a:t>
            </a:fld>
            <a:endParaRPr lang="en-US" altLang="zh-TW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3435426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A9F335E-666F-4B45-97AF-40D19B4A7BEC}" type="slidenum">
              <a:rPr lang="en-US" altLang="zh-TW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917920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31E5E1E-01BF-4929-BF5C-748CBD4B6A1B}" type="slidenum">
              <a:rPr lang="en-US" altLang="zh-TW"/>
              <a:pPr>
                <a:spcBef>
                  <a:spcPct val="0"/>
                </a:spcBef>
              </a:pPr>
              <a:t>20</a:t>
            </a:fld>
            <a:endParaRPr lang="en-US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892983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2457C6B-8CD5-4DE7-8B71-B7E25AB9FB9D}" type="slidenum">
              <a:rPr lang="en-US" altLang="zh-TW"/>
              <a:pPr>
                <a:spcBef>
                  <a:spcPct val="0"/>
                </a:spcBef>
              </a:pPr>
              <a:t>21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2316434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96C943E-9924-4E9D-A674-0FB545F95E8D}" type="slidenum">
              <a:rPr lang="en-US" altLang="zh-TW"/>
              <a:pPr>
                <a:spcBef>
                  <a:spcPct val="0"/>
                </a:spcBef>
              </a:pPr>
              <a:t>22</a:t>
            </a:fld>
            <a:endParaRPr lang="en-US" altLang="zh-TW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235095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48BA651-C8D2-4E5A-B215-4CECD3BE075C}" type="slidenum">
              <a:rPr lang="en-US" altLang="zh-TW"/>
              <a:pPr>
                <a:spcBef>
                  <a:spcPct val="0"/>
                </a:spcBef>
              </a:pPr>
              <a:t>23</a:t>
            </a:fld>
            <a:endParaRPr lang="en-US" altLang="zh-TW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2815995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AA77252-1F51-4FAB-B161-AA66160FA81F}" type="slidenum">
              <a:rPr lang="en-US" altLang="zh-TW"/>
              <a:pPr>
                <a:spcBef>
                  <a:spcPct val="0"/>
                </a:spcBef>
              </a:pPr>
              <a:t>24</a:t>
            </a:fld>
            <a:endParaRPr lang="en-US" altLang="zh-TW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0293392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33E376C-B662-4443-94F0-947B098DEB26}" type="slidenum">
              <a:rPr lang="en-US" altLang="zh-TW"/>
              <a:pPr>
                <a:spcBef>
                  <a:spcPct val="0"/>
                </a:spcBef>
              </a:pPr>
              <a:t>25</a:t>
            </a:fld>
            <a:endParaRPr lang="en-US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7550520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01284E6-B49F-4B00-AB96-489A85841315}" type="slidenum">
              <a:rPr lang="en-US" altLang="zh-TW"/>
              <a:pPr>
                <a:spcBef>
                  <a:spcPct val="0"/>
                </a:spcBef>
              </a:pPr>
              <a:t>26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24669814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3B92840-1C00-420E-A62B-7A05A931029B}" type="slidenum">
              <a:rPr lang="en-US" altLang="zh-TW"/>
              <a:pPr>
                <a:spcBef>
                  <a:spcPct val="0"/>
                </a:spcBef>
              </a:pPr>
              <a:t>27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431472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B5B3CAE-87B7-4C54-9BD7-0C251114E797}" type="slidenum">
              <a:rPr lang="en-US" altLang="zh-TW"/>
              <a:pPr>
                <a:spcBef>
                  <a:spcPct val="0"/>
                </a:spcBef>
              </a:pPr>
              <a:t>28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9964421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BA5DA38-DD19-4D49-8A00-C757453D21CB}" type="slidenum">
              <a:rPr lang="en-US" altLang="zh-TW"/>
              <a:pPr>
                <a:spcBef>
                  <a:spcPct val="0"/>
                </a:spcBef>
              </a:pPr>
              <a:t>29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76181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7330F47-D4D3-41DA-8551-1F8CAE2926DE}" type="slidenum">
              <a:rPr lang="en-US" altLang="zh-TW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27678419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D132955-C26F-4CD7-BF01-AAC07F874A9E}" type="slidenum">
              <a:rPr lang="en-US" altLang="zh-TW"/>
              <a:pPr>
                <a:spcBef>
                  <a:spcPct val="0"/>
                </a:spcBef>
              </a:pPr>
              <a:t>30</a:t>
            </a:fld>
            <a:endParaRPr lang="en-US" altLang="zh-TW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22304679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C482485-2008-414F-9FFB-59E3F01A4306}" type="slidenum">
              <a:rPr lang="en-US" altLang="zh-TW"/>
              <a:pPr>
                <a:spcBef>
                  <a:spcPct val="0"/>
                </a:spcBef>
              </a:pPr>
              <a:t>31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9608589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D2896BC-4FE0-4A3F-BFFD-E2DFEAFE46AD}" type="slidenum">
              <a:rPr lang="en-US" altLang="zh-TW"/>
              <a:pPr>
                <a:spcBef>
                  <a:spcPct val="0"/>
                </a:spcBef>
              </a:pPr>
              <a:t>32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3506358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692756E-69DE-4BBF-8DEC-E30BFE70D958}" type="slidenum">
              <a:rPr lang="en-US" altLang="zh-TW"/>
              <a:pPr>
                <a:spcBef>
                  <a:spcPct val="0"/>
                </a:spcBef>
              </a:pPr>
              <a:t>33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6691264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BF7C41E-F920-48E0-8BE7-D124362E6A9E}" type="slidenum">
              <a:rPr lang="en-US" altLang="zh-TW"/>
              <a:pPr>
                <a:spcBef>
                  <a:spcPct val="0"/>
                </a:spcBef>
              </a:pPr>
              <a:t>34</a:t>
            </a:fld>
            <a:endParaRPr lang="en-US" altLang="zh-TW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4215267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0086351-ECE2-4FB1-9577-7181123D5E10}" type="slidenum">
              <a:rPr lang="en-US" altLang="zh-TW"/>
              <a:pPr>
                <a:spcBef>
                  <a:spcPct val="0"/>
                </a:spcBef>
              </a:pPr>
              <a:t>35</a:t>
            </a:fld>
            <a:endParaRPr lang="en-US" altLang="zh-TW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6420688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24C9AD3-BF3D-4B04-947D-C7085941AAC0}" type="slidenum">
              <a:rPr lang="en-US" altLang="zh-TW"/>
              <a:pPr>
                <a:spcBef>
                  <a:spcPct val="0"/>
                </a:spcBef>
              </a:pPr>
              <a:t>36</a:t>
            </a:fld>
            <a:endParaRPr lang="en-US" altLang="zh-TW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41813677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88F3B16-779A-4506-9C5D-822DAB61FB23}" type="slidenum">
              <a:rPr lang="en-US" altLang="zh-TW"/>
              <a:pPr>
                <a:spcBef>
                  <a:spcPct val="0"/>
                </a:spcBef>
              </a:pPr>
              <a:t>37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29840094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75FEFBA-BECF-4169-A9DB-A30E29ABC2E1}" type="slidenum">
              <a:rPr lang="en-US" altLang="zh-TW"/>
              <a:pPr>
                <a:spcBef>
                  <a:spcPct val="0"/>
                </a:spcBef>
              </a:pPr>
              <a:t>38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740313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C0D77EC-71ED-4E61-AC12-D34CB5B62E01}" type="slidenum">
              <a:rPr lang="en-US" altLang="zh-TW"/>
              <a:pPr>
                <a:spcBef>
                  <a:spcPct val="0"/>
                </a:spcBef>
              </a:pPr>
              <a:t>39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247152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84D9873-037C-4105-88A9-69578C2F67B8}" type="slidenum">
              <a:rPr lang="en-US" altLang="zh-TW"/>
              <a:pPr>
                <a:spcBef>
                  <a:spcPct val="0"/>
                </a:spcBef>
              </a:pPr>
              <a:t>4</a:t>
            </a:fld>
            <a:endParaRPr lang="en-US" altLang="zh-TW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32743678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5308B59-6C30-4C01-93D5-AAB5534B585F}" type="slidenum">
              <a:rPr lang="en-US" altLang="zh-TW"/>
              <a:pPr>
                <a:spcBef>
                  <a:spcPct val="0"/>
                </a:spcBef>
              </a:pPr>
              <a:t>40</a:t>
            </a:fld>
            <a:endParaRPr lang="en-US" altLang="zh-TW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0080341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D43E747-FBB4-4D8A-8AD8-F8223B9FAA48}" type="slidenum">
              <a:rPr lang="en-US" altLang="zh-TW"/>
              <a:pPr>
                <a:spcBef>
                  <a:spcPct val="0"/>
                </a:spcBef>
              </a:pPr>
              <a:t>41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7142345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2BEBCE1-6918-45E4-93C8-E3757AD024F3}" type="slidenum">
              <a:rPr lang="en-US" altLang="zh-TW"/>
              <a:pPr>
                <a:spcBef>
                  <a:spcPct val="0"/>
                </a:spcBef>
              </a:pPr>
              <a:t>42</a:t>
            </a:fld>
            <a:endParaRPr lang="en-US" altLang="zh-TW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21967239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A7941F0-41C1-4B5B-B205-945E86C4FB6F}" type="slidenum">
              <a:rPr lang="en-US" altLang="zh-TW"/>
              <a:pPr>
                <a:spcBef>
                  <a:spcPct val="0"/>
                </a:spcBef>
              </a:pPr>
              <a:t>43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41990382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44CF02B-26DC-4565-A2C1-5A6CA60F2C27}" type="slidenum">
              <a:rPr lang="en-US" altLang="zh-TW"/>
              <a:pPr>
                <a:spcBef>
                  <a:spcPct val="0"/>
                </a:spcBef>
              </a:pPr>
              <a:t>44</a:t>
            </a:fld>
            <a:endParaRPr lang="en-US" altLang="zh-TW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5300494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E571AE6-4A14-4864-BB94-C84394EF7BE9}" type="slidenum">
              <a:rPr lang="en-US" altLang="zh-TW"/>
              <a:pPr>
                <a:spcBef>
                  <a:spcPct val="0"/>
                </a:spcBef>
              </a:pPr>
              <a:t>45</a:t>
            </a:fld>
            <a:endParaRPr lang="en-US" altLang="zh-TW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29803936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DD77E0A-91C2-44F9-95E5-7EC471D613D6}" type="slidenum">
              <a:rPr lang="en-US" altLang="zh-TW"/>
              <a:pPr>
                <a:spcBef>
                  <a:spcPct val="0"/>
                </a:spcBef>
              </a:pPr>
              <a:t>46</a:t>
            </a:fld>
            <a:endParaRPr lang="en-US" altLang="zh-TW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4105215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5929B7B-51B3-45C9-93A8-82A40AA55556}" type="slidenum">
              <a:rPr lang="en-US" altLang="zh-TW"/>
              <a:pPr>
                <a:spcBef>
                  <a:spcPct val="0"/>
                </a:spcBef>
              </a:pPr>
              <a:t>47</a:t>
            </a:fld>
            <a:endParaRPr lang="en-US" altLang="zh-TW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4149115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1C68D81-C14D-4FC3-BBE7-FD3157268FD6}" type="slidenum">
              <a:rPr lang="en-US" altLang="zh-TW"/>
              <a:pPr>
                <a:spcBef>
                  <a:spcPct val="0"/>
                </a:spcBef>
              </a:pPr>
              <a:t>48</a:t>
            </a:fld>
            <a:endParaRPr lang="en-US" altLang="zh-TW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1992038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694C85A-BB81-4451-ADC8-60C40506B716}" type="slidenum">
              <a:rPr lang="en-US" altLang="zh-TW"/>
              <a:pPr>
                <a:spcBef>
                  <a:spcPct val="0"/>
                </a:spcBef>
              </a:pPr>
              <a:t>49</a:t>
            </a:fld>
            <a:endParaRPr lang="en-US" altLang="zh-TW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025516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C69A259-6A7E-4B77-8C37-B9E811C56480}" type="slidenum">
              <a:rPr lang="en-US" altLang="zh-TW"/>
              <a:pPr>
                <a:spcBef>
                  <a:spcPct val="0"/>
                </a:spcBef>
              </a:pPr>
              <a:t>5</a:t>
            </a:fld>
            <a:endParaRPr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4435674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84EEE5B-86AB-46C8-9010-29BD89EBBD6B}" type="slidenum">
              <a:rPr lang="en-US" altLang="zh-TW"/>
              <a:pPr>
                <a:spcBef>
                  <a:spcPct val="0"/>
                </a:spcBef>
              </a:pPr>
              <a:t>50</a:t>
            </a:fld>
            <a:endParaRPr lang="en-US" altLang="zh-TW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8913748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F2F21DB-9B8D-457F-98F7-7523FB0913FD}" type="slidenum">
              <a:rPr lang="en-US" altLang="zh-TW"/>
              <a:pPr>
                <a:spcBef>
                  <a:spcPct val="0"/>
                </a:spcBef>
              </a:pPr>
              <a:t>51</a:t>
            </a:fld>
            <a:endParaRPr lang="en-US" altLang="zh-TW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8506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A76D6B7-5B14-47C8-9437-58BAF2E331EC}" type="slidenum">
              <a:rPr lang="en-US" altLang="zh-TW"/>
              <a:pPr>
                <a:spcBef>
                  <a:spcPct val="0"/>
                </a:spcBef>
              </a:pPr>
              <a:t>52</a:t>
            </a:fld>
            <a:endParaRPr lang="en-US" altLang="zh-TW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4959507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2DE962D-DEDA-4A5E-A4CF-F74007AAADA3}" type="slidenum">
              <a:rPr lang="en-US" altLang="zh-TW"/>
              <a:pPr>
                <a:spcBef>
                  <a:spcPct val="0"/>
                </a:spcBef>
              </a:pPr>
              <a:t>53</a:t>
            </a:fld>
            <a:endParaRPr lang="en-US" altLang="zh-TW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6933354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BE31211-5BE8-4212-B835-1AB9C764A839}" type="slidenum">
              <a:rPr lang="en-US" altLang="zh-TW"/>
              <a:pPr>
                <a:spcBef>
                  <a:spcPct val="0"/>
                </a:spcBef>
              </a:pPr>
              <a:t>54</a:t>
            </a:fld>
            <a:endParaRPr lang="en-US" altLang="zh-TW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26645907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B3442A7-C8A7-482C-A297-1892CA3CDD33}" type="slidenum">
              <a:rPr lang="en-US" altLang="zh-TW"/>
              <a:pPr>
                <a:spcBef>
                  <a:spcPct val="0"/>
                </a:spcBef>
              </a:pPr>
              <a:t>55</a:t>
            </a:fld>
            <a:endParaRPr lang="en-US" altLang="zh-TW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35036507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84D7771-675D-47D1-8E92-55AED13BF07B}" type="slidenum">
              <a:rPr lang="en-US" altLang="zh-TW"/>
              <a:pPr>
                <a:spcBef>
                  <a:spcPct val="0"/>
                </a:spcBef>
              </a:pPr>
              <a:t>56</a:t>
            </a:fld>
            <a:endParaRPr lang="en-US" altLang="zh-TW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31308585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C7ED9E4-EE3C-414C-82E6-E97DB02747F4}" type="slidenum">
              <a:rPr lang="en-US" altLang="zh-TW"/>
              <a:pPr>
                <a:spcBef>
                  <a:spcPct val="0"/>
                </a:spcBef>
              </a:pPr>
              <a:t>57</a:t>
            </a:fld>
            <a:endParaRPr lang="en-US" altLang="zh-TW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29501413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D4A511C-3EF4-4F6F-A8C6-061A481A5B67}" type="slidenum">
              <a:rPr lang="en-US" altLang="zh-TW"/>
              <a:pPr>
                <a:spcBef>
                  <a:spcPct val="0"/>
                </a:spcBef>
              </a:pPr>
              <a:t>58</a:t>
            </a:fld>
            <a:endParaRPr lang="en-US" altLang="zh-TW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00140618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62D7C04-A93D-4787-A676-C000EA77EFF2}" type="slidenum">
              <a:rPr lang="en-US" altLang="zh-TW"/>
              <a:pPr>
                <a:spcBef>
                  <a:spcPct val="0"/>
                </a:spcBef>
              </a:pPr>
              <a:t>59</a:t>
            </a:fld>
            <a:endParaRPr lang="en-US" altLang="zh-TW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3144436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C7548E2-CC6F-4888-9055-C90B73CCB1B6}" type="slidenum">
              <a:rPr lang="en-US" altLang="zh-TW"/>
              <a:pPr>
                <a:spcBef>
                  <a:spcPct val="0"/>
                </a:spcBef>
              </a:pPr>
              <a:t>6</a:t>
            </a:fld>
            <a:endParaRPr lang="en-US" altLang="zh-TW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34402147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A3C21E6-3D3F-4E28-8912-D0B88825536B}" type="slidenum">
              <a:rPr lang="en-US" altLang="zh-TW"/>
              <a:pPr>
                <a:spcBef>
                  <a:spcPct val="0"/>
                </a:spcBef>
              </a:pPr>
              <a:t>60</a:t>
            </a:fld>
            <a:endParaRPr lang="en-US" altLang="zh-TW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3545792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FE5E645-5796-47D9-8F38-3008F89C9443}" type="slidenum">
              <a:rPr lang="en-US" altLang="zh-TW"/>
              <a:pPr>
                <a:spcBef>
                  <a:spcPct val="0"/>
                </a:spcBef>
              </a:pPr>
              <a:t>61</a:t>
            </a:fld>
            <a:endParaRPr lang="en-US" altLang="zh-TW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3164379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57F4B91-AC4D-4E12-87D5-024A1BDCC514}" type="slidenum">
              <a:rPr lang="en-US" altLang="zh-TW"/>
              <a:pPr>
                <a:spcBef>
                  <a:spcPct val="0"/>
                </a:spcBef>
              </a:pPr>
              <a:t>62</a:t>
            </a:fld>
            <a:endParaRPr lang="en-US" altLang="zh-TW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39055933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FFF9B08-F018-458D-A1AB-C0B86BBE3A3A}" type="slidenum">
              <a:rPr lang="en-US" altLang="zh-TW"/>
              <a:pPr>
                <a:spcBef>
                  <a:spcPct val="0"/>
                </a:spcBef>
              </a:pPr>
              <a:t>63</a:t>
            </a:fld>
            <a:endParaRPr lang="en-US" altLang="zh-TW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9502474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704221B-0E49-4CD9-BAB2-155FA2D3C9C3}" type="slidenum">
              <a:rPr lang="en-US" altLang="zh-TW"/>
              <a:pPr>
                <a:spcBef>
                  <a:spcPct val="0"/>
                </a:spcBef>
              </a:pPr>
              <a:t>64</a:t>
            </a:fld>
            <a:endParaRPr lang="en-US" altLang="zh-TW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29631831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94113DD-5E5B-4FB2-A427-EC78D2A465CE}" type="slidenum">
              <a:rPr lang="en-US" altLang="zh-TW"/>
              <a:pPr>
                <a:spcBef>
                  <a:spcPct val="0"/>
                </a:spcBef>
              </a:pPr>
              <a:t>65</a:t>
            </a:fld>
            <a:endParaRPr lang="en-US" altLang="zh-TW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78548955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51659DD-3C0C-44B1-8CC9-10C7B536BD32}" type="slidenum">
              <a:rPr lang="en-US" altLang="zh-TW"/>
              <a:pPr>
                <a:spcBef>
                  <a:spcPct val="0"/>
                </a:spcBef>
              </a:pPr>
              <a:t>66</a:t>
            </a:fld>
            <a:endParaRPr lang="en-US" altLang="zh-TW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32392303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7C5308A-7C7A-4072-B2FA-23BEF2F6548E}" type="slidenum">
              <a:rPr lang="en-US" altLang="zh-TW"/>
              <a:pPr>
                <a:spcBef>
                  <a:spcPct val="0"/>
                </a:spcBef>
              </a:pPr>
              <a:t>67</a:t>
            </a:fld>
            <a:endParaRPr lang="en-US" altLang="zh-TW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45168432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09EFEB8-92A4-4D1B-BA80-DD46D393A8D1}" type="slidenum">
              <a:rPr lang="en-US" altLang="zh-TW"/>
              <a:pPr>
                <a:spcBef>
                  <a:spcPct val="0"/>
                </a:spcBef>
              </a:pPr>
              <a:t>68</a:t>
            </a:fld>
            <a:endParaRPr lang="en-US" altLang="zh-TW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266228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99489B6-B19D-4E0E-A379-DB8C694F616B}" type="slidenum">
              <a:rPr lang="en-US" altLang="zh-TW"/>
              <a:pPr>
                <a:spcBef>
                  <a:spcPct val="0"/>
                </a:spcBef>
              </a:pPr>
              <a:t>69</a:t>
            </a:fld>
            <a:endParaRPr lang="en-US" altLang="zh-TW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07843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B8433F1-E6F7-432C-85DE-6D3A2551D811}" type="slidenum">
              <a:rPr lang="en-US" altLang="zh-TW"/>
              <a:pPr>
                <a:spcBef>
                  <a:spcPct val="0"/>
                </a:spcBef>
              </a:pPr>
              <a:t>7</a:t>
            </a:fld>
            <a:endParaRPr lang="en-US" altLang="zh-TW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401164779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30EC912-A418-4457-A878-3C170C1E87BA}" type="slidenum">
              <a:rPr lang="en-US" altLang="zh-TW"/>
              <a:pPr>
                <a:spcBef>
                  <a:spcPct val="0"/>
                </a:spcBef>
              </a:pPr>
              <a:t>70</a:t>
            </a:fld>
            <a:endParaRPr lang="en-US" altLang="zh-TW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33610006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91DE47F-660C-4E13-9A77-142FE2A13FB0}" type="slidenum">
              <a:rPr lang="en-US" altLang="zh-TW"/>
              <a:pPr>
                <a:spcBef>
                  <a:spcPct val="0"/>
                </a:spcBef>
              </a:pPr>
              <a:t>71</a:t>
            </a:fld>
            <a:endParaRPr lang="en-US" altLang="zh-TW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94226269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1B452C1-9871-4BB9-9901-B1612DBE1B68}" type="slidenum">
              <a:rPr lang="en-US" altLang="zh-TW"/>
              <a:pPr>
                <a:spcBef>
                  <a:spcPct val="0"/>
                </a:spcBef>
              </a:pPr>
              <a:t>72</a:t>
            </a:fld>
            <a:endParaRPr lang="en-US" altLang="zh-TW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371148491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A4660AA-70CB-4BD2-A6A2-8B353107E04D}" type="slidenum">
              <a:rPr lang="en-US" altLang="zh-TW"/>
              <a:pPr>
                <a:spcBef>
                  <a:spcPct val="0"/>
                </a:spcBef>
              </a:pPr>
              <a:t>73</a:t>
            </a:fld>
            <a:endParaRPr lang="en-US" altLang="zh-TW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346844017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C2F6AD3-3D69-460B-BBE8-613666EF7296}" type="slidenum">
              <a:rPr lang="en-US" altLang="zh-TW"/>
              <a:pPr>
                <a:spcBef>
                  <a:spcPct val="0"/>
                </a:spcBef>
              </a:pPr>
              <a:t>74</a:t>
            </a:fld>
            <a:endParaRPr lang="en-US" altLang="zh-TW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37461104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4FB51BC-F8B7-4DF2-98EE-7B181E71C86D}" type="slidenum">
              <a:rPr lang="en-US" altLang="zh-TW"/>
              <a:pPr>
                <a:spcBef>
                  <a:spcPct val="0"/>
                </a:spcBef>
              </a:pPr>
              <a:t>75</a:t>
            </a:fld>
            <a:endParaRPr lang="en-US" altLang="zh-TW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304339217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347AE58-52F9-471E-990B-7E3F410EC529}" type="slidenum">
              <a:rPr lang="en-US" altLang="zh-TW"/>
              <a:pPr>
                <a:spcBef>
                  <a:spcPct val="0"/>
                </a:spcBef>
              </a:pPr>
              <a:t>76</a:t>
            </a:fld>
            <a:endParaRPr lang="en-US" altLang="zh-TW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24344167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17B2682-1B63-4692-8D1F-10EE21BCC1C6}" type="slidenum">
              <a:rPr lang="en-US" altLang="zh-TW"/>
              <a:pPr>
                <a:spcBef>
                  <a:spcPct val="0"/>
                </a:spcBef>
              </a:pPr>
              <a:t>77</a:t>
            </a:fld>
            <a:endParaRPr lang="en-US" altLang="zh-TW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34070253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42AC035-07FF-40B6-8056-93BB036AD760}" type="slidenum">
              <a:rPr lang="en-US" altLang="zh-TW"/>
              <a:pPr>
                <a:spcBef>
                  <a:spcPct val="0"/>
                </a:spcBef>
              </a:pPr>
              <a:t>78</a:t>
            </a:fld>
            <a:endParaRPr lang="en-US" altLang="zh-TW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257267389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727D146-78E1-4182-ACAA-3488470B6D58}" type="slidenum">
              <a:rPr lang="en-US" altLang="zh-TW"/>
              <a:pPr>
                <a:spcBef>
                  <a:spcPct val="0"/>
                </a:spcBef>
              </a:pPr>
              <a:t>79</a:t>
            </a:fld>
            <a:endParaRPr lang="en-US" altLang="zh-TW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074644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8D5A63F-9A4E-4992-9E99-C0FDC2684BBE}" type="slidenum">
              <a:rPr lang="en-US" altLang="zh-TW"/>
              <a:pPr>
                <a:spcBef>
                  <a:spcPct val="0"/>
                </a:spcBef>
              </a:pPr>
              <a:t>8</a:t>
            </a:fld>
            <a:endParaRPr lang="en-US" altLang="zh-TW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40389480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ADF0D81-AABC-4195-BF39-431F38CFB3D9}" type="slidenum">
              <a:rPr lang="en-US" altLang="zh-TW"/>
              <a:pPr>
                <a:spcBef>
                  <a:spcPct val="0"/>
                </a:spcBef>
              </a:pPr>
              <a:t>80</a:t>
            </a:fld>
            <a:endParaRPr lang="en-US" altLang="zh-TW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29927316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3B56611-A21E-42D8-8092-8291EDF51E70}" type="slidenum">
              <a:rPr lang="en-US" altLang="zh-TW"/>
              <a:pPr>
                <a:spcBef>
                  <a:spcPct val="0"/>
                </a:spcBef>
              </a:pPr>
              <a:t>81</a:t>
            </a:fld>
            <a:endParaRPr lang="en-US" altLang="zh-TW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8127667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51EF49A-0B95-4BAA-8000-0B05BF852B6F}" type="slidenum">
              <a:rPr lang="en-US" altLang="zh-TW"/>
              <a:pPr>
                <a:spcBef>
                  <a:spcPct val="0"/>
                </a:spcBef>
              </a:pPr>
              <a:t>82</a:t>
            </a:fld>
            <a:endParaRPr lang="en-US" altLang="zh-TW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51259384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5202B53-5992-4D7C-A75D-ED2CDFB8DAB4}" type="slidenum">
              <a:rPr lang="en-US" altLang="zh-TW"/>
              <a:pPr>
                <a:spcBef>
                  <a:spcPct val="0"/>
                </a:spcBef>
              </a:pPr>
              <a:t>83</a:t>
            </a:fld>
            <a:endParaRPr lang="en-US" altLang="zh-TW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46943487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64B7FD6-13F1-44DB-8C21-75908C5F8927}" type="slidenum">
              <a:rPr lang="en-US" altLang="zh-TW"/>
              <a:pPr>
                <a:spcBef>
                  <a:spcPct val="0"/>
                </a:spcBef>
              </a:pPr>
              <a:t>84</a:t>
            </a:fld>
            <a:endParaRPr lang="en-US" altLang="zh-TW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265263370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C2A4C68-17A2-4273-84D3-24C3B7430188}" type="slidenum">
              <a:rPr lang="en-US" altLang="zh-TW"/>
              <a:pPr>
                <a:spcBef>
                  <a:spcPct val="0"/>
                </a:spcBef>
              </a:pPr>
              <a:t>85</a:t>
            </a:fld>
            <a:endParaRPr lang="en-US" altLang="zh-TW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客戶</a:t>
            </a:r>
            <a:r>
              <a:rPr lang="en-US" altLang="zh-TW" smtClean="0">
                <a:latin typeface="Arial" panose="020B0604020202020204" pitchFamily="34" charset="0"/>
              </a:rPr>
              <a:t> (</a:t>
            </a:r>
            <a:r>
              <a:rPr lang="zh-TW" altLang="en-US" smtClean="0">
                <a:latin typeface="Arial" panose="020B0604020202020204" pitchFamily="34" charset="0"/>
              </a:rPr>
              <a:t>實體</a:t>
            </a:r>
            <a:r>
              <a:rPr lang="en-US" altLang="zh-TW" smtClean="0">
                <a:latin typeface="Arial" panose="020B0604020202020204" pitchFamily="34" charset="0"/>
              </a:rPr>
              <a:t>)</a:t>
            </a:r>
            <a:r>
              <a:rPr lang="zh-TW" altLang="en-US" smtClean="0">
                <a:latin typeface="Arial" panose="020B0604020202020204" pitchFamily="34" charset="0"/>
              </a:rPr>
              <a:t>的屬性有</a:t>
            </a:r>
            <a:r>
              <a:rPr lang="zh-TW" altLang="en-US" u="sng" smtClean="0">
                <a:latin typeface="Arial" panose="020B0604020202020204" pitchFamily="34" charset="0"/>
              </a:rPr>
              <a:t>客戶代號</a:t>
            </a:r>
            <a:r>
              <a:rPr lang="zh-TW" altLang="en-US" smtClean="0">
                <a:latin typeface="Arial" panose="020B0604020202020204" pitchFamily="34" charset="0"/>
              </a:rPr>
              <a:t>、姓名、電話及地址。其中</a:t>
            </a:r>
            <a:r>
              <a:rPr lang="zh-TW" altLang="en-US" u="sng" smtClean="0">
                <a:latin typeface="Arial" panose="020B0604020202020204" pitchFamily="34" charset="0"/>
              </a:rPr>
              <a:t>客戶代號</a:t>
            </a:r>
            <a:r>
              <a:rPr lang="zh-TW" altLang="en-US" smtClean="0">
                <a:latin typeface="Arial" panose="020B0604020202020204" pitchFamily="34" charset="0"/>
              </a:rPr>
              <a:t>為主索引欄位</a:t>
            </a:r>
            <a:r>
              <a:rPr lang="en-US" altLang="zh-TW" smtClean="0">
                <a:latin typeface="Arial" panose="020B0604020202020204" pitchFamily="34" charset="0"/>
              </a:rPr>
              <a:t>(Primary Key)</a:t>
            </a:r>
            <a:r>
              <a:rPr lang="zh-TW" altLang="en-US" smtClean="0">
                <a:latin typeface="Arial" panose="020B0604020202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2638890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CA5231C-9B50-4038-8A0F-C40EEF993983}" type="slidenum">
              <a:rPr lang="en-US" altLang="zh-TW"/>
              <a:pPr>
                <a:spcBef>
                  <a:spcPct val="0"/>
                </a:spcBef>
              </a:pPr>
              <a:t>86</a:t>
            </a:fld>
            <a:endParaRPr lang="en-US" altLang="zh-TW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26248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E65922D-9EDB-4415-81E3-71EDFE1B7274}" type="slidenum">
              <a:rPr lang="en-US" altLang="zh-TW"/>
              <a:pPr>
                <a:spcBef>
                  <a:spcPct val="0"/>
                </a:spcBef>
              </a:pPr>
              <a:t>87</a:t>
            </a:fld>
            <a:endParaRPr lang="en-US" altLang="zh-TW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68849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E969CB0-885D-4AE9-82FD-BE216848709D}" type="slidenum">
              <a:rPr lang="en-US" altLang="zh-TW"/>
              <a:pPr>
                <a:spcBef>
                  <a:spcPct val="0"/>
                </a:spcBef>
              </a:pPr>
              <a:t>88</a:t>
            </a:fld>
            <a:endParaRPr lang="en-US" altLang="zh-TW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83575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A3CAA1C-02A9-4CB6-AEA1-0EC5F36C3C47}" type="slidenum">
              <a:rPr lang="en-US" altLang="zh-TW"/>
              <a:pPr>
                <a:spcBef>
                  <a:spcPct val="0"/>
                </a:spcBef>
              </a:pPr>
              <a:t>89</a:t>
            </a:fld>
            <a:endParaRPr lang="en-US" altLang="zh-TW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524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96A0BAA-B22B-4386-B52A-442A5E92C61E}" type="slidenum">
              <a:rPr lang="en-US" altLang="zh-TW"/>
              <a:pPr>
                <a:spcBef>
                  <a:spcPct val="0"/>
                </a:spcBef>
              </a:pPr>
              <a:t>9</a:t>
            </a:fld>
            <a:endParaRPr lang="en-US" altLang="zh-TW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圖：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接下來，我們可以從圖</a:t>
            </a:r>
            <a:r>
              <a:rPr lang="en-US" altLang="zh-TW" smtClean="0">
                <a:latin typeface="Arial" panose="020B0604020202020204" pitchFamily="34" charset="0"/>
              </a:rPr>
              <a:t>1-1</a:t>
            </a:r>
            <a:r>
              <a:rPr lang="zh-TW" altLang="en-US" smtClean="0">
                <a:latin typeface="Arial" panose="020B0604020202020204" pitchFamily="34" charset="0"/>
              </a:rPr>
              <a:t>來說明「資料與資訊的關係」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當我們「輸入原始成績」之後，如何輸出一張成績單呢？那就必須要透過「程式」來進行處理，</a:t>
            </a:r>
            <a:endParaRPr lang="en-US" altLang="zh-TW" smtClean="0">
              <a:latin typeface="Arial" panose="020B0604020202020204" pitchFamily="34" charset="0"/>
            </a:endParaRPr>
          </a:p>
          <a:p>
            <a:pPr eaLnBrk="1" hangingPunct="1"/>
            <a:r>
              <a:rPr lang="zh-TW" altLang="en-US" smtClean="0">
                <a:latin typeface="Arial" panose="020B0604020202020204" pitchFamily="34" charset="0"/>
              </a:rPr>
              <a:t>而在資料結構中，程式</a:t>
            </a:r>
            <a:r>
              <a:rPr lang="en-US" altLang="zh-TW" smtClean="0">
                <a:latin typeface="Arial" panose="020B0604020202020204" pitchFamily="34" charset="0"/>
              </a:rPr>
              <a:t>=</a:t>
            </a:r>
            <a:r>
              <a:rPr lang="zh-TW" altLang="en-US" smtClean="0">
                <a:latin typeface="Arial" panose="020B0604020202020204" pitchFamily="34" charset="0"/>
              </a:rPr>
              <a:t>資料結構</a:t>
            </a:r>
            <a:r>
              <a:rPr lang="en-US" altLang="zh-TW" smtClean="0">
                <a:latin typeface="Arial" panose="020B0604020202020204" pitchFamily="34" charset="0"/>
              </a:rPr>
              <a:t>+</a:t>
            </a:r>
            <a:r>
              <a:rPr lang="zh-TW" altLang="en-US" smtClean="0">
                <a:latin typeface="Arial" panose="020B0604020202020204" pitchFamily="34" charset="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23682642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F35D101-2E29-4C30-9935-3F041CBDAD1A}" type="slidenum">
              <a:rPr lang="en-US" altLang="zh-TW"/>
              <a:pPr>
                <a:spcBef>
                  <a:spcPct val="0"/>
                </a:spcBef>
              </a:pPr>
              <a:t>90</a:t>
            </a:fld>
            <a:endParaRPr lang="en-US" altLang="zh-TW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71224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ABA9B3A-9905-46CF-9070-55002781C288}" type="slidenum">
              <a:rPr lang="en-US" altLang="zh-TW"/>
              <a:pPr>
                <a:spcBef>
                  <a:spcPct val="0"/>
                </a:spcBef>
              </a:pPr>
              <a:t>91</a:t>
            </a:fld>
            <a:endParaRPr lang="en-US" altLang="zh-TW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67905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6270537-CAD4-495A-B5D4-8A90AE917451}" type="slidenum">
              <a:rPr lang="en-US" altLang="zh-TW"/>
              <a:pPr>
                <a:spcBef>
                  <a:spcPct val="0"/>
                </a:spcBef>
              </a:pPr>
              <a:t>92</a:t>
            </a:fld>
            <a:endParaRPr lang="en-US" altLang="zh-TW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21899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E486702-92B0-4256-ACA1-4143D61D9BA6}" type="slidenum">
              <a:rPr lang="en-US" altLang="zh-TW"/>
              <a:pPr>
                <a:spcBef>
                  <a:spcPct val="0"/>
                </a:spcBef>
              </a:pPr>
              <a:t>93</a:t>
            </a:fld>
            <a:endParaRPr lang="en-US" altLang="zh-TW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60640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49A0262-74D0-4508-84CA-33A8931AAD69}" type="slidenum">
              <a:rPr lang="en-US" altLang="zh-TW"/>
              <a:pPr>
                <a:spcBef>
                  <a:spcPct val="0"/>
                </a:spcBef>
              </a:pPr>
              <a:t>94</a:t>
            </a:fld>
            <a:endParaRPr lang="en-US" altLang="zh-TW"/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70075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8425BB0-18D6-4A51-B4D9-B88C3FA49333}" type="slidenum">
              <a:rPr lang="en-US" altLang="zh-TW"/>
              <a:pPr>
                <a:spcBef>
                  <a:spcPct val="0"/>
                </a:spcBef>
              </a:pPr>
              <a:t>95</a:t>
            </a:fld>
            <a:endParaRPr lang="en-US" altLang="zh-TW"/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1998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E0ADAD2-1198-4E53-A90A-EA78653689B0}" type="slidenum">
              <a:rPr lang="en-US" altLang="zh-TW"/>
              <a:pPr>
                <a:spcBef>
                  <a:spcPct val="0"/>
                </a:spcBef>
              </a:pPr>
              <a:t>96</a:t>
            </a:fld>
            <a:endParaRPr lang="en-US" altLang="zh-TW"/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73147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0780F47-B4B5-4F84-A050-C0927C691831}" type="slidenum">
              <a:rPr lang="en-US" altLang="zh-TW"/>
              <a:pPr>
                <a:spcBef>
                  <a:spcPct val="0"/>
                </a:spcBef>
              </a:pPr>
              <a:t>97</a:t>
            </a:fld>
            <a:endParaRPr lang="en-US" altLang="zh-TW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0916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A25DBFC-FD6D-4172-9F22-3F0B1F3E9F27}" type="slidenum">
              <a:rPr lang="en-US" altLang="zh-TW"/>
              <a:pPr>
                <a:spcBef>
                  <a:spcPct val="0"/>
                </a:spcBef>
              </a:pPr>
              <a:t>98</a:t>
            </a:fld>
            <a:endParaRPr lang="en-US" altLang="zh-TW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07050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D16AB83-895B-4590-A6E3-9CFBAA7165C8}" type="slidenum">
              <a:rPr lang="en-US" altLang="zh-TW"/>
              <a:pPr>
                <a:spcBef>
                  <a:spcPct val="0"/>
                </a:spcBef>
              </a:pPr>
              <a:t>99</a:t>
            </a:fld>
            <a:endParaRPr lang="en-US" altLang="zh-TW"/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3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4B091-E161-4AF5-B641-6157D0007E18}" type="datetime1">
              <a:rPr lang="zh-TW" altLang="en-US" smtClean="0"/>
              <a:pPr>
                <a:defRPr/>
              </a:pPr>
              <a:t>2022/5/9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A04913B8-3F6B-4042-98CB-E50662167B2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924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593E2B-BDD5-4ACA-82AD-DCA8E832231A}" type="datetime1">
              <a:rPr lang="zh-TW" altLang="en-US" smtClean="0"/>
              <a:pPr>
                <a:defRPr/>
              </a:pPr>
              <a:t>2022/5/9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BE40AADA-2015-4BFF-B256-82583FD643B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46866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593E2B-BDD5-4ACA-82AD-DCA8E832231A}" type="datetime1">
              <a:rPr lang="zh-TW" altLang="en-US" smtClean="0"/>
              <a:pPr>
                <a:defRPr/>
              </a:pPr>
              <a:t>2022/5/9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BE40AADA-2015-4BFF-B256-82583FD643B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96166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593E2B-BDD5-4ACA-82AD-DCA8E832231A}" type="datetime1">
              <a:rPr lang="zh-TW" altLang="en-US" smtClean="0"/>
              <a:pPr>
                <a:defRPr/>
              </a:pPr>
              <a:t>2022/5/9</a:t>
            </a:fld>
            <a:endParaRPr lang="en-US" alt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BE40AADA-2015-4BFF-B256-82583FD643B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53263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593E2B-BDD5-4ACA-82AD-DCA8E832231A}" type="datetime1">
              <a:rPr lang="zh-TW" altLang="en-US" smtClean="0"/>
              <a:pPr>
                <a:defRPr/>
              </a:pPr>
              <a:t>2022/5/9</a:t>
            </a:fld>
            <a:endParaRPr lang="en-US" alt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BE40AADA-2015-4BFF-B256-82583FD643B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754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593E2B-BDD5-4ACA-82AD-DCA8E832231A}" type="datetime1">
              <a:rPr lang="zh-TW" altLang="en-US" smtClean="0"/>
              <a:pPr>
                <a:defRPr/>
              </a:pPr>
              <a:t>2022/5/9</a:t>
            </a:fld>
            <a:endParaRPr lang="en-US" alt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BE40AADA-2015-4BFF-B256-82583FD643B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90092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6CF672-3A34-4E60-8598-E5453EB29D24}" type="datetime1">
              <a:rPr lang="zh-TW" altLang="en-US" smtClean="0"/>
              <a:pPr>
                <a:defRPr/>
              </a:pPr>
              <a:t>2022/5/9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5B0AA9-8C30-4286-8142-BBE11FC6561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5823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37887D-F540-4C65-9897-7847117F2ED6}" type="datetime1">
              <a:rPr lang="zh-TW" altLang="en-US" smtClean="0"/>
              <a:pPr>
                <a:defRPr/>
              </a:pPr>
              <a:t>2022/5/9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6761A7-83F0-4243-BC82-B9C8FC81B3A5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490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890099-4014-48DF-AC94-3D873B95FF6D}" type="datetime1">
              <a:rPr lang="zh-TW" altLang="en-US" smtClean="0"/>
              <a:pPr>
                <a:defRPr/>
              </a:pPr>
              <a:t>2022/5/9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F3AFD-EE3D-4AB3-8C85-C14FE89453A9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708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593E2B-BDD5-4ACA-82AD-DCA8E832231A}" type="datetime1">
              <a:rPr lang="zh-TW" altLang="en-US" smtClean="0"/>
              <a:pPr>
                <a:defRPr/>
              </a:pPr>
              <a:t>2022/5/9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BE40AADA-2015-4BFF-B256-82583FD643B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178702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77B043-F466-41F4-90B3-290C81A87104}" type="datetime1">
              <a:rPr lang="zh-TW" altLang="en-US" smtClean="0"/>
              <a:pPr>
                <a:defRPr/>
              </a:pPr>
              <a:t>2022/5/9</a:t>
            </a:fld>
            <a:endParaRPr lang="en-US" alt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2E7449CA-F8AF-4381-A3A1-3531837532A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038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121CE7-3BCA-48A2-9354-47DA78271BF1}" type="datetime1">
              <a:rPr lang="zh-TW" altLang="en-US" smtClean="0"/>
              <a:pPr>
                <a:defRPr/>
              </a:pPr>
              <a:t>2022/5/9</a:t>
            </a:fld>
            <a:endParaRPr lang="en-US" altLang="zh-TW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04FF2343-358C-4C4D-97BE-6CD7146A6FE9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596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1D0F5E-720D-416F-B583-DF2BA81CA8F9}" type="datetime1">
              <a:rPr lang="zh-TW" altLang="en-US" smtClean="0"/>
              <a:pPr>
                <a:defRPr/>
              </a:pPr>
              <a:t>2022/5/9</a:t>
            </a:fld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33F309-02B5-4234-9878-85AAD6F106F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088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36AFFE-AF9F-4D86-A333-2E49A2AD05EC}" type="datetime1">
              <a:rPr lang="zh-TW" altLang="en-US" smtClean="0"/>
              <a:pPr>
                <a:defRPr/>
              </a:pPr>
              <a:t>2022/5/9</a:t>
            </a:fld>
            <a:endParaRPr lang="en-US" altLang="zh-TW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2A074A-75FD-4561-84C6-E47B292984A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476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D7D01D-1533-4E52-823E-E35C29149FA0}" type="datetime1">
              <a:rPr lang="zh-TW" altLang="en-US" smtClean="0"/>
              <a:pPr>
                <a:defRPr/>
              </a:pPr>
              <a:t>2022/5/9</a:t>
            </a:fld>
            <a:endParaRPr lang="en-US" alt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FD357D-AA6D-4CE0-A86E-E0887FBEDF07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321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5B7570-6F3F-400B-9097-67D08DA48B05}" type="datetime1">
              <a:rPr lang="zh-TW" altLang="en-US" smtClean="0"/>
              <a:pPr>
                <a:defRPr/>
              </a:pPr>
              <a:t>2022/5/9</a:t>
            </a:fld>
            <a:endParaRPr lang="en-US" alt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7D13DE3A-20BB-4F24-8A5A-09DC4B2CEEDD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732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A593E2B-BDD5-4ACA-82AD-DCA8E832231A}" type="datetime1">
              <a:rPr lang="zh-TW" altLang="en-US" smtClean="0"/>
              <a:pPr>
                <a:defRPr/>
              </a:pPr>
              <a:t>2022/5/9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BE40AADA-2015-4BFF-B256-82583FD643B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321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0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  <p:sldLayoutId id="2147484461" r:id="rId12"/>
    <p:sldLayoutId id="2147484462" r:id="rId13"/>
    <p:sldLayoutId id="2147484463" r:id="rId14"/>
    <p:sldLayoutId id="2147484464" r:id="rId15"/>
    <p:sldLayoutId id="214748446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png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pn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png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3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tmp"/><Relationship Id="rId5" Type="http://schemas.openxmlformats.org/officeDocument/2006/relationships/image" Target="../media/image38.tmp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tmp"/><Relationship Id="rId5" Type="http://schemas.openxmlformats.org/officeDocument/2006/relationships/image" Target="../media/image41.tmp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tmp"/><Relationship Id="rId5" Type="http://schemas.openxmlformats.org/officeDocument/2006/relationships/image" Target="../media/image50.tmp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tmp"/><Relationship Id="rId5" Type="http://schemas.openxmlformats.org/officeDocument/2006/relationships/image" Target="../media/image53.tmp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61.tm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0.tmp"/><Relationship Id="rId5" Type="http://schemas.openxmlformats.org/officeDocument/2006/relationships/image" Target="../media/image59.emf"/><Relationship Id="rId4" Type="http://schemas.openxmlformats.org/officeDocument/2006/relationships/oleObject" Target="../embeddings/oleObject14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72.emf"/><Relationship Id="rId4" Type="http://schemas.openxmlformats.org/officeDocument/2006/relationships/oleObject" Target="../embeddings/oleObject15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tmp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tmp"/><Relationship Id="rId5" Type="http://schemas.openxmlformats.org/officeDocument/2006/relationships/image" Target="../media/image80.tmp"/><Relationship Id="rId4" Type="http://schemas.openxmlformats.org/officeDocument/2006/relationships/image" Target="../media/image79.tmp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zh-TW" altLang="en-US" b="1" dirty="0" smtClean="0"/>
              <a:t>前言 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在開發資料庫系統時，首要的工作是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先做資料庫的分析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，在做資料庫分析工作時，需要先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與使用者進行需求訪談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，藉由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訪談的過程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來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了解使用者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對資料庫的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需求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，以便讓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資料庫設計師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來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設計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符合企業所需要的資料庫。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在需求訪談過程中，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資料庫設計者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會將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使用者對資料的需求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製作成規格書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，這個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規格書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可以是用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文字或符號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來表達，然而，一般設計者會以雙方較容易了解的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圖形符號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形式的規格書來呈現，並輔助一些詳盡描述的說明文件。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圖形符號的規格書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有許多種方法表現，一般最常被使用的就是</a:t>
            </a:r>
            <a:r>
              <a:rPr kumimoji="0" lang="en-US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E-R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(Entity Relationship Diagram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，又稱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實體關係圖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 eaLnBrk="1" hangingPunct="1"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/>
              <a:t>3-3.2</a:t>
            </a:r>
            <a:r>
              <a:rPr lang="zh-TW" altLang="en-US" b="1" dirty="0" smtClean="0"/>
              <a:t>　複合屬性</a:t>
            </a:r>
            <a:r>
              <a:rPr lang="en-US" sz="3600" b="1" dirty="0" smtClean="0"/>
              <a:t>(Composite attribute)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285875"/>
            <a:ext cx="81438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屬性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是由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兩個或兩個以上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其他屬性的值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所組成，並且代表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未來該屬性可以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進一步作切割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「地址」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屬性是由區域號碼、縣市、鄉鎮、路、巷、弄、號等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各個屬性所組成。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表示圖形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複合屬性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表示方式如下：</a:t>
            </a: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pic>
        <p:nvPicPr>
          <p:cNvPr id="27653" name="Picture 1" descr="3-0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3786188"/>
            <a:ext cx="2006600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928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/>
              <a:t>3-6.4  </a:t>
            </a:r>
            <a:r>
              <a:rPr lang="zh-TW" altLang="en-US" b="1" dirty="0" smtClean="0"/>
              <a:t>多值屬性</a:t>
            </a:r>
            <a:r>
              <a:rPr lang="zh-TW" altLang="en-US" sz="4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之</a:t>
            </a:r>
            <a:r>
              <a:rPr lang="en-US" altLang="en-US" sz="4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ER</a:t>
            </a:r>
            <a:r>
              <a:rPr lang="zh-TW" altLang="en-US" sz="4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圖轉換成資料表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857250"/>
            <a:ext cx="8143875" cy="55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作法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1.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建立一個新資料表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內含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</a:t>
            </a: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個外鍵</a:t>
            </a:r>
            <a:r>
              <a:rPr kumimoji="0" lang="en-US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(F.K.)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+</a:t>
            </a:r>
            <a:r>
              <a:rPr kumimoji="0" lang="zh-TW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多值屬性欄位值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，形成</a:t>
            </a:r>
            <a:r>
              <a:rPr kumimoji="0"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複合主鍵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endParaRPr kumimoji="0" lang="zh-TW" altLang="en-US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2.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再利用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新資料表的外鍵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參考</a:t>
            </a:r>
            <a:r>
              <a:rPr kumimoji="0"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原資料表的主鍵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圖解說明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Entity1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實體的</a:t>
            </a:r>
            <a:r>
              <a:rPr kumimoji="0" lang="zh-TW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多值屬性為</a:t>
            </a:r>
            <a:r>
              <a:rPr kumimoji="0" lang="en-US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M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，我們建立一個</a:t>
            </a:r>
            <a:r>
              <a:rPr kumimoji="0" lang="en-US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Entity2</a:t>
            </a: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並將</a:t>
            </a:r>
            <a:r>
              <a:rPr kumimoji="0" lang="zh-TW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多值的屬性</a:t>
            </a:r>
            <a:r>
              <a:rPr kumimoji="0" lang="en-US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M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放入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Entity2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資料表，也將</a:t>
            </a:r>
            <a:r>
              <a:rPr kumimoji="0" lang="en-US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Entity1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鍵值屬性</a:t>
            </a: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嵌入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到</a:t>
            </a:r>
            <a:r>
              <a:rPr kumimoji="0" lang="en-US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Entity2</a:t>
            </a: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來當作</a:t>
            </a:r>
            <a:r>
              <a:rPr kumimoji="0" lang="zh-TW" altLang="en-US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外鍵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，使得</a:t>
            </a:r>
            <a:r>
              <a:rPr kumimoji="0" lang="en-US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Entity2</a:t>
            </a: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外鍵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參考</a:t>
            </a:r>
            <a:r>
              <a:rPr kumimoji="0" lang="en-US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Entity1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主鍵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來產生關聯，並且此欄位和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Entity2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資料表的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M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屬性合組成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Entity2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資料表的主索引欄位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</p:txBody>
      </p:sp>
      <p:pic>
        <p:nvPicPr>
          <p:cNvPr id="2242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214563"/>
            <a:ext cx="61976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altLang="zh-TW" sz="4000" b="1" dirty="0" smtClean="0"/>
              <a:t>【</a:t>
            </a:r>
            <a:r>
              <a:rPr lang="zh-TW" altLang="en-US" sz="4000" b="1" dirty="0" smtClean="0"/>
              <a:t>實例</a:t>
            </a:r>
            <a:r>
              <a:rPr lang="en-US" altLang="zh-TW" sz="4000" b="1" dirty="0" smtClean="0"/>
              <a:t>】</a:t>
            </a:r>
            <a:r>
              <a:rPr lang="zh-TW" altLang="en-US" sz="2400" b="1" dirty="0" smtClean="0"/>
              <a:t>假設某大學有分校區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071688" y="3929063"/>
            <a:ext cx="49291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系所資料表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系所代碼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，系所名稱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</a:p>
          <a:p>
            <a:pPr eaLnBrk="1" hangingPunct="1"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系所校址資料表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系所代碼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位址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</a:p>
          <a:p>
            <a:pPr eaLnBrk="1" hangingPunct="1"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defRPr/>
            </a:pPr>
            <a:endParaRPr lang="zh-TW" altLang="zh-TW" sz="2000" dirty="0">
              <a:solidFill>
                <a:srgbClr val="0000FF"/>
              </a:solidFill>
              <a:latin typeface="+mn-ea"/>
            </a:endParaRPr>
          </a:p>
          <a:p>
            <a:pPr eaLnBrk="1" hangingPunct="1"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22630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928688"/>
            <a:ext cx="43243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單箭頭接點 7"/>
          <p:cNvCxnSpPr/>
          <p:nvPr/>
        </p:nvCxnSpPr>
        <p:spPr>
          <a:xfrm rot="10800000">
            <a:off x="3929063" y="4286250"/>
            <a:ext cx="500062" cy="2857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向下箭號 8"/>
          <p:cNvSpPr/>
          <p:nvPr/>
        </p:nvSpPr>
        <p:spPr>
          <a:xfrm>
            <a:off x="4286250" y="2928938"/>
            <a:ext cx="1071563" cy="857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/>
              <a:t>轉換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altLang="zh-TW" sz="4000" b="1" dirty="0" smtClean="0"/>
              <a:t>【</a:t>
            </a:r>
            <a:r>
              <a:rPr lang="zh-TW" altLang="en-US" sz="4000" b="1" dirty="0" smtClean="0"/>
              <a:t>隨堂練習</a:t>
            </a:r>
            <a:r>
              <a:rPr lang="en-US" altLang="zh-TW" sz="4000" b="1" dirty="0" smtClean="0"/>
              <a:t>】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357313" y="1143000"/>
            <a:ext cx="62150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假設學生的電話有二支或二支以上。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2283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928813"/>
            <a:ext cx="43243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57375" y="4714875"/>
            <a:ext cx="492918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學生資料表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，姓名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</a:p>
          <a:p>
            <a:pPr eaLnBrk="1" hangingPunct="1"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學生電話表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學號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電話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</a:p>
          <a:p>
            <a:pPr eaLnBrk="1" hangingPunct="1"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rot="16200000" flipV="1">
            <a:off x="3393282" y="5179219"/>
            <a:ext cx="285750" cy="714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向下箭號 6"/>
          <p:cNvSpPr/>
          <p:nvPr/>
        </p:nvSpPr>
        <p:spPr>
          <a:xfrm>
            <a:off x="3214688" y="3643313"/>
            <a:ext cx="1071562" cy="857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/>
              <a:t>轉換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928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/>
              <a:t> </a:t>
            </a:r>
            <a:r>
              <a:rPr lang="zh-TW" altLang="en-US" sz="36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大於</a:t>
            </a:r>
            <a:r>
              <a:rPr lang="en-US" altLang="zh-TW" sz="36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2</a:t>
            </a:r>
            <a:r>
              <a:rPr lang="zh-TW" altLang="en-US" sz="36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元關係之</a:t>
            </a:r>
            <a:r>
              <a:rPr lang="en-US" altLang="en-US" sz="36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ER</a:t>
            </a:r>
            <a:r>
              <a:rPr lang="zh-TW" altLang="en-US" sz="36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圖轉換成資料表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857250"/>
            <a:ext cx="81438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作法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大部份，每一個</a:t>
            </a:r>
            <a:r>
              <a:rPr kumimoji="0"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關係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會存在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兩個實體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，但是，當關係的實體大於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時，則形成所謂的多元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大於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關係。因此，我們就必須要再建立一個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新的弱資料表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包含了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所有關係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及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實體的鍵值屬性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當作是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R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的外鍵欄位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，在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中所有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外鍵欄位的組合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就是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R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資料表的主鍵欄位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，並且將</a:t>
            </a:r>
            <a:r>
              <a:rPr kumimoji="0" lang="en-US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R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關係屬性</a:t>
            </a:r>
            <a:r>
              <a:rPr kumimoji="0" lang="en-US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Z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加入到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R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中。如下圖所示。 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圖解說明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</p:txBody>
      </p:sp>
      <p:pic>
        <p:nvPicPr>
          <p:cNvPr id="2304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357563"/>
            <a:ext cx="3714750" cy="31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57250" y="4286250"/>
            <a:ext cx="4429125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亦即：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一個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新資料表</a:t>
            </a:r>
            <a:r>
              <a:rPr kumimoji="0" lang="en-US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R(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包含</a:t>
            </a:r>
            <a:r>
              <a:rPr kumimoji="0"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三個實體的鍵值屬性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當作是</a:t>
            </a:r>
            <a:r>
              <a:rPr kumimoji="0" lang="en-US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R</a:t>
            </a: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的外鍵欄位</a:t>
            </a:r>
            <a:r>
              <a:rPr kumimoji="0"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+</a:t>
            </a:r>
            <a:r>
              <a:rPr kumimoji="0" lang="en-US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R</a:t>
            </a:r>
            <a:r>
              <a:rPr kumimoji="0" lang="zh-TW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關係屬性</a:t>
            </a:r>
            <a:r>
              <a:rPr kumimoji="0" lang="en-US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Z)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714375"/>
          </a:xfrm>
        </p:spPr>
        <p:txBody>
          <a:bodyPr/>
          <a:lstStyle/>
          <a:p>
            <a:pPr>
              <a:defRPr/>
            </a:pPr>
            <a:r>
              <a:rPr lang="en-US" altLang="zh-TW" sz="4000" b="1" dirty="0" smtClean="0"/>
              <a:t>【</a:t>
            </a:r>
            <a:r>
              <a:rPr lang="zh-TW" altLang="en-US" sz="4000" b="1" dirty="0" smtClean="0"/>
              <a:t>實例</a:t>
            </a:r>
            <a:r>
              <a:rPr lang="en-US" altLang="zh-TW" sz="4000" b="1" dirty="0" smtClean="0"/>
              <a:t>】</a:t>
            </a:r>
            <a:endParaRPr lang="zh-TW" altLang="en-US" dirty="0"/>
          </a:p>
        </p:txBody>
      </p:sp>
      <p:pic>
        <p:nvPicPr>
          <p:cNvPr id="2324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14375"/>
            <a:ext cx="46005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245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4710113"/>
            <a:ext cx="4929188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弧形箭號 (左彎) 6"/>
          <p:cNvSpPr/>
          <p:nvPr/>
        </p:nvSpPr>
        <p:spPr>
          <a:xfrm>
            <a:off x="5929313" y="3429000"/>
            <a:ext cx="1285875" cy="2143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3-3.3</a:t>
            </a:r>
            <a:r>
              <a:rPr lang="zh-TW" altLang="en-US" b="1" dirty="0" smtClean="0"/>
              <a:t>　鍵屬性</a:t>
            </a:r>
            <a:r>
              <a:rPr lang="en-US" b="1" dirty="0" smtClean="0"/>
              <a:t>(Key attribute)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143000"/>
            <a:ext cx="8143875" cy="517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是指該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屬性的值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在某個環境下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具有唯一性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屬性稱為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「鍵</a:t>
            </a:r>
            <a:r>
              <a:rPr kumimoji="0" lang="en-US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(Key)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」。</a:t>
            </a:r>
            <a:endParaRPr kumimoji="0" lang="en-US" altLang="zh-TW" sz="2000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表示圖形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以「橢圓形」內的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屬性名稱</a:t>
            </a:r>
            <a:r>
              <a:rPr kumimoji="0" lang="zh-TW" altLang="en-US" sz="20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加底線方式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表示如下：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特性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在實體關係圖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(E-R Diagram)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當中，我們會在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鍵屬性的名稱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底下加</a:t>
            </a:r>
            <a:endParaRPr kumimoji="0" lang="en-US" altLang="zh-TW" sz="2000" b="1" u="sng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一條底線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表示之。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有些實體型態的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鍵屬性不只一個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。例如：在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『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』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這個實體型態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裡面，學生的</a:t>
            </a:r>
            <a:r>
              <a:rPr kumimoji="0" lang="en-US" altLang="zh-TW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『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身份證字號</a:t>
            </a:r>
            <a:r>
              <a:rPr kumimoji="0" lang="en-US" altLang="zh-TW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』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及</a:t>
            </a:r>
            <a:r>
              <a:rPr kumimoji="0" lang="en-US" altLang="zh-TW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『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學號</a:t>
            </a:r>
            <a:r>
              <a:rPr kumimoji="0" lang="en-US" altLang="zh-TW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』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都具有唯一性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，都可以是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鍵屬性。</a:t>
            </a:r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pic>
        <p:nvPicPr>
          <p:cNvPr id="29701" name="Picture 1" descr="表1-4-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2714625"/>
            <a:ext cx="166687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【</a:t>
            </a:r>
            <a:r>
              <a:rPr lang="zh-TW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隨堂練習</a:t>
            </a: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】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285875"/>
            <a:ext cx="814387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假設有一個學生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，它五個屬性，分別為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、姓名、性別、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身份證字號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與地址。請繪出該學生的實體與屬性圖。</a:t>
            </a:r>
            <a:r>
              <a:rPr kumimoji="0" lang="en-US" altLang="zh-TW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&lt;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注意：</a:t>
            </a:r>
            <a:r>
              <a:rPr kumimoji="0" lang="zh-TW" altLang="en-US" b="1" u="sng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鍵屬性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的標示</a:t>
            </a:r>
            <a:r>
              <a:rPr kumimoji="0" lang="en-US" altLang="zh-TW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【</a:t>
            </a:r>
            <a:r>
              <a:rPr lang="zh-TW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隨堂練習</a:t>
            </a: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】</a:t>
            </a:r>
            <a:r>
              <a:rPr lang="zh-TW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解答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285875"/>
            <a:ext cx="8143875" cy="517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假設有一個學生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，它五個屬性，分別為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、姓名、性別、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身份證字號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與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地址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。請繪出該學生的實體與屬性圖。</a:t>
            </a:r>
            <a:r>
              <a:rPr kumimoji="0" lang="en-US" altLang="zh-TW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&lt;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注意：</a:t>
            </a:r>
            <a:r>
              <a:rPr kumimoji="0" lang="zh-TW" altLang="en-US" b="1" u="sng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鍵屬性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的標示</a:t>
            </a:r>
            <a:r>
              <a:rPr kumimoji="0" lang="en-US" altLang="zh-TW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解答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說明：對於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與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屬性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各有指定的表示方法。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(1)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以「長方形」表示。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(2)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屬性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則是以「橢圓形」表示</a:t>
            </a:r>
            <a:r>
              <a:rPr lang="zh-TW" altLang="en-US" sz="2000" dirty="0"/>
              <a:t>。</a:t>
            </a:r>
            <a:endParaRPr kumimoji="0" lang="en-US" altLang="zh-TW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500313"/>
            <a:ext cx="5357813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線接點 5"/>
          <p:cNvCxnSpPr/>
          <p:nvPr/>
        </p:nvCxnSpPr>
        <p:spPr>
          <a:xfrm>
            <a:off x="5583238" y="3414713"/>
            <a:ext cx="857250" cy="1587"/>
          </a:xfrm>
          <a:prstGeom prst="line">
            <a:avLst/>
          </a:prstGeom>
          <a:ln w="2540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436813" y="3544888"/>
            <a:ext cx="571500" cy="1587"/>
          </a:xfrm>
          <a:prstGeom prst="line">
            <a:avLst/>
          </a:prstGeom>
          <a:ln w="2540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/>
              <a:t>3-3.4</a:t>
            </a:r>
            <a:r>
              <a:rPr lang="zh-TW" altLang="en-US" b="1" dirty="0" smtClean="0"/>
              <a:t>　單值屬性</a:t>
            </a:r>
            <a:r>
              <a:rPr lang="en-US" sz="3100" b="1" dirty="0" smtClean="0"/>
              <a:t>(single-valued attribute)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285875"/>
            <a:ext cx="814387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是指屬性中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只會存在一個單一值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每個學生只會有一個學號，因此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就是「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單值屬性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表示圖形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簡單屬性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／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單值屬性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都是以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「橢圓形」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方式表示如下：</a:t>
            </a: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pic>
        <p:nvPicPr>
          <p:cNvPr id="35845" name="Picture 1" descr="表1-4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2857500"/>
            <a:ext cx="12573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/>
              <a:t>3-3.5</a:t>
            </a:r>
            <a:r>
              <a:rPr lang="zh-TW" altLang="en-US" b="1" dirty="0" smtClean="0"/>
              <a:t>　多值屬性</a:t>
            </a:r>
            <a:r>
              <a:rPr lang="en-US" sz="3100" b="1" dirty="0" smtClean="0"/>
              <a:t>(Multi-valued attribute)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285875"/>
            <a:ext cx="8143875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指屬性中會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存在多個數值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「電話」屬性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可能包含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許多電話號碼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表示圖形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以「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雙邊線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的橢圓形」方式表示如下：</a:t>
            </a:r>
          </a:p>
          <a:p>
            <a:pPr eaLnBrk="1" hangingPunct="1"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pic>
        <p:nvPicPr>
          <p:cNvPr id="37893" name="Picture 1" descr="3-0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2786063"/>
            <a:ext cx="15462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3-3.6 </a:t>
            </a:r>
            <a:r>
              <a:rPr lang="zh-TW" altLang="en-US" b="1" dirty="0" smtClean="0"/>
              <a:t>衍生屬性</a:t>
            </a:r>
            <a:r>
              <a:rPr lang="en-US" sz="3600" b="1" dirty="0" smtClean="0"/>
              <a:t>(Derived attribute)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285875"/>
            <a:ext cx="814387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指可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由其他屬性或欄位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計算而得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的屬性，即某一個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屬性的值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由其他屬性的值推演而得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以實際的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「年齡」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表示，我們可以由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目前的系統時間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減去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生日</a:t>
            </a:r>
            <a:endParaRPr kumimoji="0" lang="en-US" altLang="zh-TW" sz="2000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 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屬性的值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，便可換算出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「年齡」屬性的值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；因此，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年齡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屬性便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屬於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衍生屬性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表示圖形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以「虛線橢圓形」方式表示如下：</a:t>
            </a: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pic>
        <p:nvPicPr>
          <p:cNvPr id="39941" name="Picture 1" descr="3-0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4286250"/>
            <a:ext cx="10287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【</a:t>
            </a:r>
            <a:r>
              <a:rPr lang="zh-TW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隨堂練習</a:t>
            </a: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】 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285875"/>
            <a:ext cx="814387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假設有一個學生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，它五個屬性，分別為學號、姓名、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電話、年齡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與地址。請繪出該學生的實體與屬性圖。</a:t>
            </a:r>
            <a:r>
              <a:rPr kumimoji="0" lang="en-US" altLang="zh-TW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&lt;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注意：依照實際情況來標示</a:t>
            </a:r>
            <a:r>
              <a:rPr kumimoji="0" lang="en-US" altLang="zh-TW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【</a:t>
            </a:r>
            <a:r>
              <a:rPr lang="zh-TW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隨堂練習</a:t>
            </a: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】 </a:t>
            </a:r>
            <a:r>
              <a:rPr lang="zh-TW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解答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285875"/>
            <a:ext cx="8143875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假設有一個學生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，它五個屬性，分別為學號、姓名、電話、年齡與地址。請繪出該學生的實體與屬性圖。</a:t>
            </a:r>
            <a:r>
              <a:rPr kumimoji="0" lang="en-US" altLang="zh-TW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&lt;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注意：依照實際情況來標示</a:t>
            </a:r>
            <a:r>
              <a:rPr kumimoji="0" lang="en-US" altLang="zh-TW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解答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說明：對於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與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屬性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各有指定的表示方法。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(1)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以「長方形」表示。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(2)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屬性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則是以「橢圓形」表示</a:t>
            </a:r>
            <a:r>
              <a:rPr lang="zh-TW" altLang="en-US" sz="2000" dirty="0"/>
              <a:t>。</a:t>
            </a:r>
            <a:endParaRPr kumimoji="0" lang="en-US" altLang="zh-TW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357438"/>
            <a:ext cx="53721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接點 6"/>
          <p:cNvCxnSpPr/>
          <p:nvPr/>
        </p:nvCxnSpPr>
        <p:spPr>
          <a:xfrm>
            <a:off x="2428875" y="3370263"/>
            <a:ext cx="571500" cy="1587"/>
          </a:xfrm>
          <a:prstGeom prst="line">
            <a:avLst/>
          </a:prstGeom>
          <a:ln w="2540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3-4  </a:t>
            </a:r>
            <a:r>
              <a:rPr lang="zh-TW" altLang="en-US" b="1" dirty="0" smtClean="0"/>
              <a:t>關係（</a:t>
            </a:r>
            <a:r>
              <a:rPr lang="en-US" b="1" dirty="0" smtClean="0"/>
              <a:t>Relationship</a:t>
            </a:r>
            <a:r>
              <a:rPr lang="zh-TW" altLang="en-US" b="1" dirty="0" smtClean="0"/>
              <a:t>）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285875"/>
            <a:ext cx="81438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是指用來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表達兩個實體之間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所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隱含的關聯性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關係命名規則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使用足以說明關聯性質的</a:t>
            </a:r>
            <a:r>
              <a:rPr kumimoji="0"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「動詞」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或</a:t>
            </a:r>
            <a:r>
              <a:rPr kumimoji="0"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「動詞片語」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命名。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en-US" altLang="zh-TW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『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</a:t>
            </a:r>
            <a:r>
              <a:rPr kumimoji="0" lang="en-US" altLang="zh-TW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』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與</a:t>
            </a:r>
            <a:r>
              <a:rPr kumimoji="0" lang="en-US" altLang="zh-TW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『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系所</a:t>
            </a:r>
            <a:r>
              <a:rPr kumimoji="0" lang="en-US" altLang="zh-TW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』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兩個實體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型態間存在著一種關係─</a:t>
            </a:r>
            <a:r>
              <a:rPr kumimoji="0"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「就讀於」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表示圖形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以「菱形」方式表示如下：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pic>
        <p:nvPicPr>
          <p:cNvPr id="46085" name="Picture 1" descr="表1-4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3429000"/>
            <a:ext cx="16002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3-1  </a:t>
            </a:r>
            <a:r>
              <a:rPr lang="zh-TW" altLang="en-US" b="1" dirty="0" smtClean="0"/>
              <a:t>實體關係模式的概念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54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關係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模式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(Entity-Relation Model)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？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它是用來描述「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與「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之間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關係的工具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是指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用以描述真實世界的物件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1】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學生、員工、產品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等等都是屬於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在實務需求上我們可以將「實體」轉換成各種資料表：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  學生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</a:t>
            </a:r>
            <a:r>
              <a:rPr kumimoji="0" lang="en-US" altLang="zh-TW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 pitchFamily="2" charset="2"/>
              </a:rPr>
              <a:t>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  員工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</a:t>
            </a:r>
            <a:r>
              <a:rPr kumimoji="0" lang="en-US" altLang="zh-TW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 pitchFamily="2" charset="2"/>
              </a:rPr>
              <a:t>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員工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  產品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</a:t>
            </a:r>
            <a:r>
              <a:rPr kumimoji="0" lang="en-US" altLang="zh-TW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 pitchFamily="2" charset="2"/>
              </a:rPr>
              <a:t>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產品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關係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是指用來表示「一個實體」與「另一個實體」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關聯的方式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一對一關係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、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一對多關係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、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多對多關係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 eaLnBrk="1" hangingPunct="1"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【</a:t>
            </a:r>
            <a:r>
              <a:rPr lang="zh-TW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隨堂練習</a:t>
            </a: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】 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285875"/>
            <a:ext cx="81438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試根據以下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E-R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模式，將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關係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動詞填入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，並簡述其意義所在。 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928813"/>
            <a:ext cx="40195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【</a:t>
            </a:r>
            <a:r>
              <a:rPr lang="zh-TW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隨堂練習</a:t>
            </a: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】 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285875"/>
            <a:ext cx="81438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試根據以下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E-R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模式，將關係的動詞填入。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解答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000250"/>
            <a:ext cx="40195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/>
              <a:t>3-4.1  </a:t>
            </a:r>
            <a:r>
              <a:rPr lang="zh-TW" altLang="en-US" b="1" dirty="0" smtClean="0"/>
              <a:t>關係的基數性</a:t>
            </a:r>
            <a:r>
              <a:rPr lang="zh-TW" altLang="en-US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cardinality</a:t>
            </a:r>
            <a:r>
              <a:rPr lang="zh-TW" altLang="en-US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關係還具有「基數性」，代表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所能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參與關係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案例數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表示方式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基本上，可分為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三大類來表示：</a:t>
            </a:r>
          </a:p>
          <a:p>
            <a:pPr marL="342900" indent="-342900"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一、利用「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比率關係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」來表示</a:t>
            </a:r>
          </a:p>
          <a:p>
            <a:pPr marL="342900" indent="-342900"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二、利用「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雞爪圖基數性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」來表示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三、利用「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基數限制條件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」來表示</a:t>
            </a:r>
          </a:p>
        </p:txBody>
      </p:sp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一對一的關係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(1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 表示兩個實體之間的關係是一對一的關係。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一對多的關係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(1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M)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：表示兩個實體之間的關係是一對多的關係。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3.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多對一的關係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(M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：表示兩個實體之間的關係是多對一的關係。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4.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多對多的關係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(M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N)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：表示兩個實體之間的關係是多對多的關係。</a:t>
            </a: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1" name="標題 10"/>
          <p:cNvSpPr>
            <a:spLocks noGrp="1"/>
          </p:cNvSpPr>
          <p:nvPr>
            <p:ph type="title"/>
          </p:nvPr>
        </p:nvSpPr>
        <p:spPr>
          <a:xfrm>
            <a:off x="1071563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zh-TW" altLang="en-US" sz="3600" b="1" dirty="0" smtClean="0"/>
              <a:t>一、利用「</a:t>
            </a:r>
            <a:r>
              <a:rPr lang="zh-TW" altLang="en-US" sz="3600" b="1" dirty="0" smtClean="0">
                <a:solidFill>
                  <a:srgbClr val="0000FF"/>
                </a:solidFill>
              </a:rPr>
              <a:t>比率關係</a:t>
            </a:r>
            <a:r>
              <a:rPr lang="zh-TW" altLang="en-US" sz="3600" b="1" dirty="0" smtClean="0"/>
              <a:t>」來表示：</a:t>
            </a:r>
            <a:endParaRPr lang="zh-TW" altLang="en-US" sz="3600" dirty="0"/>
          </a:p>
        </p:txBody>
      </p:sp>
      <p:sp>
        <p:nvSpPr>
          <p:cNvPr id="542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graphicFrame>
        <p:nvGraphicFramePr>
          <p:cNvPr id="54279" name="Object 1"/>
          <p:cNvGraphicFramePr>
            <a:graphicFrameLocks noChangeAspect="1"/>
          </p:cNvGraphicFramePr>
          <p:nvPr/>
        </p:nvGraphicFramePr>
        <p:xfrm>
          <a:off x="3857625" y="1643063"/>
          <a:ext cx="46672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2" name="Visio" r:id="rId4" imgW="4664354" imgH="677570" progId="Visio.Drawing.11">
                  <p:embed/>
                </p:oleObj>
              </mc:Choice>
              <mc:Fallback>
                <p:oleObj name="Visio" r:id="rId4" imgW="4664354" imgH="67757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1643063"/>
                        <a:ext cx="46672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graphicFrame>
        <p:nvGraphicFramePr>
          <p:cNvPr id="54281" name="Object 3"/>
          <p:cNvGraphicFramePr>
            <a:graphicFrameLocks noChangeAspect="1"/>
          </p:cNvGraphicFramePr>
          <p:nvPr/>
        </p:nvGraphicFramePr>
        <p:xfrm>
          <a:off x="3857625" y="3071813"/>
          <a:ext cx="46672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3" name="Visio" r:id="rId6" imgW="4664354" imgH="677570" progId="Visio.Drawing.11">
                  <p:embed/>
                </p:oleObj>
              </mc:Choice>
              <mc:Fallback>
                <p:oleObj name="Visio" r:id="rId6" imgW="4664354" imgH="67757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3071813"/>
                        <a:ext cx="46672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graphicFrame>
        <p:nvGraphicFramePr>
          <p:cNvPr id="54283" name="Object 5"/>
          <p:cNvGraphicFramePr>
            <a:graphicFrameLocks noChangeAspect="1"/>
          </p:cNvGraphicFramePr>
          <p:nvPr/>
        </p:nvGraphicFramePr>
        <p:xfrm>
          <a:off x="3857625" y="4429125"/>
          <a:ext cx="46672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4" name="Visio" r:id="rId8" imgW="4664354" imgH="677570" progId="Visio.Drawing.11">
                  <p:embed/>
                </p:oleObj>
              </mc:Choice>
              <mc:Fallback>
                <p:oleObj name="Visio" r:id="rId8" imgW="4664354" imgH="67757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4429125"/>
                        <a:ext cx="46672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graphicFrame>
        <p:nvGraphicFramePr>
          <p:cNvPr id="54285" name="Object 7"/>
          <p:cNvGraphicFramePr>
            <a:graphicFrameLocks noChangeAspect="1"/>
          </p:cNvGraphicFramePr>
          <p:nvPr/>
        </p:nvGraphicFramePr>
        <p:xfrm>
          <a:off x="3857625" y="5753100"/>
          <a:ext cx="46672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5" name="Visio" r:id="rId10" imgW="4664354" imgH="677570" progId="Visio.Drawing.11">
                  <p:embed/>
                </p:oleObj>
              </mc:Choice>
              <mc:Fallback>
                <p:oleObj name="Visio" r:id="rId10" imgW="4664354" imgH="67757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5753100"/>
                        <a:ext cx="46672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en-US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1.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一對一的關係</a:t>
            </a:r>
            <a:r>
              <a:rPr kumimoji="0" lang="en-US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(1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</a:t>
            </a:r>
            <a:r>
              <a:rPr kumimoji="0" lang="en-US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 表示兩個實體之間的關係是一對一的關係。</a:t>
            </a:r>
          </a:p>
          <a:p>
            <a:pPr marL="342900" indent="-342900" eaLnBrk="1" hangingPunct="1">
              <a:lnSpc>
                <a:spcPct val="150000"/>
              </a:lnSpc>
              <a:buFontTx/>
              <a:buAutoNum type="arabicPeriod"/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AutoNum type="arabicPeriod"/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說明：一個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實體會對應到一個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實體。 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對應關係圖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1071563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altLang="en-US" sz="44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1.</a:t>
            </a:r>
            <a:r>
              <a:rPr lang="zh-TW" altLang="en-US" sz="44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一對一的關係</a:t>
            </a:r>
            <a:r>
              <a:rPr lang="en-US" altLang="en-US" sz="44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(1</a:t>
            </a:r>
            <a:r>
              <a:rPr lang="zh-TW" altLang="en-US" sz="44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：</a:t>
            </a:r>
            <a:r>
              <a:rPr lang="en-US" altLang="en-US" sz="44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1)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563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graphicFrame>
        <p:nvGraphicFramePr>
          <p:cNvPr id="56327" name="Object 2"/>
          <p:cNvGraphicFramePr>
            <a:graphicFrameLocks noChangeAspect="1"/>
          </p:cNvGraphicFramePr>
          <p:nvPr/>
        </p:nvGraphicFramePr>
        <p:xfrm>
          <a:off x="1428750" y="1571625"/>
          <a:ext cx="46672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4" name="Visio" r:id="rId4" imgW="4664354" imgH="677570" progId="Visio.Drawing.11">
                  <p:embed/>
                </p:oleObj>
              </mc:Choice>
              <mc:Fallback>
                <p:oleObj name="Visio" r:id="rId4" imgW="4664354" imgH="67757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571625"/>
                        <a:ext cx="46672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pic>
        <p:nvPicPr>
          <p:cNvPr id="563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14688"/>
            <a:ext cx="37147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0"/>
            <a:ext cx="8143875" cy="614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舉例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假設每一位老師僅能分配一間研究室，並且每一間研究室只能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被一位老師使用。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對應關係圖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endParaRPr kumimoji="0" lang="zh-TW" altLang="en-US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說明：每一位老師會對應到每一間研究室。</a:t>
            </a: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583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583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graphicFrame>
        <p:nvGraphicFramePr>
          <p:cNvPr id="58375" name="Object 3"/>
          <p:cNvGraphicFramePr>
            <a:graphicFrameLocks noChangeAspect="1"/>
          </p:cNvGraphicFramePr>
          <p:nvPr/>
        </p:nvGraphicFramePr>
        <p:xfrm>
          <a:off x="2143125" y="1214438"/>
          <a:ext cx="46672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1" name="Visio" r:id="rId4" imgW="4664354" imgH="677570" progId="Visio.Drawing.11">
                  <p:embed/>
                </p:oleObj>
              </mc:Choice>
              <mc:Fallback>
                <p:oleObj name="Visio" r:id="rId4" imgW="4664354" imgH="67757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1214438"/>
                        <a:ext cx="46672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37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3000375"/>
            <a:ext cx="377190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517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一對多的關係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(1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M)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：表示兩個實體之間的關係是一對多的關係。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AutoNum type="arabicPeriod"/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AutoNum type="arabicPeriod"/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說明：一個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實體會對應到多個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實體。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對應關係圖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endParaRPr kumimoji="0" lang="zh-TW" altLang="en-US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說明：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A3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實體對應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B3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與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B4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兩個實體</a:t>
            </a:r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1071563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altLang="en-US" sz="44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2.</a:t>
            </a:r>
            <a:r>
              <a:rPr lang="zh-TW" altLang="en-US" sz="44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一對多的關係</a:t>
            </a:r>
            <a:r>
              <a:rPr lang="en-US" altLang="en-US" sz="44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(1</a:t>
            </a:r>
            <a:r>
              <a:rPr lang="zh-TW" altLang="en-US" sz="44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：</a:t>
            </a:r>
            <a:r>
              <a:rPr lang="en-US" altLang="en-US" sz="44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M)</a:t>
            </a:r>
            <a:endParaRPr lang="zh-TW" altLang="en-US" dirty="0">
              <a:solidFill>
                <a:srgbClr val="A50021"/>
              </a:solidFill>
            </a:endParaRPr>
          </a:p>
        </p:txBody>
      </p:sp>
      <p:sp>
        <p:nvSpPr>
          <p:cNvPr id="604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604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604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graphicFrame>
        <p:nvGraphicFramePr>
          <p:cNvPr id="60425" name="Object 4"/>
          <p:cNvGraphicFramePr>
            <a:graphicFrameLocks noChangeAspect="1"/>
          </p:cNvGraphicFramePr>
          <p:nvPr/>
        </p:nvGraphicFramePr>
        <p:xfrm>
          <a:off x="1357313" y="1643063"/>
          <a:ext cx="46672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2" name="Visio" r:id="rId4" imgW="4664354" imgH="677570" progId="Visio.Drawing.11">
                  <p:embed/>
                </p:oleObj>
              </mc:Choice>
              <mc:Fallback>
                <p:oleObj name="Visio" r:id="rId4" imgW="4664354" imgH="67757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1643063"/>
                        <a:ext cx="46672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pic>
        <p:nvPicPr>
          <p:cNvPr id="60427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3357563"/>
            <a:ext cx="361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285750"/>
            <a:ext cx="8143875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舉例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假設每一位教授可以同時指導多位研究生，但每一位研究生只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能有一位指導教授，不可以有共同指導現象。</a:t>
            </a: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對應關係圖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endParaRPr kumimoji="0" lang="zh-TW" altLang="en-US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說明：每一位教授可以指導多位研究生，但每一位研究生只能有一位指導教授。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例如：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T3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教授同時指導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S3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與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S4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兩位研究生。但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S1~S4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只能找一位教授指導。</a:t>
            </a:r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624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6247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624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6247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graphicFrame>
        <p:nvGraphicFramePr>
          <p:cNvPr id="62473" name="Object 3"/>
          <p:cNvGraphicFramePr>
            <a:graphicFrameLocks noChangeAspect="1"/>
          </p:cNvGraphicFramePr>
          <p:nvPr/>
        </p:nvGraphicFramePr>
        <p:xfrm>
          <a:off x="2143125" y="1357313"/>
          <a:ext cx="46672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9" name="Visio" r:id="rId4" imgW="4664354" imgH="677570" progId="Visio.Drawing.11">
                  <p:embed/>
                </p:oleObj>
              </mc:Choice>
              <mc:Fallback>
                <p:oleObj name="Visio" r:id="rId4" imgW="4664354" imgH="67757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1357313"/>
                        <a:ext cx="46672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47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643188"/>
            <a:ext cx="3679825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0"/>
            <a:ext cx="814387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隨堂練習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以下兩個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(1:M)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的例子</a:t>
            </a: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，利用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「比率關係</a:t>
            </a: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」繪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出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1.</a:t>
            </a: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每一個</a:t>
            </a:r>
            <a:r>
              <a:rPr kumimoji="0" lang="zh-TW" altLang="en-US" sz="20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客戶</a:t>
            </a: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可以「下」多張</a:t>
            </a:r>
            <a:r>
              <a:rPr kumimoji="0" lang="zh-TW" altLang="en-U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訂單</a:t>
            </a:r>
            <a:endParaRPr kumimoji="0" lang="en-US" altLang="zh-TW" sz="2000" b="1" dirty="0" smtClean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 smtClean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2.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每一個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員工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可以「扶養」多位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眷屬</a:t>
            </a: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6656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517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3.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多對一的關係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(M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：表示兩個實體之間的關係是多對一的關係。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AutoNum type="arabicPeriod"/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AutoNum type="arabicPeriod"/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說明：一個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實體會對應到多個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實體。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對應關係圖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endParaRPr kumimoji="0" lang="zh-TW" altLang="en-US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說明：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B3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實體對應到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A3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與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A4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兩個實體</a:t>
            </a:r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1071563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altLang="en-US" sz="4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3.</a:t>
            </a:r>
            <a:r>
              <a:rPr lang="zh-TW" altLang="en-US" sz="4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多對一的關係</a:t>
            </a:r>
            <a:r>
              <a:rPr lang="en-US" altLang="en-US" sz="4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(M</a:t>
            </a:r>
            <a:r>
              <a:rPr lang="zh-TW" altLang="en-US" sz="4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：</a:t>
            </a:r>
            <a:r>
              <a:rPr lang="en-US" altLang="en-US" sz="4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686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686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686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686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6861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graphicFrame>
        <p:nvGraphicFramePr>
          <p:cNvPr id="68619" name="Object 4"/>
          <p:cNvGraphicFramePr>
            <a:graphicFrameLocks noChangeAspect="1"/>
          </p:cNvGraphicFramePr>
          <p:nvPr/>
        </p:nvGraphicFramePr>
        <p:xfrm>
          <a:off x="1357313" y="1643063"/>
          <a:ext cx="46672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6" name="Visio" r:id="rId4" imgW="4664354" imgH="677570" progId="Visio.Drawing.11">
                  <p:embed/>
                </p:oleObj>
              </mc:Choice>
              <mc:Fallback>
                <p:oleObj name="Visio" r:id="rId4" imgW="4664354" imgH="67757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1643063"/>
                        <a:ext cx="46672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pic>
        <p:nvPicPr>
          <p:cNvPr id="6862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3429000"/>
            <a:ext cx="3367088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00125"/>
            <a:ext cx="81438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「實體關係模式」是利用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「圖形化」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的表示法，可以很容易的被一般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非技術人員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所了解。因此，「實體關係模式」可視為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設計者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與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使用者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溝通的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工具與橋樑。</a:t>
            </a:r>
            <a:endParaRPr kumimoji="0" lang="en-US" altLang="zh-TW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基本上，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(Entity)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與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關係</a:t>
            </a:r>
            <a:r>
              <a:rPr kumimoji="0" lang="en-US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(Relation)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是用來將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事物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加以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模式化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，並且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以「圖形」表示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的方式來顯示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語意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。如下表所示。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928688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ER</a:t>
            </a:r>
            <a:r>
              <a:rPr lang="zh-TW" altLang="en-US" b="1" dirty="0" smtClean="0"/>
              <a:t>圖的符號表</a:t>
            </a:r>
            <a:endParaRPr lang="zh-TW" altLang="en-US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14438" y="3429000"/>
          <a:ext cx="7500937" cy="3259190"/>
        </p:xfrm>
        <a:graphic>
          <a:graphicData uri="http://schemas.openxmlformats.org/drawingml/2006/table">
            <a:tbl>
              <a:tblPr/>
              <a:tblGrid>
                <a:gridCol w="2214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03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ER</a:t>
                      </a: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圖之組成元素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表示符號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說明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89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實體</a:t>
                      </a: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(Entity)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用以</a:t>
                      </a:r>
                      <a:r>
                        <a:rPr kumimoji="0" lang="zh-TW" altLang="en-US" sz="1600" b="1" kern="1200" dirty="0" smtClean="0"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描述真實世界的物件</a:t>
                      </a: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。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例如：學生、員工及產品。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屬性</a:t>
                      </a: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(Attribute)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用來</a:t>
                      </a:r>
                      <a:r>
                        <a:rPr kumimoji="0" lang="zh-TW" altLang="en-US" sz="1600" b="1" kern="1200" dirty="0" smtClean="0"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描述實體的性質</a:t>
                      </a: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。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例如：學生的學號、姓名。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07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鍵值</a:t>
                      </a: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(Key)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用來</a:t>
                      </a:r>
                      <a:r>
                        <a:rPr kumimoji="0" lang="zh-TW" altLang="en-US" sz="1600" b="1" kern="1200" dirty="0" smtClean="0"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辨認</a:t>
                      </a: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某一實體集合中的每一個實體的</a:t>
                      </a:r>
                      <a:r>
                        <a:rPr kumimoji="0" lang="zh-TW" altLang="en-US" sz="1600" b="1" kern="1200" dirty="0" smtClean="0"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唯一性</a:t>
                      </a: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。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例如：學號、身分證字號。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342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關係</a:t>
                      </a: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(Relationship)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用來表示一個</a:t>
                      </a:r>
                      <a:r>
                        <a:rPr kumimoji="0" lang="zh-TW" altLang="en-US" sz="1600" b="1" kern="1200" dirty="0" smtClean="0"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實體</a:t>
                      </a: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與另一個</a:t>
                      </a:r>
                      <a:r>
                        <a:rPr kumimoji="0" lang="zh-TW" altLang="en-US" sz="1600" b="1" kern="1200" dirty="0" smtClean="0"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實體關聯</a:t>
                      </a: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的方式。</a:t>
                      </a:r>
                    </a:p>
                    <a:p>
                      <a:pPr marL="457200" indent="-457200" algn="l">
                        <a:spcAft>
                          <a:spcPts val="0"/>
                        </a:spcAf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例如：一對一關係、一對多關係、多對   多關係。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342" name="Rectangle 11"/>
          <p:cNvSpPr>
            <a:spLocks noChangeArrowheads="1"/>
          </p:cNvSpPr>
          <p:nvPr/>
        </p:nvSpPr>
        <p:spPr bwMode="auto">
          <a:xfrm>
            <a:off x="3700463" y="4086225"/>
            <a:ext cx="960437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3343" name="Oval 10"/>
          <p:cNvSpPr>
            <a:spLocks noChangeArrowheads="1"/>
          </p:cNvSpPr>
          <p:nvPr/>
        </p:nvSpPr>
        <p:spPr bwMode="auto">
          <a:xfrm>
            <a:off x="3843338" y="4586288"/>
            <a:ext cx="6858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3344" name="Oval 5"/>
          <p:cNvSpPr>
            <a:spLocks noChangeArrowheads="1"/>
          </p:cNvSpPr>
          <p:nvPr/>
        </p:nvSpPr>
        <p:spPr bwMode="auto">
          <a:xfrm>
            <a:off x="3843338" y="5157788"/>
            <a:ext cx="6858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3345" name="Line 4"/>
          <p:cNvSpPr>
            <a:spLocks noChangeShapeType="1"/>
          </p:cNvSpPr>
          <p:nvPr/>
        </p:nvSpPr>
        <p:spPr bwMode="auto">
          <a:xfrm flipH="1">
            <a:off x="4532313" y="6196013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46" name="Line 6"/>
          <p:cNvSpPr>
            <a:spLocks noChangeShapeType="1"/>
          </p:cNvSpPr>
          <p:nvPr/>
        </p:nvSpPr>
        <p:spPr bwMode="auto">
          <a:xfrm flipH="1">
            <a:off x="3986213" y="5372100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47" name="AutoShape 1"/>
          <p:cNvSpPr>
            <a:spLocks noChangeArrowheads="1"/>
          </p:cNvSpPr>
          <p:nvPr/>
        </p:nvSpPr>
        <p:spPr bwMode="auto">
          <a:xfrm>
            <a:off x="3843338" y="6015038"/>
            <a:ext cx="685800" cy="342900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3348" name="Line 2"/>
          <p:cNvSpPr>
            <a:spLocks noChangeShapeType="1"/>
          </p:cNvSpPr>
          <p:nvPr/>
        </p:nvSpPr>
        <p:spPr bwMode="auto">
          <a:xfrm flipH="1">
            <a:off x="3629025" y="6196013"/>
            <a:ext cx="2286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49" name="Line 3"/>
          <p:cNvSpPr>
            <a:spLocks noChangeShapeType="1"/>
          </p:cNvSpPr>
          <p:nvPr/>
        </p:nvSpPr>
        <p:spPr bwMode="auto">
          <a:xfrm flipH="1">
            <a:off x="3629025" y="5372100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285750"/>
            <a:ext cx="8143875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舉例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假設某一個國家型計畫，必須要由多位教授來共同主持一個國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科會總計畫</a:t>
            </a: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對應關係圖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endParaRPr kumimoji="0" lang="zh-TW" altLang="en-US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說明：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T3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與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T4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兩位教授同時主持一件國科會總計畫案。</a:t>
            </a:r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706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7066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7066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7066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706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7066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graphicFrame>
        <p:nvGraphicFramePr>
          <p:cNvPr id="70667" name="Object 3"/>
          <p:cNvGraphicFramePr>
            <a:graphicFrameLocks noChangeAspect="1"/>
          </p:cNvGraphicFramePr>
          <p:nvPr/>
        </p:nvGraphicFramePr>
        <p:xfrm>
          <a:off x="2071688" y="1428750"/>
          <a:ext cx="46672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3" name="Visio" r:id="rId4" imgW="4664354" imgH="677570" progId="Visio.Drawing.11">
                  <p:embed/>
                </p:oleObj>
              </mc:Choice>
              <mc:Fallback>
                <p:oleObj name="Visio" r:id="rId4" imgW="4664354" imgH="67757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1428750"/>
                        <a:ext cx="46672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066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00375"/>
            <a:ext cx="3571875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55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4.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多對多的關係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(M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N)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：表示兩個實體之間的關係是多對多的關係。</a:t>
            </a:r>
          </a:p>
          <a:p>
            <a:pPr marL="342900" indent="-342900" eaLnBrk="1" hangingPunct="1">
              <a:lnSpc>
                <a:spcPct val="150000"/>
              </a:lnSpc>
              <a:buFontTx/>
              <a:buAutoNum type="arabicPeriod"/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AutoNum type="arabicPeriod"/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說明：多個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實體會對應到多個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實體。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對應關係圖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endParaRPr kumimoji="0" lang="zh-TW" altLang="en-US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說明：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A1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、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A2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及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A3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三個實體對應一個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B1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實體，並且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B1,B2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及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B3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三個實體對應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一個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A3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</a:t>
            </a:r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1071563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altLang="en-US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4.</a:t>
            </a:r>
            <a:r>
              <a:rPr lang="zh-TW" altLang="en-US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多對多的關係</a:t>
            </a:r>
            <a:r>
              <a:rPr lang="en-US" altLang="en-US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(M</a:t>
            </a:r>
            <a:r>
              <a:rPr lang="zh-TW" altLang="en-US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：</a:t>
            </a:r>
            <a:r>
              <a:rPr lang="en-US" altLang="en-US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N)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727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727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727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7271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727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727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727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graphicFrame>
        <p:nvGraphicFramePr>
          <p:cNvPr id="72717" name="Object 4"/>
          <p:cNvGraphicFramePr>
            <a:graphicFrameLocks noChangeAspect="1"/>
          </p:cNvGraphicFramePr>
          <p:nvPr/>
        </p:nvGraphicFramePr>
        <p:xfrm>
          <a:off x="1357313" y="1643063"/>
          <a:ext cx="46672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4" name="Visio" r:id="rId4" imgW="4664354" imgH="677570" progId="Visio.Drawing.11">
                  <p:embed/>
                </p:oleObj>
              </mc:Choice>
              <mc:Fallback>
                <p:oleObj name="Visio" r:id="rId4" imgW="4664354" imgH="67757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1643063"/>
                        <a:ext cx="46672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pic>
        <p:nvPicPr>
          <p:cNvPr id="7271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3357563"/>
            <a:ext cx="329565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285750"/>
            <a:ext cx="8143875" cy="55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舉例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假設每一位教授可以申請國科會多項計畫，並且每一項計畫也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可以由多位教授來共同申請。</a:t>
            </a: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對應關係圖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endParaRPr kumimoji="0" lang="zh-TW" altLang="en-US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說明：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T3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教授申請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P1,P2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及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P3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三項計畫，並且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P1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計畫被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T1,T2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及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T3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三位教授共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同申請。</a:t>
            </a:r>
          </a:p>
        </p:txBody>
      </p:sp>
      <p:sp>
        <p:nvSpPr>
          <p:cNvPr id="747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7475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7475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7475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7476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747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7476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7476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7476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graphicFrame>
        <p:nvGraphicFramePr>
          <p:cNvPr id="74765" name="Object 3"/>
          <p:cNvGraphicFramePr>
            <a:graphicFrameLocks noChangeAspect="1"/>
          </p:cNvGraphicFramePr>
          <p:nvPr/>
        </p:nvGraphicFramePr>
        <p:xfrm>
          <a:off x="2071688" y="1357313"/>
          <a:ext cx="46672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1" name="Visio" r:id="rId4" imgW="4664354" imgH="677570" progId="Visio.Drawing.11">
                  <p:embed/>
                </p:oleObj>
              </mc:Choice>
              <mc:Fallback>
                <p:oleObj name="Visio" r:id="rId4" imgW="4664354" imgH="67757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1357313"/>
                        <a:ext cx="46672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76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571750"/>
            <a:ext cx="350043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0"/>
            <a:ext cx="814387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隨堂練習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以下三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(M:N)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的例子，利用「比率關係」繪出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</a:t>
            </a: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1.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每一個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客戶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可以「購買」多個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零件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，並且每一個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零件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可以被多位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客戶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來預訂。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2.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每一位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可以「選修」多門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，並且每一個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可以被多位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來選修。</a:t>
            </a: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3.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每一張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訂單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可以「包含」多個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產品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，並且每一個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產品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可以被多張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訂單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來訂。</a:t>
            </a: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788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7885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zh-TW" altLang="en-US" b="1" dirty="0" smtClean="0"/>
              <a:t>關係的參與限制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是指「實體的實例」是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全部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或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部分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參與關係，它可以分為兩種。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分類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1.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全部參與限制條件（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Total Participation Constraints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）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2.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部分參與限制條件（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Partial Participation Constraints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7652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zh-TW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全部參與限制條件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是指實體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全部集合中的實例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都參與關聯性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 使用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雙線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來標示，也稱為「存在相依」。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在「課程」與「考試」實體型態的一對多關聯中，課程實體只部分參與，因為課程可能沒有考試，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考試實體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全部參與關聯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，因為如果課程有考試，就一定存在考試實體，如下圖所示：</a:t>
            </a:r>
          </a:p>
          <a:p>
            <a:pPr eaLnBrk="1" hangingPunct="1">
              <a:lnSpc>
                <a:spcPct val="150000"/>
              </a:lnSpc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1525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286250"/>
            <a:ext cx="40386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286000" y="6286500"/>
            <a:ext cx="45005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部分參與限制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全部參與限制</a:t>
            </a:r>
          </a:p>
        </p:txBody>
      </p:sp>
      <p:sp>
        <p:nvSpPr>
          <p:cNvPr id="6" name="橢圓 5"/>
          <p:cNvSpPr/>
          <p:nvPr/>
        </p:nvSpPr>
        <p:spPr>
          <a:xfrm>
            <a:off x="4572000" y="4357688"/>
            <a:ext cx="714375" cy="571500"/>
          </a:xfrm>
          <a:prstGeom prst="ellipse">
            <a:avLst/>
          </a:prstGeom>
          <a:noFill/>
          <a:ln w="508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572000" y="6215063"/>
            <a:ext cx="1928813" cy="571500"/>
          </a:xfrm>
          <a:prstGeom prst="ellipse">
            <a:avLst/>
          </a:prstGeom>
          <a:noFill/>
          <a:ln w="508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95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zh-TW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部分參與限制條件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是指在實體全部集合中只有部分實例參與關聯性，使用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單線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標示。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在「課程」與「考試」實體型態的一對多關聯中，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課程實體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只部分參與，因為課程可能沒有考試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，考試實體是全部參與關聯，因為如果課程有考試，就一定存在考試實體，如下圖所示：</a:t>
            </a:r>
          </a:p>
          <a:p>
            <a:pPr eaLnBrk="1" hangingPunct="1">
              <a:lnSpc>
                <a:spcPct val="150000"/>
              </a:lnSpc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1546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071938"/>
            <a:ext cx="40386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橢圓 4"/>
          <p:cNvSpPr/>
          <p:nvPr/>
        </p:nvSpPr>
        <p:spPr>
          <a:xfrm>
            <a:off x="3143250" y="4143375"/>
            <a:ext cx="714375" cy="571500"/>
          </a:xfrm>
          <a:prstGeom prst="ellipse">
            <a:avLst/>
          </a:prstGeom>
          <a:noFill/>
          <a:ln w="508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214563" y="6072188"/>
            <a:ext cx="1928812" cy="571500"/>
          </a:xfrm>
          <a:prstGeom prst="ellipse">
            <a:avLst/>
          </a:prstGeom>
          <a:noFill/>
          <a:ln w="508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86000" y="6143625"/>
            <a:ext cx="45005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部分參與限制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全部參與限制</a:t>
            </a:r>
          </a:p>
        </p:txBody>
      </p:sp>
    </p:spTree>
    <p:extLst>
      <p:ext uri="{BB962C8B-B14F-4D97-AF65-F5344CB8AC3E}">
        <p14:creationId xmlns:p14="http://schemas.microsoft.com/office/powerpoint/2010/main" val="336254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1.</a:t>
            </a: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強制單基數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：指一個實體參與其關係的案例數最少一個，最多也一個。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2. 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強制多基數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：指一個實體參與其關係的案例數最少一個，最多有多個。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3. </a:t>
            </a: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選擇單基數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：指一個實體參與其關係的案例數最少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0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個，最多有一個。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4. </a:t>
            </a:r>
            <a:r>
              <a:rPr kumimoji="0"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選擇多基數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：指一個實體參與其關係的案例數最少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0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個，最多有多個。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1" name="標題 10"/>
          <p:cNvSpPr>
            <a:spLocks noGrp="1"/>
          </p:cNvSpPr>
          <p:nvPr>
            <p:ph type="title"/>
          </p:nvPr>
        </p:nvSpPr>
        <p:spPr>
          <a:xfrm>
            <a:off x="1071563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zh-TW" altLang="en-US" sz="3600" b="1" dirty="0" smtClean="0"/>
              <a:t>二、利用「雞爪圖基數性」來表示：</a:t>
            </a:r>
            <a:endParaRPr lang="zh-TW" altLang="en-US" sz="3600" dirty="0"/>
          </a:p>
        </p:txBody>
      </p:sp>
      <p:pic>
        <p:nvPicPr>
          <p:cNvPr id="809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1571625"/>
            <a:ext cx="4610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2786063"/>
            <a:ext cx="4610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4143375"/>
            <a:ext cx="4610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5429250"/>
            <a:ext cx="4610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1.</a:t>
            </a: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強制單基數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：指一個實體參與其關係的案例數最少一個，最多也一個。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AutoNum type="arabicPeriod"/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AutoNum type="arabicPeriod"/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  說明：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實體參與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實體關係的案例數最少一個，最多也一個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亦即洽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             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只有一個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實例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假設每一位老師僅能分配一間研究室，並且每一間研究室一定要被分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配給老師。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pic>
        <p:nvPicPr>
          <p:cNvPr id="8295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643063"/>
            <a:ext cx="4610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1071563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altLang="zh-TW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1.</a:t>
            </a:r>
            <a:r>
              <a:rPr lang="zh-TW" altLang="en-US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強制單基數</a:t>
            </a:r>
            <a:endParaRPr lang="zh-TW" altLang="en-US" dirty="0"/>
          </a:p>
        </p:txBody>
      </p:sp>
      <p:pic>
        <p:nvPicPr>
          <p:cNvPr id="829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5729288"/>
            <a:ext cx="4610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948940" y="5797571"/>
            <a:ext cx="84582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716016" y="5740302"/>
            <a:ext cx="91782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143000"/>
            <a:ext cx="814387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2. 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強制多基數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：指一個實體參與其關係的案例數最少一個，最多有多個。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說明：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實體參與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實體關係的案例數最少一個，最多有多個。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zh-TW" altLang="en-US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實例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假設每一位教授至少要指導一位研究生，也可以多位，但每一位研究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生只能被一位教授指導。</a:t>
            </a:r>
          </a:p>
          <a:p>
            <a:pPr eaLnBrk="1" hangingPunct="1">
              <a:lnSpc>
                <a:spcPct val="150000"/>
              </a:lnSpc>
              <a:defRPr/>
            </a:pPr>
            <a:endParaRPr kumimoji="0" lang="zh-TW" altLang="en-US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84995" name="Rectangle 2"/>
          <p:cNvSpPr>
            <a:spLocks noChangeArrowheads="1"/>
          </p:cNvSpPr>
          <p:nvPr/>
        </p:nvSpPr>
        <p:spPr bwMode="auto">
          <a:xfrm>
            <a:off x="0" y="928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84996" name="Rectangle 2"/>
          <p:cNvSpPr>
            <a:spLocks noChangeArrowheads="1"/>
          </p:cNvSpPr>
          <p:nvPr/>
        </p:nvSpPr>
        <p:spPr bwMode="auto">
          <a:xfrm>
            <a:off x="0" y="928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pic>
        <p:nvPicPr>
          <p:cNvPr id="8499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785938"/>
            <a:ext cx="4610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標題 11"/>
          <p:cNvSpPr>
            <a:spLocks noGrp="1"/>
          </p:cNvSpPr>
          <p:nvPr>
            <p:ph type="title"/>
          </p:nvPr>
        </p:nvSpPr>
        <p:spPr>
          <a:xfrm>
            <a:off x="1071563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2. </a:t>
            </a:r>
            <a:r>
              <a:rPr lang="zh-TW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強制多基數</a:t>
            </a:r>
            <a:endParaRPr lang="zh-TW" altLang="en-US" dirty="0"/>
          </a:p>
        </p:txBody>
      </p:sp>
      <p:pic>
        <p:nvPicPr>
          <p:cNvPr id="8500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75992"/>
            <a:ext cx="4610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0"/>
            <a:ext cx="8143875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資料庫設計者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與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使用者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進行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訪談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之後，描述了一段事實「情境」的需求如下：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1.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每一位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客戶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可以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下一張以上的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訂單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，也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可以沒有下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訂單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2.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但是，每一張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訂單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一定會有一位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客戶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的下單資料。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請將以上的「情境」轉換成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E-R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</a:t>
            </a: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 smtClean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說明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：一個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「實體」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在關聯式資料庫中視為一個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「資料表」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，對於一個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實體而言，它可以含有多個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「屬性」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(Attribute)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用以描述該實體，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在關聯式資料庫中，則以資料表的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「欄位」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來表示。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1143000" y="3071813"/>
            <a:ext cx="7794625" cy="2143125"/>
            <a:chOff x="1143000" y="3071813"/>
            <a:chExt cx="7794625" cy="2143125"/>
          </a:xfrm>
        </p:grpSpPr>
        <p:graphicFrame>
          <p:nvGraphicFramePr>
            <p:cNvPr id="15363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4678749"/>
                </p:ext>
              </p:extLst>
            </p:nvPr>
          </p:nvGraphicFramePr>
          <p:xfrm>
            <a:off x="1143000" y="3071813"/>
            <a:ext cx="7794625" cy="2143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8" name="Visio" r:id="rId4" imgW="7102627" imgH="1954769" progId="Visio.Drawing.11">
                    <p:embed/>
                  </p:oleObj>
                </mc:Choice>
                <mc:Fallback>
                  <p:oleObj name="Visio" r:id="rId4" imgW="7102627" imgH="1954769" progId="Visio.Drawing.11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3071813"/>
                          <a:ext cx="7794625" cy="2143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3635896" y="4725144"/>
              <a:ext cx="11521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128" y="4748004"/>
              <a:ext cx="947605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143000"/>
            <a:ext cx="8143875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3. </a:t>
            </a: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選擇單基數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：指一個實體參與其關係的案例數最少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0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個，最多有一個。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TW" dirty="0"/>
          </a:p>
          <a:p>
            <a:pPr eaLnBrk="1" hangingPunct="1">
              <a:lnSpc>
                <a:spcPct val="150000"/>
              </a:lnSpc>
              <a:defRPr/>
            </a:pPr>
            <a:endParaRPr lang="en-US" altLang="zh-TW" dirty="0"/>
          </a:p>
          <a:p>
            <a:pPr eaLnBrk="1" hangingPunct="1">
              <a:lnSpc>
                <a:spcPct val="150000"/>
              </a:lnSpc>
              <a:defRPr/>
            </a:pPr>
            <a:endParaRPr lang="en-US" altLang="zh-TW" dirty="0"/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說明：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實體參與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實體關係的案例數最少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0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個，最多有一個。</a:t>
            </a:r>
          </a:p>
          <a:p>
            <a:pPr eaLnBrk="1" hangingPunct="1">
              <a:lnSpc>
                <a:spcPct val="150000"/>
              </a:lnSpc>
              <a:defRPr/>
            </a:pPr>
            <a:endParaRPr kumimoji="0" lang="zh-TW" altLang="en-US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假設每一位老師分配一位助教，但也有可能沒有，而每一位助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教一定只能被分配給一位老師，不能多位。</a:t>
            </a:r>
          </a:p>
          <a:p>
            <a:pPr eaLnBrk="1" hangingPunct="1">
              <a:lnSpc>
                <a:spcPct val="150000"/>
              </a:lnSpc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87043" name="Rectangle 2"/>
          <p:cNvSpPr>
            <a:spLocks noChangeArrowheads="1"/>
          </p:cNvSpPr>
          <p:nvPr/>
        </p:nvSpPr>
        <p:spPr bwMode="auto">
          <a:xfrm>
            <a:off x="0" y="928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pic>
        <p:nvPicPr>
          <p:cNvPr id="8704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1857375"/>
            <a:ext cx="4610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標題 11"/>
          <p:cNvSpPr>
            <a:spLocks noGrp="1"/>
          </p:cNvSpPr>
          <p:nvPr>
            <p:ph type="title"/>
          </p:nvPr>
        </p:nvSpPr>
        <p:spPr>
          <a:xfrm>
            <a:off x="1071563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3. 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選擇單基數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2266950" y="5260658"/>
            <a:ext cx="4610100" cy="628650"/>
            <a:chOff x="2266950" y="5660708"/>
            <a:chExt cx="4610100" cy="628650"/>
          </a:xfrm>
        </p:grpSpPr>
        <p:pic>
          <p:nvPicPr>
            <p:cNvPr id="870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6950" y="5660708"/>
              <a:ext cx="4610100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" name="圖片 2" descr="畫面剪輯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602" y="5751194"/>
              <a:ext cx="709326" cy="377301"/>
            </a:xfrm>
            <a:prstGeom prst="rect">
              <a:avLst/>
            </a:prstGeom>
          </p:spPr>
        </p:pic>
        <p:pic>
          <p:nvPicPr>
            <p:cNvPr id="4" name="圖片 3" descr="畫面剪輯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5782881"/>
              <a:ext cx="648072" cy="35727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214438"/>
            <a:ext cx="814387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4. </a:t>
            </a:r>
            <a:r>
              <a:rPr kumimoji="0"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選擇多基數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：指一個實體參與其關係的案例數最少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0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個，最多有多個。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說明：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實體參與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實體關係的案例數最少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0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個，最多有多個。</a:t>
            </a: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假設每一位教授可以申請國科會多項計畫，但也可以不申請，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而每一件計畫至少要有一位老師來申請。</a:t>
            </a:r>
          </a:p>
          <a:p>
            <a:pPr eaLnBrk="1" hangingPunct="1">
              <a:lnSpc>
                <a:spcPct val="150000"/>
              </a:lnSpc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89091" name="Rectangle 2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pic>
        <p:nvPicPr>
          <p:cNvPr id="8909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857375"/>
            <a:ext cx="4610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標題 11"/>
          <p:cNvSpPr>
            <a:spLocks noGrp="1"/>
          </p:cNvSpPr>
          <p:nvPr>
            <p:ph type="title"/>
          </p:nvPr>
        </p:nvSpPr>
        <p:spPr>
          <a:xfrm>
            <a:off x="1071563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4. </a:t>
            </a:r>
            <a:r>
              <a:rPr lang="zh-TW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選擇多基數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266950" y="5435169"/>
            <a:ext cx="4610100" cy="628650"/>
            <a:chOff x="2071688" y="5729288"/>
            <a:chExt cx="4610100" cy="628650"/>
          </a:xfrm>
        </p:grpSpPr>
        <p:pic>
          <p:nvPicPr>
            <p:cNvPr id="890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688" y="5729288"/>
              <a:ext cx="4610100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圖片 1" descr="畫面剪輯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238" y="5814824"/>
              <a:ext cx="761535" cy="410716"/>
            </a:xfrm>
            <a:prstGeom prst="rect">
              <a:avLst/>
            </a:prstGeom>
          </p:spPr>
        </p:pic>
        <p:pic>
          <p:nvPicPr>
            <p:cNvPr id="3" name="圖片 2" descr="畫面剪輯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2660" y="5813472"/>
              <a:ext cx="683156" cy="4334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0"/>
            <a:ext cx="814387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隨堂練習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以下兩個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(1:M)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的例子</a:t>
            </a: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，利用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「雞爪圖基數性</a:t>
            </a: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」繪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出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</a:t>
            </a: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 smtClean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假設每一個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客戶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至少要「下」一張以上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訂單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，但是每一張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訂單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僅能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被一位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客戶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來下。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 smtClean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2.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假設每一個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員工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可以「扶養」多位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眷屬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，也可以沒有扶養。但是每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一個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眷屬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一定被一位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員工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來扶養。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931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931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9319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0"/>
            <a:ext cx="814387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隨堂練習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以下三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(M:N)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的例子， </a:t>
            </a: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利用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「雞爪圖基數性</a:t>
            </a: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」繪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出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每一個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客戶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可以「預訂」多個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零件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，也可以不訂。並且每一個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零件</a:t>
            </a: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可以被多位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客戶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來預訂，也可以沒有被訂。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2.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每一位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可以「選修」至少要選一門以上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，而每一個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以被多位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來選修，也可以沒有被選</a:t>
            </a: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3.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每一張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訂單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可以「包含」至少有一項以上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產品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，並且每一個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產品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以被包含在多張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訂單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來訂，也可以沒有被訂。</a:t>
            </a: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972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9728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517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是指在關聯型態更進一步標示「實體」允許參與關聯的範圍。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分類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(1,N)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、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(0,N)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、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(1,1)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和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(0,1)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1. </a:t>
            </a:r>
            <a:r>
              <a:rPr kumimoji="0" lang="en-US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(1,1) 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：指一個實體參與其關係的案例數最少一個，最多也一個。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2. (1,N)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：指一個實體參與其關係的案例數最少一個，最多有多個。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3. (0,1)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：指一個實體參與其關係的案例數最少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0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個，最多有一個。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4. (0,N)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：指一個實體參與其關係的案例數最少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0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個，最多有多個。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1" name="標題 10"/>
          <p:cNvSpPr>
            <a:spLocks noGrp="1"/>
          </p:cNvSpPr>
          <p:nvPr>
            <p:ph type="title"/>
          </p:nvPr>
        </p:nvSpPr>
        <p:spPr>
          <a:xfrm>
            <a:off x="1071563" y="0"/>
            <a:ext cx="8072437" cy="1143000"/>
          </a:xfrm>
        </p:spPr>
        <p:txBody>
          <a:bodyPr/>
          <a:lstStyle/>
          <a:p>
            <a:pPr>
              <a:defRPr/>
            </a:pPr>
            <a:r>
              <a:rPr lang="zh-TW" altLang="en-US" sz="3600" b="1" dirty="0" smtClean="0"/>
              <a:t>三、利用「基數限制條件」來表示：</a:t>
            </a:r>
          </a:p>
        </p:txBody>
      </p:sp>
      <p:pic>
        <p:nvPicPr>
          <p:cNvPr id="993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28875"/>
            <a:ext cx="46101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714750"/>
            <a:ext cx="46101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857750"/>
            <a:ext cx="46101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153150"/>
            <a:ext cx="46101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1.</a:t>
            </a:r>
            <a:r>
              <a:rPr kumimoji="0" lang="en-US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(1,1) 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：指一個實體參與其關係的案例數最少一個，最多也一個。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AutoNum type="arabicPeriod"/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AutoNum type="arabicPeriod"/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  說明：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實體參與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實體關係的案例數最少一個，最多也一個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亦即洽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             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只有一個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實例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假設每一位老師僅能分配一間研究室，並且每一間研究室一定要被分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配給老師。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013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1071563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zh-TW" altLang="en-US" sz="4400" b="1" dirty="0" smtClean="0">
                <a:solidFill>
                  <a:srgbClr val="006600"/>
                </a:solidFill>
              </a:rPr>
              <a:t>基數限制條件：</a:t>
            </a:r>
            <a:r>
              <a:rPr lang="en-US" altLang="en-US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(1,1)</a:t>
            </a:r>
            <a:endParaRPr lang="zh-TW" altLang="en-US" dirty="0">
              <a:solidFill>
                <a:srgbClr val="006600"/>
              </a:solidFill>
            </a:endParaRPr>
          </a:p>
        </p:txBody>
      </p:sp>
      <p:pic>
        <p:nvPicPr>
          <p:cNvPr id="1013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1571625"/>
            <a:ext cx="46101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903381"/>
            <a:ext cx="4610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143000"/>
            <a:ext cx="8143875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2. (1,N)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：指一個實體參與其關係的案例數最少一個，最多有多個。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說明：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實體參與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實體關係的案例數最少一個，最多有多個。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zh-TW" altLang="en-US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實例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假設每一位教授至少要指導一位研究生，也可以多位，但每一位研究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生只能被一位教授指導。</a:t>
            </a:r>
          </a:p>
          <a:p>
            <a:pPr eaLnBrk="1" hangingPunct="1">
              <a:lnSpc>
                <a:spcPct val="150000"/>
              </a:lnSpc>
              <a:defRPr/>
            </a:pPr>
            <a:endParaRPr kumimoji="0" lang="zh-TW" altLang="en-US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03427" name="Rectangle 2"/>
          <p:cNvSpPr>
            <a:spLocks noChangeArrowheads="1"/>
          </p:cNvSpPr>
          <p:nvPr/>
        </p:nvSpPr>
        <p:spPr bwMode="auto">
          <a:xfrm>
            <a:off x="0" y="928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03428" name="Rectangle 2"/>
          <p:cNvSpPr>
            <a:spLocks noChangeArrowheads="1"/>
          </p:cNvSpPr>
          <p:nvPr/>
        </p:nvSpPr>
        <p:spPr bwMode="auto">
          <a:xfrm>
            <a:off x="0" y="928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1" name="標題 11"/>
          <p:cNvSpPr>
            <a:spLocks noGrp="1"/>
          </p:cNvSpPr>
          <p:nvPr>
            <p:ph type="title"/>
          </p:nvPr>
        </p:nvSpPr>
        <p:spPr>
          <a:xfrm>
            <a:off x="1071563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zh-TW" altLang="en-US" sz="4000" b="1" dirty="0" smtClean="0">
                <a:solidFill>
                  <a:srgbClr val="A50021"/>
                </a:solidFill>
              </a:rPr>
              <a:t>基數限制條件：</a:t>
            </a:r>
            <a:r>
              <a:rPr lang="en-US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(1,N)</a:t>
            </a:r>
            <a:endParaRPr lang="zh-TW" altLang="en-US" dirty="0">
              <a:solidFill>
                <a:srgbClr val="A50021"/>
              </a:solidFill>
            </a:endParaRPr>
          </a:p>
        </p:txBody>
      </p:sp>
      <p:pic>
        <p:nvPicPr>
          <p:cNvPr id="1034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1643063"/>
            <a:ext cx="46101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865279"/>
            <a:ext cx="4610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143000"/>
            <a:ext cx="814387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3. (0,1)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：指一個實體參與其關係的案例數最少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0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個，最多有一個。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TW" dirty="0"/>
          </a:p>
          <a:p>
            <a:pPr eaLnBrk="1" hangingPunct="1">
              <a:lnSpc>
                <a:spcPct val="150000"/>
              </a:lnSpc>
              <a:defRPr/>
            </a:pPr>
            <a:endParaRPr lang="en-US" altLang="zh-TW" dirty="0"/>
          </a:p>
          <a:p>
            <a:pPr eaLnBrk="1" hangingPunct="1">
              <a:lnSpc>
                <a:spcPct val="150000"/>
              </a:lnSpc>
              <a:defRPr/>
            </a:pPr>
            <a:endParaRPr lang="en-US" altLang="zh-TW" dirty="0"/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說明：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實體參與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實體關係的案例數最少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0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個，最多有一個。</a:t>
            </a:r>
          </a:p>
          <a:p>
            <a:pPr eaLnBrk="1" hangingPunct="1">
              <a:lnSpc>
                <a:spcPct val="150000"/>
              </a:lnSpc>
              <a:defRPr/>
            </a:pPr>
            <a:endParaRPr kumimoji="0" lang="zh-TW" altLang="en-US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假設每一位老師分配一位助教，但也有可能沒有，而每一位助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教一定只能被分配給一位老師，不能多位。</a:t>
            </a:r>
          </a:p>
          <a:p>
            <a:pPr eaLnBrk="1" hangingPunct="1">
              <a:lnSpc>
                <a:spcPct val="150000"/>
              </a:lnSpc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05475" name="Rectangle 2"/>
          <p:cNvSpPr>
            <a:spLocks noChangeArrowheads="1"/>
          </p:cNvSpPr>
          <p:nvPr/>
        </p:nvSpPr>
        <p:spPr bwMode="auto">
          <a:xfrm>
            <a:off x="0" y="928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標題 11"/>
          <p:cNvSpPr>
            <a:spLocks noGrp="1"/>
          </p:cNvSpPr>
          <p:nvPr>
            <p:ph type="title"/>
          </p:nvPr>
        </p:nvSpPr>
        <p:spPr>
          <a:xfrm>
            <a:off x="1071563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zh-TW" altLang="en-US" sz="4400" b="1" dirty="0" smtClean="0">
                <a:solidFill>
                  <a:srgbClr val="0000FF"/>
                </a:solidFill>
              </a:rPr>
              <a:t>基數限制條件：</a:t>
            </a:r>
            <a:r>
              <a:rPr lang="en-US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(0,1)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pic>
        <p:nvPicPr>
          <p:cNvPr id="1054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1857375"/>
            <a:ext cx="46101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群組 3"/>
          <p:cNvGrpSpPr/>
          <p:nvPr/>
        </p:nvGrpSpPr>
        <p:grpSpPr>
          <a:xfrm>
            <a:off x="2123728" y="4999016"/>
            <a:ext cx="4610100" cy="657225"/>
            <a:chOff x="2123728" y="4999016"/>
            <a:chExt cx="4610100" cy="657225"/>
          </a:xfrm>
        </p:grpSpPr>
        <p:pic>
          <p:nvPicPr>
            <p:cNvPr id="10547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4999016"/>
              <a:ext cx="4610100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圖片 1" descr="畫面剪輯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0152" y="5186333"/>
              <a:ext cx="546818" cy="282625"/>
            </a:xfrm>
            <a:prstGeom prst="rect">
              <a:avLst/>
            </a:prstGeom>
          </p:spPr>
        </p:pic>
        <p:pic>
          <p:nvPicPr>
            <p:cNvPr id="3" name="圖片 2" descr="畫面剪輯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5113318"/>
              <a:ext cx="663251" cy="37171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214438"/>
            <a:ext cx="8143875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4. (0,N)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：指一個實體參與其關係的案例數最少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0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個，最多有多個。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說明：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實體參與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實體關係的案例數最少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0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個，最多有多個。</a:t>
            </a: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假設每一位教授可以申請國科會多項計畫，但也可以不申請，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而每一件計畫至少要有一位老師來申請。</a:t>
            </a:r>
          </a:p>
          <a:p>
            <a:pPr eaLnBrk="1" hangingPunct="1">
              <a:lnSpc>
                <a:spcPct val="150000"/>
              </a:lnSpc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07523" name="Rectangle 2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標題 11"/>
          <p:cNvSpPr>
            <a:spLocks noGrp="1"/>
          </p:cNvSpPr>
          <p:nvPr>
            <p:ph type="title"/>
          </p:nvPr>
        </p:nvSpPr>
        <p:spPr>
          <a:xfrm>
            <a:off x="1071563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zh-TW" altLang="en-US" sz="4000" b="1" dirty="0" smtClean="0">
                <a:solidFill>
                  <a:srgbClr val="002060"/>
                </a:solidFill>
              </a:rPr>
              <a:t>基數限制條件：</a:t>
            </a:r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(0,N)</a:t>
            </a:r>
            <a:endParaRPr lang="zh-TW" altLang="en-US" dirty="0">
              <a:solidFill>
                <a:srgbClr val="002060"/>
              </a:solidFill>
            </a:endParaRPr>
          </a:p>
        </p:txBody>
      </p:sp>
      <p:pic>
        <p:nvPicPr>
          <p:cNvPr id="1075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785938"/>
            <a:ext cx="46101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群組 3"/>
          <p:cNvGrpSpPr/>
          <p:nvPr/>
        </p:nvGrpSpPr>
        <p:grpSpPr>
          <a:xfrm>
            <a:off x="2143125" y="4645820"/>
            <a:ext cx="4610100" cy="666750"/>
            <a:chOff x="2143125" y="4645820"/>
            <a:chExt cx="4610100" cy="666750"/>
          </a:xfrm>
        </p:grpSpPr>
        <p:pic>
          <p:nvPicPr>
            <p:cNvPr id="1075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125" y="4645820"/>
              <a:ext cx="4610100" cy="66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圖片 1" descr="畫面剪輯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144" y="4756235"/>
              <a:ext cx="720080" cy="408045"/>
            </a:xfrm>
            <a:prstGeom prst="rect">
              <a:avLst/>
            </a:prstGeom>
          </p:spPr>
        </p:pic>
        <p:pic>
          <p:nvPicPr>
            <p:cNvPr id="3" name="圖片 2" descr="畫面剪輯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4756235"/>
              <a:ext cx="682814" cy="44591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0"/>
            <a:ext cx="8143875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隨堂練習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以下兩個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(1:M)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的例子</a:t>
            </a: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，利用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「基數限制條件」繪出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解答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1.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假設每一個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客戶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至少要「下」一張以上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訂單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，但是每一張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訂單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僅能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被一位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客戶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來下。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 smtClean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2.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假設每一個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員工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可以「扶養」多位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眷屬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，也可以沒有扶養。但是每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一個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眷屬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一定被一位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員工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來扶養。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116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116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116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3-2  </a:t>
            </a:r>
            <a:r>
              <a:rPr lang="zh-TW" altLang="en-US" b="1" dirty="0" smtClean="0"/>
              <a:t>實體（</a:t>
            </a:r>
            <a:r>
              <a:rPr lang="en-US" b="1" dirty="0" smtClean="0"/>
              <a:t>Entity</a:t>
            </a:r>
            <a:r>
              <a:rPr lang="zh-TW" altLang="en-US" b="1" dirty="0" smtClean="0"/>
              <a:t>）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(Entity)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是用以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描述真實世界的物件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。基本上，實體的定義如下：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1.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用來描述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實際存在的事物</a:t>
            </a:r>
            <a:r>
              <a:rPr kumimoji="0" lang="en-US" altLang="zh-TW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如：學生</a:t>
            </a:r>
            <a:r>
              <a:rPr kumimoji="0" lang="en-US" altLang="zh-TW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也可以是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邏輯抽象的概念</a:t>
            </a:r>
            <a:r>
              <a:rPr kumimoji="0" lang="en-US" altLang="zh-TW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如：課程</a:t>
            </a:r>
            <a:r>
              <a:rPr kumimoji="0" lang="en-US" altLang="zh-TW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2.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必須可以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被識別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，亦即能夠清楚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分辨出兩個不同的實體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3.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都是以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「名詞」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的型式來命名，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不可以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「形容詞」或「動詞」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學生、員工及產品。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分類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1.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強實體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(strong entity)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2.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弱實體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(weak entity)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0"/>
            <a:ext cx="8143875" cy="609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隨堂練習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以下三個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(1:M)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的例子</a:t>
            </a: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，利用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「基數限制條件」繪出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解答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1.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每一個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客戶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可以「預訂」多個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零件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，也可以不訂。並且每一個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零件</a:t>
            </a: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可以被多位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客戶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來預訂，也可以沒有被訂。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2.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每一位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可以「選修」至少要選一門以上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，而每一個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以被多位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來選修，也可以沒有被選</a:t>
            </a: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3.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每一張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訂單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可以「包含」至少有一項以上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產品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，並且每一個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產品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以被包含在多張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訂單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來訂，也可以沒有被訂。</a:t>
            </a: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157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157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157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4000" b="1" dirty="0" smtClean="0"/>
              <a:t>【</a:t>
            </a:r>
            <a:r>
              <a:rPr lang="zh-TW" altLang="en-US" sz="4000" b="1" dirty="0" smtClean="0"/>
              <a:t>課堂評量</a:t>
            </a:r>
            <a:r>
              <a:rPr lang="en-US" altLang="zh-TW" sz="4000" b="1" dirty="0" smtClean="0"/>
              <a:t>】</a:t>
            </a:r>
            <a:r>
              <a:rPr lang="en-US" altLang="zh-TW" sz="1400" b="1" dirty="0" smtClean="0"/>
              <a:t>&lt;</a:t>
            </a:r>
            <a:r>
              <a:rPr lang="zh-TW" altLang="en-US" sz="1400" b="1" dirty="0" smtClean="0"/>
              <a:t>高普考題</a:t>
            </a:r>
            <a:r>
              <a:rPr lang="en-US" altLang="zh-TW" sz="1400" b="1" dirty="0" smtClean="0"/>
              <a:t>&gt;</a:t>
            </a:r>
            <a:endParaRPr lang="zh-TW" altLang="en-US" sz="1600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71563" y="1143000"/>
            <a:ext cx="8072437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請利用「雞爪圖」依下列的述敘來畫出完整的實體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-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關係圖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(ERD)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」和「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」之間有「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選修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」的關係。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19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2.</a:t>
            </a:r>
            <a:r>
              <a:rPr kumimoji="0" lang="zh-TW" altLang="en-US" sz="19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學生實體</a:t>
            </a:r>
            <a:r>
              <a:rPr kumimoji="0" lang="zh-TW" altLang="en-US" sz="19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有</a:t>
            </a:r>
            <a:r>
              <a:rPr kumimoji="0" lang="zh-TW" altLang="en-US" sz="19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學號、姓名、生日、年齡、地址、電話及專長</a:t>
            </a:r>
            <a:r>
              <a:rPr kumimoji="0" lang="zh-TW" altLang="en-US" sz="19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等屬性</a:t>
            </a:r>
            <a:r>
              <a:rPr kumimoji="0" lang="en-US" altLang="en-US" sz="19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19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其中</a:t>
            </a:r>
            <a:endParaRPr kumimoji="0" lang="en-US" altLang="zh-TW" sz="19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19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</a:t>
            </a:r>
            <a:r>
              <a:rPr kumimoji="0" lang="zh-TW" altLang="en-US" sz="1900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學號</a:t>
            </a:r>
            <a:r>
              <a:rPr kumimoji="0" lang="zh-TW" altLang="en-US" sz="19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為鍵屬性、</a:t>
            </a:r>
            <a:r>
              <a:rPr kumimoji="0" lang="zh-TW" altLang="en-US" sz="19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年齡</a:t>
            </a:r>
            <a:r>
              <a:rPr kumimoji="0" lang="zh-TW" altLang="en-US" sz="19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需要利用</a:t>
            </a:r>
            <a:r>
              <a:rPr kumimoji="0" lang="zh-TW" altLang="en-US" sz="19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生日導出來</a:t>
            </a:r>
            <a:r>
              <a:rPr kumimoji="0" lang="en-US" altLang="en-US" sz="19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19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而學生有</a:t>
            </a:r>
            <a:r>
              <a:rPr kumimoji="0" lang="zh-TW" altLang="en-US" sz="19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兩個以上的</a:t>
            </a:r>
            <a:r>
              <a:rPr kumimoji="0" lang="zh-TW" altLang="en-US" sz="19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專長</a:t>
            </a:r>
            <a:r>
              <a:rPr kumimoji="0" lang="zh-TW" altLang="en-US" sz="19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3.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有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課程編號、課程名稱、學分數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等屬性</a:t>
            </a:r>
            <a:r>
              <a:rPr kumimoji="0" lang="en-US" altLang="en-US" sz="2000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2000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課程編號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為鍵屬性</a:t>
            </a: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3-4.2 </a:t>
            </a:r>
            <a:r>
              <a:rPr lang="zh-TW" altLang="en-US" b="1" dirty="0" smtClean="0"/>
              <a:t>關係的分支度</a:t>
            </a:r>
            <a:r>
              <a:rPr lang="en-US" b="1" dirty="0" smtClean="0"/>
              <a:t>(Degree)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指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參與關係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實體的個數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，稱之為「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分支度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(Degree)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分類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基本上，常見的分支度有三種：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1.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一元關係：指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參與關係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實體的個數只有一個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，稱之。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2.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二元關係：指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參與關係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實體的個數有二個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，稱之。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3.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三元關係：指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參與關係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實體的個數有三個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，稱之。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 1.</a:t>
            </a:r>
            <a:r>
              <a:rPr lang="zh-TW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一元關係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是指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參與關係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實體的個數只有一個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，稱之。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20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示意圖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20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20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20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舉例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「員工」中的主管，可以管理許多員工。如下圖所示：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1198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57375"/>
            <a:ext cx="27432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43375"/>
            <a:ext cx="27432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2.</a:t>
            </a:r>
            <a:r>
              <a:rPr lang="zh-TW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二元關係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00125"/>
            <a:ext cx="81438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20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是指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參與關係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實體的個數有二個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，稱之。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20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示意圖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20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20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20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舉例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「學生」選修「課程」的關係，其中，「學生」與「課程」為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20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兩個實體，而「選修」是兩個實體所參與的關係。如下圖所示：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200000"/>
              </a:lnSpc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12186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428875"/>
            <a:ext cx="4610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5000625"/>
            <a:ext cx="4610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altLang="zh-TW" b="1" dirty="0" smtClean="0"/>
              <a:t>【</a:t>
            </a:r>
            <a:r>
              <a:rPr lang="zh-TW" altLang="en-US" b="1" dirty="0" smtClean="0"/>
              <a:t>二元關係的</a:t>
            </a:r>
            <a:r>
              <a:rPr lang="en-US" b="1" dirty="0" smtClean="0"/>
              <a:t>3</a:t>
            </a:r>
            <a:r>
              <a:rPr lang="zh-TW" altLang="en-US" b="1" dirty="0" smtClean="0"/>
              <a:t>個重要的例子</a:t>
            </a:r>
            <a:r>
              <a:rPr lang="en-US" altLang="zh-TW" b="1" dirty="0" smtClean="0"/>
              <a:t>】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357313" y="1000125"/>
            <a:ext cx="5786437" cy="5524500"/>
            <a:chOff x="1357313" y="1000125"/>
            <a:chExt cx="5786437" cy="5524500"/>
          </a:xfrm>
        </p:grpSpPr>
        <p:graphicFrame>
          <p:nvGraphicFramePr>
            <p:cNvPr id="123907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3739334"/>
                </p:ext>
              </p:extLst>
            </p:nvPr>
          </p:nvGraphicFramePr>
          <p:xfrm>
            <a:off x="1357313" y="1000125"/>
            <a:ext cx="5786437" cy="552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82" name="Visio" r:id="rId4" imgW="4300728" imgH="4105961" progId="Visio.Drawing.11">
                    <p:embed/>
                  </p:oleObj>
                </mc:Choice>
                <mc:Fallback>
                  <p:oleObj name="Visio" r:id="rId4" imgW="4300728" imgH="4105961" progId="Visio.Drawing.11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313" y="1000125"/>
                          <a:ext cx="5786437" cy="552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" name="圖片 1" descr="畫面剪輯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256780" y="1230297"/>
              <a:ext cx="625096" cy="315643"/>
            </a:xfrm>
            <a:prstGeom prst="rect">
              <a:avLst/>
            </a:prstGeom>
          </p:spPr>
        </p:pic>
        <p:pic>
          <p:nvPicPr>
            <p:cNvPr id="3" name="圖片 2" descr="畫面剪輯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3396" y="1219729"/>
              <a:ext cx="720080" cy="33136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3.</a:t>
            </a:r>
            <a:r>
              <a:rPr lang="zh-TW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三元關係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00125"/>
            <a:ext cx="8143875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是指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參與關係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實體的個數有三個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，稱之。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20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示意圖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20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20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20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舉例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「客戶」、「員工」與「訂單」之間的關係為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訂購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20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如下圖所示：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20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20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16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endParaRPr kumimoji="0" lang="en-US" altLang="zh-TW" sz="16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12595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714500"/>
            <a:ext cx="4071938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4000500"/>
            <a:ext cx="4214812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214313"/>
            <a:ext cx="8143875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舉例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假設每一位客戶可以訂購一張以上的訂單，也可以沒有下任何訂單，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但是，每一張訂單必須會有一位客戶的訂購資料。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並且每一張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訂單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必須要有一位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員工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負責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客戶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的訂購資料。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解答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214563" y="2357438"/>
            <a:ext cx="6475412" cy="4500562"/>
            <a:chOff x="2214563" y="2357438"/>
            <a:chExt cx="6475412" cy="4500562"/>
          </a:xfrm>
        </p:grpSpPr>
        <p:pic>
          <p:nvPicPr>
            <p:cNvPr id="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4563" y="2357438"/>
              <a:ext cx="6475412" cy="4500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5724128" y="3284984"/>
              <a:ext cx="531892" cy="387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466828" y="3338324"/>
              <a:ext cx="524272" cy="387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122148" y="3734564"/>
              <a:ext cx="524272" cy="13555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zh-TW" altLang="en-US" b="1" dirty="0" smtClean="0"/>
              <a:t>關係的屬性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857250"/>
            <a:ext cx="814387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每一個實體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型態都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擁有許多屬性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。事實上，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關係型態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也可能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有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一些屬性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適用時機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指兩個實體真正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交易的時間點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時，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才會產生的屬性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如下圖所示：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132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928938"/>
            <a:ext cx="51530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altLang="zh-TW" b="1" dirty="0" smtClean="0"/>
              <a:t>【</a:t>
            </a:r>
            <a:r>
              <a:rPr lang="zh-TW" altLang="en-US" b="1" dirty="0" smtClean="0"/>
              <a:t>實例</a:t>
            </a:r>
            <a:r>
              <a:rPr lang="en-US" altLang="zh-TW" b="1" dirty="0" smtClean="0"/>
              <a:t>1】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71563" y="862013"/>
            <a:ext cx="7858125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假設為了記錄「客戶」在下「訂單」時的</a:t>
            </a: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數量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，可以</a:t>
            </a: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在「下」的關係型態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裡加上一個</a:t>
            </a: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屬性「數量」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13414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00250"/>
            <a:ext cx="51530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3-2.1 </a:t>
            </a:r>
            <a:r>
              <a:rPr lang="zh-TW" altLang="en-US" b="1" dirty="0" smtClean="0"/>
              <a:t>強實體</a:t>
            </a:r>
            <a:r>
              <a:rPr lang="en-US" b="1" dirty="0" smtClean="0"/>
              <a:t>(Strong Entity)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是指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不需要依附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其他實體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而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存在的實體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。也就是說，真實世界中獨立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存在的一切事物，可以是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實際存在的物品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，也可以是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概念性的事物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、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</a:t>
            </a:r>
            <a:endParaRPr kumimoji="0" lang="en-US" altLang="zh-TW" sz="2000" b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表示圖形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以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長方形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表示</a:t>
            </a: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pic>
        <p:nvPicPr>
          <p:cNvPr id="19461" name="Picture 1" descr="表1-4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429000"/>
            <a:ext cx="13430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【</a:t>
            </a:r>
            <a:r>
              <a:rPr lang="zh-TW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注意</a:t>
            </a: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】 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00125"/>
            <a:ext cx="8143875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如何將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1:M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關係屬性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轉移到資料表中呢？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解答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我們只需要將「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關係屬性</a:t>
            </a:r>
            <a:r>
              <a:rPr lang="zh-TW" altLang="en-US" sz="2000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轉移到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多的那一方的實體型態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中即可。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如下圖所示：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客戶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客戶代號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…)</a:t>
            </a:r>
          </a:p>
          <a:p>
            <a:pPr eaLnBrk="1" hangingPunct="1"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訂單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訂單代號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…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數量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1361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928938"/>
            <a:ext cx="51530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弧形箭號 (左彎) 8"/>
          <p:cNvSpPr/>
          <p:nvPr/>
        </p:nvSpPr>
        <p:spPr>
          <a:xfrm>
            <a:off x="5357813" y="4643438"/>
            <a:ext cx="1000125" cy="13573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【</a:t>
            </a:r>
            <a:r>
              <a:rPr lang="zh-TW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隨堂練習</a:t>
            </a: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】 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00125"/>
            <a:ext cx="814387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請再舉三個有關「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關係屬性」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的例子？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提示：</a:t>
            </a:r>
            <a:endParaRPr kumimoji="0" lang="en-US" altLang="zh-TW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學生「選課」課程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學生「借還」圖書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3.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司機「駕駛」車輛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4.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員工「工作於」部門，其中就含有「工作時數」的屬性。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【</a:t>
            </a:r>
            <a:r>
              <a:rPr lang="zh-TW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隨堂練習</a:t>
            </a: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】 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00125"/>
            <a:ext cx="814387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請再舉三個有關「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關係屬性」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的例子？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解答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】&lt;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理論基本題</a:t>
            </a:r>
            <a:r>
              <a:rPr kumimoji="0" lang="en-US" altLang="zh-TW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學生「選課」課程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 pitchFamily="2" charset="2"/>
              </a:rPr>
              <a:t>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 pitchFamily="2" charset="2"/>
              </a:rPr>
              <a:t>成績</a:t>
            </a:r>
            <a:endParaRPr kumimoji="0" lang="en-US" altLang="zh-TW" sz="2000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1402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714625"/>
            <a:ext cx="51530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857250"/>
          </a:xfrm>
        </p:spPr>
        <p:txBody>
          <a:bodyPr/>
          <a:lstStyle/>
          <a:p>
            <a:pPr>
              <a:defRPr/>
            </a:pP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【</a:t>
            </a:r>
            <a:r>
              <a:rPr lang="zh-TW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注意</a:t>
            </a: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】 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785813"/>
            <a:ext cx="814387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如何將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M:N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關係屬性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轉移到資料表中呢？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解答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我們只需要將「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關係屬性</a:t>
            </a:r>
            <a:r>
              <a:rPr lang="zh-TW" altLang="en-US" sz="2000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轉移到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中介表格的實體型態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中即可。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如下圖所示：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…)                </a:t>
            </a:r>
          </a:p>
          <a:p>
            <a:pPr eaLnBrk="1" hangingPunct="1"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選修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學號，課號，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成績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課程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…)</a:t>
            </a:r>
          </a:p>
          <a:p>
            <a:pPr eaLnBrk="1" hangingPunct="1"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1423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571750"/>
            <a:ext cx="51530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弧形箭號 (左彎) 8"/>
          <p:cNvSpPr/>
          <p:nvPr/>
        </p:nvSpPr>
        <p:spPr>
          <a:xfrm>
            <a:off x="5357813" y="4643438"/>
            <a:ext cx="1000125" cy="13573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【</a:t>
            </a:r>
            <a:r>
              <a:rPr lang="zh-TW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隨堂練習</a:t>
            </a: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】 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00125"/>
            <a:ext cx="814387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請再舉三個有關「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關係屬性」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的例子？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解答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en-US" altLang="zh-TW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&lt;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實務上</a:t>
            </a:r>
            <a:r>
              <a:rPr kumimoji="0" lang="en-US" altLang="zh-TW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學生「選課」課程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 pitchFamily="2" charset="2"/>
              </a:rPr>
              <a:t>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 pitchFamily="2" charset="2"/>
              </a:rPr>
              <a:t>成績，學年、學期</a:t>
            </a:r>
            <a:endParaRPr kumimoji="0" lang="en-US" altLang="zh-TW" sz="2000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1443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857500"/>
            <a:ext cx="51530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【</a:t>
            </a:r>
            <a:r>
              <a:rPr lang="zh-TW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隨堂練習</a:t>
            </a: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】 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00125"/>
            <a:ext cx="814387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請再舉三個有關「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關係屬性」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的例子？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解答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學生「借還」圖書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146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000375"/>
            <a:ext cx="51530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【</a:t>
            </a:r>
            <a:r>
              <a:rPr lang="zh-TW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隨堂練習</a:t>
            </a: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】 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00125"/>
            <a:ext cx="814387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請再舉三個有關「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關係屬性」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的例子？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解答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3.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司機「駕駛」車輛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14848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571750"/>
            <a:ext cx="51530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071563"/>
          </a:xfrm>
        </p:spPr>
        <p:txBody>
          <a:bodyPr/>
          <a:lstStyle/>
          <a:p>
            <a:pPr>
              <a:defRPr/>
            </a:pPr>
            <a:r>
              <a:rPr lang="zh-TW" altLang="en-US" b="1" dirty="0" smtClean="0"/>
              <a:t>綱要</a:t>
            </a:r>
            <a:r>
              <a:rPr lang="zh-TW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（</a:t>
            </a:r>
            <a:r>
              <a:rPr lang="en-US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Schema</a:t>
            </a:r>
            <a:r>
              <a:rPr lang="zh-TW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）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143000"/>
            <a:ext cx="814387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「綱要（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Schema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）」是資料庫中全體資料的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邏輯結構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和特徵的描述，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它僅僅涉及到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型態的描述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不涉及到具體的值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學生資料表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學號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姓名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系別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071563"/>
          </a:xfrm>
        </p:spPr>
        <p:txBody>
          <a:bodyPr/>
          <a:lstStyle/>
          <a:p>
            <a:pPr>
              <a:defRPr/>
            </a:pPr>
            <a:r>
              <a:rPr lang="zh-TW" altLang="en-US" b="1" dirty="0" smtClean="0"/>
              <a:t>實例</a:t>
            </a:r>
            <a:r>
              <a:rPr lang="zh-TW" altLang="en-US" sz="3100" b="1" dirty="0" smtClean="0"/>
              <a:t>（</a:t>
            </a:r>
            <a:r>
              <a:rPr lang="en-US" sz="3100" b="1" dirty="0" smtClean="0"/>
              <a:t>Instance</a:t>
            </a:r>
            <a:r>
              <a:rPr lang="zh-TW" altLang="en-US" sz="3100" b="1" dirty="0" smtClean="0"/>
              <a:t>）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214438"/>
            <a:ext cx="8143875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綱要的一個具體值稱為綱要的一個實例（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Instance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），同一個綱要可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以有很多實例。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學生一：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S00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01,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李碩安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資訊管理系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學生二：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S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0002,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李碩崴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資訊工程系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zh-TW" altLang="en-US" b="1" dirty="0" smtClean="0"/>
              <a:t>情境轉換成</a:t>
            </a:r>
            <a:r>
              <a:rPr lang="en-US" b="1" dirty="0" smtClean="0"/>
              <a:t>E-R Model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143000"/>
            <a:ext cx="8143875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在前面的章節中，我們已經學會</a:t>
            </a:r>
            <a:r>
              <a:rPr kumimoji="0" lang="en-US" altLang="zh-TW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E-R Model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的意義與製作方法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及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使用時機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之後，接下來，我們將帶領各位學生從實際的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訪談過程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稱為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情境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，轉換成</a:t>
            </a:r>
            <a:r>
              <a:rPr kumimoji="0" lang="en-US" altLang="zh-TW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E-R Model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首先我們需了解情境中的每一個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。第二就是設定實體與實體之間的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關係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(Relationship)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。第三就是決定實體的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屬性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(Attribute)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。第四就是決定各個實體的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鍵值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(Key)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。最後就是決定實體之間的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基數性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其說明如下所示：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以使用者觀點決定資料庫相關的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(Entity)</a:t>
            </a:r>
            <a:endParaRPr kumimoji="0" lang="zh-TW" altLang="en-US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設定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與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之間的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關係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(Relationship)</a:t>
            </a:r>
            <a:endParaRPr kumimoji="0" lang="zh-TW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3.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決定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屬性</a:t>
            </a:r>
            <a:r>
              <a:rPr kumimoji="0" lang="en-US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(Attribute)</a:t>
            </a:r>
            <a:endParaRPr kumimoji="0" lang="zh-TW" altLang="en-US" sz="2000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4.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決定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各個實體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鍵值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(Key)</a:t>
            </a:r>
            <a:endParaRPr kumimoji="0" lang="zh-TW" altLang="en-US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5.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決定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實體之間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基數性</a:t>
            </a:r>
            <a:r>
              <a:rPr kumimoji="0" lang="en-US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(cardinality)</a:t>
            </a:r>
            <a:endParaRPr kumimoji="0" lang="zh-TW" alt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3-2.2 </a:t>
            </a:r>
            <a:r>
              <a:rPr lang="zh-TW" altLang="en-US" b="1" dirty="0" smtClean="0"/>
              <a:t>弱實體</a:t>
            </a:r>
            <a:r>
              <a:rPr lang="en-US" b="1" dirty="0" smtClean="0"/>
              <a:t>(Weak Entity )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143000"/>
            <a:ext cx="8143875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是指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需要依賴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其他實體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而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存在的實體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教職員的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眷屬或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課程的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上課教室</a:t>
            </a:r>
            <a:endParaRPr kumimoji="0" lang="en-US" altLang="zh-TW" sz="2000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表示圖形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雙同心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長方形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表示</a:t>
            </a:r>
          </a:p>
          <a:p>
            <a:pPr eaLnBrk="1" hangingPunct="1"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pic>
        <p:nvPicPr>
          <p:cNvPr id="21509" name="Picture 1" descr="表1-4-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214688"/>
            <a:ext cx="13716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【</a:t>
            </a:r>
            <a:r>
              <a:rPr lang="zh-TW" altLang="en-US" dirty="0" smtClean="0"/>
              <a:t>實例</a:t>
            </a:r>
            <a:r>
              <a:rPr lang="en-US" altLang="zh-TW" dirty="0" smtClean="0"/>
              <a:t>1】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928688"/>
            <a:ext cx="8143875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情境一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：假設每一位「老師」必須要開課一門以上的「課程」，並且每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一門「課程」只能有一位「老師」來開課，不能有多位老師開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相同的課程。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情境二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：假設每一位「學生」必須要選修一門以上的「課程」，也可以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不選某一課程，而每一門「課程」可以被多位「學生」來選修。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請依照以上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兩個情境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來建立「學生」、「老師」及「課程」之選課的資料庫系統</a:t>
            </a:r>
            <a:r>
              <a:rPr kumimoji="0" lang="en-US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ER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解答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1.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分析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(1)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以使用者觀點決定資料庫相關的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(Entity)</a:t>
            </a:r>
            <a:endParaRPr kumimoji="0" lang="zh-TW" altLang="en-US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例如：學生、老師及課程三個實體。</a:t>
            </a:r>
          </a:p>
          <a:p>
            <a:pPr eaLnBrk="1" hangingPunct="1">
              <a:lnSpc>
                <a:spcPct val="150000"/>
              </a:lnSpc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285750"/>
            <a:ext cx="8143875" cy="609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(2)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設定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實體與實體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之間的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關係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(Relationship)</a:t>
            </a:r>
            <a:endParaRPr kumimoji="0" lang="zh-TW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例如：老師與課程之間有「開課」關係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學生與課程之間有「選修」關係。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(3)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決定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屬性</a:t>
            </a:r>
            <a:r>
              <a:rPr kumimoji="0" lang="en-US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(Attribute)</a:t>
            </a:r>
            <a:endParaRPr kumimoji="0" lang="zh-TW" altLang="en-US" sz="2000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例如：學生的屬性有學號、姓名、班級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老師的屬性有老師代號、姓名、授課系別、學歷及專長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課程的屬性有課程編號、課程名稱及學分數。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(4)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決定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各個實體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鍵值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(Key)</a:t>
            </a:r>
            <a:endParaRPr kumimoji="0" lang="zh-TW" altLang="en-US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例如：學生的主鍵有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學號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老師的主鍵有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老師代號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課程的主鍵有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課程編號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(5)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決定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實體之間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基數性</a:t>
            </a:r>
            <a:r>
              <a:rPr kumimoji="0" lang="en-US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(cardinality)</a:t>
            </a:r>
            <a:endParaRPr kumimoji="0" lang="zh-TW" alt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357188"/>
            <a:ext cx="81438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en-US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2.ER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</a:t>
            </a:r>
          </a:p>
          <a:p>
            <a:pPr eaLnBrk="1" hangingPunct="1"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66915" name="Rectangle 5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214438" y="642938"/>
            <a:ext cx="6008687" cy="5857875"/>
            <a:chOff x="1214438" y="642938"/>
            <a:chExt cx="6008687" cy="5857875"/>
          </a:xfrm>
        </p:grpSpPr>
        <p:grpSp>
          <p:nvGrpSpPr>
            <p:cNvPr id="166916" name="Group 4"/>
            <p:cNvGrpSpPr>
              <a:grpSpLocks noChangeAspect="1"/>
            </p:cNvGrpSpPr>
            <p:nvPr/>
          </p:nvGrpSpPr>
          <p:grpSpPr bwMode="auto">
            <a:xfrm>
              <a:off x="1214438" y="642938"/>
              <a:ext cx="6008687" cy="5857875"/>
              <a:chOff x="2880" y="8334"/>
              <a:chExt cx="7200" cy="7020"/>
            </a:xfrm>
          </p:grpSpPr>
          <p:sp>
            <p:nvSpPr>
              <p:cNvPr id="166917" name="AutoShape 53"/>
              <p:cNvSpPr>
                <a:spLocks noChangeAspect="1" noChangeArrowheads="1" noTextEdit="1"/>
              </p:cNvSpPr>
              <p:nvPr/>
            </p:nvSpPr>
            <p:spPr bwMode="auto">
              <a:xfrm>
                <a:off x="2880" y="8334"/>
                <a:ext cx="7200" cy="70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918" name="Rectangle 52"/>
              <p:cNvSpPr>
                <a:spLocks noChangeArrowheads="1"/>
              </p:cNvSpPr>
              <p:nvPr/>
            </p:nvSpPr>
            <p:spPr bwMode="auto">
              <a:xfrm>
                <a:off x="5400" y="9594"/>
                <a:ext cx="126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zh-TW" sz="1400" b="1">
                    <a:solidFill>
                      <a:srgbClr val="002060"/>
                    </a:solidFill>
                    <a:latin typeface="華康中圓體" pitchFamily="49" charset="-120"/>
                    <a:ea typeface="華康中圓體" pitchFamily="49" charset="-120"/>
                    <a:cs typeface="Times New Roman" panose="02020603050405020304" pitchFamily="18" charset="0"/>
                  </a:rPr>
                  <a:t>老師</a:t>
                </a:r>
                <a:endParaRPr lang="zh-TW" altLang="zh-TW" sz="2000" b="1">
                  <a:solidFill>
                    <a:srgbClr val="002060"/>
                  </a:solidFill>
                  <a:latin typeface="華康中圓體" pitchFamily="49" charset="-120"/>
                  <a:ea typeface="華康中圓體" pitchFamily="49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919" name="Rectangle 51"/>
              <p:cNvSpPr>
                <a:spLocks noChangeArrowheads="1"/>
              </p:cNvSpPr>
              <p:nvPr/>
            </p:nvSpPr>
            <p:spPr bwMode="auto">
              <a:xfrm>
                <a:off x="5400" y="12114"/>
                <a:ext cx="1439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zh-TW" sz="1400" b="1">
                    <a:solidFill>
                      <a:srgbClr val="002060"/>
                    </a:solidFill>
                    <a:latin typeface="華康中圓體" pitchFamily="49" charset="-120"/>
                    <a:ea typeface="華康中圓體" pitchFamily="49" charset="-120"/>
                    <a:cs typeface="Times New Roman" panose="02020603050405020304" pitchFamily="18" charset="0"/>
                  </a:rPr>
                  <a:t>課程</a:t>
                </a:r>
                <a:endParaRPr lang="zh-TW" altLang="zh-TW" sz="2000" b="1">
                  <a:solidFill>
                    <a:srgbClr val="002060"/>
                  </a:solidFill>
                  <a:latin typeface="華康中圓體" pitchFamily="49" charset="-120"/>
                  <a:ea typeface="華康中圓體" pitchFamily="49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920" name="Rectangle 50"/>
              <p:cNvSpPr>
                <a:spLocks noChangeArrowheads="1"/>
              </p:cNvSpPr>
              <p:nvPr/>
            </p:nvSpPr>
            <p:spPr bwMode="auto">
              <a:xfrm>
                <a:off x="5400" y="14634"/>
                <a:ext cx="1439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zh-TW" sz="1400" b="1">
                    <a:solidFill>
                      <a:srgbClr val="002060"/>
                    </a:solidFill>
                    <a:latin typeface="華康中圓體" pitchFamily="49" charset="-120"/>
                    <a:ea typeface="華康中圓體" pitchFamily="49" charset="-120"/>
                    <a:cs typeface="Times New Roman" panose="02020603050405020304" pitchFamily="18" charset="0"/>
                  </a:rPr>
                  <a:t>學生</a:t>
                </a:r>
                <a:endParaRPr lang="zh-TW" altLang="zh-TW" sz="2000" b="1">
                  <a:solidFill>
                    <a:srgbClr val="002060"/>
                  </a:solidFill>
                  <a:latin typeface="華康中圓體" pitchFamily="49" charset="-120"/>
                  <a:ea typeface="華康中圓體" pitchFamily="49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921" name="AutoShape 49"/>
              <p:cNvSpPr>
                <a:spLocks noChangeArrowheads="1"/>
              </p:cNvSpPr>
              <p:nvPr/>
            </p:nvSpPr>
            <p:spPr bwMode="auto">
              <a:xfrm>
                <a:off x="5580" y="10674"/>
                <a:ext cx="1080" cy="720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zh-TW" sz="1400" b="1">
                    <a:solidFill>
                      <a:srgbClr val="002060"/>
                    </a:solidFill>
                    <a:latin typeface="華康中圓體" pitchFamily="49" charset="-120"/>
                    <a:ea typeface="華康中圓體" pitchFamily="49" charset="-120"/>
                    <a:cs typeface="Times New Roman" panose="02020603050405020304" pitchFamily="18" charset="0"/>
                  </a:rPr>
                  <a:t>開課</a:t>
                </a:r>
                <a:endParaRPr lang="zh-TW" altLang="zh-TW" sz="2000" b="1">
                  <a:solidFill>
                    <a:srgbClr val="002060"/>
                  </a:solidFill>
                  <a:latin typeface="華康中圓體" pitchFamily="49" charset="-120"/>
                  <a:ea typeface="華康中圓體" pitchFamily="49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922" name="AutoShape 48"/>
              <p:cNvSpPr>
                <a:spLocks noChangeArrowheads="1"/>
              </p:cNvSpPr>
              <p:nvPr/>
            </p:nvSpPr>
            <p:spPr bwMode="auto">
              <a:xfrm>
                <a:off x="5580" y="13194"/>
                <a:ext cx="1080" cy="720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zh-TW" sz="1400" b="1">
                    <a:solidFill>
                      <a:srgbClr val="002060"/>
                    </a:solidFill>
                    <a:latin typeface="華康中圓體" pitchFamily="49" charset="-120"/>
                    <a:ea typeface="華康中圓體" pitchFamily="49" charset="-120"/>
                    <a:cs typeface="Times New Roman" panose="02020603050405020304" pitchFamily="18" charset="0"/>
                  </a:rPr>
                  <a:t>選修</a:t>
                </a:r>
                <a:endParaRPr lang="zh-TW" altLang="zh-TW" sz="2000" b="1">
                  <a:solidFill>
                    <a:srgbClr val="002060"/>
                  </a:solidFill>
                  <a:latin typeface="華康中圓體" pitchFamily="49" charset="-120"/>
                  <a:ea typeface="華康中圓體" pitchFamily="49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923" name="Oval 47"/>
              <p:cNvSpPr>
                <a:spLocks noChangeArrowheads="1"/>
              </p:cNvSpPr>
              <p:nvPr/>
            </p:nvSpPr>
            <p:spPr bwMode="auto">
              <a:xfrm>
                <a:off x="7020" y="9324"/>
                <a:ext cx="14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zh-TW" sz="1400" b="1">
                    <a:solidFill>
                      <a:srgbClr val="002060"/>
                    </a:solidFill>
                    <a:latin typeface="華康中圓體" pitchFamily="49" charset="-120"/>
                    <a:ea typeface="華康中圓體" pitchFamily="49" charset="-120"/>
                    <a:cs typeface="Times New Roman" panose="02020603050405020304" pitchFamily="18" charset="0"/>
                  </a:rPr>
                  <a:t>專長</a:t>
                </a:r>
                <a:endParaRPr lang="zh-TW" altLang="zh-TW" sz="2000" b="1">
                  <a:solidFill>
                    <a:srgbClr val="002060"/>
                  </a:solidFill>
                  <a:latin typeface="華康中圓體" pitchFamily="49" charset="-120"/>
                  <a:ea typeface="華康中圓體" pitchFamily="49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924" name="Oval 46"/>
              <p:cNvSpPr>
                <a:spLocks noChangeArrowheads="1"/>
              </p:cNvSpPr>
              <p:nvPr/>
            </p:nvSpPr>
            <p:spPr bwMode="auto">
              <a:xfrm>
                <a:off x="3060" y="9234"/>
                <a:ext cx="1621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zh-TW" sz="1400" b="1" i="1" u="sng">
                    <a:solidFill>
                      <a:srgbClr val="002060"/>
                    </a:solidFill>
                    <a:latin typeface="華康中圓體" pitchFamily="49" charset="-120"/>
                    <a:ea typeface="華康中圓體" pitchFamily="49" charset="-120"/>
                    <a:cs typeface="Times New Roman" panose="02020603050405020304" pitchFamily="18" charset="0"/>
                  </a:rPr>
                  <a:t>老師</a:t>
                </a:r>
                <a:r>
                  <a:rPr lang="zh-TW" altLang="zh-TW" sz="1400" b="1" u="sng">
                    <a:solidFill>
                      <a:srgbClr val="002060"/>
                    </a:solidFill>
                    <a:latin typeface="華康中圓體" pitchFamily="49" charset="-120"/>
                    <a:ea typeface="華康中圓體" pitchFamily="49" charset="-120"/>
                    <a:cs typeface="Times New Roman" panose="02020603050405020304" pitchFamily="18" charset="0"/>
                  </a:rPr>
                  <a:t>代號</a:t>
                </a:r>
                <a:endParaRPr lang="zh-TW" altLang="zh-TW" sz="2000" b="1">
                  <a:solidFill>
                    <a:srgbClr val="002060"/>
                  </a:solidFill>
                  <a:latin typeface="華康中圓體" pitchFamily="49" charset="-120"/>
                  <a:ea typeface="華康中圓體" pitchFamily="49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925" name="Oval 45"/>
              <p:cNvSpPr>
                <a:spLocks noChangeArrowheads="1"/>
              </p:cNvSpPr>
              <p:nvPr/>
            </p:nvSpPr>
            <p:spPr bwMode="auto">
              <a:xfrm>
                <a:off x="7215" y="10044"/>
                <a:ext cx="1425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zh-TW" sz="1400" b="1">
                    <a:solidFill>
                      <a:srgbClr val="002060"/>
                    </a:solidFill>
                    <a:latin typeface="華康中圓體" pitchFamily="49" charset="-120"/>
                    <a:ea typeface="華康中圓體" pitchFamily="49" charset="-120"/>
                    <a:cs typeface="Times New Roman" panose="02020603050405020304" pitchFamily="18" charset="0"/>
                  </a:rPr>
                  <a:t>系別</a:t>
                </a:r>
                <a:endParaRPr lang="zh-TW" altLang="zh-TW" sz="2000" b="1">
                  <a:solidFill>
                    <a:srgbClr val="002060"/>
                  </a:solidFill>
                  <a:latin typeface="華康中圓體" pitchFamily="49" charset="-120"/>
                  <a:ea typeface="華康中圓體" pitchFamily="49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926" name="Oval 44"/>
              <p:cNvSpPr>
                <a:spLocks noChangeArrowheads="1"/>
              </p:cNvSpPr>
              <p:nvPr/>
            </p:nvSpPr>
            <p:spPr bwMode="auto">
              <a:xfrm>
                <a:off x="7140" y="8514"/>
                <a:ext cx="14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zh-TW" sz="1400" b="1">
                    <a:solidFill>
                      <a:srgbClr val="002060"/>
                    </a:solidFill>
                    <a:latin typeface="華康中圓體" pitchFamily="49" charset="-120"/>
                    <a:ea typeface="華康中圓體" pitchFamily="49" charset="-120"/>
                    <a:cs typeface="Times New Roman" panose="02020603050405020304" pitchFamily="18" charset="0"/>
                  </a:rPr>
                  <a:t>姓名</a:t>
                </a:r>
                <a:endParaRPr lang="zh-TW" altLang="zh-TW" sz="2000" b="1">
                  <a:solidFill>
                    <a:srgbClr val="002060"/>
                  </a:solidFill>
                  <a:latin typeface="華康中圓體" pitchFamily="49" charset="-120"/>
                  <a:ea typeface="華康中圓體" pitchFamily="49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927" name="Line 43"/>
              <p:cNvSpPr>
                <a:spLocks noChangeShapeType="1"/>
              </p:cNvSpPr>
              <p:nvPr/>
            </p:nvSpPr>
            <p:spPr bwMode="auto">
              <a:xfrm>
                <a:off x="4680" y="9594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928" name="Line 42"/>
              <p:cNvSpPr>
                <a:spLocks noChangeShapeType="1"/>
              </p:cNvSpPr>
              <p:nvPr/>
            </p:nvSpPr>
            <p:spPr bwMode="auto">
              <a:xfrm flipH="1" flipV="1">
                <a:off x="6480" y="10134"/>
                <a:ext cx="90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929" name="Line 41"/>
              <p:cNvSpPr>
                <a:spLocks noChangeShapeType="1"/>
              </p:cNvSpPr>
              <p:nvPr/>
            </p:nvSpPr>
            <p:spPr bwMode="auto">
              <a:xfrm flipH="1">
                <a:off x="6660" y="9594"/>
                <a:ext cx="36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930" name="Line 40"/>
              <p:cNvSpPr>
                <a:spLocks noChangeShapeType="1"/>
              </p:cNvSpPr>
              <p:nvPr/>
            </p:nvSpPr>
            <p:spPr bwMode="auto">
              <a:xfrm flipH="1" flipV="1">
                <a:off x="6660" y="9954"/>
                <a:ext cx="54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931" name="Line 39"/>
              <p:cNvSpPr>
                <a:spLocks noChangeShapeType="1"/>
              </p:cNvSpPr>
              <p:nvPr/>
            </p:nvSpPr>
            <p:spPr bwMode="auto">
              <a:xfrm>
                <a:off x="6121" y="10134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932" name="Line 38"/>
              <p:cNvSpPr>
                <a:spLocks noChangeShapeType="1"/>
              </p:cNvSpPr>
              <p:nvPr/>
            </p:nvSpPr>
            <p:spPr bwMode="auto">
              <a:xfrm>
                <a:off x="6121" y="11394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933" name="Line 37"/>
              <p:cNvSpPr>
                <a:spLocks noChangeShapeType="1"/>
              </p:cNvSpPr>
              <p:nvPr/>
            </p:nvSpPr>
            <p:spPr bwMode="auto">
              <a:xfrm>
                <a:off x="6121" y="12654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934" name="Line 36"/>
              <p:cNvSpPr>
                <a:spLocks noChangeShapeType="1"/>
              </p:cNvSpPr>
              <p:nvPr/>
            </p:nvSpPr>
            <p:spPr bwMode="auto">
              <a:xfrm>
                <a:off x="6121" y="13914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935" name="Oval 35"/>
              <p:cNvSpPr>
                <a:spLocks noChangeArrowheads="1"/>
              </p:cNvSpPr>
              <p:nvPr/>
            </p:nvSpPr>
            <p:spPr bwMode="auto">
              <a:xfrm>
                <a:off x="3060" y="12009"/>
                <a:ext cx="1621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zh-TW" sz="1400" b="1" i="1" u="sng">
                    <a:solidFill>
                      <a:srgbClr val="002060"/>
                    </a:solidFill>
                    <a:latin typeface="華康中圓體" pitchFamily="49" charset="-120"/>
                    <a:ea typeface="華康中圓體" pitchFamily="49" charset="-120"/>
                    <a:cs typeface="Times New Roman" panose="02020603050405020304" pitchFamily="18" charset="0"/>
                  </a:rPr>
                  <a:t>課</a:t>
                </a:r>
                <a:r>
                  <a:rPr lang="zh-TW" altLang="zh-TW" sz="1400" b="1" u="sng">
                    <a:solidFill>
                      <a:srgbClr val="002060"/>
                    </a:solidFill>
                    <a:latin typeface="華康中圓體" pitchFamily="49" charset="-120"/>
                    <a:ea typeface="華康中圓體" pitchFamily="49" charset="-120"/>
                    <a:cs typeface="Times New Roman" panose="02020603050405020304" pitchFamily="18" charset="0"/>
                  </a:rPr>
                  <a:t>號</a:t>
                </a:r>
                <a:endParaRPr lang="zh-TW" altLang="zh-TW" sz="2000" b="1">
                  <a:solidFill>
                    <a:srgbClr val="002060"/>
                  </a:solidFill>
                  <a:latin typeface="華康中圓體" pitchFamily="49" charset="-120"/>
                  <a:ea typeface="華康中圓體" pitchFamily="49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936" name="Oval 34"/>
              <p:cNvSpPr>
                <a:spLocks noChangeArrowheads="1"/>
              </p:cNvSpPr>
              <p:nvPr/>
            </p:nvSpPr>
            <p:spPr bwMode="auto">
              <a:xfrm>
                <a:off x="7380" y="12009"/>
                <a:ext cx="108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zh-TW" sz="1400" b="1">
                    <a:solidFill>
                      <a:srgbClr val="002060"/>
                    </a:solidFill>
                    <a:latin typeface="華康中圓體" pitchFamily="49" charset="-120"/>
                    <a:ea typeface="華康中圓體" pitchFamily="49" charset="-120"/>
                    <a:cs typeface="Times New Roman" panose="02020603050405020304" pitchFamily="18" charset="0"/>
                  </a:rPr>
                  <a:t>課名</a:t>
                </a:r>
                <a:endParaRPr lang="zh-TW" altLang="zh-TW" sz="2000" b="1">
                  <a:solidFill>
                    <a:srgbClr val="002060"/>
                  </a:solidFill>
                  <a:latin typeface="華康中圓體" pitchFamily="49" charset="-120"/>
                  <a:ea typeface="華康中圓體" pitchFamily="49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937" name="Line 33"/>
              <p:cNvSpPr>
                <a:spLocks noChangeShapeType="1"/>
              </p:cNvSpPr>
              <p:nvPr/>
            </p:nvSpPr>
            <p:spPr bwMode="auto">
              <a:xfrm>
                <a:off x="4680" y="1229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938" name="Line 32"/>
              <p:cNvSpPr>
                <a:spLocks noChangeShapeType="1"/>
              </p:cNvSpPr>
              <p:nvPr/>
            </p:nvSpPr>
            <p:spPr bwMode="auto">
              <a:xfrm>
                <a:off x="6840" y="12294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939" name="Oval 31"/>
              <p:cNvSpPr>
                <a:spLocks noChangeArrowheads="1"/>
              </p:cNvSpPr>
              <p:nvPr/>
            </p:nvSpPr>
            <p:spPr bwMode="auto">
              <a:xfrm>
                <a:off x="3240" y="14634"/>
                <a:ext cx="1621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zh-TW" sz="1400" b="1" u="sng">
                    <a:solidFill>
                      <a:srgbClr val="002060"/>
                    </a:solidFill>
                    <a:latin typeface="華康中圓體" pitchFamily="49" charset="-120"/>
                    <a:ea typeface="華康中圓體" pitchFamily="49" charset="-120"/>
                    <a:cs typeface="Times New Roman" panose="02020603050405020304" pitchFamily="18" charset="0"/>
                  </a:rPr>
                  <a:t>學號</a:t>
                </a:r>
                <a:endParaRPr lang="zh-TW" altLang="zh-TW" sz="2000" b="1">
                  <a:solidFill>
                    <a:srgbClr val="002060"/>
                  </a:solidFill>
                  <a:latin typeface="華康中圓體" pitchFamily="49" charset="-120"/>
                  <a:ea typeface="華康中圓體" pitchFamily="49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940" name="Oval 30"/>
              <p:cNvSpPr>
                <a:spLocks noChangeArrowheads="1"/>
              </p:cNvSpPr>
              <p:nvPr/>
            </p:nvSpPr>
            <p:spPr bwMode="auto">
              <a:xfrm>
                <a:off x="7200" y="14094"/>
                <a:ext cx="108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zh-TW" sz="1400" b="1">
                    <a:solidFill>
                      <a:srgbClr val="002060"/>
                    </a:solidFill>
                    <a:latin typeface="華康中圓體" pitchFamily="49" charset="-120"/>
                    <a:ea typeface="華康中圓體" pitchFamily="49" charset="-120"/>
                    <a:cs typeface="Times New Roman" panose="02020603050405020304" pitchFamily="18" charset="0"/>
                  </a:rPr>
                  <a:t>姓名</a:t>
                </a:r>
                <a:endParaRPr lang="zh-TW" altLang="zh-TW" sz="2000" b="1">
                  <a:solidFill>
                    <a:srgbClr val="002060"/>
                  </a:solidFill>
                  <a:latin typeface="華康中圓體" pitchFamily="49" charset="-120"/>
                  <a:ea typeface="華康中圓體" pitchFamily="49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941" name="Oval 29"/>
              <p:cNvSpPr>
                <a:spLocks noChangeArrowheads="1"/>
              </p:cNvSpPr>
              <p:nvPr/>
            </p:nvSpPr>
            <p:spPr bwMode="auto">
              <a:xfrm>
                <a:off x="7200" y="14814"/>
                <a:ext cx="90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zh-TW" sz="1400" b="1">
                    <a:solidFill>
                      <a:srgbClr val="002060"/>
                    </a:solidFill>
                    <a:latin typeface="華康中圓體" pitchFamily="49" charset="-120"/>
                    <a:ea typeface="華康中圓體" pitchFamily="49" charset="-120"/>
                    <a:cs typeface="Times New Roman" panose="02020603050405020304" pitchFamily="18" charset="0"/>
                  </a:rPr>
                  <a:t>班級</a:t>
                </a:r>
                <a:endParaRPr lang="zh-TW" altLang="zh-TW" sz="2000" b="1">
                  <a:solidFill>
                    <a:srgbClr val="002060"/>
                  </a:solidFill>
                  <a:latin typeface="華康中圓體" pitchFamily="49" charset="-120"/>
                  <a:ea typeface="華康中圓體" pitchFamily="49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942" name="Line 28"/>
              <p:cNvSpPr>
                <a:spLocks noChangeShapeType="1"/>
              </p:cNvSpPr>
              <p:nvPr/>
            </p:nvSpPr>
            <p:spPr bwMode="auto">
              <a:xfrm>
                <a:off x="4860" y="14904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943" name="Line 27"/>
              <p:cNvSpPr>
                <a:spLocks noChangeShapeType="1"/>
              </p:cNvSpPr>
              <p:nvPr/>
            </p:nvSpPr>
            <p:spPr bwMode="auto">
              <a:xfrm flipV="1">
                <a:off x="6840" y="14454"/>
                <a:ext cx="36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944" name="Line 26"/>
              <p:cNvSpPr>
                <a:spLocks noChangeShapeType="1"/>
              </p:cNvSpPr>
              <p:nvPr/>
            </p:nvSpPr>
            <p:spPr bwMode="auto">
              <a:xfrm>
                <a:off x="6840" y="14994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945" name="Oval 25"/>
              <p:cNvSpPr>
                <a:spLocks noChangeArrowheads="1"/>
              </p:cNvSpPr>
              <p:nvPr/>
            </p:nvSpPr>
            <p:spPr bwMode="auto">
              <a:xfrm>
                <a:off x="7380" y="12654"/>
                <a:ext cx="108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zh-TW" sz="1400" b="1">
                    <a:solidFill>
                      <a:srgbClr val="002060"/>
                    </a:solidFill>
                    <a:latin typeface="華康中圓體" pitchFamily="49" charset="-120"/>
                    <a:ea typeface="華康中圓體" pitchFamily="49" charset="-120"/>
                    <a:cs typeface="Times New Roman" panose="02020603050405020304" pitchFamily="18" charset="0"/>
                  </a:rPr>
                  <a:t>學分數</a:t>
                </a:r>
                <a:endParaRPr lang="zh-TW" altLang="zh-TW" sz="2000" b="1">
                  <a:solidFill>
                    <a:srgbClr val="002060"/>
                  </a:solidFill>
                  <a:latin typeface="華康中圓體" pitchFamily="49" charset="-120"/>
                  <a:ea typeface="華康中圓體" pitchFamily="49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946" name="Line 24"/>
              <p:cNvSpPr>
                <a:spLocks noChangeShapeType="1"/>
              </p:cNvSpPr>
              <p:nvPr/>
            </p:nvSpPr>
            <p:spPr bwMode="auto">
              <a:xfrm>
                <a:off x="6840" y="12474"/>
                <a:ext cx="54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947" name="Line 23"/>
              <p:cNvSpPr>
                <a:spLocks noChangeShapeType="1"/>
              </p:cNvSpPr>
              <p:nvPr/>
            </p:nvSpPr>
            <p:spPr bwMode="auto">
              <a:xfrm>
                <a:off x="6120" y="11394"/>
                <a:ext cx="0" cy="72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948" name="Line 22"/>
              <p:cNvSpPr>
                <a:spLocks noChangeShapeType="1"/>
              </p:cNvSpPr>
              <p:nvPr/>
            </p:nvSpPr>
            <p:spPr bwMode="auto">
              <a:xfrm>
                <a:off x="6120" y="11394"/>
                <a:ext cx="0" cy="72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949" name="Line 21"/>
              <p:cNvSpPr>
                <a:spLocks noChangeShapeType="1"/>
              </p:cNvSpPr>
              <p:nvPr/>
            </p:nvSpPr>
            <p:spPr bwMode="auto">
              <a:xfrm>
                <a:off x="4500" y="10674"/>
                <a:ext cx="0" cy="72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950" name="Line 20"/>
              <p:cNvSpPr>
                <a:spLocks noChangeShapeType="1"/>
              </p:cNvSpPr>
              <p:nvPr/>
            </p:nvSpPr>
            <p:spPr bwMode="auto">
              <a:xfrm>
                <a:off x="6120" y="12654"/>
                <a:ext cx="0" cy="54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951" name="Oval 19"/>
              <p:cNvSpPr>
                <a:spLocks noChangeArrowheads="1"/>
              </p:cNvSpPr>
              <p:nvPr/>
            </p:nvSpPr>
            <p:spPr bwMode="auto">
              <a:xfrm>
                <a:off x="7200" y="10854"/>
                <a:ext cx="14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zh-TW" sz="1400" b="1">
                    <a:solidFill>
                      <a:srgbClr val="002060"/>
                    </a:solidFill>
                    <a:latin typeface="華康中圓體" pitchFamily="49" charset="-120"/>
                    <a:ea typeface="華康中圓體" pitchFamily="49" charset="-120"/>
                    <a:cs typeface="Times New Roman" panose="02020603050405020304" pitchFamily="18" charset="0"/>
                  </a:rPr>
                  <a:t>學歷</a:t>
                </a:r>
                <a:endParaRPr lang="zh-TW" altLang="zh-TW" sz="2000" b="1">
                  <a:solidFill>
                    <a:srgbClr val="002060"/>
                  </a:solidFill>
                  <a:latin typeface="華康中圓體" pitchFamily="49" charset="-120"/>
                  <a:ea typeface="華康中圓體" pitchFamily="49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952" name="Line 18"/>
              <p:cNvSpPr>
                <a:spLocks noChangeShapeType="1"/>
              </p:cNvSpPr>
              <p:nvPr/>
            </p:nvSpPr>
            <p:spPr bwMode="auto">
              <a:xfrm flipV="1">
                <a:off x="6660" y="8874"/>
                <a:ext cx="5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953" name="Line 17"/>
              <p:cNvSpPr>
                <a:spLocks noChangeShapeType="1"/>
              </p:cNvSpPr>
              <p:nvPr/>
            </p:nvSpPr>
            <p:spPr bwMode="auto">
              <a:xfrm>
                <a:off x="6030" y="10314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954" name="Line 16"/>
              <p:cNvSpPr>
                <a:spLocks noChangeShapeType="1"/>
              </p:cNvSpPr>
              <p:nvPr/>
            </p:nvSpPr>
            <p:spPr bwMode="auto">
              <a:xfrm>
                <a:off x="6030" y="10224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955" name="Line 15"/>
              <p:cNvSpPr>
                <a:spLocks noChangeShapeType="1"/>
              </p:cNvSpPr>
              <p:nvPr/>
            </p:nvSpPr>
            <p:spPr bwMode="auto">
              <a:xfrm flipV="1">
                <a:off x="5940" y="11934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956" name="Line 14"/>
              <p:cNvSpPr>
                <a:spLocks noChangeShapeType="1"/>
              </p:cNvSpPr>
              <p:nvPr/>
            </p:nvSpPr>
            <p:spPr bwMode="auto">
              <a:xfrm flipH="1" flipV="1">
                <a:off x="6120" y="11934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957" name="Line 13"/>
              <p:cNvSpPr>
                <a:spLocks noChangeShapeType="1"/>
              </p:cNvSpPr>
              <p:nvPr/>
            </p:nvSpPr>
            <p:spPr bwMode="auto">
              <a:xfrm flipH="1" flipV="1">
                <a:off x="5940" y="12654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958" name="Line 12"/>
              <p:cNvSpPr>
                <a:spLocks noChangeShapeType="1"/>
              </p:cNvSpPr>
              <p:nvPr/>
            </p:nvSpPr>
            <p:spPr bwMode="auto">
              <a:xfrm flipV="1">
                <a:off x="6120" y="12654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959" name="Line 11"/>
              <p:cNvSpPr>
                <a:spLocks noChangeShapeType="1"/>
              </p:cNvSpPr>
              <p:nvPr/>
            </p:nvSpPr>
            <p:spPr bwMode="auto">
              <a:xfrm>
                <a:off x="5940" y="12834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960" name="Line 10"/>
              <p:cNvSpPr>
                <a:spLocks noChangeShapeType="1"/>
              </p:cNvSpPr>
              <p:nvPr/>
            </p:nvSpPr>
            <p:spPr bwMode="auto">
              <a:xfrm>
                <a:off x="5940" y="11934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961" name="Line 9"/>
              <p:cNvSpPr>
                <a:spLocks noChangeShapeType="1"/>
              </p:cNvSpPr>
              <p:nvPr/>
            </p:nvSpPr>
            <p:spPr bwMode="auto">
              <a:xfrm flipH="1">
                <a:off x="5940" y="14454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962" name="Line 8"/>
              <p:cNvSpPr>
                <a:spLocks noChangeShapeType="1"/>
              </p:cNvSpPr>
              <p:nvPr/>
            </p:nvSpPr>
            <p:spPr bwMode="auto">
              <a:xfrm>
                <a:off x="6120" y="14454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963" name="Oval 7"/>
              <p:cNvSpPr>
                <a:spLocks noChangeArrowheads="1"/>
              </p:cNvSpPr>
              <p:nvPr/>
            </p:nvSpPr>
            <p:spPr bwMode="auto">
              <a:xfrm>
                <a:off x="6030" y="14284"/>
                <a:ext cx="180" cy="1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000" b="1">
                  <a:solidFill>
                    <a:srgbClr val="002060"/>
                  </a:solidFill>
                  <a:latin typeface="華康中圓體" pitchFamily="49" charset="-120"/>
                  <a:ea typeface="華康中圓體" pitchFamily="49" charset="-120"/>
                </a:endParaRPr>
              </a:p>
            </p:txBody>
          </p:sp>
          <p:sp>
            <p:nvSpPr>
              <p:cNvPr id="166964" name="Oval 6"/>
              <p:cNvSpPr>
                <a:spLocks noChangeArrowheads="1"/>
              </p:cNvSpPr>
              <p:nvPr/>
            </p:nvSpPr>
            <p:spPr bwMode="auto">
              <a:xfrm>
                <a:off x="7380" y="13269"/>
                <a:ext cx="108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zh-TW" sz="1400" b="1">
                    <a:solidFill>
                      <a:srgbClr val="002060"/>
                    </a:solidFill>
                    <a:latin typeface="華康中圓體" pitchFamily="49" charset="-120"/>
                    <a:ea typeface="華康中圓體" pitchFamily="49" charset="-120"/>
                    <a:cs typeface="Times New Roman" panose="02020603050405020304" pitchFamily="18" charset="0"/>
                  </a:rPr>
                  <a:t>成績</a:t>
                </a:r>
                <a:endParaRPr lang="zh-TW" altLang="zh-TW" sz="2000" b="1">
                  <a:solidFill>
                    <a:srgbClr val="002060"/>
                  </a:solidFill>
                  <a:latin typeface="華康中圓體" pitchFamily="49" charset="-120"/>
                  <a:ea typeface="華康中圓體" pitchFamily="49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965" name="Line 5"/>
              <p:cNvSpPr>
                <a:spLocks noChangeShapeType="1"/>
              </p:cNvSpPr>
              <p:nvPr/>
            </p:nvSpPr>
            <p:spPr bwMode="auto">
              <a:xfrm>
                <a:off x="6675" y="13569"/>
                <a:ext cx="70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3707904" y="5301208"/>
              <a:ext cx="429756" cy="5890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3724366" y="4251195"/>
              <a:ext cx="429756" cy="453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3724365" y="3190476"/>
              <a:ext cx="429756" cy="604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3707904" y="2161768"/>
              <a:ext cx="429756" cy="439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【</a:t>
            </a:r>
            <a:r>
              <a:rPr lang="zh-TW" altLang="en-US" dirty="0" smtClean="0"/>
              <a:t>實例</a:t>
            </a:r>
            <a:r>
              <a:rPr lang="en-US" altLang="zh-TW" dirty="0" smtClean="0"/>
              <a:t>2】 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857250"/>
            <a:ext cx="8143875" cy="609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假設下列為「雄雄桌球用品公司」的「客戶」訂購「產品」單，請依照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訂購單的情況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轉換成對應的</a:t>
            </a:r>
            <a:r>
              <a:rPr kumimoji="0" lang="en-US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ER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。如下表所示：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解答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1.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分析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(1)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以使用者觀點決定資料庫相關的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(Entity)</a:t>
            </a:r>
            <a:endParaRPr kumimoji="0" lang="zh-TW" altLang="en-US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例如：客戶、訂單及產品三個實體。</a:t>
            </a:r>
          </a:p>
        </p:txBody>
      </p:sp>
      <p:pic>
        <p:nvPicPr>
          <p:cNvPr id="168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14500"/>
            <a:ext cx="733583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285750"/>
            <a:ext cx="8143875" cy="517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(2)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設定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實體與實體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之間的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關係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(Relationship)</a:t>
            </a:r>
            <a:endParaRPr kumimoji="0" lang="zh-TW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例如：客戶與訂單之間有「下」關係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  訂單與產品之間有「包含」關係。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(3)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決定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屬性</a:t>
            </a:r>
            <a:r>
              <a:rPr kumimoji="0" lang="en-US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(Attribute)</a:t>
            </a:r>
            <a:endParaRPr kumimoji="0" lang="zh-TW" altLang="en-US" sz="2000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例如：客戶的屬性有客戶代號、姓名及電話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  產品的屬性有產品代號、品名、數量及單價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  訂單的屬性有訂單代號、訂單日、出貨日及地址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(4)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決定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各個實體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鍵值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(Key)</a:t>
            </a:r>
            <a:endParaRPr kumimoji="0" lang="zh-TW" altLang="en-US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例如：客戶的主鍵有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客戶代號</a:t>
            </a:r>
            <a:endParaRPr kumimoji="0" lang="en-US" altLang="zh-TW" sz="2000" b="1" u="sng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  產品的主鍵有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產品代號</a:t>
            </a:r>
            <a:endParaRPr kumimoji="0" lang="en-US" altLang="zh-TW" sz="2000" b="1" u="sng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  訂單的主鍵有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訂單代號</a:t>
            </a:r>
            <a:endParaRPr kumimoji="0" lang="en-US" altLang="zh-TW" sz="2000" b="1" u="sng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285750"/>
            <a:ext cx="814387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(5)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決定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實體之間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基數性</a:t>
            </a:r>
            <a:r>
              <a:rPr kumimoji="0" lang="en-US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(cardinality)</a:t>
            </a:r>
            <a:endParaRPr kumimoji="0" lang="zh-TW" alt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情境一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：假設每一位客戶可以下多張訂單，也可以沒有訂單，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但一張訂單僅能被一位客戶來使用。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情境二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：假設每一張訂單可以包含最少一張以上的產品，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而每一個產品可以被包含在多張訂單中，也可以沒有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214313"/>
            <a:ext cx="8143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en-US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2.ER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</a:t>
            </a:r>
          </a:p>
        </p:txBody>
      </p:sp>
      <p:sp>
        <p:nvSpPr>
          <p:cNvPr id="17510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771800" y="214313"/>
            <a:ext cx="3286125" cy="6353175"/>
            <a:chOff x="2771800" y="214313"/>
            <a:chExt cx="3286125" cy="6353175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4628303"/>
                </p:ext>
              </p:extLst>
            </p:nvPr>
          </p:nvGraphicFramePr>
          <p:xfrm>
            <a:off x="2771800" y="214313"/>
            <a:ext cx="3286125" cy="6353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57" name="Visio" r:id="rId4" imgW="2914802" imgH="5628437" progId="Visio.Drawing.11">
                    <p:embed/>
                  </p:oleObj>
                </mc:Choice>
                <mc:Fallback>
                  <p:oleObj name="Visio" r:id="rId4" imgW="2914802" imgH="5628437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800" y="214313"/>
                          <a:ext cx="3286125" cy="6353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矩形 1"/>
            <p:cNvSpPr/>
            <p:nvPr/>
          </p:nvSpPr>
          <p:spPr>
            <a:xfrm>
              <a:off x="4283968" y="1862667"/>
              <a:ext cx="288032" cy="397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241634" y="2675467"/>
              <a:ext cx="288032" cy="397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326301" y="3691467"/>
              <a:ext cx="288032" cy="397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283968" y="4504267"/>
              <a:ext cx="288032" cy="397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【</a:t>
            </a:r>
            <a:r>
              <a:rPr lang="zh-TW" altLang="en-US" dirty="0" smtClean="0"/>
              <a:t>個案實例</a:t>
            </a:r>
            <a:r>
              <a:rPr lang="en-US" altLang="zh-TW" dirty="0" smtClean="0"/>
              <a:t>】 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假如有一家「安</a:t>
            </a: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安書局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」想將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傳統手工作業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改為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電腦化作業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。因此，「安</a:t>
            </a: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安書局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」想委託我們來開發此系統。所以，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安安書局的老闆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與我們必須要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進行一段訪談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，在訪談之後，我們已經了解安安書局的作業流程與需求。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其需求描述如下所示：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安安書局會有客戶的資料，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客戶資料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包括：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客戶代號、客戶姓名、電話及地址</a:t>
            </a:r>
            <a:r>
              <a:rPr kumimoji="0" lang="en-US" altLang="zh-TW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城市與區域</a:t>
            </a:r>
            <a:r>
              <a:rPr kumimoji="0" lang="en-US" altLang="zh-TW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，其中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客戶代號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具有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唯一性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請將以上的需求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情境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轉換成對應的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ER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</a:t>
            </a:r>
            <a:endParaRPr kumimoji="0" lang="en-US" altLang="zh-TW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解答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1771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929188"/>
            <a:ext cx="44100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214313"/>
            <a:ext cx="8143875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安安書局會有許多訂單，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訂單資料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包括：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訂單編號、交貨日期、送貨日期、送貨方式、運費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，其中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訂單編號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具有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唯一性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請將以上的需求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情境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轉換成對應的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ER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</a:t>
            </a:r>
            <a:endParaRPr kumimoji="0" lang="en-US" altLang="zh-TW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解答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17920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143125"/>
            <a:ext cx="44100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42875"/>
            <a:ext cx="814387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3.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安安書局會有員工的資料，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員工資料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包括：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員工編號、員工姓名、生日、到職日期、電話、地址及主管代號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，其中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員工編號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具有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唯一性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請將以上的需求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情境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轉換成對應的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ER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</a:t>
            </a:r>
            <a:endParaRPr kumimoji="0" lang="en-US" altLang="zh-TW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解答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1812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143125"/>
            <a:ext cx="44767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3-3  </a:t>
            </a:r>
            <a:r>
              <a:rPr lang="zh-TW" altLang="en-US" b="1" dirty="0" smtClean="0"/>
              <a:t>屬性（</a:t>
            </a:r>
            <a:r>
              <a:rPr lang="en-US" b="1" dirty="0" smtClean="0"/>
              <a:t>Attribute</a:t>
            </a:r>
            <a:r>
              <a:rPr lang="zh-TW" altLang="en-US" b="1" dirty="0" smtClean="0"/>
              <a:t>）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285875"/>
            <a:ext cx="81438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用來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描述實體的性質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(Property)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學號、姓名、性別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是用來描述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的性質。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分類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1.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簡單屬性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(simple attribute)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2.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複合屬性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(composite attribute)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214313"/>
            <a:ext cx="8143875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4.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假設每一位客戶可以訂購一張以上的訂單，也可以沒有下任何訂單，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但是，每一張訂單必須會有一位客戶的訂購資料。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並且每一張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訂單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必須要有一位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員工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負責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客戶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的訂購資料。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請將以上的需求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情境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轉換成對應的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ER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</a:t>
            </a:r>
            <a:endParaRPr kumimoji="0" lang="en-US" altLang="zh-TW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解答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195736" y="2204864"/>
            <a:ext cx="6475412" cy="4500562"/>
            <a:chOff x="2214563" y="2357438"/>
            <a:chExt cx="6475412" cy="4500562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4563" y="2357438"/>
              <a:ext cx="6475412" cy="4500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5724128" y="3284984"/>
              <a:ext cx="531892" cy="387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466828" y="3338324"/>
              <a:ext cx="524272" cy="387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122148" y="3734564"/>
              <a:ext cx="524272" cy="13555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0"/>
            <a:ext cx="8143875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5.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每一張訂單上可以包含一個以上的產品，訂單上包含以下的明細：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售價、產品數量及折扣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6.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每一個產品有可能被客戶來訂購，也可能沒有被客戶訂購。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產品的資料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包括：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產品代號、產品名稱、顏色、訂價、庫存量、己訂  </a:t>
            </a:r>
            <a:endParaRPr kumimoji="0" lang="en-US" altLang="zh-TW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購量數及安全存量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，每一個產品都具有唯一的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產品代號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假設每一張訂單可以包含最少一張以上的產品，而每一個產品可以被包含在多張訂單中，也可以沒有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請將以上的需求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情境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轉換成對應的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ER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</a:t>
            </a:r>
            <a:endParaRPr kumimoji="0" lang="en-US" altLang="zh-TW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解答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071563" y="3833813"/>
            <a:ext cx="6786562" cy="3024187"/>
            <a:chOff x="1071563" y="3833813"/>
            <a:chExt cx="6786562" cy="3024187"/>
          </a:xfrm>
        </p:grpSpPr>
        <p:pic>
          <p:nvPicPr>
            <p:cNvPr id="18534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563" y="3833813"/>
              <a:ext cx="6786562" cy="302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3604260" y="5085184"/>
              <a:ext cx="53569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947280" y="5074488"/>
              <a:ext cx="53569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0"/>
            <a:ext cx="814387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7.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每一家供應商可以供應各種產品，並且每一種產品可以由多家供應商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供應，且每一家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供應商的資料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包括：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供應商代號、供應商名稱、電話</a:t>
            </a:r>
            <a:endParaRPr kumimoji="0" lang="en-US" altLang="zh-TW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及地址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，每一個供應商都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具有唯一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供應商代號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請將以上的需求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情境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轉換成對應的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ER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</a:t>
            </a:r>
            <a:endParaRPr kumimoji="0" lang="en-US" altLang="zh-TW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解答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zh-TW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1873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428875"/>
            <a:ext cx="76104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045062" y="3862502"/>
            <a:ext cx="59894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538158" y="3862502"/>
            <a:ext cx="6409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071563" y="428625"/>
            <a:ext cx="8072437" cy="6429375"/>
            <a:chOff x="1071563" y="428625"/>
            <a:chExt cx="8072437" cy="6429375"/>
          </a:xfrm>
        </p:grpSpPr>
        <p:pic>
          <p:nvPicPr>
            <p:cNvPr id="1894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563" y="428625"/>
              <a:ext cx="8072437" cy="642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圖片 3" descr="畫面剪輯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607"/>
            <a:stretch/>
          </p:blipFill>
          <p:spPr>
            <a:xfrm>
              <a:off x="3923928" y="1150202"/>
              <a:ext cx="107052" cy="354890"/>
            </a:xfrm>
            <a:prstGeom prst="rect">
              <a:avLst/>
            </a:prstGeom>
          </p:spPr>
        </p:pic>
        <p:pic>
          <p:nvPicPr>
            <p:cNvPr id="5" name="圖片 4" descr="畫面剪輯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072" y="1196752"/>
              <a:ext cx="79186" cy="281549"/>
            </a:xfrm>
            <a:prstGeom prst="rect">
              <a:avLst/>
            </a:prstGeom>
          </p:spPr>
        </p:pic>
      </p:grp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0"/>
            <a:ext cx="81438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完整的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ER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圖如下所示：</a:t>
            </a:r>
            <a:endParaRPr kumimoji="0" lang="en-US" altLang="zh-TW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zh-TW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50269" y="5176914"/>
            <a:ext cx="491727" cy="276176"/>
          </a:xfrm>
          <a:prstGeom prst="rect">
            <a:avLst/>
          </a:prstGeom>
        </p:spPr>
      </p:pic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92572" y="1549172"/>
            <a:ext cx="697716" cy="2736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/>
              <a:t>3-6 </a:t>
            </a:r>
            <a:r>
              <a:rPr lang="zh-TW" altLang="en-US" b="1" dirty="0" smtClean="0"/>
              <a:t>將</a:t>
            </a:r>
            <a:r>
              <a:rPr lang="en-US" b="1" dirty="0" smtClean="0"/>
              <a:t>ER</a:t>
            </a:r>
            <a:r>
              <a:rPr lang="zh-TW" altLang="en-US" b="1" dirty="0" smtClean="0"/>
              <a:t>圖轉換成對應表格的法則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在上一節，已經提到情境轉換成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圖，接下來如何將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圖轉換成對應表格呢？。首先，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每一個實體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屬性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必須要轉為該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表格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欄位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鍵值屬性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則轉為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主索引欄位</a:t>
            </a:r>
            <a:r>
              <a:rPr kumimoji="0" lang="en-US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(Primary Key)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 eaLnBrk="1" hangingPunct="1"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9286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800" b="1" dirty="0" smtClean="0"/>
              <a:t>3-6.1  </a:t>
            </a:r>
            <a:r>
              <a:rPr lang="zh-TW" altLang="en-US" sz="3800" b="1" dirty="0" smtClean="0"/>
              <a:t>轉換</a:t>
            </a:r>
            <a:r>
              <a:rPr lang="zh-TW" altLang="en-US" sz="3800" b="1" dirty="0" smtClean="0">
                <a:solidFill>
                  <a:srgbClr val="0000FF"/>
                </a:solidFill>
              </a:rPr>
              <a:t>實體</a:t>
            </a:r>
            <a:r>
              <a:rPr lang="zh-TW" altLang="en-US" sz="3800" b="1" dirty="0" smtClean="0"/>
              <a:t>與</a:t>
            </a:r>
            <a:r>
              <a:rPr lang="zh-TW" altLang="en-US" sz="3800" b="1" dirty="0" smtClean="0">
                <a:solidFill>
                  <a:srgbClr val="A50021"/>
                </a:solidFill>
              </a:rPr>
              <a:t>屬性</a:t>
            </a:r>
            <a:r>
              <a:rPr lang="zh-TW" altLang="en-US" sz="3800" b="1" dirty="0" smtClean="0"/>
              <a:t>成為</a:t>
            </a:r>
            <a:r>
              <a:rPr lang="zh-TW" altLang="en-US" sz="3800" b="1" dirty="0" smtClean="0">
                <a:solidFill>
                  <a:srgbClr val="0000FF"/>
                </a:solidFill>
              </a:rPr>
              <a:t>資料表</a:t>
            </a:r>
            <a:r>
              <a:rPr lang="zh-TW" altLang="en-US" sz="3800" b="1" dirty="0" smtClean="0"/>
              <a:t>與</a:t>
            </a:r>
            <a:r>
              <a:rPr lang="zh-TW" altLang="en-US" sz="3800" b="1" dirty="0" smtClean="0">
                <a:solidFill>
                  <a:srgbClr val="A50021"/>
                </a:solidFill>
              </a:rPr>
              <a:t>欄位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857250"/>
            <a:ext cx="8143875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規則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每一個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「實體」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名稱轉換成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「表格」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名稱。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每一個實體的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「屬性」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名稱轉換為該表格的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「欄位」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名稱。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3.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每一個實體的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「鍵值屬性」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轉換為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「主鍵欄位」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4.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如果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鍵值屬性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為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複合屬性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，則這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複合屬性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所有的欄位皆為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主索引欄位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請將下列的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圖轉換成資料表。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解答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endParaRPr kumimoji="0" lang="zh-TW" altLang="zh-TW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教師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935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pic>
        <p:nvPicPr>
          <p:cNvPr id="193541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571875"/>
            <a:ext cx="557688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214438" y="6357938"/>
          <a:ext cx="6357938" cy="365760"/>
        </p:xfrm>
        <a:graphic>
          <a:graphicData uri="http://schemas.openxmlformats.org/drawingml/2006/table">
            <a:tbl>
              <a:tblPr/>
              <a:tblGrid>
                <a:gridCol w="1270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1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1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TW" altLang="en-US" sz="1600" b="1" u="sng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教師編號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TW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姓名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TW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性別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TW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薪水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TW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系所代碼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3-6.2  </a:t>
            </a:r>
            <a:r>
              <a:rPr lang="zh-TW" altLang="en-US" b="1" dirty="0" smtClean="0"/>
              <a:t>建立資料表間的關聯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285875"/>
            <a:ext cx="814387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基本上，在關聯式資料庫中的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資料表之間的關聯性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有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三種情況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第一種情況：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對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1(1:1)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第二種情況：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對多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(1:M)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第三種情況：多對多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(M:N)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zh-TW" altLang="en-US" b="1" dirty="0" smtClean="0"/>
              <a:t>第一種情況：</a:t>
            </a:r>
            <a:r>
              <a:rPr lang="en-US" altLang="en-US" b="1" dirty="0" smtClean="0"/>
              <a:t>1</a:t>
            </a:r>
            <a:r>
              <a:rPr lang="zh-TW" altLang="en-US" b="1" dirty="0" smtClean="0"/>
              <a:t>對</a:t>
            </a:r>
            <a:r>
              <a:rPr lang="en-US" altLang="en-US" b="1" dirty="0" smtClean="0"/>
              <a:t>1(1:1)</a:t>
            </a:r>
            <a:r>
              <a:rPr lang="zh-TW" altLang="en-US" b="1" dirty="0" smtClean="0"/>
              <a:t>關係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是指兩個實體之間的關係為一對一。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【ER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1976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143125"/>
            <a:ext cx="2786062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214313"/>
            <a:ext cx="8143875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作法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基本上有兩種不同的作法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1.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第一種作法：</a:t>
            </a:r>
            <a:endParaRPr kumimoji="0" lang="en-US" altLang="zh-TW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將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Entity2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資料表的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主鍵</a:t>
            </a:r>
            <a:r>
              <a:rPr kumimoji="0" lang="en-US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zh-TW" alt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嵌入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到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Entity1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資料表中，當作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Entity1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資料表的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</a:t>
            </a: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外來鍵</a:t>
            </a:r>
            <a:r>
              <a:rPr kumimoji="0" lang="en-US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(F.K.)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。因此，兩個資料表之間的關聯就是透過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Entity1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資料表的</a:t>
            </a: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外</a:t>
            </a:r>
            <a:endParaRPr kumimoji="0" lang="en-US" altLang="zh-TW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</a:t>
            </a: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來鍵</a:t>
            </a:r>
            <a:r>
              <a:rPr kumimoji="0" lang="en-US" altLang="zh-TW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(F.K.)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參考對應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Entity2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資料表的</a:t>
            </a:r>
            <a:r>
              <a:rPr kumimoji="0"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主鍵</a:t>
            </a:r>
            <a:r>
              <a:rPr kumimoji="0" lang="en-US" altLang="zh-TW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(P.K.)</a:t>
            </a:r>
            <a:endParaRPr kumimoji="0" lang="en-US" altLang="en-US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1996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3214688"/>
            <a:ext cx="3214687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68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571750"/>
            <a:ext cx="2786062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向右箭號 7"/>
          <p:cNvSpPr/>
          <p:nvPr/>
        </p:nvSpPr>
        <p:spPr>
          <a:xfrm>
            <a:off x="3429000" y="3714750"/>
            <a:ext cx="1071563" cy="10001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/>
              <a:t>對應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5281613" y="4760913"/>
            <a:ext cx="285750" cy="1587"/>
          </a:xfrm>
          <a:prstGeom prst="line">
            <a:avLst/>
          </a:prstGeom>
          <a:ln w="2540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286625" y="3071813"/>
            <a:ext cx="141605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外來鍵</a:t>
            </a:r>
            <a:r>
              <a:rPr kumimoji="0" lang="en-US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(F.K.)</a:t>
            </a:r>
            <a:endParaRPr lang="zh-TW" altLang="en-US" dirty="0">
              <a:solidFill>
                <a:srgbClr val="0066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rot="5400000">
            <a:off x="5251450" y="5108575"/>
            <a:ext cx="357188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5429250" y="5286375"/>
            <a:ext cx="3357563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5400000" flipH="1" flipV="1">
            <a:off x="8001794" y="4501357"/>
            <a:ext cx="1571625" cy="15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0800000">
            <a:off x="8215313" y="3714750"/>
            <a:ext cx="5715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929438" y="5286375"/>
            <a:ext cx="646112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嵌入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00500" y="4714875"/>
            <a:ext cx="11842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主鍵</a:t>
            </a:r>
            <a:r>
              <a:rPr kumimoji="0" lang="en-US" altLang="zh-TW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(P.K.)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214313"/>
            <a:ext cx="8143875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作法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基本上有兩種不同的作法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2.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第二種作法：</a:t>
            </a:r>
            <a:endParaRPr kumimoji="0" lang="en-US" altLang="zh-TW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將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Entity1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資料表的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主鍵</a:t>
            </a:r>
            <a:r>
              <a:rPr kumimoji="0" lang="en-US" altLang="zh-TW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zh-TW" alt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嵌入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到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Entity2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資料表中，當作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Entity2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資料表的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</a:t>
            </a: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外來鍵</a:t>
            </a:r>
            <a:r>
              <a:rPr kumimoji="0" lang="en-US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(F.K.)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。因此，兩個資料表之間的關聯就是透過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Entity2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資料表的</a:t>
            </a: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外</a:t>
            </a:r>
            <a:endParaRPr kumimoji="0" lang="en-US" altLang="zh-TW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</a:t>
            </a: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來鍵</a:t>
            </a:r>
            <a:r>
              <a:rPr kumimoji="0" lang="en-US" altLang="zh-TW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(F.K.)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參考對應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Entity1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資料表的</a:t>
            </a:r>
            <a:r>
              <a:rPr kumimoji="0"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主鍵</a:t>
            </a:r>
            <a:r>
              <a:rPr kumimoji="0" lang="en-US" altLang="zh-TW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(P.K.)</a:t>
            </a:r>
            <a:endParaRPr kumimoji="0" lang="en-US" altLang="en-US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2017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571750"/>
            <a:ext cx="2786062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向右箭號 7"/>
          <p:cNvSpPr/>
          <p:nvPr/>
        </p:nvSpPr>
        <p:spPr>
          <a:xfrm>
            <a:off x="3429000" y="3714750"/>
            <a:ext cx="1071563" cy="10001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/>
              <a:t>對應</a:t>
            </a:r>
          </a:p>
        </p:txBody>
      </p:sp>
      <p:pic>
        <p:nvPicPr>
          <p:cNvPr id="2017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071813"/>
            <a:ext cx="3255963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線接點 9"/>
          <p:cNvCxnSpPr/>
          <p:nvPr/>
        </p:nvCxnSpPr>
        <p:spPr>
          <a:xfrm>
            <a:off x="7929563" y="4643438"/>
            <a:ext cx="285750" cy="1587"/>
          </a:xfrm>
          <a:prstGeom prst="line">
            <a:avLst/>
          </a:prstGeom>
          <a:ln w="2540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358063" y="3929063"/>
            <a:ext cx="141605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外來鍵</a:t>
            </a:r>
            <a:r>
              <a:rPr kumimoji="0" lang="en-US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(F.K.)</a:t>
            </a:r>
            <a:endParaRPr lang="zh-TW" altLang="en-US" dirty="0">
              <a:solidFill>
                <a:srgbClr val="0066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rot="10800000">
            <a:off x="4786313" y="3571875"/>
            <a:ext cx="43021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786313" y="5286375"/>
            <a:ext cx="335756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5400000" flipH="1" flipV="1">
            <a:off x="3929857" y="4428331"/>
            <a:ext cx="1714500" cy="15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 flipH="1" flipV="1">
            <a:off x="7894638" y="5035550"/>
            <a:ext cx="500062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929313" y="5286375"/>
            <a:ext cx="646112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嵌入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072063" y="2786063"/>
            <a:ext cx="118427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主鍵</a:t>
            </a:r>
            <a:r>
              <a:rPr kumimoji="0" lang="en-US" altLang="zh-TW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(P.K.)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928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/>
              <a:t>3-3.1</a:t>
            </a:r>
            <a:r>
              <a:rPr lang="zh-TW" altLang="en-US" b="1" dirty="0" smtClean="0"/>
              <a:t>　簡單屬性</a:t>
            </a:r>
            <a:r>
              <a:rPr lang="en-US" b="1" dirty="0" smtClean="0"/>
              <a:t>(simple attribute)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285875"/>
            <a:ext cx="814387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指已經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不能再細分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為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更小單位的屬性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「學號」屬性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便是「簡單屬性」。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表示圖形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簡單屬性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／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單值屬性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都是以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「橢圓形」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方式表示</a:t>
            </a: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pic>
        <p:nvPicPr>
          <p:cNvPr id="25605" name="Picture 1" descr="表1-4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3000375"/>
            <a:ext cx="1143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【</a:t>
            </a:r>
            <a:r>
              <a:rPr lang="zh-TW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實例</a:t>
            </a: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】 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00125"/>
            <a:ext cx="81438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假設每一位「教師」只能分配一個「車位」，並且每一個「車位」僅能被分配給一位「教師」，其一對一的關係之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圖，如下所示：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請將以上的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圖轉換成資料表。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解答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endParaRPr kumimoji="0" lang="zh-TW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0378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grpSp>
        <p:nvGrpSpPr>
          <p:cNvPr id="203781" name="Group 1"/>
          <p:cNvGrpSpPr>
            <a:grpSpLocks noChangeAspect="1"/>
          </p:cNvGrpSpPr>
          <p:nvPr/>
        </p:nvGrpSpPr>
        <p:grpSpPr bwMode="auto">
          <a:xfrm>
            <a:off x="1143000" y="1928813"/>
            <a:ext cx="5257800" cy="2171700"/>
            <a:chOff x="1800" y="1530"/>
            <a:chExt cx="8280" cy="3420"/>
          </a:xfrm>
        </p:grpSpPr>
        <p:sp>
          <p:nvSpPr>
            <p:cNvPr id="203797" name="AutoShape 14"/>
            <p:cNvSpPr>
              <a:spLocks noChangeAspect="1" noChangeArrowheads="1" noTextEdit="1"/>
            </p:cNvSpPr>
            <p:nvPr/>
          </p:nvSpPr>
          <p:spPr bwMode="auto">
            <a:xfrm>
              <a:off x="1800" y="1530"/>
              <a:ext cx="8280" cy="3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1789" name="Rectangle 13"/>
            <p:cNvSpPr>
              <a:spLocks noChangeArrowheads="1"/>
            </p:cNvSpPr>
            <p:nvPr/>
          </p:nvSpPr>
          <p:spPr bwMode="auto">
            <a:xfrm>
              <a:off x="2880" y="2070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kumimoji="0" lang="zh-TW" altLang="en-US" sz="1600" b="1" dirty="0">
                  <a:solidFill>
                    <a:srgbClr val="320E0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Times New Roman" pitchFamily="18" charset="0"/>
                </a:rPr>
                <a:t>教師</a:t>
              </a:r>
            </a:p>
          </p:txBody>
        </p:sp>
        <p:sp>
          <p:nvSpPr>
            <p:cNvPr id="331788" name="AutoShape 12"/>
            <p:cNvSpPr>
              <a:spLocks noChangeArrowheads="1"/>
            </p:cNvSpPr>
            <p:nvPr/>
          </p:nvSpPr>
          <p:spPr bwMode="auto">
            <a:xfrm>
              <a:off x="4838" y="1722"/>
              <a:ext cx="1575" cy="1238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kumimoji="0" lang="zh-TW" altLang="en-US" sz="1600" b="1" dirty="0">
                  <a:solidFill>
                    <a:srgbClr val="320E0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Times New Roman" pitchFamily="18" charset="0"/>
                </a:rPr>
                <a:t>分配</a:t>
              </a:r>
            </a:p>
          </p:txBody>
        </p:sp>
        <p:sp>
          <p:nvSpPr>
            <p:cNvPr id="331787" name="Rectangle 11"/>
            <p:cNvSpPr>
              <a:spLocks noChangeArrowheads="1"/>
            </p:cNvSpPr>
            <p:nvPr/>
          </p:nvSpPr>
          <p:spPr bwMode="auto">
            <a:xfrm>
              <a:off x="7100" y="2070"/>
              <a:ext cx="1258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kumimoji="0" lang="zh-TW" altLang="en-US" sz="1600" b="1" dirty="0">
                  <a:solidFill>
                    <a:srgbClr val="320E0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Times New Roman" pitchFamily="18" charset="0"/>
                </a:rPr>
                <a:t>車位</a:t>
              </a:r>
            </a:p>
          </p:txBody>
        </p:sp>
        <p:sp>
          <p:nvSpPr>
            <p:cNvPr id="331786" name="Oval 10"/>
            <p:cNvSpPr>
              <a:spLocks noChangeArrowheads="1"/>
            </p:cNvSpPr>
            <p:nvPr/>
          </p:nvSpPr>
          <p:spPr bwMode="auto">
            <a:xfrm>
              <a:off x="2610" y="3150"/>
              <a:ext cx="189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>
                <a:defRPr/>
              </a:pPr>
              <a:r>
                <a:rPr kumimoji="0" lang="zh-TW" altLang="en-US" sz="1600" b="1" u="sng" dirty="0">
                  <a:solidFill>
                    <a:srgbClr val="320E0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Times New Roman" pitchFamily="18" charset="0"/>
                </a:rPr>
                <a:t>教師編號</a:t>
              </a:r>
            </a:p>
          </p:txBody>
        </p:sp>
        <p:sp>
          <p:nvSpPr>
            <p:cNvPr id="331785" name="Oval 9"/>
            <p:cNvSpPr>
              <a:spLocks noChangeArrowheads="1"/>
            </p:cNvSpPr>
            <p:nvPr/>
          </p:nvSpPr>
          <p:spPr bwMode="auto">
            <a:xfrm>
              <a:off x="6750" y="3150"/>
              <a:ext cx="19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>
                <a:defRPr/>
              </a:pPr>
              <a:r>
                <a:rPr kumimoji="0" lang="zh-TW" altLang="en-US" sz="1600" b="1" u="sng" dirty="0">
                  <a:solidFill>
                    <a:srgbClr val="320E0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Times New Roman" pitchFamily="18" charset="0"/>
                </a:rPr>
                <a:t>車位代碼</a:t>
              </a:r>
            </a:p>
          </p:txBody>
        </p:sp>
        <p:sp>
          <p:nvSpPr>
            <p:cNvPr id="203803" name="Line 8"/>
            <p:cNvSpPr>
              <a:spLocks noChangeShapeType="1"/>
            </p:cNvSpPr>
            <p:nvPr/>
          </p:nvSpPr>
          <p:spPr bwMode="auto">
            <a:xfrm>
              <a:off x="4140" y="234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3804" name="Line 7"/>
            <p:cNvSpPr>
              <a:spLocks noChangeShapeType="1"/>
            </p:cNvSpPr>
            <p:nvPr/>
          </p:nvSpPr>
          <p:spPr bwMode="auto">
            <a:xfrm>
              <a:off x="6400" y="2345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1782" name="Rectangle 6"/>
            <p:cNvSpPr>
              <a:spLocks noChangeArrowheads="1"/>
            </p:cNvSpPr>
            <p:nvPr/>
          </p:nvSpPr>
          <p:spPr bwMode="auto">
            <a:xfrm>
              <a:off x="4320" y="1890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TW" sz="1600" b="1" smtClean="0">
                  <a:solidFill>
                    <a:srgbClr val="320E0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31781" name="Rectangle 5"/>
            <p:cNvSpPr>
              <a:spLocks noChangeArrowheads="1"/>
            </p:cNvSpPr>
            <p:nvPr/>
          </p:nvSpPr>
          <p:spPr bwMode="auto">
            <a:xfrm>
              <a:off x="6300" y="1890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TW" sz="1600" b="1" smtClean="0">
                  <a:solidFill>
                    <a:srgbClr val="320E0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03807" name="Line 4"/>
            <p:cNvSpPr>
              <a:spLocks noChangeShapeType="1"/>
            </p:cNvSpPr>
            <p:nvPr/>
          </p:nvSpPr>
          <p:spPr bwMode="auto">
            <a:xfrm flipV="1">
              <a:off x="3420" y="261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3808" name="Line 3"/>
            <p:cNvSpPr>
              <a:spLocks noChangeShapeType="1"/>
            </p:cNvSpPr>
            <p:nvPr/>
          </p:nvSpPr>
          <p:spPr bwMode="auto">
            <a:xfrm flipV="1">
              <a:off x="7740" y="261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357313" y="4357688"/>
          <a:ext cx="5214937" cy="1951038"/>
        </p:xfrm>
        <a:graphic>
          <a:graphicData uri="http://schemas.openxmlformats.org/drawingml/2006/table">
            <a:tbl>
              <a:tblPr/>
              <a:tblGrid>
                <a:gridCol w="144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8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55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第一種情況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教師資料表</a:t>
                      </a: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(</a:t>
                      </a:r>
                      <a:r>
                        <a:rPr kumimoji="0" lang="zh-TW" altLang="en-US" sz="1600" b="1" u="sng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教師編號</a:t>
                      </a: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…</a:t>
                      </a: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車位代碼</a:t>
                      </a: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車位資料表</a:t>
                      </a: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(</a:t>
                      </a:r>
                      <a:r>
                        <a:rPr kumimoji="0" lang="zh-TW" altLang="en-US" sz="1600" b="1" u="sng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車位代碼</a:t>
                      </a: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…)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5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第二種情況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教師資料表</a:t>
                      </a: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(</a:t>
                      </a:r>
                      <a:r>
                        <a:rPr kumimoji="0" lang="zh-TW" altLang="en-US" sz="1600" b="1" u="sng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教師編號</a:t>
                      </a: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…)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/>
                      </a:r>
                      <a:b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</a:b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車位資料表</a:t>
                      </a: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(</a:t>
                      </a:r>
                      <a:r>
                        <a:rPr kumimoji="0" lang="zh-TW" altLang="en-US" sz="1600" b="1" u="sng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車位代碼</a:t>
                      </a: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…</a:t>
                      </a: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，教師編號</a:t>
                      </a: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)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3793" name="Line 25"/>
          <p:cNvSpPr>
            <a:spLocks noChangeShapeType="1"/>
          </p:cNvSpPr>
          <p:nvPr/>
        </p:nvSpPr>
        <p:spPr bwMode="auto">
          <a:xfrm flipH="1">
            <a:off x="4643438" y="4643438"/>
            <a:ext cx="781050" cy="428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3794" name="Line 24"/>
          <p:cNvSpPr>
            <a:spLocks noChangeShapeType="1"/>
          </p:cNvSpPr>
          <p:nvPr/>
        </p:nvSpPr>
        <p:spPr bwMode="auto">
          <a:xfrm flipH="1" flipV="1">
            <a:off x="4500563" y="5572125"/>
            <a:ext cx="928687" cy="500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23" name="直線接點 22"/>
          <p:cNvCxnSpPr/>
          <p:nvPr/>
        </p:nvCxnSpPr>
        <p:spPr>
          <a:xfrm>
            <a:off x="5214938" y="4605338"/>
            <a:ext cx="785812" cy="15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5357813" y="6294438"/>
            <a:ext cx="785812" cy="15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zh-TW" altLang="en-US" b="1" dirty="0" smtClean="0"/>
              <a:t>第二種情況：</a:t>
            </a:r>
            <a:r>
              <a:rPr lang="en-US" b="1" dirty="0" smtClean="0"/>
              <a:t>1</a:t>
            </a:r>
            <a:r>
              <a:rPr lang="zh-TW" altLang="en-US" b="1" dirty="0" smtClean="0"/>
              <a:t>對多</a:t>
            </a:r>
            <a:r>
              <a:rPr lang="en-US" b="1" dirty="0" smtClean="0"/>
              <a:t>(1:M)</a:t>
            </a:r>
            <a:r>
              <a:rPr lang="zh-TW" altLang="en-US" b="1" dirty="0" smtClean="0"/>
              <a:t>關係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是指兩個實體之間的關係為一對多。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【ER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2058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000250"/>
            <a:ext cx="2786063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214313"/>
            <a:ext cx="8143875" cy="503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作法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當兩個實體的關係為一對多時，則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實體為多那方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在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轉換成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Table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時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，要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再增加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一個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外來鍵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(F.K.)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將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Entity1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資料表的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主鍵</a:t>
            </a:r>
            <a:r>
              <a:rPr kumimoji="0" lang="en-US" altLang="zh-TW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zh-TW" alt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嵌入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到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Entity2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多那方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中，當作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Entity2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資料表的</a:t>
            </a: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外來鍵</a:t>
            </a:r>
            <a:r>
              <a:rPr kumimoji="0" lang="en-US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(F.K.)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。因此，兩個資料表之間的關聯就是透過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Entity2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資料表的</a:t>
            </a: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外來鍵</a:t>
            </a:r>
            <a:r>
              <a:rPr kumimoji="0" lang="en-US" altLang="zh-TW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(F.K.)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參考對應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Entity1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資料表的</a:t>
            </a:r>
            <a:r>
              <a:rPr kumimoji="0"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主鍵</a:t>
            </a:r>
            <a:r>
              <a:rPr kumimoji="0" lang="en-US" altLang="zh-TW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(P.K.)</a:t>
            </a:r>
            <a:endParaRPr kumimoji="0" lang="en-US" altLang="en-US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2078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151188"/>
            <a:ext cx="2786063" cy="327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向右箭號 7"/>
          <p:cNvSpPr/>
          <p:nvPr/>
        </p:nvSpPr>
        <p:spPr>
          <a:xfrm>
            <a:off x="2714625" y="4222750"/>
            <a:ext cx="1071563" cy="10001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/>
              <a:t>對應</a:t>
            </a:r>
          </a:p>
        </p:txBody>
      </p:sp>
      <p:pic>
        <p:nvPicPr>
          <p:cNvPr id="20787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3714750"/>
            <a:ext cx="3255962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直線接點 31"/>
          <p:cNvCxnSpPr/>
          <p:nvPr/>
        </p:nvCxnSpPr>
        <p:spPr>
          <a:xfrm>
            <a:off x="8001000" y="5286375"/>
            <a:ext cx="285750" cy="1588"/>
          </a:xfrm>
          <a:prstGeom prst="line">
            <a:avLst/>
          </a:prstGeom>
          <a:ln w="2540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429500" y="4572000"/>
            <a:ext cx="141605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外來鍵</a:t>
            </a:r>
            <a:r>
              <a:rPr kumimoji="0" lang="en-US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(F.K.)</a:t>
            </a:r>
            <a:endParaRPr lang="zh-TW" altLang="en-US" dirty="0">
              <a:solidFill>
                <a:srgbClr val="006600"/>
              </a:solidFill>
            </a:endParaRPr>
          </a:p>
        </p:txBody>
      </p:sp>
      <p:cxnSp>
        <p:nvCxnSpPr>
          <p:cNvPr id="34" name="直線接點 33"/>
          <p:cNvCxnSpPr/>
          <p:nvPr/>
        </p:nvCxnSpPr>
        <p:spPr>
          <a:xfrm rot="10800000">
            <a:off x="4857750" y="4214813"/>
            <a:ext cx="430213" cy="15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4857750" y="5929313"/>
            <a:ext cx="3357563" cy="15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rot="5400000" flipH="1" flipV="1">
            <a:off x="4001294" y="5071269"/>
            <a:ext cx="17145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 flipH="1" flipV="1">
            <a:off x="7966075" y="5678488"/>
            <a:ext cx="500063" cy="15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000750" y="5929313"/>
            <a:ext cx="64611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嵌入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143500" y="3429000"/>
            <a:ext cx="11842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主鍵</a:t>
            </a:r>
            <a:r>
              <a:rPr kumimoji="0" lang="en-US" altLang="zh-TW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(P.K.)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【</a:t>
            </a:r>
            <a:r>
              <a:rPr lang="zh-TW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實例</a:t>
            </a: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】 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00125"/>
            <a:ext cx="81438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假設每一位「教師」可以同時指導多位「學生」，但是，每一位「學生」僅能被一位「教師」指導，其一對多的關係之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圖，如下所示：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請將以上的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圖轉換成資料表。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解答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0992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grpSp>
        <p:nvGrpSpPr>
          <p:cNvPr id="209925" name="Group 1"/>
          <p:cNvGrpSpPr>
            <a:grpSpLocks noChangeAspect="1"/>
          </p:cNvGrpSpPr>
          <p:nvPr/>
        </p:nvGrpSpPr>
        <p:grpSpPr bwMode="auto">
          <a:xfrm>
            <a:off x="1143000" y="1928813"/>
            <a:ext cx="5257800" cy="2171700"/>
            <a:chOff x="1800" y="1530"/>
            <a:chExt cx="8280" cy="3420"/>
          </a:xfrm>
        </p:grpSpPr>
        <p:sp>
          <p:nvSpPr>
            <p:cNvPr id="209934" name="AutoShape 14"/>
            <p:cNvSpPr>
              <a:spLocks noChangeAspect="1" noChangeArrowheads="1" noTextEdit="1"/>
            </p:cNvSpPr>
            <p:nvPr/>
          </p:nvSpPr>
          <p:spPr bwMode="auto">
            <a:xfrm>
              <a:off x="1800" y="1530"/>
              <a:ext cx="8280" cy="3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1789" name="Rectangle 13"/>
            <p:cNvSpPr>
              <a:spLocks noChangeArrowheads="1"/>
            </p:cNvSpPr>
            <p:nvPr/>
          </p:nvSpPr>
          <p:spPr bwMode="auto">
            <a:xfrm>
              <a:off x="2880" y="2070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kumimoji="0" lang="zh-TW" altLang="en-US" sz="1600" b="1" dirty="0">
                  <a:solidFill>
                    <a:srgbClr val="320E0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Times New Roman" pitchFamily="18" charset="0"/>
                </a:rPr>
                <a:t>教師</a:t>
              </a:r>
            </a:p>
          </p:txBody>
        </p:sp>
        <p:sp>
          <p:nvSpPr>
            <p:cNvPr id="331788" name="AutoShape 12"/>
            <p:cNvSpPr>
              <a:spLocks noChangeArrowheads="1"/>
            </p:cNvSpPr>
            <p:nvPr/>
          </p:nvSpPr>
          <p:spPr bwMode="auto">
            <a:xfrm>
              <a:off x="4838" y="1722"/>
              <a:ext cx="1575" cy="1238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kumimoji="0" lang="zh-TW" altLang="en-US" sz="1600" b="1" dirty="0">
                  <a:solidFill>
                    <a:srgbClr val="320E0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Times New Roman" pitchFamily="18" charset="0"/>
                </a:rPr>
                <a:t>指導</a:t>
              </a:r>
            </a:p>
          </p:txBody>
        </p:sp>
        <p:sp>
          <p:nvSpPr>
            <p:cNvPr id="331787" name="Rectangle 11"/>
            <p:cNvSpPr>
              <a:spLocks noChangeArrowheads="1"/>
            </p:cNvSpPr>
            <p:nvPr/>
          </p:nvSpPr>
          <p:spPr bwMode="auto">
            <a:xfrm>
              <a:off x="7100" y="2070"/>
              <a:ext cx="1258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kumimoji="0" lang="zh-TW" altLang="en-US" sz="1600" b="1" dirty="0">
                  <a:solidFill>
                    <a:srgbClr val="320E0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Times New Roman" pitchFamily="18" charset="0"/>
                </a:rPr>
                <a:t>學生</a:t>
              </a:r>
            </a:p>
          </p:txBody>
        </p:sp>
        <p:sp>
          <p:nvSpPr>
            <p:cNvPr id="331786" name="Oval 10"/>
            <p:cNvSpPr>
              <a:spLocks noChangeArrowheads="1"/>
            </p:cNvSpPr>
            <p:nvPr/>
          </p:nvSpPr>
          <p:spPr bwMode="auto">
            <a:xfrm>
              <a:off x="2610" y="3150"/>
              <a:ext cx="189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>
                <a:defRPr/>
              </a:pPr>
              <a:r>
                <a:rPr kumimoji="0" lang="zh-TW" altLang="en-US" sz="1600" b="1" u="sng" dirty="0">
                  <a:solidFill>
                    <a:srgbClr val="320E0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Times New Roman" pitchFamily="18" charset="0"/>
                </a:rPr>
                <a:t>教師編號</a:t>
              </a:r>
            </a:p>
          </p:txBody>
        </p:sp>
        <p:sp>
          <p:nvSpPr>
            <p:cNvPr id="331785" name="Oval 9"/>
            <p:cNvSpPr>
              <a:spLocks noChangeArrowheads="1"/>
            </p:cNvSpPr>
            <p:nvPr/>
          </p:nvSpPr>
          <p:spPr bwMode="auto">
            <a:xfrm>
              <a:off x="6750" y="3150"/>
              <a:ext cx="19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>
                <a:defRPr/>
              </a:pPr>
              <a:r>
                <a:rPr kumimoji="0" lang="zh-TW" altLang="en-US" sz="1600" b="1" u="sng" dirty="0">
                  <a:solidFill>
                    <a:srgbClr val="320E0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Times New Roman" pitchFamily="18" charset="0"/>
                </a:rPr>
                <a:t>學號</a:t>
              </a:r>
            </a:p>
          </p:txBody>
        </p:sp>
        <p:sp>
          <p:nvSpPr>
            <p:cNvPr id="209940" name="Line 8"/>
            <p:cNvSpPr>
              <a:spLocks noChangeShapeType="1"/>
            </p:cNvSpPr>
            <p:nvPr/>
          </p:nvSpPr>
          <p:spPr bwMode="auto">
            <a:xfrm>
              <a:off x="4140" y="234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9941" name="Line 7"/>
            <p:cNvSpPr>
              <a:spLocks noChangeShapeType="1"/>
            </p:cNvSpPr>
            <p:nvPr/>
          </p:nvSpPr>
          <p:spPr bwMode="auto">
            <a:xfrm>
              <a:off x="6400" y="2345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1782" name="Rectangle 6"/>
            <p:cNvSpPr>
              <a:spLocks noChangeArrowheads="1"/>
            </p:cNvSpPr>
            <p:nvPr/>
          </p:nvSpPr>
          <p:spPr bwMode="auto">
            <a:xfrm>
              <a:off x="4320" y="1890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TW" sz="1600" b="1" smtClean="0">
                  <a:solidFill>
                    <a:srgbClr val="320E0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31781" name="Rectangle 5"/>
            <p:cNvSpPr>
              <a:spLocks noChangeArrowheads="1"/>
            </p:cNvSpPr>
            <p:nvPr/>
          </p:nvSpPr>
          <p:spPr bwMode="auto">
            <a:xfrm>
              <a:off x="6300" y="1890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TW" sz="1600" b="1" smtClean="0">
                  <a:solidFill>
                    <a:srgbClr val="320E0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209944" name="Line 4"/>
            <p:cNvSpPr>
              <a:spLocks noChangeShapeType="1"/>
            </p:cNvSpPr>
            <p:nvPr/>
          </p:nvSpPr>
          <p:spPr bwMode="auto">
            <a:xfrm flipV="1">
              <a:off x="3420" y="261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9945" name="Line 3"/>
            <p:cNvSpPr>
              <a:spLocks noChangeShapeType="1"/>
            </p:cNvSpPr>
            <p:nvPr/>
          </p:nvSpPr>
          <p:spPr bwMode="auto">
            <a:xfrm flipV="1">
              <a:off x="7740" y="261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cxnSp>
        <p:nvCxnSpPr>
          <p:cNvPr id="23" name="直線接點 22"/>
          <p:cNvCxnSpPr/>
          <p:nvPr/>
        </p:nvCxnSpPr>
        <p:spPr>
          <a:xfrm>
            <a:off x="3429000" y="5572125"/>
            <a:ext cx="785813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1000125" y="4643438"/>
          <a:ext cx="4286250" cy="1214437"/>
        </p:xfrm>
        <a:graphic>
          <a:graphicData uri="http://schemas.openxmlformats.org/drawingml/2006/table">
            <a:tbl>
              <a:tblPr/>
              <a:tblGrid>
                <a:gridCol w="428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4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zh-TW" altLang="en-US" sz="18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教師資料表</a:t>
                      </a:r>
                      <a:r>
                        <a:rPr kumimoji="0" lang="en-US" altLang="en-US" sz="18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(</a:t>
                      </a:r>
                      <a:r>
                        <a:rPr kumimoji="0" lang="zh-TW" altLang="en-US" sz="1800" b="1" u="sng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教師編號</a:t>
                      </a:r>
                      <a:r>
                        <a:rPr kumimoji="0" lang="zh-TW" altLang="en-US" sz="18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en-US" sz="18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…)</a:t>
                      </a:r>
                      <a:endParaRPr kumimoji="0" lang="zh-TW" altLang="en-US" sz="18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zh-TW" altLang="en-US" sz="18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/>
                      </a:r>
                      <a:br>
                        <a:rPr kumimoji="0" lang="zh-TW" altLang="en-US" sz="18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</a:br>
                      <a:r>
                        <a:rPr kumimoji="0" lang="zh-TW" altLang="en-US" sz="18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學生資料表</a:t>
                      </a:r>
                      <a:r>
                        <a:rPr kumimoji="0" lang="en-US" altLang="en-US" sz="18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(</a:t>
                      </a:r>
                      <a:r>
                        <a:rPr kumimoji="0" lang="zh-TW" altLang="en-US" sz="1800" b="1" i="0" u="sng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學號</a:t>
                      </a:r>
                      <a:r>
                        <a:rPr kumimoji="0" lang="zh-TW" altLang="en-US" sz="18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en-US" sz="18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…</a:t>
                      </a:r>
                      <a:r>
                        <a:rPr kumimoji="0" lang="zh-TW" altLang="en-US" sz="18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，教師編號</a:t>
                      </a:r>
                      <a:r>
                        <a:rPr kumimoji="0" lang="en-US" altLang="en-US" sz="18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)</a:t>
                      </a:r>
                      <a:endParaRPr kumimoji="0" lang="zh-TW" altLang="en-US" sz="18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9933" name="Line 2"/>
          <p:cNvSpPr>
            <a:spLocks noChangeShapeType="1"/>
          </p:cNvSpPr>
          <p:nvPr/>
        </p:nvSpPr>
        <p:spPr bwMode="auto">
          <a:xfrm flipH="1" flipV="1">
            <a:off x="3143250" y="4929188"/>
            <a:ext cx="500063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zh-TW" altLang="en-US" b="1" dirty="0" smtClean="0"/>
              <a:t>第三種情況：多對多</a:t>
            </a:r>
            <a:r>
              <a:rPr lang="en-US" b="1" dirty="0" smtClean="0"/>
              <a:t>(M:N)</a:t>
            </a:r>
            <a:r>
              <a:rPr lang="zh-TW" altLang="en-US" b="1" dirty="0" smtClean="0"/>
              <a:t>關係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是指兩個實體之間的關係為多對多。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【ER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2119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143125"/>
            <a:ext cx="2786063" cy="325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214313"/>
            <a:ext cx="81438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作法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當兩個實體的關係為多對多時。我們將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增加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一個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R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，而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R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主鍵欄位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是由</a:t>
            </a:r>
            <a:r>
              <a:rPr kumimoji="0" lang="en-US" altLang="en-US" sz="20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Entity1</a:t>
            </a:r>
            <a:r>
              <a:rPr kumimoji="0" lang="zh-TW" altLang="en-US" sz="20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資料表的主鍵</a:t>
            </a:r>
            <a:r>
              <a:rPr kumimoji="0" lang="en-US" altLang="en-US" sz="20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與</a:t>
            </a:r>
            <a:r>
              <a:rPr kumimoji="0" lang="en-US" altLang="en-US" sz="2000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Entity2</a:t>
            </a:r>
            <a:r>
              <a:rPr kumimoji="0" lang="zh-TW" altLang="en-US" sz="2000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資料表的主鍵</a:t>
            </a:r>
            <a:r>
              <a:rPr kumimoji="0" lang="en-US" altLang="en-US" sz="2000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所組成。在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資料表中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欄位代表外來鍵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(F.K.)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與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Entity1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資料表產生關聯，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而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資料表中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欄位代表外來鍵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(F.K.)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與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Entity2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資料表產生關聯。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2140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714625"/>
            <a:ext cx="2786062" cy="325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向右箭號 15"/>
          <p:cNvSpPr/>
          <p:nvPr/>
        </p:nvSpPr>
        <p:spPr>
          <a:xfrm>
            <a:off x="2786063" y="3857625"/>
            <a:ext cx="1071562" cy="10001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/>
              <a:t>對應</a:t>
            </a:r>
          </a:p>
        </p:txBody>
      </p:sp>
      <p:pic>
        <p:nvPicPr>
          <p:cNvPr id="2140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2643188"/>
            <a:ext cx="3240087" cy="32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【</a:t>
            </a:r>
            <a:r>
              <a:rPr lang="zh-TW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實例</a:t>
            </a:r>
            <a:r>
              <a:rPr lang="en-US" altLang="zh-TW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】 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00125"/>
            <a:ext cx="81438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假設每一位「學生」可以同時選修多門「課程」，並且，每一門「課程」也可以被多位「學生」來選課，其多對多的關係之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圖，如下所示：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請將以上的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圖轉換成資料表。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解答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1606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grpSp>
        <p:nvGrpSpPr>
          <p:cNvPr id="216069" name="Group 1"/>
          <p:cNvGrpSpPr>
            <a:grpSpLocks noChangeAspect="1"/>
          </p:cNvGrpSpPr>
          <p:nvPr/>
        </p:nvGrpSpPr>
        <p:grpSpPr bwMode="auto">
          <a:xfrm>
            <a:off x="1143000" y="1928813"/>
            <a:ext cx="5257800" cy="2171700"/>
            <a:chOff x="1800" y="1530"/>
            <a:chExt cx="8280" cy="3420"/>
          </a:xfrm>
        </p:grpSpPr>
        <p:sp>
          <p:nvSpPr>
            <p:cNvPr id="216079" name="AutoShape 14"/>
            <p:cNvSpPr>
              <a:spLocks noChangeAspect="1" noChangeArrowheads="1" noTextEdit="1"/>
            </p:cNvSpPr>
            <p:nvPr/>
          </p:nvSpPr>
          <p:spPr bwMode="auto">
            <a:xfrm>
              <a:off x="1800" y="1530"/>
              <a:ext cx="8280" cy="3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1789" name="Rectangle 13"/>
            <p:cNvSpPr>
              <a:spLocks noChangeArrowheads="1"/>
            </p:cNvSpPr>
            <p:nvPr/>
          </p:nvSpPr>
          <p:spPr bwMode="auto">
            <a:xfrm>
              <a:off x="2880" y="2070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kumimoji="0" lang="zh-TW" altLang="en-US" sz="1600" b="1" dirty="0">
                  <a:solidFill>
                    <a:srgbClr val="320E0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Times New Roman" pitchFamily="18" charset="0"/>
                </a:rPr>
                <a:t>學生</a:t>
              </a:r>
            </a:p>
          </p:txBody>
        </p:sp>
        <p:sp>
          <p:nvSpPr>
            <p:cNvPr id="331788" name="AutoShape 12"/>
            <p:cNvSpPr>
              <a:spLocks noChangeArrowheads="1"/>
            </p:cNvSpPr>
            <p:nvPr/>
          </p:nvSpPr>
          <p:spPr bwMode="auto">
            <a:xfrm>
              <a:off x="4838" y="1722"/>
              <a:ext cx="1575" cy="1238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kumimoji="0" lang="zh-TW" altLang="en-US" sz="1600" b="1" dirty="0">
                  <a:solidFill>
                    <a:srgbClr val="320E0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Times New Roman" pitchFamily="18" charset="0"/>
                </a:rPr>
                <a:t>選修</a:t>
              </a:r>
            </a:p>
          </p:txBody>
        </p:sp>
        <p:sp>
          <p:nvSpPr>
            <p:cNvPr id="331787" name="Rectangle 11"/>
            <p:cNvSpPr>
              <a:spLocks noChangeArrowheads="1"/>
            </p:cNvSpPr>
            <p:nvPr/>
          </p:nvSpPr>
          <p:spPr bwMode="auto">
            <a:xfrm>
              <a:off x="7100" y="2070"/>
              <a:ext cx="1258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kumimoji="0" lang="zh-TW" altLang="en-US" sz="1600" b="1" dirty="0">
                  <a:solidFill>
                    <a:srgbClr val="320E0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Times New Roman" pitchFamily="18" charset="0"/>
                </a:rPr>
                <a:t>課程</a:t>
              </a:r>
            </a:p>
          </p:txBody>
        </p:sp>
        <p:sp>
          <p:nvSpPr>
            <p:cNvPr id="331786" name="Oval 10"/>
            <p:cNvSpPr>
              <a:spLocks noChangeArrowheads="1"/>
            </p:cNvSpPr>
            <p:nvPr/>
          </p:nvSpPr>
          <p:spPr bwMode="auto">
            <a:xfrm>
              <a:off x="2610" y="3150"/>
              <a:ext cx="189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>
                <a:defRPr/>
              </a:pPr>
              <a:r>
                <a:rPr kumimoji="0" lang="zh-TW" altLang="en-US" sz="1600" b="1" u="sng" dirty="0">
                  <a:solidFill>
                    <a:srgbClr val="320E0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Times New Roman" pitchFamily="18" charset="0"/>
                </a:rPr>
                <a:t>學號</a:t>
              </a:r>
            </a:p>
          </p:txBody>
        </p:sp>
        <p:sp>
          <p:nvSpPr>
            <p:cNvPr id="331785" name="Oval 9"/>
            <p:cNvSpPr>
              <a:spLocks noChangeArrowheads="1"/>
            </p:cNvSpPr>
            <p:nvPr/>
          </p:nvSpPr>
          <p:spPr bwMode="auto">
            <a:xfrm>
              <a:off x="6750" y="3150"/>
              <a:ext cx="19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>
                <a:defRPr/>
              </a:pPr>
              <a:r>
                <a:rPr kumimoji="0" lang="zh-TW" altLang="en-US" sz="1600" b="1" u="sng" dirty="0">
                  <a:solidFill>
                    <a:srgbClr val="320E0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Times New Roman" pitchFamily="18" charset="0"/>
                </a:rPr>
                <a:t>課號</a:t>
              </a:r>
            </a:p>
          </p:txBody>
        </p:sp>
        <p:sp>
          <p:nvSpPr>
            <p:cNvPr id="216085" name="Line 8"/>
            <p:cNvSpPr>
              <a:spLocks noChangeShapeType="1"/>
            </p:cNvSpPr>
            <p:nvPr/>
          </p:nvSpPr>
          <p:spPr bwMode="auto">
            <a:xfrm>
              <a:off x="4140" y="234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6086" name="Line 7"/>
            <p:cNvSpPr>
              <a:spLocks noChangeShapeType="1"/>
            </p:cNvSpPr>
            <p:nvPr/>
          </p:nvSpPr>
          <p:spPr bwMode="auto">
            <a:xfrm>
              <a:off x="6400" y="2345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1782" name="Rectangle 6"/>
            <p:cNvSpPr>
              <a:spLocks noChangeArrowheads="1"/>
            </p:cNvSpPr>
            <p:nvPr/>
          </p:nvSpPr>
          <p:spPr bwMode="auto">
            <a:xfrm>
              <a:off x="4320" y="1890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TW" sz="1600" b="1" smtClean="0">
                  <a:solidFill>
                    <a:srgbClr val="320E0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331781" name="Rectangle 5"/>
            <p:cNvSpPr>
              <a:spLocks noChangeArrowheads="1"/>
            </p:cNvSpPr>
            <p:nvPr/>
          </p:nvSpPr>
          <p:spPr bwMode="auto">
            <a:xfrm>
              <a:off x="6300" y="1890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標楷體" pitchFamily="65" charset="-120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TW" sz="1600" b="1" smtClean="0">
                  <a:solidFill>
                    <a:srgbClr val="320E0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216089" name="Line 4"/>
            <p:cNvSpPr>
              <a:spLocks noChangeShapeType="1"/>
            </p:cNvSpPr>
            <p:nvPr/>
          </p:nvSpPr>
          <p:spPr bwMode="auto">
            <a:xfrm flipV="1">
              <a:off x="3420" y="261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6090" name="Line 3"/>
            <p:cNvSpPr>
              <a:spLocks noChangeShapeType="1"/>
            </p:cNvSpPr>
            <p:nvPr/>
          </p:nvSpPr>
          <p:spPr bwMode="auto">
            <a:xfrm flipV="1">
              <a:off x="7740" y="261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cxnSp>
        <p:nvCxnSpPr>
          <p:cNvPr id="23" name="直線接點 22"/>
          <p:cNvCxnSpPr/>
          <p:nvPr/>
        </p:nvCxnSpPr>
        <p:spPr>
          <a:xfrm>
            <a:off x="2643188" y="5643563"/>
            <a:ext cx="1285875" cy="15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071" name="Line 2"/>
          <p:cNvSpPr>
            <a:spLocks noChangeShapeType="1"/>
          </p:cNvSpPr>
          <p:nvPr/>
        </p:nvSpPr>
        <p:spPr bwMode="auto">
          <a:xfrm flipH="1">
            <a:off x="3000375" y="5715000"/>
            <a:ext cx="642938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214438" y="4429125"/>
          <a:ext cx="3954462" cy="2133600"/>
        </p:xfrm>
        <a:graphic>
          <a:graphicData uri="http://schemas.openxmlformats.org/drawingml/2006/table">
            <a:tbl>
              <a:tblPr/>
              <a:tblGrid>
                <a:gridCol w="3954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zh-TW" altLang="en-US" sz="20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學生資料表</a:t>
                      </a:r>
                      <a:r>
                        <a:rPr kumimoji="0" lang="en-US" altLang="en-US" sz="20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(</a:t>
                      </a:r>
                      <a:r>
                        <a:rPr kumimoji="0" lang="zh-TW" altLang="en-US" sz="2000" b="1" u="sng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學號</a:t>
                      </a:r>
                      <a:r>
                        <a:rPr kumimoji="0" lang="zh-TW" altLang="en-US" sz="20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en-US" sz="20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…)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kumimoji="0" lang="en-US" altLang="zh-TW" sz="20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kumimoji="0" lang="zh-TW" altLang="en-US" sz="20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zh-TW" altLang="en-US" sz="20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選課資料表</a:t>
                      </a:r>
                      <a:r>
                        <a:rPr kumimoji="0" lang="en-US" altLang="en-US" sz="20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(</a:t>
                      </a:r>
                      <a:r>
                        <a:rPr kumimoji="0" lang="zh-TW" altLang="en-US" sz="20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學號，課號</a:t>
                      </a:r>
                      <a:r>
                        <a:rPr kumimoji="0" lang="en-US" altLang="en-US" sz="20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…)</a:t>
                      </a:r>
                      <a:endParaRPr kumimoji="0" lang="zh-TW" altLang="en-US" sz="20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kumimoji="0" lang="en-US" altLang="zh-TW" sz="20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zh-TW" altLang="en-US" sz="20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/>
                      </a:r>
                      <a:br>
                        <a:rPr kumimoji="0" lang="zh-TW" altLang="en-US" sz="20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</a:br>
                      <a:r>
                        <a:rPr kumimoji="0" lang="zh-TW" altLang="en-US" sz="20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課程資料表</a:t>
                      </a:r>
                      <a:r>
                        <a:rPr kumimoji="0" lang="en-US" altLang="en-US" sz="20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(</a:t>
                      </a:r>
                      <a:r>
                        <a:rPr kumimoji="0" lang="zh-TW" altLang="en-US" sz="2000" b="1" u="sng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課號</a:t>
                      </a:r>
                      <a:r>
                        <a:rPr kumimoji="0" lang="zh-TW" altLang="en-US" sz="20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en-US" sz="20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…)</a:t>
                      </a:r>
                      <a:endParaRPr kumimoji="0" lang="zh-TW" altLang="en-US" sz="20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6078" name="Line 2"/>
          <p:cNvSpPr>
            <a:spLocks noChangeShapeType="1"/>
          </p:cNvSpPr>
          <p:nvPr/>
        </p:nvSpPr>
        <p:spPr bwMode="auto">
          <a:xfrm flipV="1">
            <a:off x="2857500" y="4714875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143000"/>
            <a:ext cx="81438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在</a:t>
            </a:r>
            <a:r>
              <a:rPr kumimoji="0" lang="zh-TW" altLang="en-US" sz="2000" b="1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前面已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經介紹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基本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ER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轉換成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對應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表格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了，但是，對於比較特殊的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圖欲轉換成資料表時，其規則必須要補充。例如：</a:t>
            </a:r>
            <a:r>
              <a:rPr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弱實體</a:t>
            </a:r>
            <a:r>
              <a:rPr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之</a:t>
            </a:r>
            <a:r>
              <a:rPr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ER</a:t>
            </a:r>
            <a:r>
              <a:rPr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圖如何轉換成資料表呢？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或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多值屬性</a:t>
            </a:r>
            <a:r>
              <a:rPr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圖又如何轉換呢？本單元先介紹如何將「</a:t>
            </a:r>
            <a:r>
              <a:rPr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弱實體之</a:t>
            </a:r>
            <a:r>
              <a:rPr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ER</a:t>
            </a:r>
            <a:r>
              <a:rPr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圖轉換成資料表」。</a:t>
            </a:r>
            <a:endParaRPr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作法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主索引欄位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是由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弱實體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弱鍵值屬性</a:t>
            </a:r>
            <a:r>
              <a:rPr kumimoji="0" lang="en-US" altLang="en-US" sz="2000" b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如：親屬姓名</a:t>
            </a:r>
            <a:r>
              <a:rPr kumimoji="0" lang="en-US" altLang="en-US" sz="2000" b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及其所依靠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強實體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主索引欄位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如：教師編號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所組成。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/>
              <a:t>3-6.3  </a:t>
            </a:r>
            <a:r>
              <a:rPr lang="zh-TW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弱實體之</a:t>
            </a:r>
            <a:r>
              <a:rPr lang="en-US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ER</a:t>
            </a:r>
            <a:r>
              <a:rPr lang="zh-TW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圖轉換成資料表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0"/>
            <a:ext cx="814387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在下圖中，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親屬的弱鍵值屬性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為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姓名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，是使用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虛線當底部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，它可以和擁有它的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實體鍵值屬性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合組成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主索引欄位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。對於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弱實體親屬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，我們將對於擁有它的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教師實體的鍵值屬性</a:t>
            </a:r>
            <a:r>
              <a:rPr kumimoji="0" lang="zh-TW" altLang="en-US" sz="2000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教師編號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，包含於弱實體所形成的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親屬資料表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，並和親屬的弱鍵值屬性組合成主索引欄位。而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親屬資料表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教師編號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為外來鍵，它必須參考到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教師資料表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中的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教師編號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欄位。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2201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28938"/>
            <a:ext cx="3325813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4000500" y="4143375"/>
            <a:ext cx="1000125" cy="785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2201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857625"/>
            <a:ext cx="371475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單箭頭接點 7"/>
          <p:cNvCxnSpPr/>
          <p:nvPr/>
        </p:nvCxnSpPr>
        <p:spPr>
          <a:xfrm rot="5400000" flipH="1" flipV="1">
            <a:off x="5251450" y="4894263"/>
            <a:ext cx="785813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altLang="zh-TW" sz="4000" b="1" dirty="0" smtClean="0"/>
              <a:t>【</a:t>
            </a:r>
            <a:r>
              <a:rPr lang="zh-TW" altLang="en-US" sz="4000" b="1" dirty="0" smtClean="0"/>
              <a:t>隨堂練習</a:t>
            </a:r>
            <a:r>
              <a:rPr lang="en-US" altLang="zh-TW" sz="4000" b="1" dirty="0" smtClean="0"/>
              <a:t>】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143000"/>
            <a:ext cx="81438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請再舉例一弱實體之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圖轉換成資料表的例子。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「員工」與「親屬」之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輔養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關係。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9155</TotalTime>
  <Words>12880</Words>
  <Application>Microsoft Office PowerPoint</Application>
  <PresentationFormat>如螢幕大小 (4:3)</PresentationFormat>
  <Paragraphs>1308</Paragraphs>
  <Slides>104</Slides>
  <Notes>104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104</vt:i4>
      </vt:variant>
    </vt:vector>
  </HeadingPairs>
  <TitlesOfParts>
    <vt:vector size="116" baseType="lpstr">
      <vt:lpstr>華康中圓體</vt:lpstr>
      <vt:lpstr>微軟正黑體</vt:lpstr>
      <vt:lpstr>新細明體</vt:lpstr>
      <vt:lpstr>標楷體</vt:lpstr>
      <vt:lpstr>Arial</vt:lpstr>
      <vt:lpstr>Century Gothic</vt:lpstr>
      <vt:lpstr>Times New Roman</vt:lpstr>
      <vt:lpstr>Verdana</vt:lpstr>
      <vt:lpstr>Wingdings</vt:lpstr>
      <vt:lpstr>Wingdings 3</vt:lpstr>
      <vt:lpstr>絲縷</vt:lpstr>
      <vt:lpstr>Visio</vt:lpstr>
      <vt:lpstr>前言 　</vt:lpstr>
      <vt:lpstr>3-1  實體關係模式的概念　</vt:lpstr>
      <vt:lpstr>ER圖的符號表</vt:lpstr>
      <vt:lpstr>PowerPoint 簡報</vt:lpstr>
      <vt:lpstr>3-2  實體（Entity）　</vt:lpstr>
      <vt:lpstr>3-2.1 強實體(Strong Entity)　</vt:lpstr>
      <vt:lpstr>3-2.2 弱實體(Weak Entity )　</vt:lpstr>
      <vt:lpstr>3-3  屬性（Attribute）　</vt:lpstr>
      <vt:lpstr>3-3.1　簡單屬性(simple attribute)　</vt:lpstr>
      <vt:lpstr>3-3.2　複合屬性(Composite attribute)　</vt:lpstr>
      <vt:lpstr>3-3.3　鍵屬性(Key attribute)　</vt:lpstr>
      <vt:lpstr>【隨堂練習】　</vt:lpstr>
      <vt:lpstr>【隨堂練習】解答　</vt:lpstr>
      <vt:lpstr>3-3.4　單值屬性(single-valued attribute)　</vt:lpstr>
      <vt:lpstr>3-3.5　多值屬性(Multi-valued attribute)　</vt:lpstr>
      <vt:lpstr>3-3.6 衍生屬性(Derived attribute)　</vt:lpstr>
      <vt:lpstr>【隨堂練習】 　</vt:lpstr>
      <vt:lpstr>【隨堂練習】 解答　</vt:lpstr>
      <vt:lpstr>3-4  關係（Relationship）　</vt:lpstr>
      <vt:lpstr>【隨堂練習】 　</vt:lpstr>
      <vt:lpstr>【隨堂練習】 　</vt:lpstr>
      <vt:lpstr>3-4.1  關係的基數性（cardinality）　</vt:lpstr>
      <vt:lpstr>一、利用「比率關係」來表示：</vt:lpstr>
      <vt:lpstr>1.一對一的關係(1：1)</vt:lpstr>
      <vt:lpstr>PowerPoint 簡報</vt:lpstr>
      <vt:lpstr>2.一對多的關係(1：M)</vt:lpstr>
      <vt:lpstr>PowerPoint 簡報</vt:lpstr>
      <vt:lpstr>PowerPoint 簡報</vt:lpstr>
      <vt:lpstr>3.多對一的關係(M：1)</vt:lpstr>
      <vt:lpstr>PowerPoint 簡報</vt:lpstr>
      <vt:lpstr>4.多對多的關係(M：N)</vt:lpstr>
      <vt:lpstr>PowerPoint 簡報</vt:lpstr>
      <vt:lpstr>PowerPoint 簡報</vt:lpstr>
      <vt:lpstr>關係的參與限制　</vt:lpstr>
      <vt:lpstr>全部參與限制條件</vt:lpstr>
      <vt:lpstr>部分參與限制條件</vt:lpstr>
      <vt:lpstr>二、利用「雞爪圖基數性」來表示：</vt:lpstr>
      <vt:lpstr>1.強制單基數</vt:lpstr>
      <vt:lpstr>2. 強制多基數</vt:lpstr>
      <vt:lpstr>3. 選擇單基數</vt:lpstr>
      <vt:lpstr>4. 選擇多基數</vt:lpstr>
      <vt:lpstr>PowerPoint 簡報</vt:lpstr>
      <vt:lpstr>PowerPoint 簡報</vt:lpstr>
      <vt:lpstr>三、利用「基數限制條件」來表示：</vt:lpstr>
      <vt:lpstr>基數限制條件：(1,1)</vt:lpstr>
      <vt:lpstr>基數限制條件：(1,N)</vt:lpstr>
      <vt:lpstr>基數限制條件：(0,1)</vt:lpstr>
      <vt:lpstr>基數限制條件：(0,N)</vt:lpstr>
      <vt:lpstr>PowerPoint 簡報</vt:lpstr>
      <vt:lpstr>PowerPoint 簡報</vt:lpstr>
      <vt:lpstr>【課堂評量】&lt;高普考題&gt;</vt:lpstr>
      <vt:lpstr>3-4.2 關係的分支度(Degree)　</vt:lpstr>
      <vt:lpstr> 1.一元關係　</vt:lpstr>
      <vt:lpstr>2.二元關係　</vt:lpstr>
      <vt:lpstr>【二元關係的3個重要的例子】　</vt:lpstr>
      <vt:lpstr>3.三元關係　</vt:lpstr>
      <vt:lpstr>PowerPoint 簡報</vt:lpstr>
      <vt:lpstr>關係的屬性　</vt:lpstr>
      <vt:lpstr>【實例1】　</vt:lpstr>
      <vt:lpstr>【注意】 　</vt:lpstr>
      <vt:lpstr>【隨堂練習】 　</vt:lpstr>
      <vt:lpstr>【隨堂練習】 　</vt:lpstr>
      <vt:lpstr>【注意】 　</vt:lpstr>
      <vt:lpstr>【隨堂練習】 　</vt:lpstr>
      <vt:lpstr>【隨堂練習】 　</vt:lpstr>
      <vt:lpstr>【隨堂練習】 　</vt:lpstr>
      <vt:lpstr>綱要（Schema）</vt:lpstr>
      <vt:lpstr>實例（Instance）</vt:lpstr>
      <vt:lpstr>情境轉換成E-R Model　</vt:lpstr>
      <vt:lpstr>【實例1】　</vt:lpstr>
      <vt:lpstr>PowerPoint 簡報</vt:lpstr>
      <vt:lpstr>PowerPoint 簡報</vt:lpstr>
      <vt:lpstr>【實例2】 　</vt:lpstr>
      <vt:lpstr>PowerPoint 簡報</vt:lpstr>
      <vt:lpstr>PowerPoint 簡報</vt:lpstr>
      <vt:lpstr>PowerPoint 簡報</vt:lpstr>
      <vt:lpstr>【個案實例】 　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3-6 將ER圖轉換成對應表格的法則　</vt:lpstr>
      <vt:lpstr>3-6.1  轉換實體與屬性成為資料表與欄位　</vt:lpstr>
      <vt:lpstr>3-6.2  建立資料表間的關聯　</vt:lpstr>
      <vt:lpstr>第一種情況：1對1(1:1)關係　</vt:lpstr>
      <vt:lpstr>PowerPoint 簡報</vt:lpstr>
      <vt:lpstr>PowerPoint 簡報</vt:lpstr>
      <vt:lpstr>【實例】 　</vt:lpstr>
      <vt:lpstr>第二種情況：1對多(1:M)關係　</vt:lpstr>
      <vt:lpstr>PowerPoint 簡報</vt:lpstr>
      <vt:lpstr>【實例】 　</vt:lpstr>
      <vt:lpstr>第三種情況：多對多(M:N)關係　</vt:lpstr>
      <vt:lpstr>PowerPoint 簡報</vt:lpstr>
      <vt:lpstr>【實例】 　</vt:lpstr>
      <vt:lpstr>3-6.3  弱實體之ER圖轉換成資料表　</vt:lpstr>
      <vt:lpstr>PowerPoint 簡報</vt:lpstr>
      <vt:lpstr>【隨堂練習】　</vt:lpstr>
      <vt:lpstr>3-6.4  多值屬性之ER圖轉換成資料表</vt:lpstr>
      <vt:lpstr>【實例】假設某大學有分校區　</vt:lpstr>
      <vt:lpstr>【隨堂練習】　</vt:lpstr>
      <vt:lpstr> 大於2元關係之ER圖轉換成資料表</vt:lpstr>
      <vt:lpstr>【實例】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資料結構_課程</dc:title>
  <dc:creator>Lee C.H. PhD</dc:creator>
  <cp:lastModifiedBy>C50119</cp:lastModifiedBy>
  <cp:revision>1906</cp:revision>
  <dcterms:created xsi:type="dcterms:W3CDTF">2007-11-16T00:45:50Z</dcterms:created>
  <dcterms:modified xsi:type="dcterms:W3CDTF">2022-05-09T08:29:26Z</dcterms:modified>
</cp:coreProperties>
</file>