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binary" PartName="/ppt/metadata"/>
  <Override ContentType="application/vnd.openxmlformats-officedocument.presentationml.commentAuthors+xml" PartName="/ppt/commentAuthors.xml"/>
  <Override ContentType="application/vnd.openxmlformats-officedocument.presentationml.comments+xml" PartName="/ppt/comments/comment1.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theme+xml" PartName="/ppt/theme/theme2.xml"/>
  <Override ContentType="application/vnd.openxmlformats-package.core-properties+xml" PartName="/docProps/cor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Libre Franklin"/>
      <p:regular r:id="rId19"/>
      <p:bold r:id="rId20"/>
      <p:italic r:id="rId21"/>
      <p:boldItalic r:id="rId22"/>
    </p:embeddedFont>
    <p:embeddedFont>
      <p:font typeface="Libre Franklin Medium"/>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jFQgPntcN7UVlW5yvar+3Wxbs7Z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Ramya Muthukrishn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ibreFranklin-bold.fntdata"/><Relationship Id="rId22" Type="http://schemas.openxmlformats.org/officeDocument/2006/relationships/font" Target="fonts/LibreFranklin-boldItalic.fntdata"/><Relationship Id="rId21" Type="http://schemas.openxmlformats.org/officeDocument/2006/relationships/font" Target="fonts/LibreFranklin-italic.fntdata"/><Relationship Id="rId24" Type="http://schemas.openxmlformats.org/officeDocument/2006/relationships/font" Target="fonts/LibreFranklinMedium-bold.fntdata"/><Relationship Id="rId23" Type="http://schemas.openxmlformats.org/officeDocument/2006/relationships/font" Target="fonts/LibreFranklinMedium-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Medium-boldItalic.fntdata"/><Relationship Id="rId25" Type="http://schemas.openxmlformats.org/officeDocument/2006/relationships/font" Target="fonts/LibreFranklinMedium-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ibreFranklin-regular.fntdata"/><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2-26T02:58:05.774">
    <p:pos x="10" y="10"/>
    <p:text/>
    <p:extLst>
      <p:ext uri="{C676402C-5697-4E1C-873F-D02D1690AC5C}">
        <p15:threadingInfo timeZoneBias="0"/>
      </p:ext>
      <p:ext uri="http://customooxmlschemas.google.com/">
        <go:slidesCustomData xmlns:go="http://customooxmlschemas.google.com/" commentPostId="AAAAJJaputY"/>
      </p:ext>
    </p:extLst>
  </p:cm>
  <p:cm authorId="0" idx="2" dt="2020-02-26T02:58:05.958">
    <p:pos x="106" y="106"/>
    <p:text/>
    <p:extLst>
      <p:ext uri="{C676402C-5697-4E1C-873F-D02D1690AC5C}">
        <p15:threadingInfo timeZoneBias="0"/>
      </p:ext>
      <p:ext uri="http://customooxmlschemas.google.com/">
        <go:slidesCustomData xmlns:go="http://customooxmlschemas.google.com/" commentPostId="AAAAJJaputc"/>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 name="Shape 18"/>
        <p:cNvGrpSpPr/>
        <p:nvPr/>
      </p:nvGrpSpPr>
      <p:grpSpPr>
        <a:xfrm>
          <a:off x="0" y="0"/>
          <a:ext cx="0" cy="0"/>
          <a:chOff x="0" y="0"/>
          <a:chExt cx="0" cy="0"/>
        </a:xfrm>
      </p:grpSpPr>
      <p:sp>
        <p:nvSpPr>
          <p:cNvPr id="19" name="Google Shape;1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 name="Google Shape;2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 name="Shape 25"/>
        <p:cNvGrpSpPr/>
        <p:nvPr/>
      </p:nvGrpSpPr>
      <p:grpSpPr>
        <a:xfrm>
          <a:off x="0" y="0"/>
          <a:ext cx="0" cy="0"/>
          <a:chOff x="0" y="0"/>
          <a:chExt cx="0" cy="0"/>
        </a:xfrm>
      </p:grpSpPr>
      <p:sp>
        <p:nvSpPr>
          <p:cNvPr id="26" name="Google Shape;2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 name="Google Shape;2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Google Shape;3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Google Shape;3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sz="1600"/>
              <a:t>These are the commonly used models for binary classification </a:t>
            </a:r>
            <a:endParaRPr/>
          </a:p>
          <a:p>
            <a:pPr indent="0" lvl="0" marL="0" rtl="0" algn="l">
              <a:spcBef>
                <a:spcPts val="0"/>
              </a:spcBef>
              <a:spcAft>
                <a:spcPts val="0"/>
              </a:spcAft>
              <a:buNone/>
            </a:pPr>
            <a:r>
              <a:t/>
            </a:r>
            <a:endParaRPr/>
          </a:p>
        </p:txBody>
      </p:sp>
      <p:sp>
        <p:nvSpPr>
          <p:cNvPr id="59" name="Google Shape;5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0" name="Shape 10"/>
        <p:cNvGrpSpPr/>
        <p:nvPr/>
      </p:nvGrpSpPr>
      <p:grpSpPr>
        <a:xfrm>
          <a:off x="0" y="0"/>
          <a:ext cx="0" cy="0"/>
          <a:chOff x="0" y="0"/>
          <a:chExt cx="0" cy="0"/>
        </a:xfrm>
      </p:grpSpPr>
      <p:pic>
        <p:nvPicPr>
          <p:cNvPr id="11" name="Google Shape;11;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2" name="Google Shape;12;p15"/>
          <p:cNvSpPr txBox="1"/>
          <p:nvPr>
            <p:ph idx="1" type="subTitle"/>
          </p:nvPr>
        </p:nvSpPr>
        <p:spPr>
          <a:xfrm>
            <a:off x="1524000" y="2690571"/>
            <a:ext cx="9144000" cy="66885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Libre Franklin"/>
                <a:ea typeface="Libre Franklin"/>
                <a:cs typeface="Libre Franklin"/>
                <a:sym typeface="Libre Franklin"/>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3" name="Google Shape;13;p15"/>
          <p:cNvSpPr txBox="1"/>
          <p:nvPr>
            <p:ph type="title"/>
          </p:nvPr>
        </p:nvSpPr>
        <p:spPr>
          <a:xfrm>
            <a:off x="1524000" y="1113184"/>
            <a:ext cx="9144000" cy="1507606"/>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234078"/>
              </a:buClr>
              <a:buSzPts val="4400"/>
              <a:buFont typeface="Libre Franklin Medium"/>
              <a:buNone/>
              <a:defRPr b="0" i="0" sz="4400" u="none" cap="none" strike="noStrike">
                <a:solidFill>
                  <a:srgbClr val="234078"/>
                </a:solidFill>
                <a:latin typeface="Libre Franklin Medium"/>
                <a:ea typeface="Libre Franklin Medium"/>
                <a:cs typeface="Libre Franklin Medium"/>
                <a:sym typeface="Libre Franklin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4" name="Shape 14"/>
        <p:cNvGrpSpPr/>
        <p:nvPr/>
      </p:nvGrpSpPr>
      <p:grpSpPr>
        <a:xfrm>
          <a:off x="0" y="0"/>
          <a:ext cx="0" cy="0"/>
          <a:chOff x="0" y="0"/>
          <a:chExt cx="0" cy="0"/>
        </a:xfrm>
      </p:grpSpPr>
      <p:pic>
        <p:nvPicPr>
          <p:cNvPr id="15" name="Google Shape;15;p16"/>
          <p:cNvPicPr preferRelativeResize="0"/>
          <p:nvPr/>
        </p:nvPicPr>
        <p:blipFill rotWithShape="1">
          <a:blip r:embed="rId2">
            <a:alphaModFix/>
          </a:blip>
          <a:srcRect b="0" l="0" r="0" t="0"/>
          <a:stretch/>
        </p:blipFill>
        <p:spPr>
          <a:xfrm>
            <a:off x="-2" y="-1"/>
            <a:ext cx="12192002" cy="6858001"/>
          </a:xfrm>
          <a:prstGeom prst="rect">
            <a:avLst/>
          </a:prstGeom>
          <a:noFill/>
          <a:ln>
            <a:noFill/>
          </a:ln>
        </p:spPr>
      </p:pic>
      <p:sp>
        <p:nvSpPr>
          <p:cNvPr id="16" name="Google Shape;16;p16"/>
          <p:cNvSpPr txBox="1"/>
          <p:nvPr>
            <p:ph type="title"/>
          </p:nvPr>
        </p:nvSpPr>
        <p:spPr>
          <a:xfrm>
            <a:off x="838200" y="365125"/>
            <a:ext cx="10515600" cy="102635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7E9FC3"/>
              </a:buClr>
              <a:buSzPts val="4400"/>
              <a:buFont typeface="Libre Franklin Medium"/>
              <a:buNone/>
              <a:defRPr b="0" i="0" sz="4400" u="none" cap="none" strike="noStrike">
                <a:solidFill>
                  <a:srgbClr val="7E9FC3"/>
                </a:solidFill>
                <a:latin typeface="Libre Franklin Medium"/>
                <a:ea typeface="Libre Franklin Medium"/>
                <a:cs typeface="Libre Franklin Medium"/>
                <a:sym typeface="Libre Franklin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6"/>
          <p:cNvSpPr txBox="1"/>
          <p:nvPr>
            <p:ph idx="1" type="body"/>
          </p:nvPr>
        </p:nvSpPr>
        <p:spPr>
          <a:xfrm>
            <a:off x="838199" y="1391478"/>
            <a:ext cx="10515599" cy="478548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archive.ics.uci.edu/ml/datasets/credit+approva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 name="Shape 21"/>
        <p:cNvGrpSpPr/>
        <p:nvPr/>
      </p:nvGrpSpPr>
      <p:grpSpPr>
        <a:xfrm>
          <a:off x="0" y="0"/>
          <a:ext cx="0" cy="0"/>
          <a:chOff x="0" y="0"/>
          <a:chExt cx="0" cy="0"/>
        </a:xfrm>
      </p:grpSpPr>
      <p:sp>
        <p:nvSpPr>
          <p:cNvPr id="22" name="Google Shape;22;p1"/>
          <p:cNvSpPr txBox="1"/>
          <p:nvPr>
            <p:ph idx="1" type="subTitle"/>
          </p:nvPr>
        </p:nvSpPr>
        <p:spPr>
          <a:xfrm>
            <a:off x="1440110" y="2212399"/>
            <a:ext cx="9144000" cy="121660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SivaYogitha Mokkapati</a:t>
            </a:r>
            <a:endParaRPr/>
          </a:p>
          <a:p>
            <a:pPr indent="0" lvl="0" marL="0" rtl="0" algn="l">
              <a:lnSpc>
                <a:spcPct val="90000"/>
              </a:lnSpc>
              <a:spcBef>
                <a:spcPts val="1000"/>
              </a:spcBef>
              <a:spcAft>
                <a:spcPts val="0"/>
              </a:spcAft>
              <a:buClr>
                <a:schemeClr val="dk1"/>
              </a:buClr>
              <a:buSzPts val="2400"/>
              <a:buNone/>
            </a:pPr>
            <a:r>
              <a:rPr lang="en-US"/>
              <a:t>Ramya Muthukrishnan</a:t>
            </a:r>
            <a:endParaRPr/>
          </a:p>
        </p:txBody>
      </p:sp>
      <p:sp>
        <p:nvSpPr>
          <p:cNvPr id="23" name="Google Shape;23;p1"/>
          <p:cNvSpPr txBox="1"/>
          <p:nvPr>
            <p:ph type="title"/>
          </p:nvPr>
        </p:nvSpPr>
        <p:spPr>
          <a:xfrm>
            <a:off x="1347831" y="914400"/>
            <a:ext cx="9144000" cy="106043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34078"/>
              </a:buClr>
              <a:buSzPts val="4400"/>
              <a:buFont typeface="Libre Franklin Medium"/>
              <a:buNone/>
            </a:pPr>
            <a:r>
              <a:rPr lang="en-US"/>
              <a:t>Credit Scoring</a:t>
            </a:r>
            <a:endParaRPr/>
          </a:p>
        </p:txBody>
      </p:sp>
      <p:sp>
        <p:nvSpPr>
          <p:cNvPr id="24" name="Google Shape;24;p1"/>
          <p:cNvSpPr txBox="1"/>
          <p:nvPr/>
        </p:nvSpPr>
        <p:spPr>
          <a:xfrm>
            <a:off x="1524000" y="3858971"/>
            <a:ext cx="9144000" cy="66885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Libre Franklin"/>
                <a:ea typeface="Libre Franklin"/>
                <a:cs typeface="Libre Franklin"/>
                <a:sym typeface="Libre Franklin"/>
              </a:rPr>
              <a:t>IE-575 –Predictive Analytics </a:t>
            </a:r>
            <a:r>
              <a:rPr b="0" i="0" lang="en-US" sz="2400" u="none" cap="none" strike="noStrike">
                <a:solidFill>
                  <a:schemeClr val="dk1"/>
                </a:solidFill>
                <a:latin typeface="Libre Franklin"/>
                <a:ea typeface="Libre Franklin"/>
                <a:cs typeface="Libre Franklin"/>
                <a:sym typeface="Libre Franklin"/>
              </a:rPr>
              <a:t>(Spring I, 2020)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0"/>
          <p:cNvSpPr txBox="1"/>
          <p:nvPr>
            <p:ph type="title"/>
          </p:nvPr>
        </p:nvSpPr>
        <p:spPr>
          <a:xfrm>
            <a:off x="838200" y="365125"/>
            <a:ext cx="10515600" cy="102635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7E9FC3"/>
              </a:buClr>
              <a:buSzPts val="4400"/>
              <a:buFont typeface="Libre Franklin Medium"/>
              <a:buNone/>
            </a:pPr>
            <a:r>
              <a:rPr lang="en-US"/>
              <a:t>Features impacting performance</a:t>
            </a:r>
            <a:endParaRPr/>
          </a:p>
        </p:txBody>
      </p:sp>
      <p:sp>
        <p:nvSpPr>
          <p:cNvPr id="82" name="Google Shape;82;p10"/>
          <p:cNvSpPr txBox="1"/>
          <p:nvPr>
            <p:ph idx="1" type="body"/>
          </p:nvPr>
        </p:nvSpPr>
        <p:spPr>
          <a:xfrm>
            <a:off x="838199" y="1391478"/>
            <a:ext cx="10515599" cy="4785485"/>
          </a:xfrm>
          <a:prstGeom prst="rect">
            <a:avLst/>
          </a:prstGeom>
          <a:noFill/>
          <a:ln>
            <a:noFill/>
          </a:ln>
        </p:spPr>
        <p:txBody>
          <a:bodyPr anchorCtr="0" anchor="t" bIns="45700" lIns="91425" spcFirstLastPara="1" rIns="91425" wrap="square" tIns="45700">
            <a:noAutofit/>
          </a:bodyPr>
          <a:lstStyle/>
          <a:p>
            <a:pPr indent="-101600" lvl="0" marL="228600" rtl="0" algn="l">
              <a:lnSpc>
                <a:spcPct val="90000"/>
              </a:lnSpc>
              <a:spcBef>
                <a:spcPts val="0"/>
              </a:spcBef>
              <a:spcAft>
                <a:spcPts val="0"/>
              </a:spcAft>
              <a:buClr>
                <a:schemeClr val="dk1"/>
              </a:buClr>
              <a:buSzPts val="2000"/>
              <a:buNone/>
            </a:pPr>
            <a:r>
              <a:t/>
            </a:r>
            <a:endParaRPr sz="2000"/>
          </a:p>
          <a:p>
            <a:pPr indent="0" lvl="0" marL="0" rtl="0" algn="l">
              <a:lnSpc>
                <a:spcPct val="90000"/>
              </a:lnSpc>
              <a:spcBef>
                <a:spcPts val="1000"/>
              </a:spcBef>
              <a:spcAft>
                <a:spcPts val="0"/>
              </a:spcAft>
              <a:buClr>
                <a:srgbClr val="000000"/>
              </a:buClr>
              <a:buSzPts val="2000"/>
              <a:buNone/>
            </a:pPr>
            <a:r>
              <a:rPr lang="en-US" sz="2000">
                <a:solidFill>
                  <a:srgbClr val="000000"/>
                </a:solidFill>
              </a:rPr>
              <a:t>Features contributing more towards accuracy of each model are listed below:</a:t>
            </a:r>
            <a:endParaRPr/>
          </a:p>
          <a:p>
            <a:pPr indent="0" lvl="0" marL="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Logistic Regression  V4, V5, V8 and V13</a:t>
            </a:r>
            <a:endParaRPr/>
          </a:p>
          <a:p>
            <a:pPr indent="-228600" lvl="0" marL="228600" rtl="0" algn="l">
              <a:lnSpc>
                <a:spcPct val="90000"/>
              </a:lnSpc>
              <a:spcBef>
                <a:spcPts val="1000"/>
              </a:spcBef>
              <a:spcAft>
                <a:spcPts val="0"/>
              </a:spcAft>
              <a:buClr>
                <a:schemeClr val="dk1"/>
              </a:buClr>
              <a:buSzPts val="2000"/>
              <a:buChar char="•"/>
            </a:pPr>
            <a:r>
              <a:rPr lang="en-US" sz="2000"/>
              <a:t>Naïve Bayes              V4, V5, V8, V13</a:t>
            </a:r>
            <a:endParaRPr/>
          </a:p>
          <a:p>
            <a:pPr indent="-228600" lvl="0" marL="228600" rtl="0" algn="l">
              <a:lnSpc>
                <a:spcPct val="90000"/>
              </a:lnSpc>
              <a:spcBef>
                <a:spcPts val="1000"/>
              </a:spcBef>
              <a:spcAft>
                <a:spcPts val="0"/>
              </a:spcAft>
              <a:buClr>
                <a:schemeClr val="dk1"/>
              </a:buClr>
              <a:buSzPts val="2000"/>
              <a:buChar char="•"/>
            </a:pPr>
            <a:r>
              <a:rPr lang="en-US" sz="2000"/>
              <a:t>SVM		       	      V4, V5, V8 and V13</a:t>
            </a:r>
            <a:endParaRPr/>
          </a:p>
          <a:p>
            <a:pPr indent="-228600" lvl="0" marL="228600" rtl="0" algn="l">
              <a:lnSpc>
                <a:spcPct val="90000"/>
              </a:lnSpc>
              <a:spcBef>
                <a:spcPts val="1000"/>
              </a:spcBef>
              <a:spcAft>
                <a:spcPts val="0"/>
              </a:spcAft>
              <a:buClr>
                <a:schemeClr val="dk1"/>
              </a:buClr>
              <a:buSzPts val="2000"/>
              <a:buChar char="•"/>
            </a:pPr>
            <a:r>
              <a:rPr lang="en-US" sz="2000"/>
              <a:t>CART                          V5, V8, V10, V12, V13</a:t>
            </a:r>
            <a:endParaRPr/>
          </a:p>
          <a:p>
            <a:pPr indent="-228600" lvl="0" marL="228600" rtl="0" algn="l">
              <a:lnSpc>
                <a:spcPct val="90000"/>
              </a:lnSpc>
              <a:spcBef>
                <a:spcPts val="1000"/>
              </a:spcBef>
              <a:spcAft>
                <a:spcPts val="0"/>
              </a:spcAft>
              <a:buClr>
                <a:schemeClr val="dk1"/>
              </a:buClr>
              <a:buSzPts val="2000"/>
              <a:buChar char="•"/>
            </a:pPr>
            <a:r>
              <a:rPr lang="en-US" sz="2000"/>
              <a:t>C5                              V5, V8, V10, V12, V13</a:t>
            </a:r>
            <a:endParaRPr/>
          </a:p>
          <a:p>
            <a:pPr indent="-228600" lvl="0" marL="228600" rtl="0" algn="l">
              <a:lnSpc>
                <a:spcPct val="90000"/>
              </a:lnSpc>
              <a:spcBef>
                <a:spcPts val="1000"/>
              </a:spcBef>
              <a:spcAft>
                <a:spcPts val="0"/>
              </a:spcAft>
              <a:buClr>
                <a:schemeClr val="dk1"/>
              </a:buClr>
              <a:buSzPts val="2000"/>
              <a:buChar char="•"/>
            </a:pPr>
            <a:r>
              <a:rPr lang="en-US" sz="2000"/>
              <a:t>Random Forest         V5, V7, V8, V10, V14</a:t>
            </a:r>
            <a:endParaRPr/>
          </a:p>
          <a:p>
            <a:pPr indent="-228600" lvl="0" marL="228600" rtl="0" algn="l">
              <a:lnSpc>
                <a:spcPct val="90000"/>
              </a:lnSpc>
              <a:spcBef>
                <a:spcPts val="1000"/>
              </a:spcBef>
              <a:spcAft>
                <a:spcPts val="0"/>
              </a:spcAft>
              <a:buClr>
                <a:schemeClr val="dk1"/>
              </a:buClr>
              <a:buSzPts val="2000"/>
              <a:buChar char="•"/>
            </a:pPr>
            <a:r>
              <a:rPr lang="en-US" sz="2000"/>
              <a:t>Bagging                     V5, V8, V10, V12, V13</a:t>
            </a:r>
            <a:endParaRPr/>
          </a:p>
          <a:p>
            <a:pPr indent="-228600" lvl="0" marL="228600" rtl="0" algn="l">
              <a:lnSpc>
                <a:spcPct val="90000"/>
              </a:lnSpc>
              <a:spcBef>
                <a:spcPts val="1000"/>
              </a:spcBef>
              <a:spcAft>
                <a:spcPts val="0"/>
              </a:spcAft>
              <a:buClr>
                <a:schemeClr val="dk1"/>
              </a:buClr>
              <a:buSzPts val="2000"/>
              <a:buChar char="•"/>
            </a:pPr>
            <a:r>
              <a:rPr lang="en-US" sz="2000"/>
              <a:t>Boosting                    V5, V8, V10, V12, V13, V14</a:t>
            </a:r>
            <a:endParaRPr/>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1"/>
          <p:cNvSpPr txBox="1"/>
          <p:nvPr>
            <p:ph type="title"/>
          </p:nvPr>
        </p:nvSpPr>
        <p:spPr>
          <a:xfrm>
            <a:off x="838200" y="365125"/>
            <a:ext cx="10515600" cy="102635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7E9FC3"/>
              </a:buClr>
              <a:buSzPts val="4400"/>
              <a:buFont typeface="Libre Franklin Medium"/>
              <a:buNone/>
            </a:pPr>
            <a:r>
              <a:rPr lang="en-US"/>
              <a:t>Lessons Learnt</a:t>
            </a:r>
            <a:endParaRPr/>
          </a:p>
        </p:txBody>
      </p:sp>
      <p:sp>
        <p:nvSpPr>
          <p:cNvPr id="88" name="Google Shape;88;p11"/>
          <p:cNvSpPr txBox="1"/>
          <p:nvPr>
            <p:ph idx="1" type="body"/>
          </p:nvPr>
        </p:nvSpPr>
        <p:spPr>
          <a:xfrm>
            <a:off x="838199" y="1391478"/>
            <a:ext cx="10515599" cy="4785485"/>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Adding relevant features to train your model can boost the model performance significantly (features engineering).</a:t>
            </a:r>
            <a:endParaRPr/>
          </a:p>
          <a:p>
            <a:pPr indent="-228600" lvl="0" marL="228600" rtl="0" algn="l">
              <a:lnSpc>
                <a:spcPct val="90000"/>
              </a:lnSpc>
              <a:spcBef>
                <a:spcPts val="1000"/>
              </a:spcBef>
              <a:spcAft>
                <a:spcPts val="0"/>
              </a:spcAft>
              <a:buClr>
                <a:schemeClr val="dk1"/>
              </a:buClr>
              <a:buSzPts val="2800"/>
              <a:buChar char="•"/>
            </a:pPr>
            <a:r>
              <a:rPr lang="en-US"/>
              <a:t>Don’t celebrate after preprocessing data. There is always scope to clean the data before modelling.</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2"/>
          <p:cNvSpPr txBox="1"/>
          <p:nvPr>
            <p:ph type="title"/>
          </p:nvPr>
        </p:nvSpPr>
        <p:spPr>
          <a:xfrm>
            <a:off x="838200" y="365125"/>
            <a:ext cx="10515600" cy="102635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7E9FC3"/>
              </a:buClr>
              <a:buSzPts val="4400"/>
              <a:buFont typeface="Libre Franklin Medium"/>
              <a:buNone/>
            </a:pPr>
            <a:r>
              <a:rPr lang="en-US"/>
              <a:t>References</a:t>
            </a:r>
            <a:endParaRPr/>
          </a:p>
        </p:txBody>
      </p:sp>
      <p:sp>
        <p:nvSpPr>
          <p:cNvPr id="94" name="Google Shape;94;p12"/>
          <p:cNvSpPr txBox="1"/>
          <p:nvPr>
            <p:ph idx="1" type="body"/>
          </p:nvPr>
        </p:nvSpPr>
        <p:spPr>
          <a:xfrm>
            <a:off x="838200" y="1391477"/>
            <a:ext cx="10515600" cy="2001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95" name="Google Shape;95;p12"/>
          <p:cNvSpPr txBox="1"/>
          <p:nvPr/>
        </p:nvSpPr>
        <p:spPr>
          <a:xfrm>
            <a:off x="895300" y="1391475"/>
            <a:ext cx="9660300" cy="2494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US">
                <a:solidFill>
                  <a:schemeClr val="dk1"/>
                </a:solidFill>
              </a:rPr>
              <a:t>Academic - All the in class activities and code uploaded in the canvas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R documentation of the packages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PCA Tutorial - https://www.dezyre.com/data-science-in-python-tutorial/principal-component-analysis-tutorial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Credit Scoring using Weighted Voting and Clustering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Novel Credit Scoring Prediction Model</a:t>
            </a:r>
            <a:endParaRPr>
              <a:solidFill>
                <a:schemeClr val="dk1"/>
              </a:solidFill>
            </a:endParaRPr>
          </a:p>
          <a:p>
            <a:pPr indent="0" lvl="0" marL="685800" rtl="0" algn="l">
              <a:lnSpc>
                <a:spcPct val="115000"/>
              </a:lnSpc>
              <a:spcBef>
                <a:spcPts val="1200"/>
              </a:spcBef>
              <a:spcAft>
                <a:spcPts val="0"/>
              </a:spcAft>
              <a:buNone/>
            </a:pPr>
            <a:r>
              <a:t/>
            </a:r>
            <a:endParaRPr sz="700">
              <a:solidFill>
                <a:schemeClr val="dk1"/>
              </a:solidFill>
            </a:endParaRPr>
          </a:p>
          <a:p>
            <a:pPr indent="0" lvl="0" marL="685800" rtl="0" algn="l">
              <a:lnSpc>
                <a:spcPct val="115000"/>
              </a:lnSpc>
              <a:spcBef>
                <a:spcPts val="1200"/>
              </a:spcBef>
              <a:spcAft>
                <a:spcPts val="1200"/>
              </a:spcAft>
              <a:buNone/>
            </a:pPr>
            <a:r>
              <a:t/>
            </a:r>
            <a:endParaRPr sz="7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3"/>
          <p:cNvSpPr txBox="1"/>
          <p:nvPr>
            <p:ph idx="1" type="body"/>
          </p:nvPr>
        </p:nvSpPr>
        <p:spPr>
          <a:xfrm>
            <a:off x="838199" y="1391479"/>
            <a:ext cx="10515599" cy="1808922"/>
          </a:xfrm>
          <a:prstGeom prst="rect">
            <a:avLst/>
          </a:prstGeom>
          <a:noFill/>
          <a:ln>
            <a:noFill/>
          </a:ln>
        </p:spPr>
        <p:txBody>
          <a:bodyPr anchorCtr="0" anchor="t" bIns="45700" lIns="91425" spcFirstLastPara="1" rIns="91425" wrap="square" tIns="45700">
            <a:noAutofit/>
          </a:bodyPr>
          <a:lstStyle/>
          <a:p>
            <a:pPr indent="0" lvl="8" marL="3657600" rtl="0" algn="l">
              <a:lnSpc>
                <a:spcPct val="90000"/>
              </a:lnSpc>
              <a:spcBef>
                <a:spcPts val="0"/>
              </a:spcBef>
              <a:spcAft>
                <a:spcPts val="0"/>
              </a:spcAft>
              <a:buClr>
                <a:schemeClr val="dk1"/>
              </a:buClr>
              <a:buSzPts val="1800"/>
              <a:buNone/>
            </a:pPr>
            <a:r>
              <a:rPr lang="en-US"/>
              <a:t>Q&amp;A</a:t>
            </a:r>
            <a:endParaRPr/>
          </a:p>
        </p:txBody>
      </p:sp>
      <p:pic>
        <p:nvPicPr>
          <p:cNvPr id="101" name="Google Shape;101;p13"/>
          <p:cNvPicPr preferRelativeResize="0"/>
          <p:nvPr/>
        </p:nvPicPr>
        <p:blipFill rotWithShape="1">
          <a:blip r:embed="rId3">
            <a:alphaModFix/>
          </a:blip>
          <a:srcRect b="0" l="0" r="0" t="0"/>
          <a:stretch/>
        </p:blipFill>
        <p:spPr>
          <a:xfrm>
            <a:off x="1595435" y="380171"/>
            <a:ext cx="9001125" cy="5086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 name="Shape 28"/>
        <p:cNvGrpSpPr/>
        <p:nvPr/>
      </p:nvGrpSpPr>
      <p:grpSpPr>
        <a:xfrm>
          <a:off x="0" y="0"/>
          <a:ext cx="0" cy="0"/>
          <a:chOff x="0" y="0"/>
          <a:chExt cx="0" cy="0"/>
        </a:xfrm>
      </p:grpSpPr>
      <p:sp>
        <p:nvSpPr>
          <p:cNvPr id="29" name="Google Shape;29;p2"/>
          <p:cNvSpPr txBox="1"/>
          <p:nvPr>
            <p:ph type="title"/>
          </p:nvPr>
        </p:nvSpPr>
        <p:spPr>
          <a:xfrm>
            <a:off x="838200" y="365125"/>
            <a:ext cx="10515600" cy="102635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7E9FC3"/>
              </a:buClr>
              <a:buSzPts val="4400"/>
              <a:buFont typeface="Libre Franklin Medium"/>
              <a:buNone/>
            </a:pPr>
            <a:r>
              <a:rPr lang="en-US"/>
              <a:t>Agenda</a:t>
            </a:r>
            <a:endParaRPr/>
          </a:p>
        </p:txBody>
      </p:sp>
      <p:sp>
        <p:nvSpPr>
          <p:cNvPr id="30" name="Google Shape;30;p2"/>
          <p:cNvSpPr txBox="1"/>
          <p:nvPr>
            <p:ph idx="1" type="body"/>
          </p:nvPr>
        </p:nvSpPr>
        <p:spPr>
          <a:xfrm>
            <a:off x="838199" y="1811045"/>
            <a:ext cx="10515599" cy="392393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Introduction</a:t>
            </a:r>
            <a:endParaRPr/>
          </a:p>
          <a:p>
            <a:pPr indent="-228600" lvl="0" marL="228600" rtl="0" algn="l">
              <a:lnSpc>
                <a:spcPct val="90000"/>
              </a:lnSpc>
              <a:spcBef>
                <a:spcPts val="1000"/>
              </a:spcBef>
              <a:spcAft>
                <a:spcPts val="0"/>
              </a:spcAft>
              <a:buClr>
                <a:schemeClr val="dk1"/>
              </a:buClr>
              <a:buSzPts val="2800"/>
              <a:buChar char="•"/>
            </a:pPr>
            <a:r>
              <a:rPr lang="en-US"/>
              <a:t>Problem Statement</a:t>
            </a:r>
            <a:endParaRPr/>
          </a:p>
          <a:p>
            <a:pPr indent="-228600" lvl="0" marL="228600" rtl="0" algn="l">
              <a:lnSpc>
                <a:spcPct val="90000"/>
              </a:lnSpc>
              <a:spcBef>
                <a:spcPts val="1000"/>
              </a:spcBef>
              <a:spcAft>
                <a:spcPts val="0"/>
              </a:spcAft>
              <a:buClr>
                <a:schemeClr val="dk1"/>
              </a:buClr>
              <a:buSzPts val="2800"/>
              <a:buChar char="•"/>
            </a:pPr>
            <a:r>
              <a:rPr lang="en-US"/>
              <a:t>What’s our approach</a:t>
            </a:r>
            <a:endParaRPr/>
          </a:p>
          <a:p>
            <a:pPr indent="-228600" lvl="0" marL="228600" rtl="0" algn="l">
              <a:lnSpc>
                <a:spcPct val="90000"/>
              </a:lnSpc>
              <a:spcBef>
                <a:spcPts val="1000"/>
              </a:spcBef>
              <a:spcAft>
                <a:spcPts val="0"/>
              </a:spcAft>
              <a:buClr>
                <a:schemeClr val="dk1"/>
              </a:buClr>
              <a:buSzPts val="2800"/>
              <a:buChar char="•"/>
            </a:pPr>
            <a:r>
              <a:rPr lang="en-US"/>
              <a:t>Methodology</a:t>
            </a:r>
            <a:endParaRPr/>
          </a:p>
          <a:p>
            <a:pPr indent="-228600" lvl="0" marL="228600" rtl="0" algn="l">
              <a:lnSpc>
                <a:spcPct val="90000"/>
              </a:lnSpc>
              <a:spcBef>
                <a:spcPts val="1000"/>
              </a:spcBef>
              <a:spcAft>
                <a:spcPts val="0"/>
              </a:spcAft>
              <a:buClr>
                <a:schemeClr val="dk1"/>
              </a:buClr>
              <a:buSzPts val="2800"/>
              <a:buChar char="•"/>
            </a:pPr>
            <a:r>
              <a:rPr lang="en-US"/>
              <a:t>Demo</a:t>
            </a:r>
            <a:endParaRPr/>
          </a:p>
          <a:p>
            <a:pPr indent="-228600" lvl="0" marL="228600" rtl="0" algn="l">
              <a:lnSpc>
                <a:spcPct val="90000"/>
              </a:lnSpc>
              <a:spcBef>
                <a:spcPts val="1000"/>
              </a:spcBef>
              <a:spcAft>
                <a:spcPts val="0"/>
              </a:spcAft>
              <a:buClr>
                <a:schemeClr val="dk1"/>
              </a:buClr>
              <a:buSzPts val="2800"/>
              <a:buChar char="•"/>
            </a:pPr>
            <a:r>
              <a:rPr lang="en-US"/>
              <a:t>Results</a:t>
            </a:r>
            <a:endParaRPr/>
          </a:p>
          <a:p>
            <a:pPr indent="-228600" lvl="0" marL="228600" rtl="0" algn="l">
              <a:lnSpc>
                <a:spcPct val="90000"/>
              </a:lnSpc>
              <a:spcBef>
                <a:spcPts val="1000"/>
              </a:spcBef>
              <a:spcAft>
                <a:spcPts val="0"/>
              </a:spcAft>
              <a:buClr>
                <a:schemeClr val="dk1"/>
              </a:buClr>
              <a:buSzPts val="2800"/>
              <a:buChar char="•"/>
            </a:pPr>
            <a:r>
              <a:rPr lang="en-US"/>
              <a:t>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 name="Shape 34"/>
        <p:cNvGrpSpPr/>
        <p:nvPr/>
      </p:nvGrpSpPr>
      <p:grpSpPr>
        <a:xfrm>
          <a:off x="0" y="0"/>
          <a:ext cx="0" cy="0"/>
          <a:chOff x="0" y="0"/>
          <a:chExt cx="0" cy="0"/>
        </a:xfrm>
      </p:grpSpPr>
      <p:sp>
        <p:nvSpPr>
          <p:cNvPr id="35" name="Google Shape;35;p3"/>
          <p:cNvSpPr txBox="1"/>
          <p:nvPr>
            <p:ph type="title"/>
          </p:nvPr>
        </p:nvSpPr>
        <p:spPr>
          <a:xfrm>
            <a:off x="838200" y="365125"/>
            <a:ext cx="10515600" cy="102635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7E9FC3"/>
              </a:buClr>
              <a:buSzPts val="4400"/>
              <a:buFont typeface="Libre Franklin Medium"/>
              <a:buNone/>
            </a:pPr>
            <a:r>
              <a:rPr lang="en-US"/>
              <a:t>Introduction</a:t>
            </a:r>
            <a:endParaRPr/>
          </a:p>
        </p:txBody>
      </p:sp>
      <p:sp>
        <p:nvSpPr>
          <p:cNvPr id="36" name="Google Shape;36;p3"/>
          <p:cNvSpPr txBox="1"/>
          <p:nvPr>
            <p:ph idx="1" type="body"/>
          </p:nvPr>
        </p:nvSpPr>
        <p:spPr>
          <a:xfrm>
            <a:off x="838199" y="1391478"/>
            <a:ext cx="10515599" cy="478548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What is Credit Scoring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Why is it important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Challenges involved</a:t>
            </a:r>
            <a:endParaRPr/>
          </a:p>
        </p:txBody>
      </p:sp>
      <p:pic>
        <p:nvPicPr>
          <p:cNvPr id="37" name="Google Shape;37;p3"/>
          <p:cNvPicPr preferRelativeResize="0"/>
          <p:nvPr/>
        </p:nvPicPr>
        <p:blipFill rotWithShape="1">
          <a:blip r:embed="rId3">
            <a:alphaModFix/>
          </a:blip>
          <a:srcRect b="0" l="0" r="0" t="0"/>
          <a:stretch/>
        </p:blipFill>
        <p:spPr>
          <a:xfrm>
            <a:off x="5844989" y="1391478"/>
            <a:ext cx="3520944" cy="24214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 name="Shape 41"/>
        <p:cNvGrpSpPr/>
        <p:nvPr/>
      </p:nvGrpSpPr>
      <p:grpSpPr>
        <a:xfrm>
          <a:off x="0" y="0"/>
          <a:ext cx="0" cy="0"/>
          <a:chOff x="0" y="0"/>
          <a:chExt cx="0" cy="0"/>
        </a:xfrm>
      </p:grpSpPr>
      <p:sp>
        <p:nvSpPr>
          <p:cNvPr id="42" name="Google Shape;42;p4"/>
          <p:cNvSpPr txBox="1"/>
          <p:nvPr>
            <p:ph type="title"/>
          </p:nvPr>
        </p:nvSpPr>
        <p:spPr>
          <a:xfrm>
            <a:off x="838200" y="365125"/>
            <a:ext cx="10515600" cy="102635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7E9FC3"/>
              </a:buClr>
              <a:buSzPts val="4400"/>
              <a:buFont typeface="Libre Franklin Medium"/>
              <a:buNone/>
            </a:pPr>
            <a:r>
              <a:rPr lang="en-US"/>
              <a:t>Problem Statement</a:t>
            </a:r>
            <a:endParaRPr/>
          </a:p>
        </p:txBody>
      </p:sp>
      <p:sp>
        <p:nvSpPr>
          <p:cNvPr id="43" name="Google Shape;43;p4"/>
          <p:cNvSpPr txBox="1"/>
          <p:nvPr>
            <p:ph idx="1" type="body"/>
          </p:nvPr>
        </p:nvSpPr>
        <p:spPr>
          <a:xfrm>
            <a:off x="838199" y="1391478"/>
            <a:ext cx="10515599" cy="4785485"/>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Model the Australian dataset and predict whether a customer is good or bad</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Link to the dataset</a:t>
            </a:r>
            <a:endParaRPr/>
          </a:p>
          <a:p>
            <a:pPr indent="0" lvl="0" marL="0" rtl="0" algn="l">
              <a:lnSpc>
                <a:spcPct val="90000"/>
              </a:lnSpc>
              <a:spcBef>
                <a:spcPts val="1000"/>
              </a:spcBef>
              <a:spcAft>
                <a:spcPts val="0"/>
              </a:spcAft>
              <a:buClr>
                <a:schemeClr val="dk1"/>
              </a:buClr>
              <a:buSzPts val="2800"/>
              <a:buNone/>
            </a:pPr>
            <a:r>
              <a:rPr lang="en-US" u="sng">
                <a:solidFill>
                  <a:schemeClr val="hlink"/>
                </a:solidFill>
                <a:hlinkClick r:id="rId3"/>
              </a:rPr>
              <a:t> UCI Machine Learning Repository</a:t>
            </a:r>
            <a:endParaRPr u="sng"/>
          </a:p>
          <a:p>
            <a:pPr indent="-50800" lvl="0" marL="228600" rtl="0" algn="l">
              <a:lnSpc>
                <a:spcPct val="90000"/>
              </a:lnSpc>
              <a:spcBef>
                <a:spcPts val="1000"/>
              </a:spcBef>
              <a:spcAft>
                <a:spcPts val="0"/>
              </a:spcAft>
              <a:buClr>
                <a:schemeClr val="dk1"/>
              </a:buClr>
              <a:buSzPts val="2800"/>
              <a:buNone/>
            </a:pPr>
            <a:r>
              <a:t/>
            </a:r>
            <a:endParaRPr u="sng"/>
          </a:p>
          <a:p>
            <a:pPr indent="-228600" lvl="0" marL="228600" rtl="0" algn="l">
              <a:lnSpc>
                <a:spcPct val="90000"/>
              </a:lnSpc>
              <a:spcBef>
                <a:spcPts val="1000"/>
              </a:spcBef>
              <a:spcAft>
                <a:spcPts val="0"/>
              </a:spcAft>
              <a:buClr>
                <a:schemeClr val="dk1"/>
              </a:buClr>
              <a:buSzPts val="2800"/>
              <a:buChar char="•"/>
            </a:pPr>
            <a:r>
              <a:rPr lang="en-US"/>
              <a:t>Why we chose Australian dataset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5"/>
          <p:cNvSpPr txBox="1"/>
          <p:nvPr>
            <p:ph type="title"/>
          </p:nvPr>
        </p:nvSpPr>
        <p:spPr>
          <a:xfrm>
            <a:off x="838200" y="365125"/>
            <a:ext cx="10515600" cy="102635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7E9FC3"/>
              </a:buClr>
              <a:buSzPts val="4400"/>
              <a:buFont typeface="Libre Franklin Medium"/>
              <a:buNone/>
            </a:pPr>
            <a:r>
              <a:rPr lang="en-US"/>
              <a:t>Approach</a:t>
            </a:r>
            <a:endParaRPr/>
          </a:p>
        </p:txBody>
      </p:sp>
      <p:sp>
        <p:nvSpPr>
          <p:cNvPr id="49" name="Google Shape;49;p5"/>
          <p:cNvSpPr txBox="1"/>
          <p:nvPr>
            <p:ph idx="1" type="body"/>
          </p:nvPr>
        </p:nvSpPr>
        <p:spPr>
          <a:xfrm>
            <a:off x="838199" y="1391478"/>
            <a:ext cx="10515599" cy="4785485"/>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Demonstrate the modeling techniques learnt in class.</a:t>
            </a:r>
            <a:endParaRPr/>
          </a:p>
          <a:p>
            <a:pPr indent="-228600" lvl="0" marL="228600" rtl="0" algn="l">
              <a:lnSpc>
                <a:spcPct val="90000"/>
              </a:lnSpc>
              <a:spcBef>
                <a:spcPts val="1000"/>
              </a:spcBef>
              <a:spcAft>
                <a:spcPts val="0"/>
              </a:spcAft>
              <a:buClr>
                <a:schemeClr val="dk1"/>
              </a:buClr>
              <a:buSzPts val="2800"/>
              <a:buChar char="•"/>
            </a:pPr>
            <a:r>
              <a:rPr lang="en-US"/>
              <a:t>Compare the metrics.</a:t>
            </a:r>
            <a:endParaRPr/>
          </a:p>
          <a:p>
            <a:pPr indent="-228600" lvl="0" marL="228600" rtl="0" algn="l">
              <a:lnSpc>
                <a:spcPct val="90000"/>
              </a:lnSpc>
              <a:spcBef>
                <a:spcPts val="1000"/>
              </a:spcBef>
              <a:spcAft>
                <a:spcPts val="0"/>
              </a:spcAft>
              <a:buClr>
                <a:schemeClr val="dk1"/>
              </a:buClr>
              <a:buSzPts val="2800"/>
              <a:buChar char="•"/>
            </a:pPr>
            <a:r>
              <a:rPr lang="en-US"/>
              <a:t>Conclude which technique works well for this 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6"/>
          <p:cNvSpPr txBox="1"/>
          <p:nvPr>
            <p:ph type="title"/>
          </p:nvPr>
        </p:nvSpPr>
        <p:spPr>
          <a:xfrm>
            <a:off x="838200" y="365125"/>
            <a:ext cx="10515600" cy="102635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7E9FC3"/>
              </a:buClr>
              <a:buSzPts val="4400"/>
              <a:buFont typeface="Libre Franklin Medium"/>
              <a:buNone/>
            </a:pPr>
            <a:r>
              <a:rPr lang="en-US"/>
              <a:t>Methodology</a:t>
            </a:r>
            <a:endParaRPr/>
          </a:p>
        </p:txBody>
      </p:sp>
      <p:pic>
        <p:nvPicPr>
          <p:cNvPr id="55" name="Google Shape;55;p6"/>
          <p:cNvPicPr preferRelativeResize="0"/>
          <p:nvPr/>
        </p:nvPicPr>
        <p:blipFill rotWithShape="1">
          <a:blip r:embed="rId3">
            <a:alphaModFix/>
          </a:blip>
          <a:srcRect b="0" l="0" r="0" t="0"/>
          <a:stretch/>
        </p:blipFill>
        <p:spPr>
          <a:xfrm>
            <a:off x="2726785" y="1339850"/>
            <a:ext cx="5229225" cy="5153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7"/>
          <p:cNvSpPr txBox="1"/>
          <p:nvPr>
            <p:ph type="title"/>
          </p:nvPr>
        </p:nvSpPr>
        <p:spPr>
          <a:xfrm>
            <a:off x="838200" y="365125"/>
            <a:ext cx="10515600" cy="102635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7E9FC3"/>
              </a:buClr>
              <a:buSzPts val="4400"/>
              <a:buFont typeface="Libre Franklin Medium"/>
              <a:buNone/>
            </a:pPr>
            <a:r>
              <a:rPr lang="en-US"/>
              <a:t>Models used</a:t>
            </a:r>
            <a:endParaRPr/>
          </a:p>
        </p:txBody>
      </p:sp>
      <p:sp>
        <p:nvSpPr>
          <p:cNvPr id="62" name="Google Shape;62;p7"/>
          <p:cNvSpPr txBox="1"/>
          <p:nvPr>
            <p:ph idx="1" type="body"/>
          </p:nvPr>
        </p:nvSpPr>
        <p:spPr>
          <a:xfrm>
            <a:off x="733696" y="1234724"/>
            <a:ext cx="10515599" cy="478548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Logistic Regression</a:t>
            </a:r>
            <a:endParaRPr/>
          </a:p>
          <a:p>
            <a:pPr indent="-228600" lvl="0" marL="228600" rtl="0" algn="l">
              <a:lnSpc>
                <a:spcPct val="90000"/>
              </a:lnSpc>
              <a:spcBef>
                <a:spcPts val="1000"/>
              </a:spcBef>
              <a:spcAft>
                <a:spcPts val="0"/>
              </a:spcAft>
              <a:buClr>
                <a:schemeClr val="dk1"/>
              </a:buClr>
              <a:buSzPts val="2800"/>
              <a:buChar char="•"/>
            </a:pPr>
            <a:r>
              <a:rPr lang="en-US"/>
              <a:t>Naive Bayes</a:t>
            </a:r>
            <a:endParaRPr/>
          </a:p>
          <a:p>
            <a:pPr indent="-228600" lvl="0" marL="228600" rtl="0" algn="l">
              <a:lnSpc>
                <a:spcPct val="90000"/>
              </a:lnSpc>
              <a:spcBef>
                <a:spcPts val="1000"/>
              </a:spcBef>
              <a:spcAft>
                <a:spcPts val="0"/>
              </a:spcAft>
              <a:buClr>
                <a:schemeClr val="dk1"/>
              </a:buClr>
              <a:buSzPts val="2800"/>
              <a:buChar char="•"/>
            </a:pPr>
            <a:r>
              <a:rPr lang="en-US"/>
              <a:t>SVM</a:t>
            </a:r>
            <a:endParaRPr/>
          </a:p>
          <a:p>
            <a:pPr indent="-228600" lvl="0" marL="228600" rtl="0" algn="l">
              <a:lnSpc>
                <a:spcPct val="90000"/>
              </a:lnSpc>
              <a:spcBef>
                <a:spcPts val="1000"/>
              </a:spcBef>
              <a:spcAft>
                <a:spcPts val="0"/>
              </a:spcAft>
              <a:buClr>
                <a:schemeClr val="dk1"/>
              </a:buClr>
              <a:buSzPts val="2800"/>
              <a:buChar char="•"/>
            </a:pPr>
            <a:r>
              <a:rPr lang="en-US"/>
              <a:t>CART</a:t>
            </a:r>
            <a:endParaRPr/>
          </a:p>
          <a:p>
            <a:pPr indent="-228600" lvl="0" marL="228600" rtl="0" algn="l">
              <a:lnSpc>
                <a:spcPct val="90000"/>
              </a:lnSpc>
              <a:spcBef>
                <a:spcPts val="1000"/>
              </a:spcBef>
              <a:spcAft>
                <a:spcPts val="0"/>
              </a:spcAft>
              <a:buClr>
                <a:schemeClr val="dk1"/>
              </a:buClr>
              <a:buSzPts val="2800"/>
              <a:buChar char="•"/>
            </a:pPr>
            <a:r>
              <a:rPr lang="en-US"/>
              <a:t>C5.0</a:t>
            </a:r>
            <a:endParaRPr/>
          </a:p>
          <a:p>
            <a:pPr indent="-228600" lvl="0" marL="228600" rtl="0" algn="l">
              <a:lnSpc>
                <a:spcPct val="90000"/>
              </a:lnSpc>
              <a:spcBef>
                <a:spcPts val="1000"/>
              </a:spcBef>
              <a:spcAft>
                <a:spcPts val="0"/>
              </a:spcAft>
              <a:buClr>
                <a:schemeClr val="dk1"/>
              </a:buClr>
              <a:buSzPts val="2800"/>
              <a:buChar char="•"/>
            </a:pPr>
            <a:r>
              <a:rPr lang="en-US"/>
              <a:t>Neural Network</a:t>
            </a:r>
            <a:endParaRPr/>
          </a:p>
          <a:p>
            <a:pPr indent="-228600" lvl="0" marL="228600" rtl="0" algn="l">
              <a:lnSpc>
                <a:spcPct val="90000"/>
              </a:lnSpc>
              <a:spcBef>
                <a:spcPts val="1000"/>
              </a:spcBef>
              <a:spcAft>
                <a:spcPts val="0"/>
              </a:spcAft>
              <a:buClr>
                <a:schemeClr val="dk1"/>
              </a:buClr>
              <a:buSzPts val="2800"/>
              <a:buChar char="•"/>
            </a:pPr>
            <a:r>
              <a:rPr lang="en-US"/>
              <a:t>Random Forest</a:t>
            </a:r>
            <a:endParaRPr/>
          </a:p>
          <a:p>
            <a:pPr indent="-228600" lvl="0" marL="228600" rtl="0" algn="l">
              <a:lnSpc>
                <a:spcPct val="90000"/>
              </a:lnSpc>
              <a:spcBef>
                <a:spcPts val="1000"/>
              </a:spcBef>
              <a:spcAft>
                <a:spcPts val="0"/>
              </a:spcAft>
              <a:buClr>
                <a:schemeClr val="dk1"/>
              </a:buClr>
              <a:buSzPts val="2800"/>
              <a:buChar char="•"/>
            </a:pPr>
            <a:r>
              <a:rPr lang="en-US"/>
              <a:t>Bagging on CART</a:t>
            </a:r>
            <a:endParaRPr/>
          </a:p>
          <a:p>
            <a:pPr indent="-228600" lvl="0" marL="228600" rtl="0" algn="l">
              <a:lnSpc>
                <a:spcPct val="90000"/>
              </a:lnSpc>
              <a:spcBef>
                <a:spcPts val="1000"/>
              </a:spcBef>
              <a:spcAft>
                <a:spcPts val="0"/>
              </a:spcAft>
              <a:buClr>
                <a:schemeClr val="dk1"/>
              </a:buClr>
              <a:buSzPts val="2800"/>
              <a:buChar char="•"/>
            </a:pPr>
            <a:r>
              <a:rPr lang="en-US"/>
              <a:t>Boosting on CART</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8"/>
          <p:cNvSpPr txBox="1"/>
          <p:nvPr>
            <p:ph idx="1" type="body"/>
          </p:nvPr>
        </p:nvSpPr>
        <p:spPr>
          <a:xfrm>
            <a:off x="590004" y="2103688"/>
            <a:ext cx="10515599" cy="1697604"/>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None/>
            </a:pPr>
            <a:r>
              <a:rPr lang="en-US"/>
              <a:t> </a:t>
            </a:r>
            <a:r>
              <a:rPr lang="en-US" sz="6000"/>
              <a:t>Demo time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9"/>
          <p:cNvSpPr txBox="1"/>
          <p:nvPr>
            <p:ph type="title"/>
          </p:nvPr>
        </p:nvSpPr>
        <p:spPr>
          <a:xfrm>
            <a:off x="838200" y="365125"/>
            <a:ext cx="10515600" cy="1026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7E9FC3"/>
              </a:buClr>
              <a:buSzPts val="4400"/>
              <a:buFont typeface="Libre Franklin Medium"/>
              <a:buNone/>
            </a:pPr>
            <a:r>
              <a:rPr lang="en-US"/>
              <a:t>					Results</a:t>
            </a:r>
            <a:endParaRPr/>
          </a:p>
        </p:txBody>
      </p:sp>
      <p:sp>
        <p:nvSpPr>
          <p:cNvPr id="73" name="Google Shape;73;p9"/>
          <p:cNvSpPr/>
          <p:nvPr/>
        </p:nvSpPr>
        <p:spPr>
          <a:xfrm>
            <a:off x="6225863" y="3822926"/>
            <a:ext cx="5731500" cy="15399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b="0" i="0" sz="1800" u="none" cap="none" strike="noStrike">
              <a:solidFill>
                <a:srgbClr val="000000"/>
              </a:solidFill>
              <a:latin typeface="Libre Franklin"/>
              <a:ea typeface="Libre Franklin"/>
              <a:cs typeface="Libre Franklin"/>
              <a:sym typeface="Libre Franklin"/>
            </a:endParaRPr>
          </a:p>
          <a:p>
            <a:pPr indent="0" lvl="0" marL="0" marR="0" rtl="0" algn="just">
              <a:spcBef>
                <a:spcPts val="0"/>
              </a:spcBef>
              <a:spcAft>
                <a:spcPts val="0"/>
              </a:spcAft>
              <a:buNone/>
            </a:pPr>
            <a:r>
              <a:rPr b="0" i="0" lang="en-US" u="none" cap="none" strike="noStrike">
                <a:solidFill>
                  <a:srgbClr val="000000"/>
                </a:solidFill>
                <a:latin typeface="Libre Franklin"/>
                <a:ea typeface="Libre Franklin"/>
                <a:cs typeface="Libre Franklin"/>
                <a:sym typeface="Libre Franklin"/>
              </a:rPr>
              <a:t>It is better to consider only few important features that to consider the entire dataset as most of the performance metrics is almost the same considering only few features. There is no need to consider 14 features when we can get almost the same performance metrics with only 4 or 5 features.</a:t>
            </a:r>
            <a:endParaRPr/>
          </a:p>
          <a:p>
            <a:pPr indent="0" lvl="0" marL="0" marR="0" rtl="0" algn="just">
              <a:spcBef>
                <a:spcPts val="0"/>
              </a:spcBef>
              <a:spcAft>
                <a:spcPts val="0"/>
              </a:spcAft>
              <a:buNone/>
            </a:pPr>
            <a:r>
              <a:rPr b="0" i="0" lang="en-US" sz="1800" u="none" cap="none" strike="noStrike">
                <a:solidFill>
                  <a:srgbClr val="000000"/>
                </a:solidFill>
                <a:latin typeface="Libre Franklin"/>
                <a:ea typeface="Libre Franklin"/>
                <a:cs typeface="Libre Franklin"/>
                <a:sym typeface="Libre Franklin"/>
              </a:rPr>
              <a:t> </a:t>
            </a:r>
            <a:endParaRPr b="0" i="0" sz="1800" u="none" cap="none" strike="noStrike">
              <a:solidFill>
                <a:srgbClr val="000000"/>
              </a:solidFill>
              <a:latin typeface="Libre Franklin"/>
              <a:ea typeface="Libre Franklin"/>
              <a:cs typeface="Libre Franklin"/>
              <a:sym typeface="Libre Franklin"/>
            </a:endParaRPr>
          </a:p>
        </p:txBody>
      </p:sp>
      <p:pic>
        <p:nvPicPr>
          <p:cNvPr id="74" name="Google Shape;74;p9"/>
          <p:cNvPicPr preferRelativeResize="0"/>
          <p:nvPr/>
        </p:nvPicPr>
        <p:blipFill rotWithShape="1">
          <a:blip r:embed="rId3">
            <a:alphaModFix/>
          </a:blip>
          <a:srcRect b="0" l="0" r="0" t="0"/>
          <a:stretch/>
        </p:blipFill>
        <p:spPr>
          <a:xfrm>
            <a:off x="257176" y="1058159"/>
            <a:ext cx="5924550" cy="5441787"/>
          </a:xfrm>
          <a:prstGeom prst="rect">
            <a:avLst/>
          </a:prstGeom>
          <a:noFill/>
          <a:ln>
            <a:noFill/>
          </a:ln>
        </p:spPr>
      </p:pic>
      <p:pic>
        <p:nvPicPr>
          <p:cNvPr id="75" name="Google Shape;75;p9"/>
          <p:cNvPicPr preferRelativeResize="0"/>
          <p:nvPr/>
        </p:nvPicPr>
        <p:blipFill rotWithShape="1">
          <a:blip r:embed="rId4">
            <a:alphaModFix/>
          </a:blip>
          <a:srcRect b="0" l="0" r="0" t="0"/>
          <a:stretch/>
        </p:blipFill>
        <p:spPr>
          <a:xfrm>
            <a:off x="6096013" y="1319334"/>
            <a:ext cx="5991225" cy="2133600"/>
          </a:xfrm>
          <a:prstGeom prst="rect">
            <a:avLst/>
          </a:prstGeom>
          <a:noFill/>
          <a:ln>
            <a:noFill/>
          </a:ln>
        </p:spPr>
      </p:pic>
      <p:pic>
        <p:nvPicPr>
          <p:cNvPr id="76" name="Google Shape;76;p9"/>
          <p:cNvPicPr preferRelativeResize="0"/>
          <p:nvPr/>
        </p:nvPicPr>
        <p:blipFill>
          <a:blip r:embed="rId5">
            <a:alphaModFix/>
          </a:blip>
          <a:stretch>
            <a:fillRect/>
          </a:stretch>
        </p:blipFill>
        <p:spPr>
          <a:xfrm>
            <a:off x="6181726" y="1058151"/>
            <a:ext cx="5638800" cy="323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2018-11-27T04:22:11Z</dcterms:created>
  <dc:creator>Youakim BADR</dc:creator>
</cp:coreProperties>
</file>