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81" r:id="rId4"/>
    <p:sldId id="282" r:id="rId5"/>
    <p:sldId id="278" r:id="rId6"/>
    <p:sldId id="270" r:id="rId7"/>
    <p:sldId id="290" r:id="rId8"/>
    <p:sldId id="287" r:id="rId9"/>
    <p:sldId id="291" r:id="rId10"/>
    <p:sldId id="286" r:id="rId11"/>
    <p:sldId id="288" r:id="rId12"/>
    <p:sldId id="285" r:id="rId13"/>
    <p:sldId id="280" r:id="rId14"/>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p:cViewPr varScale="1">
        <p:scale>
          <a:sx n="132" d="100"/>
          <a:sy n="132" d="100"/>
        </p:scale>
        <p:origin x="148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DF02416-5F2D-424A-AA26-2B61FE22EC35}" type="datetimeFigureOut">
              <a:rPr lang="en-US" smtClean="0"/>
              <a:pPr/>
              <a:t>10/3/2018</a:t>
            </a:fld>
            <a:endParaRPr lang="en-US"/>
          </a:p>
        </p:txBody>
      </p:sp>
      <p:sp>
        <p:nvSpPr>
          <p:cNvPr id="4" name="Slide Image Placeholder 3"/>
          <p:cNvSpPr>
            <a:spLocks noGrp="1" noRot="1" noChangeAspect="1"/>
          </p:cNvSpPr>
          <p:nvPr>
            <p:ph type="sldImg" idx="2"/>
          </p:nvPr>
        </p:nvSpPr>
        <p:spPr>
          <a:xfrm>
            <a:off x="1441450" y="260350"/>
            <a:ext cx="1727200" cy="129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44650"/>
            <a:ext cx="3689350" cy="1557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515FF48B-905D-41B4-B772-853FA09F2B65}" type="slidenum">
              <a:rPr lang="en-US" smtClean="0"/>
              <a:pPr/>
              <a:t>‹#›</a:t>
            </a:fld>
            <a:endParaRPr lang="en-US"/>
          </a:p>
        </p:txBody>
      </p:sp>
    </p:spTree>
    <p:extLst>
      <p:ext uri="{BB962C8B-B14F-4D97-AF65-F5344CB8AC3E}">
        <p14:creationId xmlns:p14="http://schemas.microsoft.com/office/powerpoint/2010/main" val="182878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5FF48B-905D-41B4-B772-853FA09F2B65}" type="slidenum">
              <a:rPr lang="en-US" smtClean="0"/>
              <a:pPr/>
              <a:t>1</a:t>
            </a:fld>
            <a:endParaRPr lang="en-US"/>
          </a:p>
        </p:txBody>
      </p:sp>
    </p:spTree>
    <p:extLst>
      <p:ext uri="{BB962C8B-B14F-4D97-AF65-F5344CB8AC3E}">
        <p14:creationId xmlns:p14="http://schemas.microsoft.com/office/powerpoint/2010/main" val="138536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5FF48B-905D-41B4-B772-853FA09F2B65}" type="slidenum">
              <a:rPr lang="en-US" smtClean="0"/>
              <a:pPr/>
              <a:t>5</a:t>
            </a:fld>
            <a:endParaRPr lang="en-US"/>
          </a:p>
        </p:txBody>
      </p:sp>
    </p:spTree>
    <p:extLst>
      <p:ext uri="{BB962C8B-B14F-4D97-AF65-F5344CB8AC3E}">
        <p14:creationId xmlns:p14="http://schemas.microsoft.com/office/powerpoint/2010/main" val="425978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a:t>Mininet</a:t>
            </a:r>
            <a:r>
              <a:rPr lang="en-US" dirty="0"/>
              <a:t> is a network emulator which creates a network of virtual hosts, switches, controllers, and links. </a:t>
            </a:r>
            <a:r>
              <a:rPr lang="en-US" b="1" dirty="0"/>
              <a:t>Mininet</a:t>
            </a:r>
            <a:r>
              <a:rPr lang="en-US" dirty="0"/>
              <a:t> hosts run standard Linux network software, and its switches support OpenFlow for highly flexible custom routing and Software-Defined Networking.</a:t>
            </a:r>
          </a:p>
          <a:p>
            <a:r>
              <a:rPr lang="en-US" i="1" dirty="0"/>
              <a:t>ns</a:t>
            </a:r>
            <a:r>
              <a:rPr lang="en-US" dirty="0"/>
              <a:t>-3 is a discrete-event network simulator, targeted primarily for research and educational use</a:t>
            </a:r>
          </a:p>
          <a:p>
            <a:r>
              <a:rPr lang="en-US" b="1" dirty="0" err="1"/>
              <a:t>OMNeT</a:t>
            </a:r>
            <a:r>
              <a:rPr lang="en-US" b="1" dirty="0"/>
              <a:t>++</a:t>
            </a:r>
            <a:r>
              <a:rPr lang="en-US" dirty="0"/>
              <a:t> is an extensible, modular, component-based C++ simulation library and framework, primarily for building network simulators. "Network" is meant in a broader sense that includes wired and wireless communication networks, on-chip networks, </a:t>
            </a:r>
            <a:r>
              <a:rPr lang="en-US" dirty="0" err="1"/>
              <a:t>queueing</a:t>
            </a:r>
            <a:r>
              <a:rPr lang="en-US" dirty="0"/>
              <a:t> networks, and so on.</a:t>
            </a:r>
          </a:p>
          <a:p>
            <a:endParaRPr lang="en-US" dirty="0"/>
          </a:p>
        </p:txBody>
      </p:sp>
      <p:sp>
        <p:nvSpPr>
          <p:cNvPr id="4" name="Slide Number Placeholder 3"/>
          <p:cNvSpPr>
            <a:spLocks noGrp="1"/>
          </p:cNvSpPr>
          <p:nvPr>
            <p:ph type="sldNum" sz="quarter" idx="10"/>
          </p:nvPr>
        </p:nvSpPr>
        <p:spPr/>
        <p:txBody>
          <a:bodyPr/>
          <a:lstStyle/>
          <a:p>
            <a:fld id="{515FF48B-905D-41B4-B772-853FA09F2B65}" type="slidenum">
              <a:rPr lang="en-US" smtClean="0"/>
              <a:pPr/>
              <a:t>6</a:t>
            </a:fld>
            <a:endParaRPr lang="en-US"/>
          </a:p>
        </p:txBody>
      </p:sp>
    </p:spTree>
    <p:extLst>
      <p:ext uri="{BB962C8B-B14F-4D97-AF65-F5344CB8AC3E}">
        <p14:creationId xmlns:p14="http://schemas.microsoft.com/office/powerpoint/2010/main" val="91405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5FF48B-905D-41B4-B772-853FA09F2B65}" type="slidenum">
              <a:rPr lang="en-US" smtClean="0"/>
              <a:pPr/>
              <a:t>12</a:t>
            </a:fld>
            <a:endParaRPr lang="en-US"/>
          </a:p>
        </p:txBody>
      </p:sp>
    </p:spTree>
    <p:extLst>
      <p:ext uri="{BB962C8B-B14F-4D97-AF65-F5344CB8AC3E}">
        <p14:creationId xmlns:p14="http://schemas.microsoft.com/office/powerpoint/2010/main" val="353268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10/3/2018</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47650" y="3177051"/>
            <a:ext cx="1060323" cy="173037"/>
          </a:xfrm>
        </p:spPr>
        <p:txBody>
          <a:bodyPr lIns="0" tIns="0" rIns="0" bIns="0"/>
          <a:lstStyle>
            <a:lvl1pPr algn="l">
              <a:defRPr>
                <a:solidFill>
                  <a:schemeClr val="tx1">
                    <a:tint val="75000"/>
                  </a:schemeClr>
                </a:solidFill>
              </a:defRPr>
            </a:lvl1pPr>
          </a:lstStyle>
          <a:p>
            <a:fld id="{1D8BD707-D9CF-40AE-B4C6-C98DA3205C09}" type="datetimeFigureOut">
              <a:rPr lang="en-US"/>
              <a:pPr/>
              <a:t>10/3/2018</a:t>
            </a:fld>
            <a:endParaRPr lang="en-US" dirty="0"/>
          </a:p>
        </p:txBody>
      </p:sp>
      <p:sp>
        <p:nvSpPr>
          <p:cNvPr id="6" name="Holder 6"/>
          <p:cNvSpPr>
            <a:spLocks noGrp="1"/>
          </p:cNvSpPr>
          <p:nvPr>
            <p:ph type="sldNum" sz="quarter" idx="7"/>
          </p:nvPr>
        </p:nvSpPr>
        <p:spPr/>
        <p:txBody>
          <a:bodyPr lIns="0" tIns="0" rIns="0" bIns="0"/>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Georgia"/>
                <a:cs typeface="Georgi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10/3/2018</a:t>
            </a:fld>
            <a:endParaRPr lang="en-US"/>
          </a:p>
        </p:txBody>
      </p:sp>
      <p:sp>
        <p:nvSpPr>
          <p:cNvPr id="7" name="Holder 7"/>
          <p:cNvSpPr>
            <a:spLocks noGrp="1"/>
          </p:cNvSpPr>
          <p:nvPr>
            <p:ph type="sldNum" sz="quarter" idx="7"/>
          </p:nvPr>
        </p:nvSpPr>
        <p:spPr/>
        <p:txBody>
          <a:bodyPr lIns="0" tIns="0" rIns="0" bIns="0"/>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10/3/2018</a:t>
            </a:fld>
            <a:endParaRPr lang="en-US"/>
          </a:p>
        </p:txBody>
      </p:sp>
      <p:sp>
        <p:nvSpPr>
          <p:cNvPr id="5" name="Holder 5"/>
          <p:cNvSpPr>
            <a:spLocks noGrp="1"/>
          </p:cNvSpPr>
          <p:nvPr>
            <p:ph type="sldNum" sz="quarter" idx="7"/>
          </p:nvPr>
        </p:nvSpPr>
        <p:spPr/>
        <p:txBody>
          <a:bodyPr lIns="0" tIns="0" rIns="0" bIns="0"/>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10/3/2018</a:t>
            </a:fld>
            <a:endParaRPr lang="en-US"/>
          </a:p>
        </p:txBody>
      </p:sp>
      <p:sp>
        <p:nvSpPr>
          <p:cNvPr id="4" name="Holder 4"/>
          <p:cNvSpPr>
            <a:spLocks noGrp="1"/>
          </p:cNvSpPr>
          <p:nvPr>
            <p:ph type="sldNum" sz="quarter" idx="7"/>
          </p:nvPr>
        </p:nvSpPr>
        <p:spPr/>
        <p:txBody>
          <a:bodyPr lIns="0" tIns="0" rIns="0" bIns="0"/>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608195" cy="355600"/>
          </a:xfrm>
          <a:custGeom>
            <a:avLst/>
            <a:gdLst/>
            <a:ahLst/>
            <a:cxnLst/>
            <a:rect l="l" t="t" r="r" b="b"/>
            <a:pathLst>
              <a:path w="4608195" h="355600">
                <a:moveTo>
                  <a:pt x="0" y="355180"/>
                </a:moveTo>
                <a:lnTo>
                  <a:pt x="4608004" y="355180"/>
                </a:lnTo>
                <a:lnTo>
                  <a:pt x="4608004" y="0"/>
                </a:lnTo>
                <a:lnTo>
                  <a:pt x="0" y="0"/>
                </a:lnTo>
                <a:lnTo>
                  <a:pt x="0" y="355180"/>
                </a:lnTo>
                <a:close/>
              </a:path>
            </a:pathLst>
          </a:custGeom>
          <a:solidFill>
            <a:srgbClr val="D6D6EF"/>
          </a:solidFill>
        </p:spPr>
        <p:txBody>
          <a:bodyPr wrap="square" lIns="0" tIns="0" rIns="0" bIns="0" rtlCol="0"/>
          <a:lstStyle/>
          <a:p>
            <a:endParaRPr/>
          </a:p>
        </p:txBody>
      </p:sp>
      <p:sp>
        <p:nvSpPr>
          <p:cNvPr id="2" name="Holder 2"/>
          <p:cNvSpPr>
            <a:spLocks noGrp="1"/>
          </p:cNvSpPr>
          <p:nvPr>
            <p:ph type="title"/>
          </p:nvPr>
        </p:nvSpPr>
        <p:spPr>
          <a:xfrm>
            <a:off x="95300" y="79502"/>
            <a:ext cx="4419498" cy="236220"/>
          </a:xfrm>
          <a:prstGeom prst="rect">
            <a:avLst/>
          </a:prstGeom>
        </p:spPr>
        <p:txBody>
          <a:bodyPr wrap="square" lIns="0" tIns="0" rIns="0" bIns="0">
            <a:spAutoFit/>
          </a:bodyPr>
          <a:lstStyle>
            <a:lvl1pPr>
              <a:defRPr sz="1400" b="0" i="0">
                <a:solidFill>
                  <a:schemeClr val="tx1"/>
                </a:solidFill>
                <a:latin typeface="Georgia"/>
                <a:cs typeface="Georgia"/>
              </a:defRPr>
            </a:lvl1pPr>
          </a:lstStyle>
          <a:p>
            <a:endParaRPr/>
          </a:p>
        </p:txBody>
      </p:sp>
      <p:sp>
        <p:nvSpPr>
          <p:cNvPr id="3" name="Holder 3"/>
          <p:cNvSpPr>
            <a:spLocks noGrp="1"/>
          </p:cNvSpPr>
          <p:nvPr>
            <p:ph type="body" idx="1"/>
          </p:nvPr>
        </p:nvSpPr>
        <p:spPr>
          <a:xfrm>
            <a:off x="435419" y="960551"/>
            <a:ext cx="3739261" cy="1621155"/>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10/3/2018</a:t>
            </a:fld>
            <a:endParaRPr lang="en-US"/>
          </a:p>
        </p:txBody>
      </p:sp>
      <p:sp>
        <p:nvSpPr>
          <p:cNvPr id="6" name="Holder 6"/>
          <p:cNvSpPr>
            <a:spLocks noGrp="1"/>
          </p:cNvSpPr>
          <p:nvPr>
            <p:ph type="sldNum" sz="quarter" idx="7"/>
          </p:nvPr>
        </p:nvSpPr>
        <p:spPr>
          <a:xfrm>
            <a:off x="4273397" y="3341859"/>
            <a:ext cx="266700" cy="101600"/>
          </a:xfrm>
          <a:prstGeom prst="rect">
            <a:avLst/>
          </a:prstGeom>
        </p:spPr>
        <p:txBody>
          <a:bodyPr wrap="square" lIns="0" tIns="0" rIns="0" bIns="0">
            <a:spAutoFit/>
          </a:bodyPr>
          <a:lstStyle>
            <a:lvl1pPr>
              <a:defRPr sz="600" b="0" i="0">
                <a:solidFill>
                  <a:srgbClr val="7F7F7F"/>
                </a:solidFill>
                <a:latin typeface="Trebuchet MS"/>
                <a:cs typeface="Trebuchet MS"/>
              </a:defRPr>
            </a:lvl1pPr>
          </a:lstStyle>
          <a:p>
            <a:pPr marL="65405">
              <a:lnSpc>
                <a:spcPts val="670"/>
              </a:lnSpc>
            </a:pPr>
            <a:fld id="{81D60167-4931-47E6-BA6A-407CBD079E47}" type="slidenum">
              <a:rPr dirty="0"/>
              <a:pPr marL="65405">
                <a:lnSpc>
                  <a:spcPts val="670"/>
                </a:lnSpc>
              </a:pPr>
              <a:t>‹#›</a:t>
            </a:fld>
            <a:r>
              <a:rPr spc="-120" dirty="0"/>
              <a:t> </a:t>
            </a:r>
            <a:r>
              <a:rPr dirty="0"/>
              <a:t>/</a:t>
            </a:r>
            <a:r>
              <a:rPr spc="-120" dirty="0"/>
              <a:t> </a:t>
            </a:r>
            <a:r>
              <a:rPr dirty="0"/>
              <a:t>22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ouch_swi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instructables.com/id/Secret-Knock-Detecting-Door-Lock/" TargetMode="External"/><Relationship Id="rId5" Type="http://schemas.openxmlformats.org/officeDocument/2006/relationships/hyperlink" Target="https://store.arduino.cc/usa/arduino-mega-2560-rev3" TargetMode="External"/><Relationship Id="rId4" Type="http://schemas.openxmlformats.org/officeDocument/2006/relationships/hyperlink" Target="https://en.wikipedia.org/wiki/Servomo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994" y="184734"/>
            <a:ext cx="3888104" cy="478977"/>
          </a:xfrm>
          <a:prstGeom prst="rect">
            <a:avLst/>
          </a:prstGeom>
          <a:solidFill>
            <a:srgbClr val="D6D6EF"/>
          </a:solidFill>
        </p:spPr>
        <p:txBody>
          <a:bodyPr vert="horz" wrap="square" lIns="0" tIns="47625" rIns="0" bIns="0" rtlCol="0">
            <a:spAutoFit/>
          </a:bodyPr>
          <a:lstStyle/>
          <a:p>
            <a:pPr marL="60325" algn="ctr">
              <a:spcBef>
                <a:spcPts val="375"/>
              </a:spcBef>
            </a:pPr>
            <a:r>
              <a:rPr lang="en-US" b="1" dirty="0">
                <a:solidFill>
                  <a:schemeClr val="tx2"/>
                </a:solidFill>
                <a:latin typeface="Times New Roman" pitchFamily="18" charset="0"/>
                <a:cs typeface="Times New Roman" pitchFamily="18" charset="0"/>
              </a:rPr>
              <a:t>SECRET KNOCK </a:t>
            </a:r>
            <a:r>
              <a:rPr lang="en-US" b="1">
                <a:solidFill>
                  <a:schemeClr val="tx2"/>
                </a:solidFill>
                <a:latin typeface="Times New Roman" pitchFamily="18" charset="0"/>
                <a:cs typeface="Times New Roman" pitchFamily="18" charset="0"/>
              </a:rPr>
              <a:t>DETECTION SYSTEM</a:t>
            </a:r>
            <a:br>
              <a:rPr lang="en-US" b="1" dirty="0">
                <a:solidFill>
                  <a:schemeClr val="tx2"/>
                </a:solidFill>
                <a:latin typeface="Times New Roman" pitchFamily="18" charset="0"/>
                <a:cs typeface="Times New Roman" pitchFamily="18" charset="0"/>
              </a:rPr>
            </a:br>
            <a:endParaRPr spc="215" dirty="0">
              <a:latin typeface="PMingLiU"/>
              <a:cs typeface="PMingLiU"/>
            </a:endParaRPr>
          </a:p>
        </p:txBody>
      </p:sp>
      <p:sp>
        <p:nvSpPr>
          <p:cNvPr id="6" name="object 6"/>
          <p:cNvSpPr txBox="1"/>
          <p:nvPr/>
        </p:nvSpPr>
        <p:spPr>
          <a:xfrm>
            <a:off x="781050" y="3178175"/>
            <a:ext cx="3276600" cy="184666"/>
          </a:xfrm>
          <a:prstGeom prst="rect">
            <a:avLst/>
          </a:prstGeom>
        </p:spPr>
        <p:txBody>
          <a:bodyPr vert="horz" wrap="square" lIns="0" tIns="0" rIns="0" bIns="0" rtlCol="0">
            <a:spAutoFit/>
          </a:bodyPr>
          <a:lstStyle/>
          <a:p>
            <a:pPr marL="12700">
              <a:lnSpc>
                <a:spcPct val="100000"/>
              </a:lnSpc>
            </a:pPr>
            <a:r>
              <a:rPr lang="en-US" sz="1200" spc="180" dirty="0">
                <a:latin typeface="Times New Roman" pitchFamily="18" charset="0"/>
                <a:cs typeface="Times New Roman" pitchFamily="18" charset="0"/>
              </a:rPr>
              <a:t>       </a:t>
            </a:r>
            <a:endParaRPr sz="1200" dirty="0">
              <a:latin typeface="Times New Roman" pitchFamily="18" charset="0"/>
              <a:cs typeface="Times New Roman" pitchFamily="18" charset="0"/>
            </a:endParaRPr>
          </a:p>
        </p:txBody>
      </p:sp>
      <p:sp>
        <p:nvSpPr>
          <p:cNvPr id="7" name="object 7"/>
          <p:cNvSpPr txBox="1"/>
          <p:nvPr/>
        </p:nvSpPr>
        <p:spPr>
          <a:xfrm>
            <a:off x="4326420" y="3335515"/>
            <a:ext cx="213995" cy="92333"/>
          </a:xfrm>
          <a:prstGeom prst="rect">
            <a:avLst/>
          </a:prstGeom>
        </p:spPr>
        <p:txBody>
          <a:bodyPr vert="horz" wrap="square" lIns="0" tIns="0" rIns="0" bIns="0" rtlCol="0">
            <a:spAutoFit/>
          </a:bodyPr>
          <a:lstStyle/>
          <a:p>
            <a:pPr marL="12700">
              <a:lnSpc>
                <a:spcPct val="100000"/>
              </a:lnSpc>
            </a:pPr>
            <a:r>
              <a:rPr sz="600" dirty="0">
                <a:solidFill>
                  <a:srgbClr val="7F7F7F"/>
                </a:solidFill>
                <a:latin typeface="Trebuchet MS"/>
                <a:cs typeface="Trebuchet MS"/>
              </a:rPr>
              <a:t>1</a:t>
            </a:r>
            <a:r>
              <a:rPr sz="600" spc="-120" dirty="0">
                <a:solidFill>
                  <a:srgbClr val="7F7F7F"/>
                </a:solidFill>
                <a:latin typeface="Trebuchet MS"/>
                <a:cs typeface="Trebuchet MS"/>
              </a:rPr>
              <a:t> </a:t>
            </a:r>
            <a:r>
              <a:rPr sz="600">
                <a:solidFill>
                  <a:srgbClr val="7F7F7F"/>
                </a:solidFill>
                <a:latin typeface="Trebuchet MS"/>
                <a:cs typeface="Trebuchet MS"/>
              </a:rPr>
              <a:t>/</a:t>
            </a:r>
            <a:r>
              <a:rPr sz="600" spc="-120">
                <a:solidFill>
                  <a:srgbClr val="7F7F7F"/>
                </a:solidFill>
                <a:latin typeface="Trebuchet MS"/>
                <a:cs typeface="Trebuchet MS"/>
              </a:rPr>
              <a:t> </a:t>
            </a:r>
            <a:r>
              <a:rPr lang="en-US" sz="600" dirty="0">
                <a:solidFill>
                  <a:srgbClr val="7F7F7F"/>
                </a:solidFill>
                <a:latin typeface="Trebuchet MS"/>
                <a:cs typeface="Trebuchet MS"/>
              </a:rPr>
              <a:t>19</a:t>
            </a:r>
            <a:endParaRPr sz="600">
              <a:latin typeface="Trebuchet MS"/>
              <a:cs typeface="Trebuchet MS"/>
            </a:endParaRPr>
          </a:p>
        </p:txBody>
      </p:sp>
      <p:sp>
        <p:nvSpPr>
          <p:cNvPr id="8" name="Rectangle 10"/>
          <p:cNvSpPr>
            <a:spLocks noChangeArrowheads="1"/>
          </p:cNvSpPr>
          <p:nvPr/>
        </p:nvSpPr>
        <p:spPr bwMode="auto">
          <a:xfrm>
            <a:off x="673100" y="870089"/>
            <a:ext cx="3200400" cy="1015663"/>
          </a:xfrm>
          <a:prstGeom prst="rect">
            <a:avLst/>
          </a:prstGeom>
          <a:noFill/>
          <a:ln w="9525">
            <a:noFill/>
            <a:miter lim="800000"/>
            <a:headEnd/>
            <a:tailEnd/>
          </a:ln>
        </p:spPr>
        <p:txBody>
          <a:bodyPr wrap="square">
            <a:spAutoFit/>
          </a:bodyPr>
          <a:lstStyle/>
          <a:p>
            <a:pPr algn="ctr"/>
            <a:r>
              <a:rPr lang="en-US" sz="1000" b="1" dirty="0">
                <a:latin typeface="Times New Roman" pitchFamily="18" charset="0"/>
                <a:cs typeface="Times New Roman" pitchFamily="18" charset="0"/>
              </a:rPr>
              <a:t>M Siva </a:t>
            </a:r>
            <a:r>
              <a:rPr lang="en-US" sz="1000" b="1" dirty="0" err="1">
                <a:latin typeface="Times New Roman" pitchFamily="18" charset="0"/>
                <a:cs typeface="Times New Roman" pitchFamily="18" charset="0"/>
              </a:rPr>
              <a:t>Yogitha</a:t>
            </a:r>
            <a:r>
              <a:rPr lang="en-US" sz="1000" b="1" dirty="0">
                <a:latin typeface="Times New Roman" pitchFamily="18" charset="0"/>
                <a:cs typeface="Times New Roman" pitchFamily="18" charset="0"/>
              </a:rPr>
              <a:t>          (CB.EN.U4CSE15334)</a:t>
            </a:r>
          </a:p>
          <a:p>
            <a:pPr algn="ctr"/>
            <a:r>
              <a:rPr lang="en-US" sz="1000" b="1" dirty="0">
                <a:latin typeface="Times New Roman" pitchFamily="18" charset="0"/>
                <a:cs typeface="Times New Roman" pitchFamily="18" charset="0"/>
              </a:rPr>
              <a:t>Ramachandra Gopal  (CB.EN.U4CSE15342)</a:t>
            </a:r>
          </a:p>
          <a:p>
            <a:pPr algn="ctr"/>
            <a:r>
              <a:rPr lang="en-US" sz="1000" b="1" dirty="0">
                <a:latin typeface="Times New Roman" pitchFamily="18" charset="0"/>
                <a:cs typeface="Times New Roman" pitchFamily="18" charset="0"/>
              </a:rPr>
              <a:t>Sourav Rajeev                    (H2)</a:t>
            </a:r>
          </a:p>
          <a:p>
            <a:pPr algn="ctr"/>
            <a:r>
              <a:rPr lang="en-US" sz="1000" dirty="0">
                <a:latin typeface="Times New Roman" pitchFamily="18" charset="0"/>
                <a:cs typeface="Times New Roman" pitchFamily="18" charset="0"/>
              </a:rPr>
              <a:t>Under the guidance of: </a:t>
            </a:r>
          </a:p>
          <a:p>
            <a:pPr algn="ctr"/>
            <a:r>
              <a:rPr lang="en-US" sz="1000" b="1" dirty="0">
                <a:latin typeface="Times New Roman" pitchFamily="18" charset="0"/>
                <a:cs typeface="Times New Roman" pitchFamily="18" charset="0"/>
              </a:rPr>
              <a:t>Guide name: </a:t>
            </a:r>
            <a:r>
              <a:rPr lang="en-US" sz="1000" b="1" dirty="0" err="1">
                <a:latin typeface="Times New Roman" pitchFamily="18" charset="0"/>
                <a:cs typeface="Times New Roman" pitchFamily="18" charset="0"/>
              </a:rPr>
              <a:t>Mr.Ananthanarayan</a:t>
            </a:r>
            <a:endParaRPr lang="en-US" sz="1000" b="1" dirty="0">
              <a:latin typeface="Times New Roman" pitchFamily="18" charset="0"/>
              <a:cs typeface="Times New Roman" pitchFamily="18" charset="0"/>
            </a:endParaRPr>
          </a:p>
          <a:p>
            <a:pPr algn="ctr"/>
            <a:r>
              <a:rPr lang="en-US" sz="1000" b="1" dirty="0">
                <a:latin typeface="Times New Roman" pitchFamily="18" charset="0"/>
                <a:cs typeface="Times New Roman" pitchFamily="18" charset="0"/>
              </a:rPr>
              <a:t>Designation:    Professor</a:t>
            </a:r>
          </a:p>
        </p:txBody>
      </p:sp>
      <p:sp>
        <p:nvSpPr>
          <p:cNvPr id="3" name="TextBox 2"/>
          <p:cNvSpPr txBox="1"/>
          <p:nvPr/>
        </p:nvSpPr>
        <p:spPr>
          <a:xfrm>
            <a:off x="689429" y="1938241"/>
            <a:ext cx="350520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15CSE480 – Final Review</a:t>
            </a:r>
          </a:p>
        </p:txBody>
      </p:sp>
      <p:pic>
        <p:nvPicPr>
          <p:cNvPr id="10" name="Picture 9" descr="Image result for amrita logo ne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295" y="2691251"/>
            <a:ext cx="4048125" cy="706421"/>
          </a:xfrm>
          <a:prstGeom prst="rect">
            <a:avLst/>
          </a:prstGeom>
          <a:noFill/>
          <a:ln>
            <a:noFill/>
          </a:ln>
        </p:spPr>
      </p:pic>
      <p:sp>
        <p:nvSpPr>
          <p:cNvPr id="11" name="object 5"/>
          <p:cNvSpPr txBox="1"/>
          <p:nvPr/>
        </p:nvSpPr>
        <p:spPr>
          <a:xfrm>
            <a:off x="438315" y="2187575"/>
            <a:ext cx="3888104" cy="556371"/>
          </a:xfrm>
          <a:prstGeom prst="rect">
            <a:avLst/>
          </a:prstGeom>
        </p:spPr>
        <p:txBody>
          <a:bodyPr vert="horz" wrap="square" lIns="0" tIns="0" rIns="0" bIns="0" rtlCol="0">
            <a:spAutoFit/>
          </a:bodyPr>
          <a:lstStyle/>
          <a:p>
            <a:pPr marL="490220" marR="5080" indent="-478155" algn="ctr">
              <a:lnSpc>
                <a:spcPct val="160900"/>
              </a:lnSpc>
            </a:pPr>
            <a:r>
              <a:rPr lang="en-US" sz="800" spc="130" dirty="0">
                <a:latin typeface="Times New Roman" pitchFamily="18" charset="0"/>
                <a:cs typeface="Times New Roman" pitchFamily="18" charset="0"/>
              </a:rPr>
              <a:t>    </a:t>
            </a:r>
            <a:r>
              <a:rPr sz="1200" spc="130" dirty="0">
                <a:latin typeface="Times New Roman" pitchFamily="18" charset="0"/>
                <a:cs typeface="Times New Roman" pitchFamily="18" charset="0"/>
              </a:rPr>
              <a:t>Department </a:t>
            </a:r>
            <a:r>
              <a:rPr sz="1200" spc="150" dirty="0">
                <a:latin typeface="Times New Roman" pitchFamily="18" charset="0"/>
                <a:cs typeface="Times New Roman" pitchFamily="18" charset="0"/>
              </a:rPr>
              <a:t>of </a:t>
            </a:r>
            <a:r>
              <a:rPr sz="1200" spc="130" dirty="0">
                <a:latin typeface="Times New Roman" pitchFamily="18" charset="0"/>
                <a:cs typeface="Times New Roman" pitchFamily="18" charset="0"/>
              </a:rPr>
              <a:t>Computer </a:t>
            </a:r>
            <a:r>
              <a:rPr sz="1200" spc="100" dirty="0">
                <a:latin typeface="Times New Roman" pitchFamily="18" charset="0"/>
                <a:cs typeface="Times New Roman" pitchFamily="18" charset="0"/>
              </a:rPr>
              <a:t>Science </a:t>
            </a:r>
            <a:r>
              <a:rPr sz="1200" spc="85" dirty="0">
                <a:latin typeface="Times New Roman" pitchFamily="18" charset="0"/>
                <a:cs typeface="Times New Roman" pitchFamily="18" charset="0"/>
              </a:rPr>
              <a:t>&amp;</a:t>
            </a:r>
            <a:r>
              <a:rPr sz="1200" spc="-70" dirty="0">
                <a:latin typeface="Times New Roman" pitchFamily="18" charset="0"/>
                <a:cs typeface="Times New Roman" pitchFamily="18" charset="0"/>
              </a:rPr>
              <a:t> </a:t>
            </a:r>
            <a:r>
              <a:rPr sz="1200" spc="110" dirty="0">
                <a:latin typeface="Times New Roman" pitchFamily="18" charset="0"/>
                <a:cs typeface="Times New Roman" pitchFamily="18" charset="0"/>
              </a:rPr>
              <a:t>Engineering  </a:t>
            </a:r>
            <a:r>
              <a:rPr sz="1200" spc="120" dirty="0">
                <a:latin typeface="Times New Roman" pitchFamily="18" charset="0"/>
                <a:cs typeface="Times New Roman" pitchFamily="18" charset="0"/>
              </a:rPr>
              <a:t>Amrita </a:t>
            </a:r>
            <a:r>
              <a:rPr sz="1200" spc="130" dirty="0">
                <a:latin typeface="Times New Roman" pitchFamily="18" charset="0"/>
                <a:cs typeface="Times New Roman" pitchFamily="18" charset="0"/>
              </a:rPr>
              <a:t>School </a:t>
            </a:r>
            <a:r>
              <a:rPr sz="1200" spc="150" dirty="0">
                <a:latin typeface="Times New Roman" pitchFamily="18" charset="0"/>
                <a:cs typeface="Times New Roman" pitchFamily="18" charset="0"/>
              </a:rPr>
              <a:t>of</a:t>
            </a:r>
            <a:r>
              <a:rPr sz="1200" spc="-15" dirty="0">
                <a:latin typeface="Times New Roman" pitchFamily="18" charset="0"/>
                <a:cs typeface="Times New Roman" pitchFamily="18" charset="0"/>
              </a:rPr>
              <a:t> </a:t>
            </a:r>
            <a:r>
              <a:rPr sz="1200" spc="110" dirty="0">
                <a:latin typeface="Times New Roman" pitchFamily="18" charset="0"/>
                <a:cs typeface="Times New Roman" pitchFamily="18" charset="0"/>
              </a:rPr>
              <a:t>Engineering</a:t>
            </a:r>
            <a:r>
              <a:rPr lang="en-IN" sz="1200" spc="110" dirty="0">
                <a:latin typeface="Times New Roman" pitchFamily="18" charset="0"/>
                <a:cs typeface="Times New Roman" pitchFamily="18" charset="0"/>
              </a:rPr>
              <a:t>, Coimbatore</a:t>
            </a:r>
            <a:endParaRPr sz="1400" dirty="0">
              <a:latin typeface="Times New Roman" pitchFamily="18" charset="0"/>
              <a:cs typeface="Times New Roman" pitchFamily="18" charset="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79502"/>
            <a:ext cx="4419498" cy="215444"/>
          </a:xfrm>
        </p:spPr>
        <p:txBody>
          <a:bodyPr/>
          <a:lstStyle/>
          <a:p>
            <a:r>
              <a:rPr lang="en-IN" dirty="0"/>
              <a:t>Outcomes of Project </a:t>
            </a:r>
          </a:p>
        </p:txBody>
      </p:sp>
      <p:sp>
        <p:nvSpPr>
          <p:cNvPr id="3" name="Text Placeholder 2"/>
          <p:cNvSpPr>
            <a:spLocks noGrp="1"/>
          </p:cNvSpPr>
          <p:nvPr>
            <p:ph type="body" idx="1"/>
          </p:nvPr>
        </p:nvSpPr>
        <p:spPr>
          <a:xfrm>
            <a:off x="435419" y="960551"/>
            <a:ext cx="3739261" cy="923330"/>
          </a:xfrm>
        </p:spPr>
        <p:txBody>
          <a:bodyPr/>
          <a:lstStyle/>
          <a:p>
            <a:r>
              <a:rPr lang="en-IN" sz="1200" dirty="0">
                <a:latin typeface="+mn-lt"/>
              </a:rPr>
              <a:t>The piezo sensor identifies the absolute time difference between the knocks  and unlocks the door if the it matches the secret sequence and finally if approval of either of the admins is made. </a:t>
            </a:r>
            <a:endParaRPr lang="en-US" sz="1200" dirty="0">
              <a:latin typeface="+mn-lt"/>
            </a:endParaRPr>
          </a:p>
          <a:p>
            <a:endParaRPr lang="en-IN" sz="1200" dirty="0">
              <a:latin typeface="+mn-lt"/>
            </a:endParaRPr>
          </a:p>
        </p:txBody>
      </p:sp>
    </p:spTree>
    <p:extLst>
      <p:ext uri="{BB962C8B-B14F-4D97-AF65-F5344CB8AC3E}">
        <p14:creationId xmlns:p14="http://schemas.microsoft.com/office/powerpoint/2010/main" val="125944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79502"/>
            <a:ext cx="4419498" cy="215444"/>
          </a:xfrm>
        </p:spPr>
        <p:txBody>
          <a:bodyPr/>
          <a:lstStyle/>
          <a:p>
            <a:r>
              <a:rPr lang="en-IN" dirty="0"/>
              <a:t>Conclusion and Future Work</a:t>
            </a:r>
          </a:p>
        </p:txBody>
      </p:sp>
      <p:sp>
        <p:nvSpPr>
          <p:cNvPr id="3" name="Text Placeholder 2"/>
          <p:cNvSpPr>
            <a:spLocks noGrp="1"/>
          </p:cNvSpPr>
          <p:nvPr>
            <p:ph type="body" idx="1"/>
          </p:nvPr>
        </p:nvSpPr>
        <p:spPr>
          <a:xfrm>
            <a:off x="435419" y="960551"/>
            <a:ext cx="3739261" cy="2031325"/>
          </a:xfrm>
        </p:spPr>
        <p:txBody>
          <a:bodyPr/>
          <a:lstStyle/>
          <a:p>
            <a:r>
              <a:rPr lang="en-US" dirty="0">
                <a:latin typeface="+mn-lt"/>
              </a:rPr>
              <a:t>In this generation of advanced technology, theft and crime has taken the aid of technology itself in achieving its results many times. To avoid such circumstances, sometimes even small things can lead to a great change. Thus, implementation of smart devices in Security Control like the Knock Based Security System can prove to be very valuable to the person using it and also to the valuables themselves.</a:t>
            </a:r>
          </a:p>
          <a:p>
            <a:endParaRPr lang="en-US" dirty="0">
              <a:latin typeface="+mn-lt"/>
            </a:endParaRPr>
          </a:p>
          <a:p>
            <a:r>
              <a:rPr lang="en-US" dirty="0">
                <a:latin typeface="+mn-lt"/>
              </a:rPr>
              <a:t>This can also be improved by interfacing with various technologies like finger print reader, voice detection etc., thus making it much more secure while not being too costly and out of reach in terms of availability. </a:t>
            </a:r>
            <a:endParaRPr lang="en-IN" dirty="0">
              <a:latin typeface="+mn-lt"/>
            </a:endParaRPr>
          </a:p>
        </p:txBody>
      </p:sp>
    </p:spTree>
    <p:extLst>
      <p:ext uri="{BB962C8B-B14F-4D97-AF65-F5344CB8AC3E}">
        <p14:creationId xmlns:p14="http://schemas.microsoft.com/office/powerpoint/2010/main" val="383891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9502"/>
            <a:ext cx="4419498" cy="215444"/>
          </a:xfrm>
          <a:prstGeom prst="rect">
            <a:avLst/>
          </a:prstGeom>
        </p:spPr>
        <p:txBody>
          <a:bodyPr vert="horz" wrap="square" lIns="0" tIns="0" rIns="0" bIns="0" rtlCol="0">
            <a:spAutoFit/>
          </a:bodyPr>
          <a:lstStyle/>
          <a:p>
            <a:pPr marL="12700" algn="ctr">
              <a:lnSpc>
                <a:spcPct val="100000"/>
              </a:lnSpc>
            </a:pPr>
            <a:r>
              <a:rPr b="1" spc="-35" dirty="0"/>
              <a:t>References</a:t>
            </a:r>
            <a:r>
              <a:rPr lang="en-US" b="1" spc="-35" dirty="0"/>
              <a:t> </a:t>
            </a:r>
            <a:endParaRPr b="1" spc="-35" dirty="0"/>
          </a:p>
        </p:txBody>
      </p:sp>
      <p:sp>
        <p:nvSpPr>
          <p:cNvPr id="6" name="object 6"/>
          <p:cNvSpPr txBox="1">
            <a:spLocks noGrp="1"/>
          </p:cNvSpPr>
          <p:nvPr>
            <p:ph type="body" idx="1"/>
          </p:nvPr>
        </p:nvSpPr>
        <p:spPr>
          <a:xfrm>
            <a:off x="476250" y="815975"/>
            <a:ext cx="3739261" cy="1606488"/>
          </a:xfrm>
          <a:prstGeom prst="rect">
            <a:avLst/>
          </a:prstGeom>
        </p:spPr>
        <p:txBody>
          <a:bodyPr vert="horz" wrap="square" lIns="0" tIns="249831" rIns="0" bIns="0" rtlCol="0">
            <a:spAutoFit/>
          </a:bodyPr>
          <a:lstStyle/>
          <a:p>
            <a:pPr marL="514350" indent="-514350">
              <a:buFont typeface="Arial" panose="020B0604020202020204" pitchFamily="34" charset="0"/>
              <a:buChar char="•"/>
              <a:defRPr/>
            </a:pPr>
            <a:r>
              <a:rPr lang="en-US" dirty="0">
                <a:latin typeface="Times New Roman" pitchFamily="18" charset="0"/>
                <a:cs typeface="Times New Roman" pitchFamily="18" charset="0"/>
                <a:hlinkClick r:id="rId3"/>
              </a:rPr>
              <a:t>https://en.wikipedia.org/wiki/Touch_switch</a:t>
            </a:r>
            <a:endParaRPr lang="en-US" dirty="0">
              <a:latin typeface="Times New Roman" pitchFamily="18" charset="0"/>
              <a:cs typeface="Times New Roman" pitchFamily="18" charset="0"/>
            </a:endParaRPr>
          </a:p>
          <a:p>
            <a:pPr marL="514350" indent="-514350">
              <a:buFont typeface="Arial" panose="020B0604020202020204" pitchFamily="34" charset="0"/>
              <a:buChar char="•"/>
              <a:defRPr/>
            </a:pPr>
            <a:r>
              <a:rPr lang="en-US" dirty="0">
                <a:latin typeface="Times New Roman" pitchFamily="18" charset="0"/>
                <a:cs typeface="Times New Roman" pitchFamily="18" charset="0"/>
                <a:hlinkClick r:id="rId4"/>
              </a:rPr>
              <a:t>https://en.wikipedia.org/wiki/Servomotor</a:t>
            </a:r>
            <a:endParaRPr lang="en-US" dirty="0">
              <a:latin typeface="Times New Roman" pitchFamily="18" charset="0"/>
              <a:cs typeface="Times New Roman" pitchFamily="18" charset="0"/>
            </a:endParaRPr>
          </a:p>
          <a:p>
            <a:pPr marL="514350" indent="-514350">
              <a:buFont typeface="Arial" panose="020B0604020202020204" pitchFamily="34" charset="0"/>
              <a:buChar char="•"/>
              <a:defRPr/>
            </a:pPr>
            <a:r>
              <a:rPr lang="en-US" dirty="0">
                <a:latin typeface="Times New Roman" pitchFamily="18" charset="0"/>
                <a:cs typeface="Times New Roman" pitchFamily="18" charset="0"/>
                <a:hlinkClick r:id="rId5"/>
              </a:rPr>
              <a:t>https://store.arduino.cc/usa/arduino-mega-2560-rev3</a:t>
            </a:r>
            <a:endParaRPr lang="en-US" dirty="0">
              <a:latin typeface="Times New Roman" pitchFamily="18" charset="0"/>
              <a:cs typeface="Times New Roman" pitchFamily="18" charset="0"/>
            </a:endParaRPr>
          </a:p>
          <a:p>
            <a:pPr marL="514350" indent="-514350">
              <a:buFont typeface="Arial" panose="020B0604020202020204" pitchFamily="34" charset="0"/>
              <a:buChar char="•"/>
              <a:defRPr/>
            </a:pPr>
            <a:r>
              <a:rPr lang="en-US" dirty="0">
                <a:latin typeface="Times New Roman" pitchFamily="18" charset="0"/>
                <a:cs typeface="Times New Roman" pitchFamily="18" charset="0"/>
                <a:hlinkClick r:id="rId6"/>
              </a:rPr>
              <a:t>https://www.instructables.com/id/Secret-Knock-Detecting-Door-Lock/</a:t>
            </a:r>
            <a:endParaRPr lang="en-US" dirty="0">
              <a:latin typeface="Times New Roman" pitchFamily="18" charset="0"/>
              <a:cs typeface="Times New Roman" pitchFamily="18" charset="0"/>
            </a:endParaRPr>
          </a:p>
          <a:p>
            <a:pPr marL="514350" indent="-514350">
              <a:buFont typeface="Arial" panose="020B0604020202020204" pitchFamily="34" charset="0"/>
              <a:buChar char="•"/>
              <a:defRPr/>
            </a:pPr>
            <a:r>
              <a:rPr lang="en-US" dirty="0">
                <a:latin typeface="Times New Roman" pitchFamily="18" charset="0"/>
                <a:cs typeface="Times New Roman" pitchFamily="18" charset="0"/>
              </a:rPr>
              <a:t>https://circuitdigest.com/microcontroller-projects/secret-knock-pattern-detecting-door-lock-arduino</a:t>
            </a:r>
          </a:p>
          <a:p>
            <a:pPr marL="514350" indent="-514350">
              <a:buFont typeface="Arial" panose="020B0604020202020204" pitchFamily="34" charset="0"/>
              <a:buChar char="•"/>
              <a:defRPr/>
            </a:pPr>
            <a:endParaRPr lang="en-US" dirty="0">
              <a:latin typeface="Times New Roman" pitchFamily="18" charset="0"/>
              <a:cs typeface="Times New Roman" pitchFamily="18" charset="0"/>
            </a:endParaRPr>
          </a:p>
        </p:txBody>
      </p:sp>
      <p:sp>
        <p:nvSpPr>
          <p:cNvPr id="7" name="object 7"/>
          <p:cNvSpPr txBox="1">
            <a:spLocks noGrp="1"/>
          </p:cNvSpPr>
          <p:nvPr>
            <p:ph type="sldNum" sz="quarter" idx="7"/>
          </p:nvPr>
        </p:nvSpPr>
        <p:spPr>
          <a:xfrm>
            <a:off x="4273397" y="3341859"/>
            <a:ext cx="266700" cy="89768"/>
          </a:xfrm>
          <a:prstGeom prst="rect">
            <a:avLst/>
          </a:prstGeom>
        </p:spPr>
        <p:txBody>
          <a:bodyPr vert="horz" wrap="square" lIns="0" tIns="0" rIns="0" bIns="0" rtlCol="0">
            <a:spAutoFit/>
          </a:bodyPr>
          <a:lstStyle/>
          <a:p>
            <a:pPr marL="25400">
              <a:lnSpc>
                <a:spcPts val="670"/>
              </a:lnSpc>
            </a:pPr>
            <a:fld id="{81D60167-4931-47E6-BA6A-407CBD079E47}" type="slidenum">
              <a:rPr dirty="0"/>
              <a:pPr marL="25400">
                <a:lnSpc>
                  <a:spcPts val="670"/>
                </a:lnSpc>
              </a:pPr>
              <a:t>12</a:t>
            </a:fld>
            <a:r>
              <a:rPr spc="-120" dirty="0"/>
              <a:t> </a:t>
            </a:r>
            <a:r>
              <a:t>/</a:t>
            </a:r>
            <a:r>
              <a:rPr spc="-120"/>
              <a:t> </a:t>
            </a:r>
            <a:r>
              <a:rPr lang="en-US" dirty="0"/>
              <a:t>19</a:t>
            </a:r>
            <a:endParaRPr dirty="0"/>
          </a:p>
        </p:txBody>
      </p:sp>
      <p:sp>
        <p:nvSpPr>
          <p:cNvPr id="12" name="Rectangle 11"/>
          <p:cNvSpPr/>
          <p:nvPr/>
        </p:nvSpPr>
        <p:spPr>
          <a:xfrm>
            <a:off x="0" y="1425575"/>
            <a:ext cx="4438650" cy="246221"/>
          </a:xfrm>
          <a:prstGeom prst="rect">
            <a:avLst/>
          </a:prstGeom>
        </p:spPr>
        <p:txBody>
          <a:bodyPr wrap="square">
            <a:spAutoFit/>
          </a:bodyPr>
          <a:lstStyle/>
          <a:p>
            <a:pPr marL="514350" indent="-514350">
              <a:defRPr/>
            </a:pPr>
            <a:r>
              <a:rPr lang="en-US" sz="1000" dirty="0">
                <a:latin typeface="Times New Roman" pitchFamily="18" charset="0"/>
                <a:cs typeface="Times New Roman" pitchFamily="18" charset="0"/>
              </a:rPr>
              <a:t>	</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17" y="1730375"/>
            <a:ext cx="4419498" cy="215444"/>
          </a:xfrm>
        </p:spPr>
        <p:txBody>
          <a:bodyPr/>
          <a:lstStyle/>
          <a:p>
            <a:pPr algn="ctr"/>
            <a:r>
              <a:rPr lang="en-IN" dirty="0"/>
              <a:t>Thank You</a:t>
            </a:r>
          </a:p>
        </p:txBody>
      </p:sp>
    </p:spTree>
    <p:extLst>
      <p:ext uri="{BB962C8B-B14F-4D97-AF65-F5344CB8AC3E}">
        <p14:creationId xmlns:p14="http://schemas.microsoft.com/office/powerpoint/2010/main" val="114790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9502"/>
            <a:ext cx="4419498" cy="215444"/>
          </a:xfrm>
          <a:prstGeom prst="rect">
            <a:avLst/>
          </a:prstGeom>
        </p:spPr>
        <p:txBody>
          <a:bodyPr vert="horz" wrap="square" lIns="0" tIns="0" rIns="0" bIns="0" rtlCol="0">
            <a:spAutoFit/>
          </a:bodyPr>
          <a:lstStyle/>
          <a:p>
            <a:pPr marL="12700" algn="ctr">
              <a:lnSpc>
                <a:spcPct val="100000"/>
              </a:lnSpc>
            </a:pPr>
            <a:r>
              <a:rPr lang="en-GB" b="1" dirty="0">
                <a:latin typeface="Times New Roman" pitchFamily="18" charset="0"/>
                <a:cs typeface="Times New Roman" pitchFamily="18" charset="0"/>
              </a:rPr>
              <a:t>Problem Statement</a:t>
            </a:r>
            <a:endParaRPr spc="-10" dirty="0"/>
          </a:p>
        </p:txBody>
      </p:sp>
      <p:sp>
        <p:nvSpPr>
          <p:cNvPr id="4" name="object 4"/>
          <p:cNvSpPr txBox="1">
            <a:spLocks noGrp="1"/>
          </p:cNvSpPr>
          <p:nvPr>
            <p:ph type="sldNum" sz="quarter" idx="7"/>
          </p:nvPr>
        </p:nvSpPr>
        <p:spPr>
          <a:xfrm>
            <a:off x="4273397" y="3341859"/>
            <a:ext cx="266700" cy="89768"/>
          </a:xfrm>
          <a:prstGeom prst="rect">
            <a:avLst/>
          </a:prstGeom>
        </p:spPr>
        <p:txBody>
          <a:bodyPr vert="horz" wrap="square" lIns="0" tIns="0" rIns="0" bIns="0" rtlCol="0">
            <a:spAutoFit/>
          </a:bodyPr>
          <a:lstStyle/>
          <a:p>
            <a:pPr marL="65405">
              <a:lnSpc>
                <a:spcPts val="670"/>
              </a:lnSpc>
            </a:pPr>
            <a:fld id="{81D60167-4931-47E6-BA6A-407CBD079E47}" type="slidenum">
              <a:rPr dirty="0"/>
              <a:pPr marL="65405">
                <a:lnSpc>
                  <a:spcPts val="670"/>
                </a:lnSpc>
              </a:pPr>
              <a:t>2</a:t>
            </a:fld>
            <a:r>
              <a:rPr spc="-120" dirty="0"/>
              <a:t> </a:t>
            </a:r>
            <a:r>
              <a:t>/</a:t>
            </a:r>
            <a:r>
              <a:rPr spc="-120"/>
              <a:t> </a:t>
            </a:r>
            <a:r>
              <a:rPr lang="en-US" dirty="0"/>
              <a:t>19</a:t>
            </a:r>
            <a:endParaRPr dirty="0"/>
          </a:p>
        </p:txBody>
      </p:sp>
      <p:sp>
        <p:nvSpPr>
          <p:cNvPr id="3" name="object 3"/>
          <p:cNvSpPr txBox="1"/>
          <p:nvPr/>
        </p:nvSpPr>
        <p:spPr>
          <a:xfrm>
            <a:off x="347294" y="596315"/>
            <a:ext cx="2614930" cy="169277"/>
          </a:xfrm>
          <a:prstGeom prst="rect">
            <a:avLst/>
          </a:prstGeom>
        </p:spPr>
        <p:txBody>
          <a:bodyPr vert="horz" wrap="square" lIns="0" tIns="0" rIns="0" bIns="0" rtlCol="0">
            <a:spAutoFit/>
          </a:bodyPr>
          <a:lstStyle/>
          <a:p>
            <a:pPr marL="12700">
              <a:lnSpc>
                <a:spcPct val="100000"/>
              </a:lnSpc>
            </a:pPr>
            <a:endParaRPr sz="1100">
              <a:latin typeface="Tahoma"/>
              <a:cs typeface="Tahoma"/>
            </a:endParaRPr>
          </a:p>
        </p:txBody>
      </p:sp>
      <p:sp>
        <p:nvSpPr>
          <p:cNvPr id="6" name="TextBox 5"/>
          <p:cNvSpPr txBox="1"/>
          <p:nvPr/>
        </p:nvSpPr>
        <p:spPr>
          <a:xfrm>
            <a:off x="487971" y="991711"/>
            <a:ext cx="3634156" cy="830997"/>
          </a:xfrm>
          <a:prstGeom prst="rect">
            <a:avLst/>
          </a:prstGeom>
          <a:noFill/>
        </p:spPr>
        <p:txBody>
          <a:bodyPr wrap="square" rtlCol="0">
            <a:spAutoFit/>
          </a:bodyPr>
          <a:lstStyle/>
          <a:p>
            <a:r>
              <a:rPr lang="en-IN" sz="1200" dirty="0"/>
              <a:t>The projects idea is to build a knock detecting door lock that can identify specific knocking pattern and unlock the door if the pattern is correct. </a:t>
            </a:r>
          </a:p>
          <a:p>
            <a:endParaRPr lang="en-IN" sz="1200"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79502"/>
            <a:ext cx="4419498" cy="215444"/>
          </a:xfrm>
        </p:spPr>
        <p:txBody>
          <a:bodyPr/>
          <a:lstStyle/>
          <a:p>
            <a:pPr algn="ctr"/>
            <a:r>
              <a:rPr lang="en-US" b="1" dirty="0">
                <a:latin typeface="Times New Roman" pitchFamily="18" charset="0"/>
                <a:cs typeface="Times New Roman" pitchFamily="18" charset="0"/>
              </a:rPr>
              <a:t>Introduction </a:t>
            </a:r>
            <a:endParaRPr lang="en-US" dirty="0"/>
          </a:p>
        </p:txBody>
      </p:sp>
      <p:sp>
        <p:nvSpPr>
          <p:cNvPr id="3" name="Text Placeholder 2"/>
          <p:cNvSpPr>
            <a:spLocks noGrp="1"/>
          </p:cNvSpPr>
          <p:nvPr>
            <p:ph type="body" idx="1"/>
          </p:nvPr>
        </p:nvSpPr>
        <p:spPr>
          <a:xfrm>
            <a:off x="400050" y="739775"/>
            <a:ext cx="3505200" cy="1661993"/>
          </a:xfrm>
        </p:spPr>
        <p:txBody>
          <a:bodyPr/>
          <a:lstStyle/>
          <a:p>
            <a:r>
              <a:rPr lang="en-US" sz="1200" dirty="0">
                <a:latin typeface="+mn-lt"/>
              </a:rPr>
              <a:t>   </a:t>
            </a:r>
          </a:p>
          <a:p>
            <a:r>
              <a:rPr lang="en-US" sz="1200" b="1" dirty="0">
                <a:latin typeface="+mn-lt"/>
              </a:rPr>
              <a:t>  </a:t>
            </a:r>
            <a:r>
              <a:rPr lang="en-US" sz="1200" dirty="0">
                <a:latin typeface="+mn-lt"/>
              </a:rPr>
              <a:t>Security is a major concern in our day to day life, and digital locks have become an important part of these security systems. There are many types of security systems available to secure our place. One such system is SECRET KNOCK DETECTION SYSTEM, which can detect the pattern of your knocks at the door and will only open the lock if the knocking pattern matches with the correct pattern.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79502"/>
            <a:ext cx="4419498" cy="215444"/>
          </a:xfrm>
        </p:spPr>
        <p:txBody>
          <a:bodyPr/>
          <a:lstStyle/>
          <a:p>
            <a:pPr algn="ctr"/>
            <a:r>
              <a:rPr lang="en-US" b="1" dirty="0">
                <a:latin typeface="Times New Roman" pitchFamily="18" charset="0"/>
                <a:cs typeface="Times New Roman" pitchFamily="18" charset="0"/>
              </a:rPr>
              <a:t>Introduction (contd..)</a:t>
            </a:r>
            <a:endParaRPr lang="en-US" dirty="0"/>
          </a:p>
        </p:txBody>
      </p:sp>
      <p:sp>
        <p:nvSpPr>
          <p:cNvPr id="3" name="Text Placeholder 2"/>
          <p:cNvSpPr>
            <a:spLocks noGrp="1"/>
          </p:cNvSpPr>
          <p:nvPr>
            <p:ph type="body" idx="1"/>
          </p:nvPr>
        </p:nvSpPr>
        <p:spPr>
          <a:xfrm>
            <a:off x="171451" y="663575"/>
            <a:ext cx="4003230" cy="1477328"/>
          </a:xfrm>
        </p:spPr>
        <p:txBody>
          <a:bodyPr/>
          <a:lstStyle/>
          <a:p>
            <a:r>
              <a:rPr lang="en-IN" sz="1200" dirty="0">
                <a:latin typeface="+mn-lt"/>
              </a:rPr>
              <a:t>This, system provides more security than the systems we are currently using. When there are many users who use the door, problem may occur because there is only one key to the door.</a:t>
            </a:r>
          </a:p>
          <a:p>
            <a:endParaRPr lang="en-IN" sz="1200" dirty="0">
              <a:latin typeface="+mn-lt"/>
            </a:endParaRPr>
          </a:p>
          <a:p>
            <a:r>
              <a:rPr lang="en-IN" sz="1200" dirty="0">
                <a:latin typeface="+mn-lt"/>
              </a:rPr>
              <a:t> But, in this system, this problem may not arise because the users who know the knocking pattern can open the door any time without a key.</a:t>
            </a:r>
            <a:endParaRPr lang="en-US" sz="1200" dirty="0">
              <a:latin typeface="+mn-lt"/>
            </a:endParaRPr>
          </a:p>
          <a:p>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9502"/>
            <a:ext cx="4419498" cy="215444"/>
          </a:xfrm>
          <a:prstGeom prst="rect">
            <a:avLst/>
          </a:prstGeom>
        </p:spPr>
        <p:txBody>
          <a:bodyPr vert="horz" wrap="square" lIns="0" tIns="0" rIns="0" bIns="0" rtlCol="0">
            <a:spAutoFit/>
          </a:bodyPr>
          <a:lstStyle/>
          <a:p>
            <a:pPr marL="12700" algn="ctr">
              <a:lnSpc>
                <a:spcPct val="100000"/>
              </a:lnSpc>
            </a:pPr>
            <a:r>
              <a:rPr lang="en-US" b="1" dirty="0">
                <a:latin typeface="Times New Roman" pitchFamily="18" charset="0"/>
                <a:cs typeface="Times New Roman" pitchFamily="18" charset="0"/>
              </a:rPr>
              <a:t>Related Works / Literature Survey / Current Status  </a:t>
            </a:r>
            <a:endParaRPr spc="-15" dirty="0"/>
          </a:p>
        </p:txBody>
      </p:sp>
      <p:sp>
        <p:nvSpPr>
          <p:cNvPr id="9" name="object 9"/>
          <p:cNvSpPr txBox="1">
            <a:spLocks noGrp="1"/>
          </p:cNvSpPr>
          <p:nvPr>
            <p:ph type="sldNum" sz="quarter" idx="7"/>
          </p:nvPr>
        </p:nvSpPr>
        <p:spPr>
          <a:xfrm>
            <a:off x="4273397" y="3341859"/>
            <a:ext cx="266700" cy="89768"/>
          </a:xfrm>
          <a:prstGeom prst="rect">
            <a:avLst/>
          </a:prstGeom>
        </p:spPr>
        <p:txBody>
          <a:bodyPr vert="horz" wrap="square" lIns="0" tIns="0" rIns="0" bIns="0" rtlCol="0">
            <a:spAutoFit/>
          </a:bodyPr>
          <a:lstStyle/>
          <a:p>
            <a:pPr marL="65405">
              <a:lnSpc>
                <a:spcPts val="670"/>
              </a:lnSpc>
            </a:pPr>
            <a:fld id="{81D60167-4931-47E6-BA6A-407CBD079E47}" type="slidenum">
              <a:rPr dirty="0"/>
              <a:pPr marL="65405">
                <a:lnSpc>
                  <a:spcPts val="670"/>
                </a:lnSpc>
              </a:pPr>
              <a:t>5</a:t>
            </a:fld>
            <a:r>
              <a:rPr spc="-120" dirty="0"/>
              <a:t> </a:t>
            </a:r>
            <a:r>
              <a:t>/</a:t>
            </a:r>
            <a:r>
              <a:rPr spc="-120"/>
              <a:t> </a:t>
            </a:r>
            <a:r>
              <a:rPr lang="en-US" dirty="0"/>
              <a:t>19</a:t>
            </a:r>
            <a:endParaRPr dirty="0"/>
          </a:p>
        </p:txBody>
      </p:sp>
      <p:sp>
        <p:nvSpPr>
          <p:cNvPr id="3" name="TextBox 2"/>
          <p:cNvSpPr txBox="1"/>
          <p:nvPr/>
        </p:nvSpPr>
        <p:spPr>
          <a:xfrm>
            <a:off x="704850" y="1120775"/>
            <a:ext cx="3124200" cy="369332"/>
          </a:xfrm>
          <a:prstGeom prst="rect">
            <a:avLst/>
          </a:prstGeom>
          <a:noFill/>
        </p:spPr>
        <p:txBody>
          <a:bodyPr wrap="square" rtlCol="0">
            <a:spAutoFit/>
          </a:body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46137403"/>
              </p:ext>
            </p:extLst>
          </p:nvPr>
        </p:nvGraphicFramePr>
        <p:xfrm>
          <a:off x="247650" y="511176"/>
          <a:ext cx="4191000" cy="2897371"/>
        </p:xfrm>
        <a:graphic>
          <a:graphicData uri="http://schemas.openxmlformats.org/drawingml/2006/table">
            <a:tbl>
              <a:tblPr firstRow="1" bandRow="1"/>
              <a:tblGrid>
                <a:gridCol w="361293">
                  <a:extLst>
                    <a:ext uri="{9D8B030D-6E8A-4147-A177-3AD203B41FA5}">
                      <a16:colId xmlns:a16="http://schemas.microsoft.com/office/drawing/2014/main" val="20000"/>
                    </a:ext>
                  </a:extLst>
                </a:gridCol>
                <a:gridCol w="1300654">
                  <a:extLst>
                    <a:ext uri="{9D8B030D-6E8A-4147-A177-3AD203B41FA5}">
                      <a16:colId xmlns:a16="http://schemas.microsoft.com/office/drawing/2014/main" val="20001"/>
                    </a:ext>
                  </a:extLst>
                </a:gridCol>
                <a:gridCol w="1083879">
                  <a:extLst>
                    <a:ext uri="{9D8B030D-6E8A-4147-A177-3AD203B41FA5}">
                      <a16:colId xmlns:a16="http://schemas.microsoft.com/office/drawing/2014/main" val="20002"/>
                    </a:ext>
                  </a:extLst>
                </a:gridCol>
                <a:gridCol w="1445174">
                  <a:extLst>
                    <a:ext uri="{9D8B030D-6E8A-4147-A177-3AD203B41FA5}">
                      <a16:colId xmlns:a16="http://schemas.microsoft.com/office/drawing/2014/main" val="20003"/>
                    </a:ext>
                  </a:extLst>
                </a:gridCol>
              </a:tblGrid>
              <a:tr h="359909">
                <a:tc>
                  <a:txBody>
                    <a:bodyPr/>
                    <a:lstStyle/>
                    <a:p>
                      <a:pPr algn="ctr"/>
                      <a:r>
                        <a:rPr lang="en-IN" sz="1000" b="1" dirty="0" err="1">
                          <a:solidFill>
                            <a:schemeClr val="tx1"/>
                          </a:solidFill>
                          <a:latin typeface="Times New Roman" pitchFamily="18" charset="0"/>
                          <a:cs typeface="Times New Roman" pitchFamily="18" charset="0"/>
                        </a:rPr>
                        <a:t>S.No</a:t>
                      </a:r>
                      <a:endParaRPr lang="en-IN" sz="1000" b="1" dirty="0">
                        <a:solidFill>
                          <a:schemeClr val="tx1"/>
                        </a:solidFill>
                        <a:latin typeface="Times New Roman" pitchFamily="18" charset="0"/>
                        <a:cs typeface="Times New Roman" pitchFamily="18" charset="0"/>
                      </a:endParaRPr>
                    </a:p>
                  </a:txBody>
                  <a:tcPr marT="45714" marB="45714"/>
                </a:tc>
                <a:tc>
                  <a:txBody>
                    <a:bodyPr/>
                    <a:lstStyle/>
                    <a:p>
                      <a:pPr algn="ctr"/>
                      <a:r>
                        <a:rPr lang="en-IN" sz="1000" b="1" dirty="0">
                          <a:solidFill>
                            <a:schemeClr val="tx1"/>
                          </a:solidFill>
                          <a:latin typeface="Times New Roman" pitchFamily="18" charset="0"/>
                          <a:cs typeface="Times New Roman" pitchFamily="18" charset="0"/>
                        </a:rPr>
                        <a:t>Title</a:t>
                      </a:r>
                    </a:p>
                  </a:txBody>
                  <a:tcPr marT="45714" marB="45714"/>
                </a:tc>
                <a:tc>
                  <a:txBody>
                    <a:bodyPr/>
                    <a:lstStyle/>
                    <a:p>
                      <a:pPr algn="ctr"/>
                      <a:r>
                        <a:rPr lang="en-IN" sz="1000" b="1" dirty="0">
                          <a:solidFill>
                            <a:schemeClr val="tx1"/>
                          </a:solidFill>
                          <a:latin typeface="Times New Roman" pitchFamily="18" charset="0"/>
                          <a:cs typeface="Times New Roman" pitchFamily="18" charset="0"/>
                        </a:rPr>
                        <a:t>Publication Details</a:t>
                      </a:r>
                    </a:p>
                  </a:txBody>
                  <a:tcPr marT="45714" marB="45714"/>
                </a:tc>
                <a:tc>
                  <a:txBody>
                    <a:bodyPr/>
                    <a:lstStyle/>
                    <a:p>
                      <a:pPr algn="ctr"/>
                      <a:r>
                        <a:rPr lang="en-IN" sz="1000" b="1" dirty="0">
                          <a:solidFill>
                            <a:schemeClr val="tx1"/>
                          </a:solidFill>
                          <a:latin typeface="Times New Roman" pitchFamily="18" charset="0"/>
                          <a:cs typeface="Times New Roman" pitchFamily="18" charset="0"/>
                        </a:rPr>
                        <a:t>Comments/</a:t>
                      </a:r>
                    </a:p>
                    <a:p>
                      <a:pPr algn="ctr"/>
                      <a:r>
                        <a:rPr lang="en-IN" sz="1000" b="1" dirty="0">
                          <a:solidFill>
                            <a:schemeClr val="tx1"/>
                          </a:solidFill>
                          <a:latin typeface="Times New Roman" pitchFamily="18" charset="0"/>
                          <a:cs typeface="Times New Roman" pitchFamily="18" charset="0"/>
                        </a:rPr>
                        <a:t>Inferences</a:t>
                      </a:r>
                    </a:p>
                  </a:txBody>
                  <a:tcPr marT="45714" marB="45714"/>
                </a:tc>
                <a:extLst>
                  <a:ext uri="{0D108BD9-81ED-4DB2-BD59-A6C34878D82A}">
                    <a16:rowId xmlns:a16="http://schemas.microsoft.com/office/drawing/2014/main" val="10000"/>
                  </a:ext>
                </a:extLst>
              </a:tr>
              <a:tr h="1190503">
                <a:tc>
                  <a:txBody>
                    <a:bodyPr/>
                    <a:lstStyle/>
                    <a:p>
                      <a:pPr algn="ctr"/>
                      <a:r>
                        <a:rPr lang="en-US" sz="1000" dirty="0">
                          <a:latin typeface="Times New Roman" pitchFamily="18" charset="0"/>
                          <a:cs typeface="Times New Roman" pitchFamily="18" charset="0"/>
                        </a:rPr>
                        <a:t>1</a:t>
                      </a:r>
                    </a:p>
                  </a:txBody>
                  <a:tcPr/>
                </a:tc>
                <a:tc>
                  <a:txBody>
                    <a:bodyPr/>
                    <a:lstStyle/>
                    <a:p>
                      <a:pPr algn="ctr"/>
                      <a:r>
                        <a:rPr lang="en-US" sz="1000" dirty="0"/>
                        <a:t>Security System Based on Knock-Pattern Using Arduino and GSM Communication </a:t>
                      </a:r>
                      <a:endParaRPr lang="en-US" sz="1000" b="0" dirty="0">
                        <a:solidFill>
                          <a:schemeClr val="tx1"/>
                        </a:solidFill>
                        <a:latin typeface="Times New Roman" pitchFamily="18" charset="0"/>
                        <a:cs typeface="Times New Roman" pitchFamily="18" charset="0"/>
                      </a:endParaRPr>
                    </a:p>
                  </a:txBody>
                  <a:tcPr/>
                </a:tc>
                <a:tc>
                  <a:txBody>
                    <a:bodyPr/>
                    <a:lstStyle/>
                    <a:p>
                      <a:pPr algn="ctr"/>
                      <a:r>
                        <a:rPr lang="en-US" sz="1000" dirty="0"/>
                        <a:t>International Journal of Engineering and Techniques - Volume 4 Issue 1, Jan – Feb 2018</a:t>
                      </a:r>
                      <a:endParaRPr lang="en-US" sz="1000" dirty="0">
                        <a:latin typeface="Times New Roman" pitchFamily="18" charset="0"/>
                        <a:cs typeface="Times New Roman" pitchFamily="18" charset="0"/>
                      </a:endParaRPr>
                    </a:p>
                  </a:txBody>
                  <a:tcPr/>
                </a:tc>
                <a:tc>
                  <a:txBody>
                    <a:bodyPr/>
                    <a:lstStyle/>
                    <a:p>
                      <a:pPr algn="ctr"/>
                      <a:r>
                        <a:rPr lang="en-US" sz="1000" dirty="0"/>
                        <a:t>The issue of safety is being addressed through easily and affordable technology like piezo sensor, GSM module, Push button, and Arduino microcontroller. </a:t>
                      </a:r>
                      <a:endParaRPr lang="en-US" sz="1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190503">
                <a:tc>
                  <a:txBody>
                    <a:bodyPr/>
                    <a:lstStyle/>
                    <a:p>
                      <a:pPr algn="ctr"/>
                      <a:r>
                        <a:rPr lang="en-US" sz="1000" dirty="0">
                          <a:latin typeface="Times New Roman" pitchFamily="18" charset="0"/>
                          <a:cs typeface="Times New Roman" pitchFamily="18" charset="0"/>
                        </a:rPr>
                        <a:t>2</a:t>
                      </a:r>
                    </a:p>
                  </a:txBody>
                  <a:tcPr/>
                </a:tc>
                <a:tc>
                  <a:txBody>
                    <a:bodyPr/>
                    <a:lstStyle/>
                    <a:p>
                      <a:pPr algn="ctr"/>
                      <a:r>
                        <a:rPr lang="en-US" sz="1000" dirty="0"/>
                        <a:t>ARDUINO Based industrial security system using piezo electric sensor</a:t>
                      </a:r>
                      <a:endParaRPr lang="en-US" sz="1000" dirty="0">
                        <a:latin typeface="Times New Roman" pitchFamily="18" charset="0"/>
                        <a:cs typeface="Times New Roman" pitchFamily="18" charset="0"/>
                      </a:endParaRPr>
                    </a:p>
                  </a:txBody>
                  <a:tcPr/>
                </a:tc>
                <a:tc>
                  <a:txBody>
                    <a:bodyPr/>
                    <a:lstStyle/>
                    <a:p>
                      <a:pPr algn="ctr"/>
                      <a:r>
                        <a:rPr lang="en-US" sz="1000" b="0" i="0" dirty="0">
                          <a:solidFill>
                            <a:schemeClr val="tx1"/>
                          </a:solidFill>
                          <a:effectLst/>
                          <a:latin typeface="+mn-lt"/>
                          <a:ea typeface="+mn-ea"/>
                          <a:cs typeface="+mn-cs"/>
                        </a:rPr>
                        <a:t>IEEE</a:t>
                      </a:r>
                      <a:r>
                        <a:rPr lang="en-US" sz="1000" b="1" i="0" dirty="0">
                          <a:solidFill>
                            <a:schemeClr val="tx1"/>
                          </a:solidFill>
                          <a:effectLst/>
                          <a:latin typeface="+mn-lt"/>
                          <a:ea typeface="+mn-ea"/>
                          <a:cs typeface="+mn-cs"/>
                        </a:rPr>
                        <a:t> </a:t>
                      </a:r>
                      <a:r>
                        <a:rPr lang="en-US" sz="1000" b="0" i="0" dirty="0">
                          <a:solidFill>
                            <a:schemeClr val="tx1"/>
                          </a:solidFill>
                          <a:effectLst/>
                          <a:latin typeface="+mn-lt"/>
                          <a:ea typeface="+mn-ea"/>
                          <a:cs typeface="+mn-cs"/>
                        </a:rPr>
                        <a:t>Projects</a:t>
                      </a:r>
                    </a:p>
                    <a:p>
                      <a:pPr algn="ctr"/>
                      <a:br>
                        <a:rPr lang="en-US" sz="1000" dirty="0"/>
                      </a:br>
                      <a:r>
                        <a:rPr lang="en-US" sz="1000" b="0" i="0" dirty="0">
                          <a:solidFill>
                            <a:schemeClr val="tx1"/>
                          </a:solidFill>
                          <a:effectLst/>
                          <a:latin typeface="+mn-lt"/>
                          <a:ea typeface="+mn-ea"/>
                          <a:cs typeface="+mn-cs"/>
                        </a:rPr>
                        <a:t>2014-2015</a:t>
                      </a:r>
                      <a:endParaRPr lang="en-US" sz="1000" b="0" dirty="0">
                        <a:latin typeface="Times New Roman" pitchFamily="18" charset="0"/>
                        <a:cs typeface="Times New Roman" pitchFamily="18" charset="0"/>
                      </a:endParaRPr>
                    </a:p>
                  </a:txBody>
                  <a:tcPr/>
                </a:tc>
                <a:tc>
                  <a:txBody>
                    <a:bodyPr/>
                    <a:lstStyle/>
                    <a:p>
                      <a:r>
                        <a:rPr lang="en-US" sz="1000" b="0" i="0" dirty="0">
                          <a:solidFill>
                            <a:schemeClr val="tx1"/>
                          </a:solidFill>
                          <a:effectLst/>
                          <a:latin typeface="+mn-lt"/>
                          <a:ea typeface="+mn-ea"/>
                          <a:cs typeface="+mn-cs"/>
                        </a:rPr>
                        <a:t>The </a:t>
                      </a:r>
                      <a:r>
                        <a:rPr lang="en-US" sz="1000" b="0" i="0" dirty="0" err="1">
                          <a:solidFill>
                            <a:schemeClr val="tx1"/>
                          </a:solidFill>
                          <a:effectLst/>
                          <a:latin typeface="+mn-lt"/>
                          <a:ea typeface="+mn-ea"/>
                          <a:cs typeface="+mn-cs"/>
                        </a:rPr>
                        <a:t>arduino</a:t>
                      </a:r>
                      <a:r>
                        <a:rPr lang="en-US" sz="1000" b="0" i="0" dirty="0">
                          <a:solidFill>
                            <a:schemeClr val="tx1"/>
                          </a:solidFill>
                          <a:effectLst/>
                          <a:latin typeface="+mn-lt"/>
                          <a:ea typeface="+mn-ea"/>
                          <a:cs typeface="+mn-cs"/>
                        </a:rPr>
                        <a:t> controller based digital lock presented here is an access control system that allows only authorized persons to access a restricted area.</a:t>
                      </a:r>
                      <a:endParaRPr lang="en-US" sz="10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474346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9502"/>
            <a:ext cx="4419498" cy="215444"/>
          </a:xfrm>
          <a:prstGeom prst="rect">
            <a:avLst/>
          </a:prstGeom>
        </p:spPr>
        <p:txBody>
          <a:bodyPr vert="horz" wrap="square" lIns="0" tIns="0" rIns="0" bIns="0" rtlCol="0">
            <a:spAutoFit/>
          </a:bodyPr>
          <a:lstStyle/>
          <a:p>
            <a:pPr marL="12700" algn="ctr">
              <a:lnSpc>
                <a:spcPct val="100000"/>
              </a:lnSpc>
            </a:pPr>
            <a:r>
              <a:rPr lang="en-US" b="1" dirty="0">
                <a:latin typeface="Times New Roman" pitchFamily="18" charset="0"/>
                <a:cs typeface="Times New Roman" pitchFamily="18" charset="0"/>
              </a:rPr>
              <a:t>Design ( HW / SW ) / Architecture…</a:t>
            </a:r>
            <a:endParaRPr spc="-35" dirty="0"/>
          </a:p>
        </p:txBody>
      </p:sp>
      <p:sp>
        <p:nvSpPr>
          <p:cNvPr id="7" name="object 7"/>
          <p:cNvSpPr txBox="1">
            <a:spLocks noGrp="1"/>
          </p:cNvSpPr>
          <p:nvPr>
            <p:ph type="sldNum" sz="quarter" idx="7"/>
          </p:nvPr>
        </p:nvSpPr>
        <p:spPr>
          <a:xfrm>
            <a:off x="4273397" y="3341859"/>
            <a:ext cx="266700" cy="89768"/>
          </a:xfrm>
          <a:prstGeom prst="rect">
            <a:avLst/>
          </a:prstGeom>
        </p:spPr>
        <p:txBody>
          <a:bodyPr vert="horz" wrap="square" lIns="0" tIns="0" rIns="0" bIns="0" rtlCol="0">
            <a:spAutoFit/>
          </a:bodyPr>
          <a:lstStyle/>
          <a:p>
            <a:pPr marL="25400">
              <a:lnSpc>
                <a:spcPts val="670"/>
              </a:lnSpc>
            </a:pPr>
            <a:fld id="{81D60167-4931-47E6-BA6A-407CBD079E47}" type="slidenum">
              <a:rPr dirty="0"/>
              <a:pPr marL="25400">
                <a:lnSpc>
                  <a:spcPts val="670"/>
                </a:lnSpc>
              </a:pPr>
              <a:t>6</a:t>
            </a:fld>
            <a:r>
              <a:rPr spc="-120" dirty="0"/>
              <a:t> </a:t>
            </a:r>
            <a:r>
              <a:t>/</a:t>
            </a:r>
            <a:r>
              <a:rPr spc="-120"/>
              <a:t> </a:t>
            </a:r>
            <a:r>
              <a:rPr lang="en-US" dirty="0"/>
              <a:t>19</a:t>
            </a:r>
            <a:endParaRPr dirty="0"/>
          </a:p>
        </p:txBody>
      </p:sp>
      <p:sp>
        <p:nvSpPr>
          <p:cNvPr id="3" name="TextBox 2"/>
          <p:cNvSpPr txBox="1"/>
          <p:nvPr/>
        </p:nvSpPr>
        <p:spPr>
          <a:xfrm>
            <a:off x="247649" y="434975"/>
            <a:ext cx="4025747" cy="3477875"/>
          </a:xfrm>
          <a:prstGeom prst="rect">
            <a:avLst/>
          </a:prstGeom>
          <a:noFill/>
        </p:spPr>
        <p:txBody>
          <a:bodyPr wrap="square" rtlCol="0">
            <a:spAutoFit/>
          </a:bodyPr>
          <a:lstStyle/>
          <a:p>
            <a:pPr lvl="0"/>
            <a:r>
              <a:rPr lang="en-IN" sz="1000" dirty="0"/>
              <a:t>  </a:t>
            </a:r>
            <a:r>
              <a:rPr lang="en-US" sz="1000" b="1" dirty="0"/>
              <a:t>HARDWARE</a:t>
            </a:r>
          </a:p>
          <a:p>
            <a:pPr marL="171450" lvl="0" indent="-171450">
              <a:buFont typeface="Arial" panose="020B0604020202020204" pitchFamily="34" charset="0"/>
              <a:buChar char="•"/>
            </a:pPr>
            <a:r>
              <a:rPr lang="en-US" sz="1000" dirty="0"/>
              <a:t>Push Button</a:t>
            </a:r>
          </a:p>
          <a:p>
            <a:pPr marL="171450" lvl="0" indent="-171450">
              <a:buFont typeface="Arial" panose="020B0604020202020204" pitchFamily="34" charset="0"/>
              <a:buChar char="•"/>
            </a:pPr>
            <a:r>
              <a:rPr lang="en-US" sz="1000" dirty="0"/>
              <a:t> </a:t>
            </a:r>
            <a:r>
              <a:rPr lang="en-US" sz="1000" dirty="0" err="1"/>
              <a:t>Peizo</a:t>
            </a:r>
            <a:r>
              <a:rPr lang="en-US" sz="1000" dirty="0"/>
              <a:t> Sensor</a:t>
            </a:r>
          </a:p>
          <a:p>
            <a:pPr marL="171450" lvl="0" indent="-171450">
              <a:buFont typeface="Arial" panose="020B0604020202020204" pitchFamily="34" charset="0"/>
              <a:buChar char="•"/>
            </a:pPr>
            <a:r>
              <a:rPr lang="en-US" sz="1000" dirty="0"/>
              <a:t>1M Resistor</a:t>
            </a:r>
          </a:p>
          <a:p>
            <a:pPr marL="171450" lvl="0" indent="-171450">
              <a:buFont typeface="Arial" panose="020B0604020202020204" pitchFamily="34" charset="0"/>
              <a:buChar char="•"/>
            </a:pPr>
            <a:r>
              <a:rPr lang="en-US" sz="1000" dirty="0"/>
              <a:t>Arduino UNO</a:t>
            </a:r>
          </a:p>
          <a:p>
            <a:pPr marL="171450" lvl="0" indent="-171450">
              <a:buFont typeface="Arial" panose="020B0604020202020204" pitchFamily="34" charset="0"/>
              <a:buChar char="•"/>
            </a:pPr>
            <a:r>
              <a:rPr lang="en-US" sz="1000" dirty="0"/>
              <a:t>Battery</a:t>
            </a:r>
          </a:p>
          <a:p>
            <a:pPr marL="171450" lvl="0" indent="-171450">
              <a:buFont typeface="Arial" panose="020B0604020202020204" pitchFamily="34" charset="0"/>
              <a:buChar char="•"/>
            </a:pPr>
            <a:r>
              <a:rPr lang="en-US" sz="1000" dirty="0"/>
              <a:t>Connecting wires</a:t>
            </a:r>
          </a:p>
          <a:p>
            <a:pPr marL="171450" lvl="0" indent="-171450">
              <a:buFont typeface="Arial" panose="020B0604020202020204" pitchFamily="34" charset="0"/>
              <a:buChar char="•"/>
            </a:pPr>
            <a:r>
              <a:rPr lang="en-US" sz="1000" dirty="0"/>
              <a:t>Box</a:t>
            </a:r>
          </a:p>
          <a:p>
            <a:pPr marL="171450" lvl="0" indent="-171450">
              <a:buFont typeface="Arial" panose="020B0604020202020204" pitchFamily="34" charset="0"/>
              <a:buChar char="•"/>
            </a:pPr>
            <a:r>
              <a:rPr lang="en-US" sz="1000" dirty="0"/>
              <a:t>Servo Motor</a:t>
            </a:r>
          </a:p>
          <a:p>
            <a:pPr lvl="0"/>
            <a:endParaRPr lang="en-US" sz="1000" dirty="0"/>
          </a:p>
          <a:p>
            <a:r>
              <a:rPr lang="en-US" sz="1000" b="1" dirty="0"/>
              <a:t> SOFTWARE</a:t>
            </a:r>
          </a:p>
          <a:p>
            <a:pPr marL="171450" indent="-171450">
              <a:buFont typeface="Arial" panose="020B0604020202020204" pitchFamily="34" charset="0"/>
              <a:buChar char="•"/>
            </a:pPr>
            <a:r>
              <a:rPr lang="en-US" sz="1000" dirty="0" err="1"/>
              <a:t>Ardunio</a:t>
            </a:r>
            <a:r>
              <a:rPr lang="en-US" sz="1000" dirty="0"/>
              <a:t> IDE</a:t>
            </a:r>
          </a:p>
          <a:p>
            <a:pPr marL="171450" indent="-171450">
              <a:buFont typeface="Arial" panose="020B0604020202020204" pitchFamily="34" charset="0"/>
              <a:buChar char="•"/>
            </a:pPr>
            <a:r>
              <a:rPr lang="en-US" sz="1000" dirty="0"/>
              <a:t>LAMP Server</a:t>
            </a:r>
          </a:p>
          <a:p>
            <a:endParaRPr lang="en-US" sz="1000" dirty="0"/>
          </a:p>
          <a:p>
            <a:r>
              <a:rPr lang="en-US" sz="1000" b="1" dirty="0"/>
              <a:t> ARCHITECTURE:</a:t>
            </a:r>
            <a:endParaRPr lang="en-US" sz="1000" dirty="0"/>
          </a:p>
          <a:p>
            <a:pPr marL="171450" indent="-171450">
              <a:buFont typeface="Arial" panose="020B0604020202020204" pitchFamily="34" charset="0"/>
              <a:buChar char="•"/>
            </a:pPr>
            <a:r>
              <a:rPr lang="en-IN" sz="1000" dirty="0"/>
              <a:t>The secret code should be fed into the system first. This system is mainly based on the time difference between the  knocks. The push button can be used for this purpose. We press and hold the button until we knock the number of times we want to knock.</a:t>
            </a:r>
            <a:endParaRPr lang="en-US" sz="1000" dirty="0"/>
          </a:p>
          <a:p>
            <a:pPr lvl="0"/>
            <a:endParaRPr lang="en-US" sz="1000" dirty="0"/>
          </a:p>
          <a:p>
            <a:endParaRPr lang="en-US" sz="1000" b="1" dirty="0"/>
          </a:p>
          <a:p>
            <a:endParaRPr lang="en-IN" sz="1000"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19E1-6872-4F3C-85AA-727736310E4A}"/>
              </a:ext>
            </a:extLst>
          </p:cNvPr>
          <p:cNvSpPr>
            <a:spLocks noGrp="1"/>
          </p:cNvSpPr>
          <p:nvPr>
            <p:ph type="title"/>
          </p:nvPr>
        </p:nvSpPr>
        <p:spPr>
          <a:xfrm>
            <a:off x="95300" y="79502"/>
            <a:ext cx="4419498" cy="215444"/>
          </a:xfrm>
        </p:spPr>
        <p:txBody>
          <a:bodyPr/>
          <a:lstStyle/>
          <a:p>
            <a:r>
              <a:rPr lang="en-US" b="1" dirty="0">
                <a:latin typeface="Times New Roman" pitchFamily="18" charset="0"/>
                <a:cs typeface="Times New Roman" pitchFamily="18" charset="0"/>
              </a:rPr>
              <a:t>Architecture(</a:t>
            </a:r>
            <a:r>
              <a:rPr lang="en-US" b="1" dirty="0" err="1">
                <a:latin typeface="Times New Roman" pitchFamily="18" charset="0"/>
                <a:cs typeface="Times New Roman" pitchFamily="18" charset="0"/>
              </a:rPr>
              <a:t>Contd</a:t>
            </a:r>
            <a:r>
              <a:rPr lang="en-US" b="1" dirty="0">
                <a:latin typeface="Times New Roman" pitchFamily="18" charset="0"/>
                <a:cs typeface="Times New Roman" pitchFamily="18" charset="0"/>
              </a:rPr>
              <a:t>)…</a:t>
            </a:r>
            <a:endParaRPr lang="en-US" dirty="0"/>
          </a:p>
        </p:txBody>
      </p:sp>
      <p:sp>
        <p:nvSpPr>
          <p:cNvPr id="3" name="Text Placeholder 2">
            <a:extLst>
              <a:ext uri="{FF2B5EF4-FFF2-40B4-BE49-F238E27FC236}">
                <a16:creationId xmlns:a16="http://schemas.microsoft.com/office/drawing/2014/main" id="{EBFC8241-74FD-43E0-A164-9C4B10FA4F6A}"/>
              </a:ext>
            </a:extLst>
          </p:cNvPr>
          <p:cNvSpPr>
            <a:spLocks noGrp="1"/>
          </p:cNvSpPr>
          <p:nvPr>
            <p:ph type="body" idx="1"/>
          </p:nvPr>
        </p:nvSpPr>
        <p:spPr>
          <a:xfrm>
            <a:off x="400051" y="434975"/>
            <a:ext cx="3774630" cy="3046988"/>
          </a:xfrm>
        </p:spPr>
        <p:txBody>
          <a:bodyPr/>
          <a:lstStyle/>
          <a:p>
            <a:pPr marL="171450" indent="-171450">
              <a:buFont typeface="Arial" panose="020B0604020202020204" pitchFamily="34" charset="0"/>
              <a:buChar char="•"/>
            </a:pPr>
            <a:endParaRPr lang="en-IN" dirty="0">
              <a:latin typeface="+mn-lt"/>
            </a:endParaRPr>
          </a:p>
          <a:p>
            <a:pPr marL="171450" indent="-171450">
              <a:buFont typeface="Arial" panose="020B0604020202020204" pitchFamily="34" charset="0"/>
              <a:buChar char="•"/>
            </a:pPr>
            <a:r>
              <a:rPr lang="en-US" dirty="0">
                <a:latin typeface="+mn-lt"/>
              </a:rPr>
              <a:t>After knock, Arduino find the knock pattern and save that in EEPRO</a:t>
            </a:r>
            <a:r>
              <a:rPr lang="en-IN" dirty="0">
                <a:latin typeface="+mn-lt"/>
              </a:rPr>
              <a:t>M.</a:t>
            </a:r>
          </a:p>
          <a:p>
            <a:pPr marL="171450" indent="-171450">
              <a:buFont typeface="Arial" panose="020B0604020202020204" pitchFamily="34" charset="0"/>
              <a:buChar char="•"/>
            </a:pPr>
            <a:r>
              <a:rPr lang="en-US" dirty="0">
                <a:latin typeface="+mn-lt"/>
              </a:rPr>
              <a:t>Now after saving the input pattern, press the push button for taking input from the sensor to Arduino to open the lock .</a:t>
            </a:r>
          </a:p>
          <a:p>
            <a:pPr marL="171450" indent="-171450">
              <a:buFont typeface="Arial" panose="020B0604020202020204" pitchFamily="34" charset="0"/>
              <a:buChar char="•"/>
            </a:pPr>
            <a:r>
              <a:rPr lang="en-US" dirty="0">
                <a:latin typeface="+mn-lt"/>
              </a:rPr>
              <a:t> Now we knock the right pattern. Arduino decodes it and compares with saved pattern.</a:t>
            </a:r>
          </a:p>
          <a:p>
            <a:pPr marL="171450" indent="-171450">
              <a:buFont typeface="Arial" panose="020B0604020202020204" pitchFamily="34" charset="0"/>
              <a:buChar char="•"/>
            </a:pPr>
            <a:r>
              <a:rPr lang="en-US" dirty="0">
                <a:latin typeface="+mn-lt"/>
              </a:rPr>
              <a:t> If a match is found, then an OTP will be sent to all the registered admins’ phone numbers.</a:t>
            </a:r>
          </a:p>
          <a:p>
            <a:pPr marL="171450" indent="-171450">
              <a:buFont typeface="Arial" panose="020B0604020202020204" pitchFamily="34" charset="0"/>
              <a:buChar char="•"/>
            </a:pPr>
            <a:r>
              <a:rPr lang="en-US" dirty="0">
                <a:latin typeface="+mn-lt"/>
              </a:rPr>
              <a:t> Then the admin who knocked the door should sign into the website and approve to open the door .</a:t>
            </a:r>
          </a:p>
          <a:p>
            <a:pPr marL="171450" indent="-171450">
              <a:buFont typeface="Arial" panose="020B0604020202020204" pitchFamily="34" charset="0"/>
              <a:buChar char="•"/>
            </a:pPr>
            <a:r>
              <a:rPr lang="en-US" dirty="0">
                <a:latin typeface="+mn-lt"/>
              </a:rPr>
              <a:t>  Then the log is updated in the webserver and the Arduino opens  the door by driving servo motor .</a:t>
            </a:r>
          </a:p>
          <a:p>
            <a:pPr marL="171450" indent="-171450">
              <a:buFont typeface="Arial" panose="020B0604020202020204" pitchFamily="34" charset="0"/>
              <a:buChar char="•"/>
            </a:pPr>
            <a:r>
              <a:rPr lang="en-US" dirty="0">
                <a:latin typeface="+mn-lt"/>
              </a:rPr>
              <a:t> Other admins’ need not approve. If no one approves within a specified time limit, it is logged as failed attempt in the web server .</a:t>
            </a:r>
          </a:p>
          <a:p>
            <a:pPr marL="171450" indent="-171450">
              <a:buFont typeface="Arial" panose="020B0604020202020204" pitchFamily="34" charset="0"/>
              <a:buChar char="•"/>
            </a:pPr>
            <a:endParaRPr lang="en-US" dirty="0">
              <a:latin typeface="+mn-lt"/>
            </a:endParaRPr>
          </a:p>
          <a:p>
            <a:pPr marL="171450" indent="-1714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3144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7217"/>
            <a:ext cx="4495800" cy="265357"/>
          </a:xfrm>
        </p:spPr>
        <p:txBody>
          <a:bodyPr/>
          <a:lstStyle/>
          <a:p>
            <a:r>
              <a:rPr lang="en-IN" dirty="0"/>
              <a:t>Screen shot of Hardware setup </a:t>
            </a:r>
          </a:p>
        </p:txBody>
      </p:sp>
      <p:sp>
        <p:nvSpPr>
          <p:cNvPr id="3" name="Text Placeholder 2"/>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8034B95-B140-495D-8EAC-B49F7FF8F5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18" y="892175"/>
            <a:ext cx="3850831" cy="2133601"/>
          </a:xfrm>
          <a:prstGeom prst="rect">
            <a:avLst/>
          </a:prstGeom>
        </p:spPr>
      </p:pic>
      <p:pic>
        <p:nvPicPr>
          <p:cNvPr id="6" name="Picture 5">
            <a:extLst>
              <a:ext uri="{FF2B5EF4-FFF2-40B4-BE49-F238E27FC236}">
                <a16:creationId xmlns:a16="http://schemas.microsoft.com/office/drawing/2014/main" id="{16B43E61-FCAF-4BF4-9E54-C7481DD31F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520699"/>
            <a:ext cx="4038599" cy="2796684"/>
          </a:xfrm>
          <a:prstGeom prst="rect">
            <a:avLst/>
          </a:prstGeom>
        </p:spPr>
      </p:pic>
    </p:spTree>
    <p:extLst>
      <p:ext uri="{BB962C8B-B14F-4D97-AF65-F5344CB8AC3E}">
        <p14:creationId xmlns:p14="http://schemas.microsoft.com/office/powerpoint/2010/main" val="201984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1FE0-06D8-4DDD-99C5-403BF0A2F229}"/>
              </a:ext>
            </a:extLst>
          </p:cNvPr>
          <p:cNvSpPr>
            <a:spLocks noGrp="1"/>
          </p:cNvSpPr>
          <p:nvPr>
            <p:ph type="title"/>
          </p:nvPr>
        </p:nvSpPr>
        <p:spPr>
          <a:xfrm>
            <a:off x="95300" y="79502"/>
            <a:ext cx="4419498" cy="215444"/>
          </a:xfrm>
        </p:spPr>
        <p:txBody>
          <a:bodyPr/>
          <a:lstStyle/>
          <a:p>
            <a:r>
              <a:rPr lang="en-IN" dirty="0"/>
              <a:t> Screen shot of Application Software screenshots</a:t>
            </a:r>
            <a:endParaRPr lang="en-US" dirty="0"/>
          </a:p>
        </p:txBody>
      </p:sp>
      <p:sp>
        <p:nvSpPr>
          <p:cNvPr id="3" name="Text Placeholder 2">
            <a:extLst>
              <a:ext uri="{FF2B5EF4-FFF2-40B4-BE49-F238E27FC236}">
                <a16:creationId xmlns:a16="http://schemas.microsoft.com/office/drawing/2014/main" id="{FC8AF348-CA86-4053-B8A4-5B779783834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2313D3C-6487-4B38-B281-933123CF5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0" y="434975"/>
            <a:ext cx="4419498" cy="2819400"/>
          </a:xfrm>
          <a:prstGeom prst="rect">
            <a:avLst/>
          </a:prstGeom>
        </p:spPr>
      </p:pic>
      <p:pic>
        <p:nvPicPr>
          <p:cNvPr id="6" name="Picture 5">
            <a:extLst>
              <a:ext uri="{FF2B5EF4-FFF2-40B4-BE49-F238E27FC236}">
                <a16:creationId xmlns:a16="http://schemas.microsoft.com/office/drawing/2014/main" id="{98778675-D03F-450F-9578-87FC3DBD2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00" y="374177"/>
            <a:ext cx="4514800" cy="2880198"/>
          </a:xfrm>
          <a:prstGeom prst="rect">
            <a:avLst/>
          </a:prstGeom>
        </p:spPr>
      </p:pic>
    </p:spTree>
    <p:extLst>
      <p:ext uri="{BB962C8B-B14F-4D97-AF65-F5344CB8AC3E}">
        <p14:creationId xmlns:p14="http://schemas.microsoft.com/office/powerpoint/2010/main" val="153993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1210</TotalTime>
  <Words>855</Words>
  <Application>Microsoft Office PowerPoint</Application>
  <PresentationFormat>Custom</PresentationFormat>
  <Paragraphs>89</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Georgia</vt:lpstr>
      <vt:lpstr>PMingLiU</vt:lpstr>
      <vt:lpstr>Tahoma</vt:lpstr>
      <vt:lpstr>Times New Roman</vt:lpstr>
      <vt:lpstr>Trebuchet MS</vt:lpstr>
      <vt:lpstr>Office Theme</vt:lpstr>
      <vt:lpstr>SECRET KNOCK DETECTION SYSTEM </vt:lpstr>
      <vt:lpstr>Problem Statement</vt:lpstr>
      <vt:lpstr>Introduction </vt:lpstr>
      <vt:lpstr>Introduction (contd..)</vt:lpstr>
      <vt:lpstr>Related Works / Literature Survey / Current Status  </vt:lpstr>
      <vt:lpstr>Design ( HW / SW ) / Architecture…</vt:lpstr>
      <vt:lpstr>Architecture(Contd)…</vt:lpstr>
      <vt:lpstr>Screen shot of Hardware setup </vt:lpstr>
      <vt:lpstr> Screen shot of Application Software screenshots</vt:lpstr>
      <vt:lpstr>Outcomes of Project </vt:lpstr>
      <vt:lpstr>Conclusion and Future Work</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Athira Ravindranathan</dc:creator>
  <cp:lastModifiedBy>Admin</cp:lastModifiedBy>
  <cp:revision>55</cp:revision>
  <dcterms:created xsi:type="dcterms:W3CDTF">2016-02-11T04:42:20Z</dcterms:created>
  <dcterms:modified xsi:type="dcterms:W3CDTF">2018-10-03T04:42:05Z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2014-01-18T00:00:00Z</vt:filetime>
  </property>
  <property fmtid="{D5CDD505-2E9C-101B-9397-08002B2CF9AE}" pid="3" name="Creator">
    <vt:lpwstr>LaTeX with Beamer class version 3.10</vt:lpwstr>
  </property>
  <property fmtid="{D5CDD505-2E9C-101B-9397-08002B2CF9AE}" pid="4" name="LastSaved">
    <vt:filetime>2016-02-11T00:00:00Z</vt:filetime>
  </property>
</Properties>
</file>