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77" r:id="rId4"/>
    <p:sldId id="258" r:id="rId5"/>
    <p:sldId id="259" r:id="rId6"/>
    <p:sldId id="260" r:id="rId7"/>
    <p:sldId id="262" r:id="rId8"/>
    <p:sldId id="264" r:id="rId9"/>
    <p:sldId id="269" r:id="rId10"/>
    <p:sldId id="273" r:id="rId11"/>
    <p:sldId id="263" r:id="rId12"/>
    <p:sldId id="267" r:id="rId13"/>
    <p:sldId id="265" r:id="rId14"/>
    <p:sldId id="266" r:id="rId15"/>
    <p:sldId id="285" r:id="rId16"/>
    <p:sldId id="276" r:id="rId17"/>
    <p:sldId id="278" r:id="rId18"/>
    <p:sldId id="279" r:id="rId19"/>
    <p:sldId id="280" r:id="rId20"/>
    <p:sldId id="287" r:id="rId21"/>
    <p:sldId id="282" r:id="rId22"/>
    <p:sldId id="286" r:id="rId23"/>
    <p:sldId id="288" r:id="rId24"/>
    <p:sldId id="283" r:id="rId25"/>
    <p:sldId id="284" r:id="rId26"/>
    <p:sldId id="272" r:id="rId27"/>
    <p:sldId id="274" r:id="rId28"/>
    <p:sldId id="291" r:id="rId29"/>
    <p:sldId id="289" r:id="rId30"/>
    <p:sldId id="290" r:id="rId31"/>
    <p:sldId id="29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5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28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CE58C-6FD2-B247-9B67-96096D1488C2}" type="datetimeFigureOut">
              <a:rPr kumimoji="1" lang="zh-TW" altLang="en-US" smtClean="0"/>
              <a:t>2017/4/27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ED09B-C3D3-7A4B-825F-B35B4A514D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7381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Relationship Id="rId3" Type="http://schemas.openxmlformats.org/officeDocument/2006/relationships/hyperlink" Target="https://github.com/noootown/Forex-DQN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 err="1" smtClean="0"/>
              <a:t>git</a:t>
            </a:r>
            <a:r>
              <a:rPr kumimoji="1" lang="en-US" altLang="zh-TW" dirty="0" smtClean="0"/>
              <a:t> clone </a:t>
            </a:r>
            <a:r>
              <a:rPr kumimoji="1" lang="en-US" altLang="zh-TW" sz="1200" dirty="0" smtClean="0">
                <a:latin typeface="Microsoft JhengHei" charset="-120"/>
                <a:ea typeface="Microsoft JhengHei" charset="-120"/>
                <a:cs typeface="Microsoft JhengHei" charset="-120"/>
                <a:hlinkClick r:id="rId3"/>
              </a:rPr>
              <a:t>https://github.com/noootown/Forex-DQN</a:t>
            </a:r>
            <a:endParaRPr kumimoji="1" lang="en-US" altLang="zh-TW" sz="12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ED09B-C3D3-7A4B-825F-B35B4A514D84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8718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Classification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有事先標籤好要分類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Clustering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無事先標籤好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ED09B-C3D3-7A4B-825F-B35B4A514D84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379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4/27/17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4/27/17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和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4/27/17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具有說明文字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4/27/17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4/27/17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4/27/17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4/27/17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4/27/17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4/27/17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4/27/17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4/27/17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4/27/17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4/27/17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4/27/17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4/27/17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4/27/17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3" Type="http://schemas.openxmlformats.org/officeDocument/2006/relationships/image" Target="../media/image14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github.com/noootown/Forex-DQ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62000" y="1885951"/>
            <a:ext cx="10601324" cy="1629000"/>
          </a:xfrm>
        </p:spPr>
        <p:txBody>
          <a:bodyPr>
            <a:noAutofit/>
          </a:bodyPr>
          <a:lstStyle/>
          <a:p>
            <a:pPr algn="ctr"/>
            <a:r>
              <a:rPr kumimoji="1" lang="en-US" altLang="zh-TW" sz="4400" dirty="0" smtClean="0"/>
              <a:t>An Overview of </a:t>
            </a:r>
          </a:p>
          <a:p>
            <a:pPr algn="ctr"/>
            <a:r>
              <a:rPr kumimoji="1" lang="en-US" altLang="zh-TW" sz="4400" dirty="0" err="1" smtClean="0"/>
              <a:t>Tensorflow</a:t>
            </a:r>
            <a:r>
              <a:rPr kumimoji="1" lang="en-US" altLang="zh-TW" sz="4400" dirty="0" smtClean="0"/>
              <a:t> + Deep learning</a:t>
            </a:r>
            <a:endParaRPr kumimoji="1" lang="zh-TW" altLang="en-US" sz="4400" dirty="0"/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762000" y="3981449"/>
            <a:ext cx="10601324" cy="7717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TW" altLang="en-US" sz="4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沒一村</a:t>
            </a:r>
            <a:endParaRPr kumimoji="1" lang="zh-TW" altLang="en-US" sz="4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636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400" dirty="0" smtClean="0"/>
              <a:t>Outline</a:t>
            </a:r>
            <a:endParaRPr kumimoji="1"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What</a:t>
            </a:r>
            <a:r>
              <a:rPr kumimoji="1" lang="zh-TW" altLang="en-US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is Machine Learning?</a:t>
            </a:r>
          </a:p>
          <a:p>
            <a:r>
              <a:rPr kumimoji="1" lang="en-US" altLang="zh-TW" dirty="0" smtClean="0">
                <a:solidFill>
                  <a:srgbClr val="FFC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What is</a:t>
            </a:r>
            <a:r>
              <a:rPr kumimoji="1" lang="zh-TW" altLang="en-US" dirty="0" smtClean="0">
                <a:solidFill>
                  <a:srgbClr val="FFC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dirty="0" smtClean="0">
                <a:solidFill>
                  <a:srgbClr val="FFC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Deep learning</a:t>
            </a:r>
            <a:r>
              <a:rPr kumimoji="1" lang="en-US" altLang="zh-TW" dirty="0">
                <a:solidFill>
                  <a:srgbClr val="FFC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?</a:t>
            </a:r>
            <a:endParaRPr kumimoji="1" lang="en-US" altLang="zh-TW" dirty="0" smtClean="0">
              <a:solidFill>
                <a:srgbClr val="FFC00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What</a:t>
            </a:r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is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Tensorflow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?</a:t>
            </a:r>
          </a:p>
          <a:p>
            <a:r>
              <a:rPr kumimoji="1"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Do it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!</a:t>
            </a:r>
          </a:p>
          <a:p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Summary</a:t>
            </a:r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endParaRPr kumimoji="1" lang="en-US" altLang="zh-TW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278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35308" y="28404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sz="4400" dirty="0">
                <a:latin typeface="Microsoft JhengHei" charset="-120"/>
                <a:ea typeface="Microsoft JhengHei" charset="-120"/>
                <a:cs typeface="Microsoft JhengHei" charset="-120"/>
              </a:rPr>
              <a:t>What is</a:t>
            </a:r>
            <a:r>
              <a:rPr kumimoji="1" lang="zh-TW" altLang="en-US" sz="4400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4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Deep </a:t>
            </a:r>
            <a:r>
              <a:rPr kumimoji="1" lang="en-US" altLang="zh-TW" sz="4400" dirty="0">
                <a:latin typeface="Microsoft JhengHei" charset="-120"/>
                <a:ea typeface="Microsoft JhengHei" charset="-120"/>
                <a:cs typeface="Microsoft JhengHei" charset="-120"/>
              </a:rPr>
              <a:t>learning </a:t>
            </a:r>
            <a:r>
              <a:rPr kumimoji="1" lang="zh-TW" altLang="en-US" sz="4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？</a:t>
            </a:r>
            <a:endParaRPr kumimoji="1"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95789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792" y="1247774"/>
            <a:ext cx="6038108" cy="451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Deep Learning</a:t>
            </a:r>
            <a:endParaRPr kumimoji="1"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也是實踐 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AI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 的一種手段</a:t>
            </a:r>
            <a:endParaRPr kumimoji="1" lang="en-US" altLang="zh-TW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kumimoji="1" lang="en-US" altLang="zh-TW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讓機器自己提取特徵，自己試誤，自己學習</a:t>
            </a:r>
            <a:endParaRPr kumimoji="1" lang="en-US" altLang="zh-TW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各種不同的 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Model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Ex: CNN, RNN, LSTM</a:t>
            </a:r>
          </a:p>
        </p:txBody>
      </p:sp>
      <p:sp>
        <p:nvSpPr>
          <p:cNvPr id="4" name="橢圓 3"/>
          <p:cNvSpPr/>
          <p:nvPr/>
        </p:nvSpPr>
        <p:spPr>
          <a:xfrm>
            <a:off x="8020051" y="3105150"/>
            <a:ext cx="3790950" cy="3486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8763000" y="3924300"/>
            <a:ext cx="2362201" cy="245983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794839" y="3333612"/>
            <a:ext cx="695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 smtClean="0">
                <a:solidFill>
                  <a:schemeClr val="bg1"/>
                </a:solidFill>
              </a:rPr>
              <a:t>AI</a:t>
            </a:r>
            <a:endParaRPr kumimoji="1"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729665" y="4152762"/>
            <a:ext cx="82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 smtClean="0">
                <a:solidFill>
                  <a:schemeClr val="bg1"/>
                </a:solidFill>
              </a:rPr>
              <a:t>ML</a:t>
            </a:r>
            <a:endParaRPr kumimoji="1"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9167811" y="4798998"/>
            <a:ext cx="1685926" cy="152638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9722281" y="5038969"/>
            <a:ext cx="97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 smtClean="0">
                <a:solidFill>
                  <a:schemeClr val="bg1"/>
                </a:solidFill>
              </a:rPr>
              <a:t>DL</a:t>
            </a:r>
            <a:endParaRPr kumimoji="1" lang="zh-TW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16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Deep Learning</a:t>
            </a:r>
            <a:r>
              <a:rPr kumimoji="1" lang="zh-TW" altLang="en-US" sz="4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4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vs </a:t>
            </a:r>
            <a:r>
              <a:rPr kumimoji="1" lang="zh-TW" altLang="en-US" sz="4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類神經網路</a:t>
            </a:r>
            <a:endParaRPr kumimoji="1"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模擬人類</a:t>
            </a:r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神經傳導機制</a:t>
            </a:r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125" y="2934493"/>
            <a:ext cx="3973374" cy="288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400" dirty="0"/>
              <a:t>How</a:t>
            </a:r>
            <a:r>
              <a:rPr kumimoji="1" lang="zh-TW" altLang="en-US" sz="4400" dirty="0"/>
              <a:t> </a:t>
            </a:r>
            <a:r>
              <a:rPr kumimoji="1" lang="en-US" altLang="zh-TW" sz="4400" dirty="0"/>
              <a:t>Neuron</a:t>
            </a:r>
            <a:r>
              <a:rPr kumimoji="1" lang="zh-TW" altLang="en-US" sz="4400" dirty="0"/>
              <a:t> </a:t>
            </a:r>
            <a:r>
              <a:rPr kumimoji="1" lang="en-US" altLang="zh-TW" sz="4400" dirty="0"/>
              <a:t>works?</a:t>
            </a:r>
            <a:endParaRPr kumimoji="1"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Control weight and bias</a:t>
            </a:r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5" y="2585659"/>
            <a:ext cx="5743338" cy="372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4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Fully connected</a:t>
            </a:r>
            <a:endParaRPr kumimoji="1"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kumimoji="1" lang="en-US" altLang="zh-TW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907" y="1939925"/>
            <a:ext cx="5712493" cy="380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3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They</a:t>
            </a:r>
            <a:r>
              <a:rPr kumimoji="1" lang="zh-TW" altLang="en-US" sz="4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4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need activation!!!</a:t>
            </a:r>
            <a:endParaRPr kumimoji="1"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Ex: </a:t>
            </a:r>
            <a:r>
              <a:rPr kumimoji="1" lang="en-US" altLang="zh-TW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relu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, sigmoid</a:t>
            </a:r>
            <a:r>
              <a:rPr kumimoji="1" lang="mr-IN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……</a:t>
            </a:r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175" y="1825625"/>
            <a:ext cx="5276849" cy="395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Target: Minimize loss</a:t>
            </a:r>
            <a:endParaRPr kumimoji="1" lang="zh-TW" altLang="en-US" sz="4400" dirty="0"/>
          </a:p>
        </p:txBody>
      </p:sp>
      <p:sp>
        <p:nvSpPr>
          <p:cNvPr id="6" name="圓角矩形 5"/>
          <p:cNvSpPr/>
          <p:nvPr/>
        </p:nvSpPr>
        <p:spPr>
          <a:xfrm>
            <a:off x="5048250" y="1892300"/>
            <a:ext cx="2266950" cy="19431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676900" y="2571462"/>
            <a:ext cx="1400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網路</a:t>
            </a:r>
            <a:endParaRPr kumimoji="1" lang="zh-TW" altLang="en-US" sz="32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00375" y="2103581"/>
            <a:ext cx="485775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095625" y="2123366"/>
            <a:ext cx="390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1</a:t>
            </a:r>
            <a:endParaRPr kumimoji="1" lang="zh-TW" altLang="en-US" sz="2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095625" y="2968629"/>
            <a:ext cx="390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3</a:t>
            </a:r>
            <a:endParaRPr kumimoji="1" lang="zh-TW" altLang="en-US" sz="2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877299" y="2101703"/>
            <a:ext cx="485775" cy="1447800"/>
          </a:xfrm>
          <a:prstGeom prst="rect">
            <a:avLst/>
          </a:prstGeom>
          <a:solidFill>
            <a:srgbClr val="CD5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972549" y="2121488"/>
            <a:ext cx="390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2</a:t>
            </a:r>
            <a:endParaRPr kumimoji="1" lang="zh-TW" altLang="en-US" sz="2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972549" y="2966751"/>
            <a:ext cx="390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4</a:t>
            </a:r>
            <a:endParaRPr kumimoji="1" lang="zh-TW" altLang="en-US" sz="2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8" name="向右箭號 17"/>
          <p:cNvSpPr/>
          <p:nvPr/>
        </p:nvSpPr>
        <p:spPr>
          <a:xfrm>
            <a:off x="3743325" y="2571462"/>
            <a:ext cx="1047750" cy="51463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向右箭號 18"/>
          <p:cNvSpPr/>
          <p:nvPr/>
        </p:nvSpPr>
        <p:spPr>
          <a:xfrm>
            <a:off x="7572374" y="2571462"/>
            <a:ext cx="1047750" cy="51463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3000375" y="5079568"/>
            <a:ext cx="3324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dirty="0" smtClean="0"/>
              <a:t>f(           )   =</a:t>
            </a:r>
            <a:endParaRPr kumimoji="1" lang="zh-TW" altLang="en-US" sz="4000" dirty="0"/>
          </a:p>
        </p:txBody>
      </p:sp>
      <p:sp>
        <p:nvSpPr>
          <p:cNvPr id="22" name="矩形 21"/>
          <p:cNvSpPr/>
          <p:nvPr/>
        </p:nvSpPr>
        <p:spPr>
          <a:xfrm>
            <a:off x="3705225" y="4716174"/>
            <a:ext cx="485775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3800475" y="4735959"/>
            <a:ext cx="390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1</a:t>
            </a:r>
            <a:endParaRPr kumimoji="1" lang="zh-TW" altLang="en-US" sz="2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800475" y="5581222"/>
            <a:ext cx="390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3</a:t>
            </a:r>
            <a:endParaRPr kumimoji="1" lang="zh-TW" altLang="en-US" sz="2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581649" y="4716174"/>
            <a:ext cx="485775" cy="1447800"/>
          </a:xfrm>
          <a:prstGeom prst="rect">
            <a:avLst/>
          </a:prstGeom>
          <a:solidFill>
            <a:srgbClr val="CD5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5676899" y="4735959"/>
            <a:ext cx="390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3</a:t>
            </a:r>
            <a:endParaRPr kumimoji="1" lang="zh-TW" altLang="en-US" sz="2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676899" y="5581222"/>
            <a:ext cx="390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5</a:t>
            </a:r>
            <a:endParaRPr kumimoji="1" lang="zh-TW" altLang="en-US" sz="2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715249" y="4735959"/>
            <a:ext cx="29622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smtClean="0"/>
              <a:t>Loss function</a:t>
            </a:r>
          </a:p>
          <a:p>
            <a:r>
              <a:rPr kumimoji="1" lang="en-US" altLang="zh-TW" sz="2800" dirty="0" smtClean="0"/>
              <a:t>Ex: Cross entropy, mean square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6296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400" dirty="0" smtClean="0"/>
              <a:t>How ? Gradient Decent</a:t>
            </a:r>
            <a:endParaRPr kumimoji="1" lang="zh-TW" altLang="en-US" sz="4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50" y="1995488"/>
            <a:ext cx="5288403" cy="360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54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400" dirty="0" smtClean="0"/>
              <a:t>About</a:t>
            </a:r>
            <a:r>
              <a:rPr kumimoji="1" lang="zh-TW" altLang="en-US" sz="4400" dirty="0" smtClean="0"/>
              <a:t> </a:t>
            </a:r>
            <a:r>
              <a:rPr kumimoji="1" lang="en-US" altLang="zh-TW" sz="4400" dirty="0" smtClean="0"/>
              <a:t>me</a:t>
            </a:r>
            <a:endParaRPr kumimoji="1"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邱弘毅（沒一村）</a:t>
            </a:r>
            <a:endParaRPr kumimoji="1" lang="en-US" altLang="zh-TW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交通大學電資學士班 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3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 年級</a:t>
            </a:r>
            <a:endParaRPr kumimoji="1" lang="en-US" altLang="zh-TW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沒一村前端筆記</a:t>
            </a:r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&amp; 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沒一村生活點滴</a:t>
            </a:r>
            <a:endParaRPr kumimoji="1" lang="en-US" altLang="zh-TW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JavaScript lover, R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language, python</a:t>
            </a:r>
          </a:p>
          <a:p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Full stack developer, React Native </a:t>
            </a:r>
          </a:p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目前專注於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 Deep learning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 相關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應用</a:t>
            </a:r>
            <a:endParaRPr kumimoji="1" lang="en-US" altLang="zh-TW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https://</a:t>
            </a:r>
            <a:r>
              <a:rPr kumimoji="1" lang="en-US" altLang="zh-TW" dirty="0" err="1">
                <a:latin typeface="Microsoft JhengHei" charset="-120"/>
                <a:ea typeface="Microsoft JhengHei" charset="-120"/>
                <a:cs typeface="Microsoft JhengHei" charset="-120"/>
              </a:rPr>
              <a:t>www.facebook.com</a:t>
            </a:r>
            <a:r>
              <a:rPr kumimoji="1"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/</a:t>
            </a:r>
            <a:r>
              <a:rPr kumimoji="1" lang="en-US" altLang="zh-TW">
                <a:latin typeface="Microsoft JhengHei" charset="-120"/>
                <a:ea typeface="Microsoft JhengHei" charset="-120"/>
                <a:cs typeface="Microsoft JhengHei" charset="-120"/>
              </a:rPr>
              <a:t>noootown</a:t>
            </a:r>
            <a:endParaRPr kumimoji="1" lang="en-US" altLang="zh-TW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599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400" dirty="0" smtClean="0"/>
              <a:t>Optimize function</a:t>
            </a:r>
            <a:endParaRPr kumimoji="1" lang="zh-TW" altLang="en-US" sz="4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025" y="2065686"/>
            <a:ext cx="4933950" cy="375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2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400" dirty="0" smtClean="0"/>
              <a:t>Learning</a:t>
            </a:r>
            <a:r>
              <a:rPr kumimoji="1" lang="zh-TW" altLang="en-US" sz="4400" dirty="0" smtClean="0"/>
              <a:t> </a:t>
            </a:r>
            <a:r>
              <a:rPr kumimoji="1" lang="en-US" altLang="zh-TW" sz="4400" dirty="0" smtClean="0"/>
              <a:t>rate</a:t>
            </a:r>
            <a:endParaRPr kumimoji="1"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0&lt;</a:t>
            </a:r>
            <a:r>
              <a:rPr kumimoji="1" lang="en-US" altLang="zh-TW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lr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&lt;1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影響收斂的速度</a:t>
            </a:r>
            <a:endParaRPr kumimoji="1" lang="en-US" altLang="zh-TW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影響結果的好壞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450" y="1900238"/>
            <a:ext cx="2578100" cy="39751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175" y="1900238"/>
            <a:ext cx="4540250" cy="387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3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400" dirty="0" smtClean="0"/>
              <a:t>Review</a:t>
            </a:r>
            <a:endParaRPr kumimoji="1"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Gradient 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受下列因素影響</a:t>
            </a:r>
            <a:endParaRPr kumimoji="1" lang="en-US" altLang="zh-TW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Loss function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Learning rate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Opitimize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 function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262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400" dirty="0" smtClean="0"/>
              <a:t>Gradient descent </a:t>
            </a:r>
            <a:r>
              <a:rPr kumimoji="1" lang="zh-TW" altLang="en-US" sz="4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問題</a:t>
            </a:r>
            <a:endParaRPr kumimoji="1" lang="zh-TW" altLang="en-US" sz="4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Speed up?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              Mini-batch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Stuck in Local minimum?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             Momentum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452" y="1825625"/>
            <a:ext cx="2073350" cy="155301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392" y="4452089"/>
            <a:ext cx="4926054" cy="141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0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400" dirty="0" smtClean="0"/>
              <a:t>Network structure</a:t>
            </a:r>
            <a:endParaRPr kumimoji="1"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到底要幾層？每層要開多大？</a:t>
            </a:r>
            <a:endParaRPr kumimoji="1" lang="en-US" altLang="zh-TW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依照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 input 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的大小和特性決定</a:t>
            </a:r>
            <a:endParaRPr kumimoji="1" lang="en-US" altLang="zh-TW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一般來說第一層大一點，越來越小</a:t>
            </a:r>
            <a:endParaRPr kumimoji="1" lang="en-US" altLang="zh-TW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496" y="3889375"/>
            <a:ext cx="7294628" cy="220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854" y="1098550"/>
            <a:ext cx="9917596" cy="474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1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400" dirty="0" smtClean="0"/>
              <a:t>Outline</a:t>
            </a:r>
            <a:endParaRPr kumimoji="1"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What</a:t>
            </a:r>
            <a:r>
              <a:rPr kumimoji="1" lang="zh-TW" altLang="en-US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is Machine Learning?</a:t>
            </a:r>
          </a:p>
          <a:p>
            <a:r>
              <a:rPr kumimoji="1" lang="en-US" altLang="zh-TW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What is</a:t>
            </a:r>
            <a:r>
              <a:rPr kumimoji="1" lang="zh-TW" altLang="en-US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Deep learning</a:t>
            </a:r>
            <a:r>
              <a:rPr kumimoji="1" lang="en-US" altLang="zh-TW" dirty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?</a:t>
            </a:r>
            <a:endParaRPr kumimoji="1" lang="en-US" altLang="zh-TW" dirty="0" smtClean="0">
              <a:solidFill>
                <a:schemeClr val="tx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en-US" altLang="zh-TW" dirty="0" smtClean="0">
                <a:solidFill>
                  <a:srgbClr val="FFC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What</a:t>
            </a:r>
            <a:r>
              <a:rPr kumimoji="1" lang="zh-TW" altLang="en-US" dirty="0">
                <a:solidFill>
                  <a:srgbClr val="FFC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dirty="0" smtClean="0">
                <a:solidFill>
                  <a:srgbClr val="FFC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is</a:t>
            </a:r>
            <a:r>
              <a:rPr kumimoji="1" lang="zh-TW" altLang="en-US" dirty="0" smtClean="0">
                <a:solidFill>
                  <a:srgbClr val="FFC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dirty="0" err="1" smtClean="0">
                <a:solidFill>
                  <a:srgbClr val="FFC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Tensorflow</a:t>
            </a:r>
            <a:r>
              <a:rPr kumimoji="1" lang="en-US" altLang="zh-TW" dirty="0" smtClean="0">
                <a:solidFill>
                  <a:srgbClr val="FFC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?</a:t>
            </a:r>
          </a:p>
          <a:p>
            <a:r>
              <a:rPr kumimoji="1"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Do it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!</a:t>
            </a:r>
          </a:p>
          <a:p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Summary</a:t>
            </a:r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endParaRPr kumimoji="1" lang="en-US" altLang="zh-TW" dirty="0" smtClean="0">
              <a:solidFill>
                <a:srgbClr val="FFC00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130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4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Tensorflow</a:t>
            </a:r>
            <a:endParaRPr kumimoji="1"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Google 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釋出內部使用的 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library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kumimoji="1" lang="en-US" altLang="zh-TW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快速建造需要的神經網路</a:t>
            </a:r>
            <a:endParaRPr kumimoji="1" lang="en-US" altLang="zh-TW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You need Python!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Maybe you demand a nice GPU like 1080Ti</a:t>
            </a:r>
          </a:p>
        </p:txBody>
      </p:sp>
    </p:spTree>
    <p:extLst>
      <p:ext uri="{BB962C8B-B14F-4D97-AF65-F5344CB8AC3E}">
        <p14:creationId xmlns:p14="http://schemas.microsoft.com/office/powerpoint/2010/main" val="5079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4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Tensorboard</a:t>
            </a:r>
            <a:endParaRPr kumimoji="1"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Scalars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kumimoji="1" lang="en-US" altLang="zh-TW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Graphs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kumimoji="1" lang="en-US" altLang="zh-TW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Distribution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kumimoji="1" lang="en-US" altLang="zh-TW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kumimoji="1"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H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istogram</a:t>
            </a:r>
          </a:p>
        </p:txBody>
      </p:sp>
    </p:spTree>
    <p:extLst>
      <p:ext uri="{BB962C8B-B14F-4D97-AF65-F5344CB8AC3E}">
        <p14:creationId xmlns:p14="http://schemas.microsoft.com/office/powerpoint/2010/main" val="122893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400" dirty="0" smtClean="0"/>
              <a:t>Outline</a:t>
            </a:r>
            <a:endParaRPr kumimoji="1"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What</a:t>
            </a:r>
            <a:r>
              <a:rPr kumimoji="1" lang="zh-TW" altLang="en-US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is Machine Learning?</a:t>
            </a:r>
          </a:p>
          <a:p>
            <a:r>
              <a:rPr kumimoji="1" lang="en-US" altLang="zh-TW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What is</a:t>
            </a:r>
            <a:r>
              <a:rPr kumimoji="1" lang="zh-TW" altLang="en-US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Deep learning</a:t>
            </a:r>
            <a:r>
              <a:rPr kumimoji="1" lang="en-US" altLang="zh-TW" dirty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?</a:t>
            </a:r>
            <a:endParaRPr kumimoji="1" lang="en-US" altLang="zh-TW" dirty="0" smtClean="0">
              <a:solidFill>
                <a:schemeClr val="tx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en-US" altLang="zh-TW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What</a:t>
            </a:r>
            <a:r>
              <a:rPr kumimoji="1" lang="zh-TW" altLang="en-US" dirty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is</a:t>
            </a:r>
            <a:r>
              <a:rPr kumimoji="1" lang="zh-TW" altLang="en-US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dirty="0" err="1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Tensorflow</a:t>
            </a:r>
            <a:r>
              <a:rPr kumimoji="1" lang="en-US" altLang="zh-TW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?</a:t>
            </a:r>
          </a:p>
          <a:p>
            <a:r>
              <a:rPr kumimoji="1" lang="en-US" altLang="zh-TW" dirty="0">
                <a:solidFill>
                  <a:srgbClr val="FFC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Do it</a:t>
            </a:r>
            <a:r>
              <a:rPr kumimoji="1" lang="en-US" altLang="zh-TW" dirty="0" smtClean="0">
                <a:solidFill>
                  <a:srgbClr val="FFC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!</a:t>
            </a:r>
          </a:p>
          <a:p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Summary</a:t>
            </a:r>
            <a:endParaRPr kumimoji="1" lang="en-US" altLang="zh-TW" dirty="0">
              <a:solidFill>
                <a:srgbClr val="FFC00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endParaRPr kumimoji="1" lang="en-US" altLang="zh-TW" dirty="0" smtClean="0">
              <a:solidFill>
                <a:srgbClr val="FFC00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198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0" b="29394"/>
          <a:stretch/>
        </p:blipFill>
        <p:spPr>
          <a:xfrm>
            <a:off x="6877051" y="1530944"/>
            <a:ext cx="4936490" cy="454369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400" dirty="0" smtClean="0"/>
              <a:t>Before</a:t>
            </a:r>
            <a:r>
              <a:rPr kumimoji="1" lang="zh-TW" altLang="en-US" sz="4400" dirty="0" smtClean="0"/>
              <a:t> </a:t>
            </a:r>
            <a:r>
              <a:rPr kumimoji="1" lang="en-US" altLang="zh-TW" sz="4400" dirty="0" smtClean="0"/>
              <a:t>we start</a:t>
            </a:r>
            <a:endParaRPr kumimoji="1"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程式碼：</a:t>
            </a:r>
            <a:endParaRPr kumimoji="1" lang="en-US" altLang="zh-TW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en-US" altLang="zh-TW" sz="2000" dirty="0" smtClean="0">
                <a:latin typeface="Microsoft JhengHei" charset="-120"/>
                <a:ea typeface="Microsoft JhengHei" charset="-120"/>
                <a:cs typeface="Microsoft JhengHei" charset="-120"/>
                <a:hlinkClick r:id="rId4"/>
              </a:rPr>
              <a:t>https</a:t>
            </a:r>
            <a:r>
              <a:rPr kumimoji="1" lang="en-US" altLang="zh-TW" sz="2000" dirty="0">
                <a:latin typeface="Microsoft JhengHei" charset="-120"/>
                <a:ea typeface="Microsoft JhengHei" charset="-120"/>
                <a:cs typeface="Microsoft JhengHei" charset="-120"/>
                <a:hlinkClick r:id="rId4"/>
              </a:rPr>
              <a:t>://</a:t>
            </a:r>
            <a:r>
              <a:rPr kumimoji="1" lang="en-US" altLang="zh-TW" sz="2000" dirty="0" smtClean="0">
                <a:latin typeface="Microsoft JhengHei" charset="-120"/>
                <a:ea typeface="Microsoft JhengHei" charset="-120"/>
                <a:cs typeface="Microsoft JhengHei" charset="-120"/>
                <a:hlinkClick r:id="rId4"/>
              </a:rPr>
              <a:t>github.com/noootown/Forex-DQN</a:t>
            </a:r>
            <a:endParaRPr kumimoji="1" lang="en-US" altLang="zh-TW" sz="20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受用的話，請給我一顆 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star :P</a:t>
            </a:r>
          </a:p>
        </p:txBody>
      </p:sp>
      <p:sp>
        <p:nvSpPr>
          <p:cNvPr id="5" name="橢圓 4"/>
          <p:cNvSpPr/>
          <p:nvPr/>
        </p:nvSpPr>
        <p:spPr>
          <a:xfrm>
            <a:off x="9810750" y="1690688"/>
            <a:ext cx="1095375" cy="11001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254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400" dirty="0" smtClean="0"/>
              <a:t>Outline </a:t>
            </a:r>
            <a:endParaRPr kumimoji="1"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What</a:t>
            </a:r>
            <a:r>
              <a:rPr kumimoji="1" lang="zh-TW" altLang="en-US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is Machine Learning?</a:t>
            </a:r>
          </a:p>
          <a:p>
            <a:r>
              <a:rPr kumimoji="1" lang="en-US" altLang="zh-TW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What is</a:t>
            </a:r>
            <a:r>
              <a:rPr kumimoji="1" lang="zh-TW" altLang="en-US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Deep learning</a:t>
            </a:r>
            <a:r>
              <a:rPr kumimoji="1" lang="en-US" altLang="zh-TW" dirty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?</a:t>
            </a:r>
            <a:endParaRPr kumimoji="1" lang="en-US" altLang="zh-TW" dirty="0" smtClean="0">
              <a:solidFill>
                <a:schemeClr val="tx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en-US" altLang="zh-TW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What</a:t>
            </a:r>
            <a:r>
              <a:rPr kumimoji="1" lang="zh-TW" altLang="en-US" dirty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is</a:t>
            </a:r>
            <a:r>
              <a:rPr kumimoji="1" lang="zh-TW" altLang="en-US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dirty="0" err="1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Tensorflow</a:t>
            </a:r>
            <a:r>
              <a:rPr kumimoji="1" lang="en-US" altLang="zh-TW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?</a:t>
            </a:r>
          </a:p>
          <a:p>
            <a:r>
              <a:rPr kumimoji="1" lang="en-US" altLang="zh-TW" dirty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Do it</a:t>
            </a:r>
            <a:r>
              <a:rPr kumimoji="1" lang="en-US" altLang="zh-TW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!</a:t>
            </a:r>
          </a:p>
          <a:p>
            <a:r>
              <a:rPr kumimoji="1" lang="en-US" altLang="zh-TW" dirty="0" smtClean="0">
                <a:solidFill>
                  <a:srgbClr val="FFC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Summary</a:t>
            </a:r>
            <a:endParaRPr kumimoji="1" lang="en-US" altLang="zh-TW" dirty="0">
              <a:solidFill>
                <a:srgbClr val="FFC00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endParaRPr kumimoji="1" lang="en-US" altLang="zh-TW" dirty="0">
              <a:solidFill>
                <a:srgbClr val="FFC00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endParaRPr kumimoji="1" lang="en-US" altLang="zh-TW" dirty="0" smtClean="0">
              <a:solidFill>
                <a:srgbClr val="FFC00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31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Mathemetics</a:t>
            </a:r>
            <a:endParaRPr kumimoji="1" lang="en-US" altLang="zh-TW" dirty="0" smtClean="0">
              <a:solidFill>
                <a:schemeClr val="tx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en-US" altLang="zh-TW" dirty="0" err="1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Hyperparameter</a:t>
            </a:r>
            <a:r>
              <a:rPr kumimoji="1" lang="en-US" altLang="zh-TW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zh-TW" altLang="en-US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的過程</a:t>
            </a:r>
            <a:endParaRPr kumimoji="1" lang="en-US" altLang="zh-TW" dirty="0" smtClean="0">
              <a:solidFill>
                <a:schemeClr val="tx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克服 </a:t>
            </a:r>
            <a:r>
              <a:rPr kumimoji="1" lang="en-US" altLang="zh-TW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overfitting </a:t>
            </a:r>
            <a:r>
              <a:rPr kumimoji="1" lang="zh-TW" altLang="en-US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的方法</a:t>
            </a:r>
            <a:endParaRPr kumimoji="1" lang="en-US" altLang="zh-TW" dirty="0" smtClean="0">
              <a:solidFill>
                <a:schemeClr val="tx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en-US" altLang="zh-TW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Vanish Gradient</a:t>
            </a:r>
          </a:p>
          <a:p>
            <a:r>
              <a:rPr kumimoji="1" lang="mr-IN" altLang="zh-TW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……</a:t>
            </a:r>
            <a:endParaRPr kumimoji="1" lang="en-US" altLang="zh-TW" dirty="0" smtClean="0">
              <a:solidFill>
                <a:schemeClr val="tx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endParaRPr kumimoji="1" lang="en-US" altLang="zh-TW" dirty="0" smtClean="0">
              <a:solidFill>
                <a:schemeClr val="tx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endParaRPr kumimoji="1" lang="en-US" altLang="zh-TW" dirty="0" smtClean="0">
              <a:solidFill>
                <a:schemeClr val="tx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endParaRPr kumimoji="1" lang="en-US" altLang="zh-TW" dirty="0">
              <a:solidFill>
                <a:schemeClr val="tx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29225" y="3799314"/>
            <a:ext cx="2933700" cy="28860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534025" y="5994391"/>
            <a:ext cx="2362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534025" y="5363060"/>
            <a:ext cx="2362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524500" y="4733045"/>
            <a:ext cx="2362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400" dirty="0" smtClean="0"/>
              <a:t>Summary &amp; Way to go</a:t>
            </a:r>
            <a:endParaRPr kumimoji="1" lang="zh-TW" altLang="en-US" sz="4400" dirty="0"/>
          </a:p>
        </p:txBody>
      </p:sp>
      <p:sp>
        <p:nvSpPr>
          <p:cNvPr id="5" name="圓角矩形 4"/>
          <p:cNvSpPr/>
          <p:nvPr/>
        </p:nvSpPr>
        <p:spPr>
          <a:xfrm>
            <a:off x="5572125" y="1543844"/>
            <a:ext cx="2266950" cy="19431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000750" y="2137995"/>
            <a:ext cx="1400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Training data</a:t>
            </a:r>
            <a:endParaRPr kumimoji="1" lang="zh-TW" altLang="en-US" sz="2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9086850" y="1529557"/>
            <a:ext cx="2266950" cy="19431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9515475" y="2123708"/>
            <a:ext cx="1400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Testing data</a:t>
            </a:r>
            <a:endParaRPr kumimoji="1" lang="zh-TW" altLang="en-US" sz="2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9" name="向右箭號 8"/>
          <p:cNvSpPr/>
          <p:nvPr/>
        </p:nvSpPr>
        <p:spPr>
          <a:xfrm>
            <a:off x="8020050" y="2238375"/>
            <a:ext cx="904875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524500" y="4103030"/>
            <a:ext cx="2362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629275" y="4184407"/>
            <a:ext cx="22669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dirty="0" smtClean="0">
                <a:solidFill>
                  <a:schemeClr val="bg1"/>
                </a:solidFill>
              </a:rPr>
              <a:t>Loss</a:t>
            </a:r>
            <a:r>
              <a:rPr kumimoji="1" lang="zh-TW" altLang="en-US" sz="2000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sz="2000" dirty="0">
                <a:solidFill>
                  <a:schemeClr val="bg1"/>
                </a:solidFill>
              </a:rPr>
              <a:t>F</a:t>
            </a:r>
            <a:r>
              <a:rPr kumimoji="1" lang="en-US" altLang="zh-TW" sz="2000" dirty="0" smtClean="0">
                <a:solidFill>
                  <a:schemeClr val="bg1"/>
                </a:solidFill>
              </a:rPr>
              <a:t>unction</a:t>
            </a:r>
          </a:p>
          <a:p>
            <a:pPr algn="ctr"/>
            <a:endParaRPr kumimoji="1" lang="en-US" altLang="zh-TW" sz="20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TW" sz="2000" dirty="0" smtClean="0">
                <a:solidFill>
                  <a:schemeClr val="bg1"/>
                </a:solidFill>
              </a:rPr>
              <a:t>Learning Rate</a:t>
            </a:r>
          </a:p>
          <a:p>
            <a:pPr algn="ctr"/>
            <a:endParaRPr kumimoji="1" lang="en-US" altLang="zh-TW" sz="20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TW" sz="2000" dirty="0" smtClean="0">
                <a:solidFill>
                  <a:schemeClr val="bg1"/>
                </a:solidFill>
              </a:rPr>
              <a:t>Activation Function</a:t>
            </a:r>
          </a:p>
          <a:p>
            <a:pPr algn="ctr"/>
            <a:endParaRPr kumimoji="1" lang="en-US" altLang="zh-TW" sz="20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TW" sz="2000" dirty="0" smtClean="0">
                <a:solidFill>
                  <a:schemeClr val="bg1"/>
                </a:solidFill>
              </a:rPr>
              <a:t>Optimize Function</a:t>
            </a:r>
            <a:endParaRPr kumimoji="1"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63000" y="3785607"/>
            <a:ext cx="2933700" cy="28860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9082088" y="5925984"/>
            <a:ext cx="2362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9082088" y="5294653"/>
            <a:ext cx="2362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9072563" y="4664638"/>
            <a:ext cx="2362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072563" y="4034623"/>
            <a:ext cx="2362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9167813" y="4130385"/>
            <a:ext cx="22669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dirty="0" smtClean="0">
                <a:solidFill>
                  <a:schemeClr val="bg1"/>
                </a:solidFill>
              </a:rPr>
              <a:t>Early Stopping</a:t>
            </a:r>
          </a:p>
          <a:p>
            <a:pPr algn="ctr"/>
            <a:endParaRPr kumimoji="1" lang="en-US" altLang="zh-TW" sz="20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TW" sz="2000" dirty="0" smtClean="0">
                <a:solidFill>
                  <a:schemeClr val="bg1"/>
                </a:solidFill>
              </a:rPr>
              <a:t>Regularization</a:t>
            </a:r>
          </a:p>
          <a:p>
            <a:pPr algn="ctr"/>
            <a:endParaRPr kumimoji="1" lang="en-US" altLang="zh-TW" sz="20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TW" sz="2000" dirty="0" smtClean="0">
                <a:solidFill>
                  <a:schemeClr val="bg1"/>
                </a:solidFill>
              </a:rPr>
              <a:t>Dropout</a:t>
            </a:r>
          </a:p>
        </p:txBody>
      </p:sp>
    </p:spTree>
    <p:extLst>
      <p:ext uri="{BB962C8B-B14F-4D97-AF65-F5344CB8AC3E}">
        <p14:creationId xmlns:p14="http://schemas.microsoft.com/office/powerpoint/2010/main" val="68503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400" dirty="0" smtClean="0"/>
              <a:t>Outline</a:t>
            </a:r>
            <a:endParaRPr kumimoji="1"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solidFill>
                  <a:srgbClr val="FFC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What</a:t>
            </a:r>
            <a:r>
              <a:rPr kumimoji="1" lang="zh-TW" altLang="en-US" dirty="0" smtClean="0">
                <a:solidFill>
                  <a:srgbClr val="FFC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dirty="0" smtClean="0">
                <a:solidFill>
                  <a:srgbClr val="FFC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is Machine Learning?</a:t>
            </a:r>
          </a:p>
          <a:p>
            <a:r>
              <a:rPr kumimoji="1" lang="en-US" altLang="zh-TW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What is</a:t>
            </a:r>
            <a:r>
              <a:rPr kumimoji="1" lang="zh-TW" altLang="en-US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Deep learning</a:t>
            </a:r>
            <a:r>
              <a:rPr kumimoji="1" lang="en-US" altLang="zh-TW" dirty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?</a:t>
            </a:r>
            <a:endParaRPr kumimoji="1" lang="en-US" altLang="zh-TW" dirty="0" smtClean="0">
              <a:solidFill>
                <a:schemeClr val="tx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What</a:t>
            </a:r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is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Tensorflow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?</a:t>
            </a:r>
          </a:p>
          <a:p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Do it!</a:t>
            </a:r>
          </a:p>
          <a:p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87129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35308" y="28404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sz="4400" dirty="0">
                <a:latin typeface="Microsoft JhengHei" charset="-120"/>
                <a:ea typeface="Microsoft JhengHei" charset="-120"/>
                <a:cs typeface="Microsoft JhengHei" charset="-120"/>
              </a:rPr>
              <a:t>What is</a:t>
            </a:r>
            <a:r>
              <a:rPr kumimoji="1" lang="zh-TW" altLang="en-US" sz="4400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4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Machine </a:t>
            </a:r>
            <a:r>
              <a:rPr kumimoji="1" lang="en-US" altLang="zh-TW" sz="4400" dirty="0">
                <a:latin typeface="Microsoft JhengHei" charset="-120"/>
                <a:ea typeface="Microsoft JhengHei" charset="-120"/>
                <a:cs typeface="Microsoft JhengHei" charset="-120"/>
              </a:rPr>
              <a:t>learning </a:t>
            </a:r>
            <a:r>
              <a:rPr kumimoji="1" lang="zh-TW" altLang="en-US" sz="4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？</a:t>
            </a:r>
            <a:endParaRPr kumimoji="1"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02747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01983" y="6687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sz="4400" dirty="0">
                <a:latin typeface="Microsoft JhengHei" charset="-120"/>
                <a:ea typeface="Microsoft JhengHei" charset="-120"/>
                <a:cs typeface="Microsoft JhengHei" charset="-120"/>
              </a:rPr>
              <a:t>What is</a:t>
            </a:r>
            <a:r>
              <a:rPr kumimoji="1" lang="zh-TW" altLang="en-US" sz="4400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4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Machine </a:t>
            </a:r>
            <a:r>
              <a:rPr kumimoji="1" lang="en-US" altLang="zh-TW" sz="4400" dirty="0">
                <a:latin typeface="Microsoft JhengHei" charset="-120"/>
                <a:ea typeface="Microsoft JhengHei" charset="-120"/>
                <a:cs typeface="Microsoft JhengHei" charset="-120"/>
              </a:rPr>
              <a:t>learning </a:t>
            </a:r>
            <a:r>
              <a:rPr kumimoji="1" lang="zh-TW" altLang="en-US" sz="4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？</a:t>
            </a:r>
            <a:endParaRPr kumimoji="1"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1983" y="2594400"/>
            <a:ext cx="10233800" cy="2310975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Field of study that gives computers the ability to learn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without being explicitly programmed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Arthur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Lee Samuel, 1959</a:t>
            </a:r>
          </a:p>
        </p:txBody>
      </p:sp>
    </p:spTree>
    <p:extLst>
      <p:ext uri="{BB962C8B-B14F-4D97-AF65-F5344CB8AC3E}">
        <p14:creationId xmlns:p14="http://schemas.microsoft.com/office/powerpoint/2010/main" val="182664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Machine Learning</a:t>
            </a:r>
            <a:endParaRPr kumimoji="1"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實踐 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AI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 的一種手段</a:t>
            </a:r>
            <a:endParaRPr kumimoji="1" lang="en-US" altLang="zh-TW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透過</a:t>
            </a:r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各種</a:t>
            </a:r>
            <a:r>
              <a:rPr kumimoji="1"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 Machine learning</a:t>
            </a:r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 演算法，從少量或大量的資料中學出一個 </a:t>
            </a:r>
            <a:r>
              <a:rPr kumimoji="1"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rule</a:t>
            </a:r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。藉這個 </a:t>
            </a:r>
            <a:r>
              <a:rPr kumimoji="1"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rule 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對</a:t>
            </a:r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未來做預測。</a:t>
            </a:r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問題分類：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cluster, regression, classification</a:t>
            </a:r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常見演算法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: KNN, SVM</a:t>
            </a:r>
            <a:r>
              <a:rPr kumimoji="1" lang="mr-IN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……</a:t>
            </a:r>
            <a:endParaRPr kumimoji="1" lang="en-US" altLang="zh-TW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8486775" y="3505201"/>
            <a:ext cx="3324225" cy="3086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9277351" y="4589027"/>
            <a:ext cx="1847850" cy="179510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848850" y="3785504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 smtClean="0">
                <a:solidFill>
                  <a:schemeClr val="bg1"/>
                </a:solidFill>
              </a:rPr>
              <a:t>AI</a:t>
            </a:r>
            <a:endParaRPr kumimoji="1"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896475" y="4963359"/>
            <a:ext cx="723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smtClean="0">
                <a:solidFill>
                  <a:schemeClr val="bg1"/>
                </a:solidFill>
              </a:rPr>
              <a:t>ML</a:t>
            </a:r>
            <a:endParaRPr kumimoji="1" lang="zh-TW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44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7" y="1912144"/>
            <a:ext cx="8216900" cy="3073400"/>
          </a:xfrm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4484687" y="5532437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TW" sz="1800" dirty="0">
                <a:latin typeface="Microsoft JhengHei" charset="-120"/>
                <a:ea typeface="Microsoft JhengHei" charset="-120"/>
                <a:cs typeface="Microsoft JhengHei" charset="-120"/>
              </a:rPr>
              <a:t>pic from: http://</a:t>
            </a:r>
            <a:r>
              <a:rPr kumimoji="1" lang="en-US" altLang="zh-TW" sz="1800" dirty="0" err="1">
                <a:latin typeface="Microsoft JhengHei" charset="-120"/>
                <a:ea typeface="Microsoft JhengHei" charset="-120"/>
                <a:cs typeface="Microsoft JhengHei" charset="-120"/>
              </a:rPr>
              <a:t>www.csie.ntnu.edu.tw</a:t>
            </a:r>
            <a:r>
              <a:rPr kumimoji="1" lang="en-US" altLang="zh-TW" sz="1800" dirty="0">
                <a:latin typeface="Microsoft JhengHei" charset="-120"/>
                <a:ea typeface="Microsoft JhengHei" charset="-120"/>
                <a:cs typeface="Microsoft JhengHei" charset="-120"/>
              </a:rPr>
              <a:t>/~u91029/</a:t>
            </a:r>
            <a:r>
              <a:rPr kumimoji="1" lang="en-US" altLang="zh-TW" sz="1800" dirty="0" err="1">
                <a:latin typeface="Microsoft JhengHei" charset="-120"/>
                <a:ea typeface="Microsoft JhengHei" charset="-120"/>
                <a:cs typeface="Microsoft JhengHei" charset="-120"/>
              </a:rPr>
              <a:t>Classification.html</a:t>
            </a:r>
            <a:endParaRPr kumimoji="1"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4343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圓角矩形 8"/>
          <p:cNvSpPr/>
          <p:nvPr/>
        </p:nvSpPr>
        <p:spPr>
          <a:xfrm>
            <a:off x="1104900" y="2314575"/>
            <a:ext cx="2266950" cy="19431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733550" y="2993737"/>
            <a:ext cx="1400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問題</a:t>
            </a:r>
            <a:endParaRPr kumimoji="1" lang="zh-TW" altLang="en-US" sz="32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786312" y="2314575"/>
            <a:ext cx="2266950" cy="19431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414962" y="2993737"/>
            <a:ext cx="1400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評估</a:t>
            </a:r>
            <a:endParaRPr kumimoji="1" lang="zh-TW" altLang="en-US" sz="32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8453438" y="2314575"/>
            <a:ext cx="2266950" cy="19431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9082088" y="2993737"/>
            <a:ext cx="1400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修正</a:t>
            </a:r>
            <a:endParaRPr kumimoji="1" lang="zh-TW" altLang="en-US" sz="32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5" name="向右箭號 14"/>
          <p:cNvSpPr/>
          <p:nvPr/>
        </p:nvSpPr>
        <p:spPr>
          <a:xfrm>
            <a:off x="3724275" y="3071811"/>
            <a:ext cx="723900" cy="428625"/>
          </a:xfrm>
          <a:prstGeom prst="rightArrow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7391400" y="2993737"/>
            <a:ext cx="723900" cy="428625"/>
          </a:xfrm>
          <a:prstGeom prst="rightArrow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695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深度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深度</Template>
  <TotalTime>203</TotalTime>
  <Words>517</Words>
  <Application>Microsoft Macintosh PowerPoint</Application>
  <PresentationFormat>寬螢幕</PresentationFormat>
  <Paragraphs>167</Paragraphs>
  <Slides>31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7" baseType="lpstr">
      <vt:lpstr>Calibri</vt:lpstr>
      <vt:lpstr>Corbel</vt:lpstr>
      <vt:lpstr>Microsoft JhengHei</vt:lpstr>
      <vt:lpstr>新細明體</vt:lpstr>
      <vt:lpstr>Arial</vt:lpstr>
      <vt:lpstr>深度</vt:lpstr>
      <vt:lpstr>PowerPoint 簡報</vt:lpstr>
      <vt:lpstr>About me</vt:lpstr>
      <vt:lpstr>Before we start</vt:lpstr>
      <vt:lpstr>Outline</vt:lpstr>
      <vt:lpstr>What is Machine learning ？</vt:lpstr>
      <vt:lpstr>What is Machine learning ？</vt:lpstr>
      <vt:lpstr>Machine Learning</vt:lpstr>
      <vt:lpstr>pic from: http://www.csie.ntnu.edu.tw/~u91029/Classification.html</vt:lpstr>
      <vt:lpstr>PowerPoint 簡報</vt:lpstr>
      <vt:lpstr>Outline</vt:lpstr>
      <vt:lpstr>What is Deep learning ？</vt:lpstr>
      <vt:lpstr>PowerPoint 簡報</vt:lpstr>
      <vt:lpstr>Deep Learning</vt:lpstr>
      <vt:lpstr>Deep Learning vs 類神經網路</vt:lpstr>
      <vt:lpstr>How Neuron works?</vt:lpstr>
      <vt:lpstr>Fully connected</vt:lpstr>
      <vt:lpstr>They need activation!!!</vt:lpstr>
      <vt:lpstr>Target: Minimize loss</vt:lpstr>
      <vt:lpstr>How ? Gradient Decent</vt:lpstr>
      <vt:lpstr>Optimize function</vt:lpstr>
      <vt:lpstr>Learning rate</vt:lpstr>
      <vt:lpstr>Review</vt:lpstr>
      <vt:lpstr>Gradient descent 問題</vt:lpstr>
      <vt:lpstr>Network structure</vt:lpstr>
      <vt:lpstr>PowerPoint 簡報</vt:lpstr>
      <vt:lpstr>Outline</vt:lpstr>
      <vt:lpstr>Tensorflow</vt:lpstr>
      <vt:lpstr>Tensorboard</vt:lpstr>
      <vt:lpstr>Outline</vt:lpstr>
      <vt:lpstr>Outline </vt:lpstr>
      <vt:lpstr>Summary &amp; Way to go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24</cp:revision>
  <dcterms:created xsi:type="dcterms:W3CDTF">2017-04-07T15:59:20Z</dcterms:created>
  <dcterms:modified xsi:type="dcterms:W3CDTF">2017-04-27T13:43:09Z</dcterms:modified>
</cp:coreProperties>
</file>