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blue.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rPr sz="1800" b="0">
                <a:solidFill>
                  <a:srgbClr val="000000"/>
                </a:solidFill>
                <a:latin typeface="微软雅黑"/>
              </a:rPr>
              <a:t>幻灯片标题：人工智能简介</a:t>
            </a:r>
          </a:p>
          <a:p>
            <a:pPr algn="l"/>
            <a:r>
              <a:rPr sz="1800" b="0">
                <a:solidFill>
                  <a:srgbClr val="000000"/>
                </a:solidFill>
                <a:latin typeface="微软雅黑"/>
              </a:rPr>
              <a:t>1. 人工智能（Artificial Intelligence，简称AI）指的是一种计算机科学</a:t>
            </a:r>
          </a:p>
          <a:p>
            <a:pPr algn="l"/>
            <a:r>
              <a:rPr sz="1800" b="0">
                <a:solidFill>
                  <a:srgbClr val="000000"/>
                </a:solidFill>
                <a:latin typeface="微软雅黑"/>
              </a:rPr>
              <a:t>领域中的研究方向，其目标是创建智能体（智能软件或机器人），使其能够自主地理解人类意图并作出人类类似的决策。</a:t>
            </a:r>
          </a:p>
          <a:p>
            <a:pPr algn="l"/>
            <a:r>
              <a:rPr sz="1800" b="0">
                <a:solidFill>
                  <a:srgbClr val="000000"/>
                </a:solidFill>
                <a:latin typeface="微软雅黑"/>
              </a:rPr>
              <a:t>2.1 人工</a:t>
            </a:r>
          </a:p>
          <a:p>
            <a:pPr algn="l"/>
            <a:r>
              <a:rPr sz="1800" b="0">
                <a:solidFill>
                  <a:srgbClr val="000000"/>
                </a:solidFill>
                <a:latin typeface="微软雅黑"/>
              </a:rPr>
              <a:t>智能的定义</a:t>
            </a:r>
          </a:p>
          <a:p>
            <a:pPr algn="l"/>
            <a:r>
              <a:rPr sz="1800" b="0">
                <a:solidFill>
                  <a:srgbClr val="000000"/>
                </a:solidFill>
                <a:latin typeface="微软雅黑"/>
              </a:rPr>
              <a:t>人工智能是一种计算机科学的研究方向，旨在创建智能体，即能够自主理解人类意图并作出人类类似决策的机器或软件。这</a:t>
            </a:r>
          </a:p>
          <a:p>
            <a:pPr algn="l"/>
            <a:r>
              <a:rPr sz="1800" b="0">
                <a:solidFill>
                  <a:srgbClr val="000000"/>
                </a:solidFill>
                <a:latin typeface="微软雅黑"/>
              </a:rPr>
              <a:t>些智能体通常具有学习、理解、推理和建模的能力，并能够自我改进和适应环境的能力。</a:t>
            </a:r>
          </a:p>
          <a:p>
            <a:pPr algn="l"/>
            <a:r>
              <a:rPr sz="1800" b="0">
                <a:solidFill>
                  <a:srgbClr val="000000"/>
                </a:solidFill>
                <a:latin typeface="微软雅黑"/>
              </a:rPr>
              <a:t>2.2 人工智能发展历史简史</a:t>
            </a:r>
          </a:p>
          <a:p>
            <a:pPr algn="l"/>
            <a:r>
              <a:rPr sz="1800" b="0">
                <a:solidFill>
                  <a:srgbClr val="000000"/>
                </a:solidFill>
                <a:latin typeface="微软雅黑"/>
              </a:rPr>
              <a:t>人工智能的</a:t>
            </a:r>
          </a:p>
          <a:p>
            <a:pPr algn="l"/>
            <a:r>
              <a:rPr sz="1800" b="0">
                <a:solidFill>
                  <a:srgbClr val="000000"/>
                </a:solidFill>
                <a:latin typeface="微软雅黑"/>
              </a:rPr>
              <a:t>发展历史可以追溯到20世纪40年代末，当时美国大学教授伍尔辛·东诺 (Alan Turing) 提出了著名的“uring</a:t>
            </a:r>
          </a:p>
          <a:p>
            <a:pPr algn="l"/>
            <a:r>
              <a:rPr sz="1800" b="0">
                <a:solidFill>
                  <a:srgbClr val="000000"/>
                </a:solidFill>
                <a:latin typeface="微软雅黑"/>
              </a:rPr>
              <a:t>机测试”，用来测试机器是否具备人类类似的智能。</a:t>
            </a:r>
          </a:p>
        </p:txBody>
      </p:sp>
      <p:sp>
        <p:nvSpPr>
          <p:cNvPr id="5" name="TextBox 4"/>
          <p:cNvSpPr txBox="1"/>
          <p:nvPr/>
        </p:nvSpPr>
        <p:spPr>
          <a:xfrm>
            <a:off x="731520" y="274320"/>
            <a:ext cx="7680960" cy="914400"/>
          </a:xfrm>
          <a:prstGeom prst="rect">
            <a:avLst/>
          </a:prstGeom>
          <a:noFill/>
        </p:spPr>
        <p:txBody>
          <a:bodyPr wrap="none">
            <a:spAutoFit/>
          </a:bodyPr>
          <a:lstStyle/>
          <a:p>
            <a:pPr algn="l"/>
            <a:r>
              <a:rPr sz="3200" b="1">
                <a:solidFill>
                  <a:srgbClr val="000000"/>
                </a:solidFill>
                <a:latin typeface="微软雅黑"/>
              </a:rPr>
              <a:t>1. 页面1：介绍</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blue.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rPr sz="1800" b="0">
                <a:solidFill>
                  <a:srgbClr val="000000"/>
                </a:solidFill>
                <a:latin typeface="微软雅黑"/>
              </a:rPr>
              <a:t>   2.1 **人工智能对工作机会的影响**</a:t>
            </a:r>
          </a:p>
          <a:p>
            <a:pPr algn="l"/>
            <a:r>
              <a:rPr sz="1800" b="0">
                <a:solidFill>
                  <a:srgbClr val="000000"/>
                </a:solidFill>
                <a:latin typeface="微软雅黑"/>
              </a:rPr>
              <a:t>   人工智能的发展将带来新的工作机会，但同时也可能造成一些职业变革。人</a:t>
            </a:r>
          </a:p>
          <a:p>
            <a:pPr algn="l"/>
            <a:r>
              <a:rPr sz="1800" b="0">
                <a:solidFill>
                  <a:srgbClr val="000000"/>
                </a:solidFill>
                <a:latin typeface="微软雅黑"/>
              </a:rPr>
              <a:t>工智能将帮助人类处理复杂的任务，但同时也将淘汰一些低技能工作。因此，人工智能的发展将带来一些挑战，需要人类适应新的职业市</a:t>
            </a:r>
          </a:p>
          <a:p>
            <a:pPr algn="l"/>
            <a:r>
              <a:rPr sz="1800" b="0">
                <a:solidFill>
                  <a:srgbClr val="000000"/>
                </a:solidFill>
                <a:latin typeface="微软雅黑"/>
              </a:rPr>
              <a:t>场，提高技能水平。</a:t>
            </a:r>
          </a:p>
          <a:p>
            <a:pPr algn="l"/>
            <a:r>
              <a:rPr sz="1800" b="0">
                <a:solidFill>
                  <a:srgbClr val="000000"/>
                </a:solidFill>
                <a:latin typeface="微软雅黑"/>
              </a:rPr>
              <a:t>   2.2 **人工智能对人类生活质量的影响**</a:t>
            </a:r>
          </a:p>
          <a:p>
            <a:pPr algn="l"/>
            <a:r>
              <a:rPr sz="1800" b="0">
                <a:solidFill>
                  <a:srgbClr val="000000"/>
                </a:solidFill>
                <a:latin typeface="微软雅黑"/>
              </a:rPr>
              <a:t>   人工智能的发展将带来更高效、更方便、更安全</a:t>
            </a:r>
          </a:p>
          <a:p>
            <a:pPr algn="l"/>
            <a:r>
              <a:rPr sz="1800" b="0">
                <a:solidFill>
                  <a:srgbClr val="000000"/>
                </a:solidFill>
                <a:latin typeface="微软雅黑"/>
              </a:rPr>
              <a:t>、更智能的生活。人工智能将帮助人类解决困难的问题，提高生活质量，帮助人类在生活中更有效地使用时间，并提供更多的乐趣和创造</a:t>
            </a:r>
          </a:p>
          <a:p>
            <a:pPr algn="l"/>
            <a:r>
              <a:rPr sz="1800" b="0">
                <a:solidFill>
                  <a:srgbClr val="000000"/>
                </a:solidFill>
                <a:latin typeface="微软雅黑"/>
              </a:rPr>
              <a:t>性的机会。</a:t>
            </a:r>
          </a:p>
          <a:p>
            <a:pPr algn="l"/>
            <a:r>
              <a:rPr sz="1800" b="0">
                <a:solidFill>
                  <a:srgbClr val="000000"/>
                </a:solidFill>
                <a:latin typeface="微软雅黑"/>
              </a:rPr>
              <a:t>   总之，人工智能的发展将带来巨大的机遇和挑战，需要人类积极参与，共同创造人工智能的未来。人工智能的发展将</a:t>
            </a:r>
          </a:p>
          <a:p>
            <a:pPr algn="l"/>
            <a:r>
              <a:rPr sz="1800" b="0">
                <a:solidFill>
                  <a:srgbClr val="000000"/>
                </a:solidFill>
                <a:latin typeface="微软雅黑"/>
              </a:rPr>
              <a:t>为人类带来更高效、更创造性、更有意义的生活，同时也需要我们关注人工智能的发展的道德、伦理和安全方面的问题。</a:t>
            </a:r>
          </a:p>
        </p:txBody>
      </p:sp>
      <p:sp>
        <p:nvSpPr>
          <p:cNvPr id="5" name="TextBox 4"/>
          <p:cNvSpPr txBox="1"/>
          <p:nvPr/>
        </p:nvSpPr>
        <p:spPr>
          <a:xfrm>
            <a:off x="731520" y="274320"/>
            <a:ext cx="7680960" cy="914400"/>
          </a:xfrm>
          <a:prstGeom prst="rect">
            <a:avLst/>
          </a:prstGeom>
          <a:noFill/>
        </p:spPr>
        <p:txBody>
          <a:bodyPr wrap="none">
            <a:spAutoFit/>
          </a:bodyPr>
          <a:lstStyle/>
          <a:p>
            <a:pPr algn="l"/>
            <a:r>
              <a:rPr sz="3200" b="1">
                <a:solidFill>
                  <a:srgbClr val="000000"/>
                </a:solidFill>
                <a:latin typeface="微软雅黑"/>
              </a:rPr>
              <a:t>4. 页面4：人工智能发展趋势（续）</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blue.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rPr sz="1800" b="0">
                <a:solidFill>
                  <a:srgbClr val="000000"/>
                </a:solidFill>
                <a:latin typeface="微软雅黑"/>
              </a:rPr>
              <a:t>幻灯片标题：人工智能与人类的关系</a:t>
            </a:r>
          </a:p>
          <a:p>
            <a:pPr algn="l"/>
            <a:r>
              <a:rPr sz="1800" b="0">
                <a:solidFill>
                  <a:srgbClr val="000000"/>
                </a:solidFill>
                <a:latin typeface="微软雅黑"/>
              </a:rPr>
              <a:t>1. 人工智能与人类的相似性和差异</a:t>
            </a:r>
          </a:p>
          <a:p>
            <a:pPr algn="l"/>
            <a:r>
              <a:rPr sz="1800" b="0">
                <a:solidFill>
                  <a:srgbClr val="000000"/>
                </a:solidFill>
                <a:latin typeface="微软雅黑"/>
              </a:rPr>
              <a:t>   - 人工智能（AI）是模仿人类智能的计算机系</a:t>
            </a:r>
          </a:p>
          <a:p>
            <a:pPr algn="l"/>
            <a:r>
              <a:rPr sz="1800" b="0">
                <a:solidFill>
                  <a:srgbClr val="000000"/>
                </a:solidFill>
                <a:latin typeface="微软雅黑"/>
              </a:rPr>
              <a:t>统，它可以学习、解决问题、理解语言和进行逻辑推理。</a:t>
            </a:r>
          </a:p>
          <a:p>
            <a:pPr algn="l"/>
            <a:r>
              <a:rPr sz="1800" b="0">
                <a:solidFill>
                  <a:srgbClr val="000000"/>
                </a:solidFill>
                <a:latin typeface="微软雅黑"/>
              </a:rPr>
              <a:t>   - 与人类不同的是，AI 当前的开发还无法完全模仿人类的感觉、</a:t>
            </a:r>
          </a:p>
          <a:p>
            <a:pPr algn="l"/>
            <a:r>
              <a:rPr sz="1800" b="0">
                <a:solidFill>
                  <a:srgbClr val="000000"/>
                </a:solidFill>
                <a:latin typeface="微软雅黑"/>
              </a:rPr>
              <a:t>情感和Creativity。</a:t>
            </a:r>
          </a:p>
          <a:p>
            <a:pPr algn="l"/>
            <a:r>
              <a:rPr sz="1800" b="0">
                <a:solidFill>
                  <a:srgbClr val="000000"/>
                </a:solidFill>
                <a:latin typeface="微软雅黑"/>
              </a:rPr>
              <a:t>2. 人工智能与人类的关系及未来发展</a:t>
            </a:r>
          </a:p>
          <a:p>
            <a:pPr algn="l"/>
            <a:r>
              <a:rPr sz="1800" b="0">
                <a:solidFill>
                  <a:srgbClr val="000000"/>
                </a:solidFill>
                <a:latin typeface="微软雅黑"/>
              </a:rPr>
              <a:t>   - 人工智能正在迅速发展，它正在改变我们的生活</a:t>
            </a:r>
          </a:p>
          <a:p>
            <a:pPr algn="l"/>
            <a:r>
              <a:rPr sz="1800" b="0">
                <a:solidFill>
                  <a:srgbClr val="000000"/>
                </a:solidFill>
                <a:latin typeface="微软雅黑"/>
              </a:rPr>
              <a:t>方式，例如自动驾驶汽车、智能家居等。</a:t>
            </a:r>
          </a:p>
          <a:p>
            <a:pPr algn="l"/>
            <a:r>
              <a:rPr sz="1800" b="0">
                <a:solidFill>
                  <a:srgbClr val="000000"/>
                </a:solidFill>
                <a:latin typeface="微软雅黑"/>
              </a:rPr>
              <a:t>   - 同时，人类和人工智能的关系也正在发生变化。人工智能可以帮助人类完成繁重的</a:t>
            </a:r>
          </a:p>
          <a:p>
            <a:pPr algn="l"/>
            <a:r>
              <a:rPr sz="1800" b="0">
                <a:solidFill>
                  <a:srgbClr val="000000"/>
                </a:solidFill>
                <a:latin typeface="微软雅黑"/>
              </a:rPr>
              <a:t>工作，同时人类也需要对人工智能的影响进行监控和控制。</a:t>
            </a:r>
          </a:p>
          <a:p>
            <a:pPr algn="l"/>
            <a:r>
              <a:rPr sz="1800" b="0">
                <a:solidFill>
                  <a:srgbClr val="000000"/>
                </a:solidFill>
                <a:latin typeface="微软雅黑"/>
              </a:rPr>
              <a:t>   - 未来，人工智能将继续发展，它可能会成为人类生活中不可或缺</a:t>
            </a:r>
          </a:p>
          <a:p>
            <a:pPr algn="l"/>
            <a:r>
              <a:rPr sz="1800" b="0">
                <a:solidFill>
                  <a:srgbClr val="000000"/>
                </a:solidFill>
                <a:latin typeface="微软雅黑"/>
              </a:rPr>
              <a:t>的一部分。但是，人类需要珍视人工智能的潜力，同时也需要保护人类的工作和生活。</a:t>
            </a:r>
          </a:p>
        </p:txBody>
      </p:sp>
      <p:sp>
        <p:nvSpPr>
          <p:cNvPr id="5" name="TextBox 4"/>
          <p:cNvSpPr txBox="1"/>
          <p:nvPr/>
        </p:nvSpPr>
        <p:spPr>
          <a:xfrm>
            <a:off x="731520" y="274320"/>
            <a:ext cx="7680960" cy="914400"/>
          </a:xfrm>
          <a:prstGeom prst="rect">
            <a:avLst/>
          </a:prstGeom>
          <a:noFill/>
        </p:spPr>
        <p:txBody>
          <a:bodyPr wrap="none">
            <a:spAutoFit/>
          </a:bodyPr>
          <a:lstStyle/>
          <a:p>
            <a:pPr algn="l"/>
            <a:r>
              <a:rPr sz="3200" b="1">
                <a:solidFill>
                  <a:srgbClr val="000000"/>
                </a:solidFill>
                <a:latin typeface="微软雅黑"/>
              </a:rPr>
              <a:t>5. 页面5：人工智能与人类的关系</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blue.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rPr sz="2000" b="0">
                <a:solidFill>
                  <a:srgbClr val="000000"/>
                </a:solidFill>
                <a:latin typeface="微软雅黑"/>
              </a:rPr>
              <a:t>   - 总的来说，人工智能与人类的关系是一种双向的，它可以帮助人类提高效率和生活质量，同时也需要人类的监控和控制。人类</a:t>
            </a:r>
          </a:p>
          <a:p>
            <a:pPr algn="l"/>
            <a:r>
              <a:rPr sz="2000" b="0">
                <a:solidFill>
                  <a:srgbClr val="000000"/>
                </a:solidFill>
                <a:latin typeface="微软雅黑"/>
              </a:rPr>
              <a:t>需要根据人工智能的发展进行适当的调整和改革，以适应人工智能的影响。</a:t>
            </a:r>
          </a:p>
        </p:txBody>
      </p:sp>
      <p:sp>
        <p:nvSpPr>
          <p:cNvPr id="5" name="TextBox 4"/>
          <p:cNvSpPr txBox="1"/>
          <p:nvPr/>
        </p:nvSpPr>
        <p:spPr>
          <a:xfrm>
            <a:off x="731520" y="274320"/>
            <a:ext cx="7680960" cy="914400"/>
          </a:xfrm>
          <a:prstGeom prst="rect">
            <a:avLst/>
          </a:prstGeom>
          <a:noFill/>
        </p:spPr>
        <p:txBody>
          <a:bodyPr wrap="none">
            <a:spAutoFit/>
          </a:bodyPr>
          <a:lstStyle/>
          <a:p>
            <a:pPr algn="l"/>
            <a:r>
              <a:rPr sz="3200" b="1">
                <a:solidFill>
                  <a:srgbClr val="000000"/>
                </a:solidFill>
                <a:latin typeface="微软雅黑"/>
              </a:rPr>
              <a:t>5. 页面5：人工智能与人类的关系（续）</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blue.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rPr sz="1800" b="0">
                <a:solidFill>
                  <a:srgbClr val="000000"/>
                </a:solidFill>
                <a:latin typeface="微软雅黑"/>
              </a:rPr>
              <a:t>幻灯片标题：人工智能的挑战和问题</a:t>
            </a:r>
          </a:p>
          <a:p>
            <a:pPr algn="l"/>
            <a:r>
              <a:rPr sz="1800" b="0">
                <a:solidFill>
                  <a:srgbClr val="000000"/>
                </a:solidFill>
                <a:latin typeface="微软雅黑"/>
              </a:rPr>
              <a:t>人工智能（AI）已经成为今天的技术趋势，但它也带来了一系列的挑战和问题。</a:t>
            </a:r>
          </a:p>
          <a:p>
            <a:pPr algn="l"/>
            <a:r>
              <a:rPr sz="1800" b="0">
                <a:solidFill>
                  <a:srgbClr val="000000"/>
                </a:solidFill>
                <a:latin typeface="微软雅黑"/>
              </a:rPr>
              <a:t>6.1 人工</a:t>
            </a:r>
          </a:p>
          <a:p>
            <a:pPr algn="l"/>
            <a:r>
              <a:rPr sz="1800" b="0">
                <a:solidFill>
                  <a:srgbClr val="000000"/>
                </a:solidFill>
                <a:latin typeface="微软雅黑"/>
              </a:rPr>
              <a:t>智能的挑战</a:t>
            </a:r>
          </a:p>
          <a:p>
            <a:pPr algn="l"/>
            <a:r>
              <a:rPr sz="1800" b="0">
                <a:solidFill>
                  <a:srgbClr val="000000"/>
                </a:solidFill>
                <a:latin typeface="微软雅黑"/>
              </a:rPr>
              <a:t>6.1.1 数据保护和隐私</a:t>
            </a:r>
          </a:p>
          <a:p>
            <a:pPr algn="l"/>
            <a:r>
              <a:rPr sz="1800" b="0">
                <a:solidFill>
                  <a:srgbClr val="000000"/>
                </a:solidFill>
                <a:latin typeface="微软雅黑"/>
              </a:rPr>
              <a:t>数据保护和隐私问题是人工智能的一个重要挑战。AI 系统需要大量的数据来训练和提高</a:t>
            </a:r>
          </a:p>
          <a:p>
            <a:pPr algn="l"/>
            <a:r>
              <a:rPr sz="1800" b="0">
                <a:solidFill>
                  <a:srgbClr val="000000"/>
                </a:solidFill>
                <a:latin typeface="微软雅黑"/>
              </a:rPr>
              <a:t>其性能，但这些数据的收集和使用可能会导致隐私侵犯和个人信息泄露。为了解决这个问题，我们需要更好地保护个人信息和数据，并建</a:t>
            </a:r>
          </a:p>
          <a:p>
            <a:pPr algn="l"/>
            <a:r>
              <a:rPr sz="1800" b="0">
                <a:solidFill>
                  <a:srgbClr val="000000"/>
                </a:solidFill>
                <a:latin typeface="微软雅黑"/>
              </a:rPr>
              <a:t>立更高级的数据安全措施。</a:t>
            </a:r>
          </a:p>
          <a:p>
            <a:pPr algn="l"/>
            <a:r>
              <a:rPr sz="1800" b="0">
                <a:solidFill>
                  <a:srgbClr val="000000"/>
                </a:solidFill>
                <a:latin typeface="微软雅黑"/>
              </a:rPr>
              <a:t>6.1.2 人工智能的竞争</a:t>
            </a:r>
          </a:p>
          <a:p>
            <a:pPr algn="l"/>
            <a:r>
              <a:rPr sz="1800" b="0">
                <a:solidFill>
                  <a:srgbClr val="000000"/>
                </a:solidFill>
                <a:latin typeface="微软雅黑"/>
              </a:rPr>
              <a:t>与其他技术领域一样，人工智能也是一个非常竞争激烈的领域。多家公司和</a:t>
            </a:r>
          </a:p>
          <a:p>
            <a:pPr algn="l"/>
            <a:r>
              <a:rPr sz="1800" b="0">
                <a:solidFill>
                  <a:srgbClr val="000000"/>
                </a:solidFill>
                <a:latin typeface="微软雅黑"/>
              </a:rPr>
              <a:t>国家正在投资大量资金来开发和推广自己的AI技术，这可能会导致一些公司被垄断，而其他公司或个人被淘汰。为了避免这种情况，我</a:t>
            </a:r>
          </a:p>
          <a:p>
            <a:pPr algn="l"/>
            <a:r>
              <a:rPr sz="1800" b="0">
                <a:solidFill>
                  <a:srgbClr val="000000"/>
                </a:solidFill>
                <a:latin typeface="微软雅黑"/>
              </a:rPr>
              <a:t>们需要建立更公平的竞争环境，并促进更多的合作和共同建设。</a:t>
            </a:r>
          </a:p>
          <a:p>
            <a:pPr algn="l"/>
            <a:r>
              <a:rPr sz="1800" b="0">
                <a:solidFill>
                  <a:srgbClr val="000000"/>
                </a:solidFill>
                <a:latin typeface="微软雅黑"/>
              </a:rPr>
              <a:t>6.2 人工智能的问题</a:t>
            </a:r>
          </a:p>
          <a:p>
            <a:pPr algn="l"/>
            <a:r>
              <a:rPr sz="1800" b="0">
                <a:solidFill>
                  <a:srgbClr val="000000"/>
                </a:solidFill>
                <a:latin typeface="微软雅黑"/>
              </a:rPr>
              <a:t>6.2.1 人工智能的偏见和不公正</a:t>
            </a:r>
          </a:p>
        </p:txBody>
      </p:sp>
      <p:sp>
        <p:nvSpPr>
          <p:cNvPr id="5" name="TextBox 4"/>
          <p:cNvSpPr txBox="1"/>
          <p:nvPr/>
        </p:nvSpPr>
        <p:spPr>
          <a:xfrm>
            <a:off x="731520" y="274320"/>
            <a:ext cx="7680960" cy="914400"/>
          </a:xfrm>
          <a:prstGeom prst="rect">
            <a:avLst/>
          </a:prstGeom>
          <a:noFill/>
        </p:spPr>
        <p:txBody>
          <a:bodyPr wrap="none">
            <a:spAutoFit/>
          </a:bodyPr>
          <a:lstStyle/>
          <a:p>
            <a:pPr algn="l"/>
            <a:r>
              <a:rPr sz="3200" b="1">
                <a:solidFill>
                  <a:srgbClr val="000000"/>
                </a:solidFill>
                <a:latin typeface="微软雅黑"/>
              </a:rPr>
              <a:t>6. 页面6：人工智能的挑战和问题</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blue.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rPr sz="1800" b="0">
                <a:solidFill>
                  <a:srgbClr val="000000"/>
                </a:solidFill>
                <a:latin typeface="微软雅黑"/>
              </a:rPr>
              <a:t>人工智能系统由人们构建，因此它们可能会继承人类的偏见和不公正。这意味着人工智能系统可能会对某些人群进行歧视和不公正的处理</a:t>
            </a:r>
          </a:p>
          <a:p>
            <a:pPr algn="l"/>
            <a:r>
              <a:rPr sz="1800" b="0">
                <a:solidFill>
                  <a:srgbClr val="000000"/>
                </a:solidFill>
                <a:latin typeface="微软雅黑"/>
              </a:rPr>
              <a:t>，这可能会导致社会不公正。为了解决这个问题，我们需要更好地理解人工智能系统中的偏见，并通过改进设计和技术来消除它们。</a:t>
            </a:r>
          </a:p>
          <a:p>
            <a:pPr algn="l"/>
            <a:r>
              <a:rPr sz="1800" b="0">
                <a:solidFill>
                  <a:srgbClr val="000000"/>
                </a:solidFill>
                <a:latin typeface="微软雅黑"/>
              </a:rPr>
              <a:t>6</a:t>
            </a:r>
          </a:p>
          <a:p>
            <a:pPr algn="l"/>
            <a:r>
              <a:rPr sz="1800" b="0">
                <a:solidFill>
                  <a:srgbClr val="000000"/>
                </a:solidFill>
                <a:latin typeface="微软雅黑"/>
              </a:rPr>
              <a:t>.2.2 人工智能的安全性</a:t>
            </a:r>
          </a:p>
          <a:p>
            <a:pPr algn="l"/>
            <a:r>
              <a:rPr sz="1800" b="0">
                <a:solidFill>
                  <a:srgbClr val="000000"/>
                </a:solidFill>
                <a:latin typeface="微软雅黑"/>
              </a:rPr>
              <a:t>人工智能系统的安全性问题也是一个重要的问题。人工智能系统可能会被黑客攻击，并被用于进行恶意活</a:t>
            </a:r>
          </a:p>
          <a:p>
            <a:pPr algn="l"/>
            <a:r>
              <a:rPr sz="1800" b="0">
                <a:solidFill>
                  <a:srgbClr val="000000"/>
                </a:solidFill>
                <a:latin typeface="微软雅黑"/>
              </a:rPr>
              <a:t>动，如骗取个人信息和利用个人信息进行欺诈。为了解决这个问题，我们需要建立更高级的安全措施，并通过教育和培训来提高人工智能</a:t>
            </a:r>
          </a:p>
          <a:p>
            <a:pPr algn="l"/>
            <a:r>
              <a:rPr sz="1800" b="0">
                <a:solidFill>
                  <a:srgbClr val="000000"/>
                </a:solidFill>
                <a:latin typeface="微软雅黑"/>
              </a:rPr>
              <a:t>系统的安全性。</a:t>
            </a:r>
          </a:p>
          <a:p>
            <a:pPr algn="l"/>
            <a:r>
              <a:rPr sz="1800" b="0">
                <a:solidFill>
                  <a:srgbClr val="000000"/>
                </a:solidFill>
                <a:latin typeface="微软雅黑"/>
              </a:rPr>
              <a:t>总之，人工智能带来了许多机会，但也带来了一系列的挑战和问题。我们需要通过更好地理解这些挑战和问题，并取得</a:t>
            </a:r>
          </a:p>
          <a:p>
            <a:pPr algn="l"/>
            <a:r>
              <a:rPr sz="1800" b="0">
                <a:solidFill>
                  <a:srgbClr val="000000"/>
                </a:solidFill>
                <a:latin typeface="微软雅黑"/>
              </a:rPr>
              <a:t>更多的进展来建立更佳的人工智能技术。</a:t>
            </a:r>
          </a:p>
        </p:txBody>
      </p:sp>
      <p:sp>
        <p:nvSpPr>
          <p:cNvPr id="5" name="TextBox 4"/>
          <p:cNvSpPr txBox="1"/>
          <p:nvPr/>
        </p:nvSpPr>
        <p:spPr>
          <a:xfrm>
            <a:off x="731520" y="274320"/>
            <a:ext cx="7680960" cy="914400"/>
          </a:xfrm>
          <a:prstGeom prst="rect">
            <a:avLst/>
          </a:prstGeom>
          <a:noFill/>
        </p:spPr>
        <p:txBody>
          <a:bodyPr wrap="none">
            <a:spAutoFit/>
          </a:bodyPr>
          <a:lstStyle/>
          <a:p>
            <a:pPr algn="l"/>
            <a:r>
              <a:rPr sz="3200" b="1">
                <a:solidFill>
                  <a:srgbClr val="000000"/>
                </a:solidFill>
                <a:latin typeface="微软雅黑"/>
              </a:rPr>
              <a:t>6. 页面6：人工智能的挑战和问题（续）</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blue.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rPr sz="1800" b="0">
                <a:solidFill>
                  <a:srgbClr val="000000"/>
                </a:solidFill>
                <a:latin typeface="微软雅黑"/>
              </a:rPr>
              <a:t>标题：人工智能的未来发展</a:t>
            </a:r>
          </a:p>
          <a:p>
            <a:pPr algn="l"/>
            <a:r>
              <a:rPr sz="1800" b="0">
                <a:solidFill>
                  <a:srgbClr val="000000"/>
                </a:solidFill>
                <a:latin typeface="微软雅黑"/>
              </a:rPr>
              <a:t>沿着技术发展的道路，人工智能（AI）已经成为今天的重要话题之一，在各行各业呈现出广泛的影响力。</a:t>
            </a:r>
          </a:p>
          <a:p>
            <a:pPr algn="l"/>
            <a:r>
              <a:rPr sz="1800" b="0">
                <a:solidFill>
                  <a:srgbClr val="000000"/>
                </a:solidFill>
                <a:latin typeface="微软雅黑"/>
              </a:rPr>
              <a:t>在今后的发展中，人工智能将为我们带来惊人的变革，并解决许多经济、社会和环境问题。</a:t>
            </a:r>
          </a:p>
          <a:p>
            <a:pPr algn="l"/>
            <a:r>
              <a:rPr sz="1800" b="0">
                <a:solidFill>
                  <a:srgbClr val="000000"/>
                </a:solidFill>
                <a:latin typeface="微软雅黑"/>
              </a:rPr>
              <a:t>7.1 人工智能的未来趋势</a:t>
            </a:r>
          </a:p>
          <a:p>
            <a:pPr algn="l"/>
            <a:r>
              <a:rPr sz="1800" b="0">
                <a:solidFill>
                  <a:srgbClr val="000000"/>
                </a:solidFill>
                <a:latin typeface="微软雅黑"/>
              </a:rPr>
              <a:t>- 自然语</a:t>
            </a:r>
          </a:p>
          <a:p>
            <a:pPr algn="l"/>
            <a:r>
              <a:rPr sz="1800" b="0">
                <a:solidFill>
                  <a:srgbClr val="000000"/>
                </a:solidFill>
                <a:latin typeface="微软雅黑"/>
              </a:rPr>
              <a:t>言处理（NLP）：NLP 将成为人工智能领域中最重要的技术之一，将为我们提供更加智能、更加自然的人机交互体验。</a:t>
            </a:r>
          </a:p>
          <a:p>
            <a:pPr algn="l"/>
            <a:r>
              <a:rPr sz="1800" b="0">
                <a:solidFill>
                  <a:srgbClr val="000000"/>
                </a:solidFill>
                <a:latin typeface="微软雅黑"/>
              </a:rPr>
              <a:t>- 人工</a:t>
            </a:r>
          </a:p>
          <a:p>
            <a:pPr algn="l"/>
            <a:r>
              <a:rPr sz="1800" b="0">
                <a:solidFill>
                  <a:srgbClr val="000000"/>
                </a:solidFill>
                <a:latin typeface="微软雅黑"/>
              </a:rPr>
              <a:t>智能的应用：人工智能将在各种领域，包括医疗保健、金融、工业、教育等，变得更加普及，吸引更多企业和个人的关注。</a:t>
            </a:r>
          </a:p>
          <a:p>
            <a:pPr algn="l"/>
            <a:r>
              <a:rPr sz="1800" b="0">
                <a:solidFill>
                  <a:srgbClr val="000000"/>
                </a:solidFill>
                <a:latin typeface="微软雅黑"/>
              </a:rPr>
              <a:t>- 人工智</a:t>
            </a:r>
          </a:p>
          <a:p>
            <a:pPr algn="l"/>
            <a:r>
              <a:rPr sz="1800" b="0">
                <a:solidFill>
                  <a:srgbClr val="000000"/>
                </a:solidFill>
                <a:latin typeface="微软雅黑"/>
              </a:rPr>
              <a:t>能的可靠性：人工智能的可靠性将被提升，使其在许多实际应用中更加可靠、更加准确。</a:t>
            </a:r>
          </a:p>
          <a:p>
            <a:pPr algn="l"/>
            <a:r>
              <a:rPr sz="1800" b="0">
                <a:solidFill>
                  <a:srgbClr val="000000"/>
                </a:solidFill>
                <a:latin typeface="微软雅黑"/>
              </a:rPr>
              <a:t>- 隐私保护：随着人工智能的普及，隐私保</a:t>
            </a:r>
          </a:p>
          <a:p>
            <a:pPr algn="l"/>
            <a:r>
              <a:rPr sz="1800" b="0">
                <a:solidFill>
                  <a:srgbClr val="000000"/>
                </a:solidFill>
                <a:latin typeface="微软雅黑"/>
              </a:rPr>
              <a:t>护问题将成为关注的焦点，我们会看到更多的隐私保护措施和标准。</a:t>
            </a:r>
          </a:p>
          <a:p>
            <a:pPr algn="l"/>
            <a:r>
              <a:rPr sz="1800" b="0">
                <a:solidFill>
                  <a:srgbClr val="000000"/>
                </a:solidFill>
                <a:latin typeface="微软雅黑"/>
              </a:rPr>
              <a:t>7.2 人工智能的未来挑战</a:t>
            </a:r>
          </a:p>
          <a:p>
            <a:pPr algn="l"/>
            <a:r>
              <a:rPr sz="1800" b="0">
                <a:solidFill>
                  <a:srgbClr val="000000"/>
                </a:solidFill>
                <a:latin typeface="微软雅黑"/>
              </a:rPr>
              <a:t>- 数据安全：随着人工智能的普</a:t>
            </a:r>
          </a:p>
          <a:p>
            <a:pPr algn="l"/>
            <a:r>
              <a:rPr sz="1800" b="0">
                <a:solidFill>
                  <a:srgbClr val="000000"/>
                </a:solidFill>
                <a:latin typeface="微软雅黑"/>
              </a:rPr>
              <a:t>及，数据安全问题将成为关注的焦点，我们会看到更多的数据安全措施和标准。</a:t>
            </a:r>
          </a:p>
        </p:txBody>
      </p:sp>
      <p:sp>
        <p:nvSpPr>
          <p:cNvPr id="5" name="TextBox 4"/>
          <p:cNvSpPr txBox="1"/>
          <p:nvPr/>
        </p:nvSpPr>
        <p:spPr>
          <a:xfrm>
            <a:off x="731520" y="274320"/>
            <a:ext cx="7680960" cy="914400"/>
          </a:xfrm>
          <a:prstGeom prst="rect">
            <a:avLst/>
          </a:prstGeom>
          <a:noFill/>
        </p:spPr>
        <p:txBody>
          <a:bodyPr wrap="none">
            <a:spAutoFit/>
          </a:bodyPr>
          <a:lstStyle/>
          <a:p>
            <a:pPr algn="l"/>
            <a:r>
              <a:rPr sz="3200" b="1">
                <a:solidFill>
                  <a:srgbClr val="000000"/>
                </a:solidFill>
                <a:latin typeface="微软雅黑"/>
              </a:rPr>
              <a:t>7. 页面7：人工智能的未来发展</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blue.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rPr sz="2000" b="0">
                <a:solidFill>
                  <a:srgbClr val="000000"/>
                </a:solidFill>
                <a:latin typeface="微软雅黑"/>
              </a:rPr>
              <a:t>- 职业变革：人工智能将导致一些职业形成和消失，这将对就业市场产生巨大影响。</a:t>
            </a:r>
          </a:p>
          <a:p>
            <a:pPr algn="l"/>
            <a:r>
              <a:rPr sz="2000" b="0">
                <a:solidFill>
                  <a:srgbClr val="000000"/>
                </a:solidFill>
                <a:latin typeface="微软雅黑"/>
              </a:rPr>
              <a:t>- 法律和伦理问题：人工智能的发展将引起法</a:t>
            </a:r>
          </a:p>
          <a:p>
            <a:pPr algn="l"/>
            <a:r>
              <a:rPr sz="2000" b="0">
                <a:solidFill>
                  <a:srgbClr val="000000"/>
                </a:solidFill>
                <a:latin typeface="微软雅黑"/>
              </a:rPr>
              <a:t>律和伦理问题，例如人工智能系统的责任、人工智能系统的权利和人工智能的道德问题。</a:t>
            </a:r>
          </a:p>
          <a:p>
            <a:pPr algn="l"/>
            <a:r>
              <a:rPr sz="2000" b="0">
                <a:solidFill>
                  <a:srgbClr val="000000"/>
                </a:solidFill>
                <a:latin typeface="微软雅黑"/>
              </a:rPr>
              <a:t>- 欺诈和恶意使用：随着人工智能的普及，</a:t>
            </a:r>
          </a:p>
          <a:p>
            <a:pPr algn="l"/>
            <a:r>
              <a:rPr sz="2000" b="0">
                <a:solidFill>
                  <a:srgbClr val="000000"/>
                </a:solidFill>
                <a:latin typeface="微软雅黑"/>
              </a:rPr>
              <a:t>我们会看到更多的欺诈和恶意使用，需要更多的措施来防止和处理这些问题。</a:t>
            </a:r>
          </a:p>
          <a:p>
            <a:pPr algn="l"/>
            <a:r>
              <a:rPr sz="2000" b="0">
                <a:solidFill>
                  <a:srgbClr val="000000"/>
                </a:solidFill>
                <a:latin typeface="微软雅黑"/>
              </a:rPr>
              <a:t>在人工智能的未来发展中，我们需要面对这些挑战，并为</a:t>
            </a:r>
          </a:p>
          <a:p>
            <a:pPr algn="l"/>
            <a:r>
              <a:rPr sz="2000" b="0">
                <a:solidFill>
                  <a:srgbClr val="000000"/>
                </a:solidFill>
                <a:latin typeface="微软雅黑"/>
              </a:rPr>
              <a:t>人类带来更多的好处，同时也需要维护人类的道德和伦理价值。我们需要在技术发展和社会影响方面进行平衡，以创造一个有利于人类发</a:t>
            </a:r>
          </a:p>
          <a:p>
            <a:pPr algn="l"/>
            <a:r>
              <a:rPr sz="2000" b="0">
                <a:solidFill>
                  <a:srgbClr val="000000"/>
                </a:solidFill>
                <a:latin typeface="微软雅黑"/>
              </a:rPr>
              <a:t>展的人工智能世界。</a:t>
            </a:r>
          </a:p>
        </p:txBody>
      </p:sp>
      <p:sp>
        <p:nvSpPr>
          <p:cNvPr id="5" name="TextBox 4"/>
          <p:cNvSpPr txBox="1"/>
          <p:nvPr/>
        </p:nvSpPr>
        <p:spPr>
          <a:xfrm>
            <a:off x="731520" y="274320"/>
            <a:ext cx="7680960" cy="914400"/>
          </a:xfrm>
          <a:prstGeom prst="rect">
            <a:avLst/>
          </a:prstGeom>
          <a:noFill/>
        </p:spPr>
        <p:txBody>
          <a:bodyPr wrap="none">
            <a:spAutoFit/>
          </a:bodyPr>
          <a:lstStyle/>
          <a:p>
            <a:pPr algn="l"/>
            <a:r>
              <a:rPr sz="3200" b="1">
                <a:solidFill>
                  <a:srgbClr val="000000"/>
                </a:solidFill>
                <a:latin typeface="微软雅黑"/>
              </a:rPr>
              <a:t>7. 页面7：人工智能的未来发展（续）</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blue.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rPr sz="1800" b="0">
                <a:solidFill>
                  <a:srgbClr val="000000"/>
                </a:solidFill>
                <a:latin typeface="微软雅黑"/>
              </a:rPr>
              <a:t>幻灯片标题：结论</a:t>
            </a:r>
          </a:p>
          <a:p>
            <a:pPr algn="l"/>
            <a:r>
              <a:rPr sz="1800" b="0">
                <a:solidFill>
                  <a:srgbClr val="000000"/>
                </a:solidFill>
                <a:latin typeface="微软雅黑"/>
              </a:rPr>
              <a:t>8.1 人工智能的重要性</a:t>
            </a:r>
          </a:p>
          <a:p>
            <a:pPr algn="l"/>
            <a:r>
              <a:rPr sz="1800" b="0">
                <a:solidFill>
                  <a:srgbClr val="000000"/>
                </a:solidFill>
                <a:latin typeface="微软雅黑"/>
              </a:rPr>
              <a:t>人工智能（AI）在近代技术发展历史上取得了巨大的成就，它正在改变我们的生活方</a:t>
            </a:r>
          </a:p>
          <a:p>
            <a:pPr algn="l"/>
            <a:r>
              <a:rPr sz="1800" b="0">
                <a:solidFill>
                  <a:srgbClr val="000000"/>
                </a:solidFill>
                <a:latin typeface="微软雅黑"/>
              </a:rPr>
              <a:t>式和工作方式，使我们更灵活、更有效率。AI能够从大量数据中找出模式、趋势和洞察，帮助我们做出更好的决策，提高效率和产出。</a:t>
            </a:r>
          </a:p>
          <a:p>
            <a:pPr algn="l"/>
            <a:r>
              <a:rPr sz="1800" b="0">
                <a:solidFill>
                  <a:srgbClr val="000000"/>
                </a:solidFill>
                <a:latin typeface="微软雅黑"/>
              </a:rPr>
              <a:t>在医疗保健、金融、教育、工业等领域，AI已经实现了数百种应用，并且还在不断发展。</a:t>
            </a:r>
          </a:p>
          <a:p>
            <a:pPr algn="l"/>
            <a:r>
              <a:rPr sz="1800" b="0">
                <a:solidFill>
                  <a:srgbClr val="000000"/>
                </a:solidFill>
                <a:latin typeface="微软雅黑"/>
              </a:rPr>
              <a:t>8.2 人工智能的未来发展</a:t>
            </a:r>
          </a:p>
          <a:p>
            <a:pPr algn="l"/>
            <a:r>
              <a:rPr sz="1800" b="0">
                <a:solidFill>
                  <a:srgbClr val="000000"/>
                </a:solidFill>
                <a:latin typeface="微软雅黑"/>
              </a:rPr>
              <a:t>未来，人工</a:t>
            </a:r>
          </a:p>
          <a:p>
            <a:pPr algn="l"/>
            <a:r>
              <a:rPr sz="1800" b="0">
                <a:solidFill>
                  <a:srgbClr val="000000"/>
                </a:solidFill>
                <a:latin typeface="微软雅黑"/>
              </a:rPr>
              <a:t>智能将会更加强大、更加智慧，并且会影响到我们的生活方式和社会形态的更多方面。AI将能够更好地理解和处理人类的语言和情感，</a:t>
            </a:r>
          </a:p>
          <a:p>
            <a:pPr algn="l"/>
            <a:r>
              <a:rPr sz="1800" b="0">
                <a:solidFill>
                  <a:srgbClr val="000000"/>
                </a:solidFill>
                <a:latin typeface="微软雅黑"/>
              </a:rPr>
              <a:t>并且会更加具有自我学习能力，能够自动学习和改进。在未来，AI将会更加集成于我们的日常生活，并且会成为我们生活中的一个关键</a:t>
            </a:r>
          </a:p>
          <a:p>
            <a:pPr algn="l"/>
            <a:r>
              <a:rPr sz="1800" b="0">
                <a:solidFill>
                  <a:srgbClr val="000000"/>
                </a:solidFill>
                <a:latin typeface="微软雅黑"/>
              </a:rPr>
              <a:t>技术。</a:t>
            </a:r>
          </a:p>
        </p:txBody>
      </p:sp>
      <p:sp>
        <p:nvSpPr>
          <p:cNvPr id="5" name="TextBox 4"/>
          <p:cNvSpPr txBox="1"/>
          <p:nvPr/>
        </p:nvSpPr>
        <p:spPr>
          <a:xfrm>
            <a:off x="731520" y="274320"/>
            <a:ext cx="7680960" cy="914400"/>
          </a:xfrm>
          <a:prstGeom prst="rect">
            <a:avLst/>
          </a:prstGeom>
          <a:noFill/>
        </p:spPr>
        <p:txBody>
          <a:bodyPr wrap="none">
            <a:spAutoFit/>
          </a:bodyPr>
          <a:lstStyle/>
          <a:p>
            <a:pPr algn="l"/>
            <a:r>
              <a:rPr sz="3200" b="1">
                <a:solidFill>
                  <a:srgbClr val="000000"/>
                </a:solidFill>
                <a:latin typeface="微软雅黑"/>
              </a:rPr>
              <a:t>8. 页面8：结论</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blue.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rPr sz="2000" b="0">
                <a:solidFill>
                  <a:srgbClr val="000000"/>
                </a:solidFill>
                <a:latin typeface="微软雅黑"/>
              </a:rPr>
              <a:t>总之，人工智能是一个有前景的领域，它将会带来巨大的改变和创新。我们需要继续投入研究资源，推动人工智能的发展，并且需要考虑</a:t>
            </a:r>
          </a:p>
          <a:p>
            <a:pPr algn="l"/>
            <a:r>
              <a:rPr sz="2000" b="0">
                <a:solidFill>
                  <a:srgbClr val="000000"/>
                </a:solidFill>
                <a:latin typeface="微软雅黑"/>
              </a:rPr>
              <a:t>到人工智能的影响和应用，努力创造一个更加自然、更加人性化、更加智能的人工智能世界。</a:t>
            </a:r>
          </a:p>
        </p:txBody>
      </p:sp>
      <p:sp>
        <p:nvSpPr>
          <p:cNvPr id="5" name="TextBox 4"/>
          <p:cNvSpPr txBox="1"/>
          <p:nvPr/>
        </p:nvSpPr>
        <p:spPr>
          <a:xfrm>
            <a:off x="731520" y="274320"/>
            <a:ext cx="7680960" cy="914400"/>
          </a:xfrm>
          <a:prstGeom prst="rect">
            <a:avLst/>
          </a:prstGeom>
          <a:noFill/>
        </p:spPr>
        <p:txBody>
          <a:bodyPr wrap="none">
            <a:spAutoFit/>
          </a:bodyPr>
          <a:lstStyle/>
          <a:p>
            <a:pPr algn="l"/>
            <a:r>
              <a:rPr sz="3200" b="1">
                <a:solidFill>
                  <a:srgbClr val="000000"/>
                </a:solidFill>
                <a:latin typeface="微软雅黑"/>
              </a:rPr>
              <a:t>8. 页面8：结论（续）</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lue.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731520" y="274320"/>
            <a:ext cx="7680960" cy="914400"/>
          </a:xfrm>
          <a:prstGeom prst="rect">
            <a:avLst/>
          </a:prstGeom>
          <a:noFill/>
        </p:spPr>
        <p:txBody>
          <a:bodyPr wrap="none">
            <a:spAutoFit/>
          </a:bodyPr>
          <a:lstStyle/>
          <a:p>
            <a:pPr algn="ctr"/>
            <a:r>
              <a:rPr sz="3200" b="1">
                <a:solidFill>
                  <a:srgbClr val="000000"/>
                </a:solidFill>
                <a:latin typeface="微软雅黑"/>
              </a:rPr>
              <a:t>图片说明</a:t>
            </a:r>
          </a:p>
        </p:txBody>
      </p:sp>
      <p:pic>
        <p:nvPicPr>
          <p:cNvPr id="4" name="Picture 3" descr="images.jpeg"/>
          <p:cNvPicPr>
            <a:picLocks noChangeAspect="1"/>
          </p:cNvPicPr>
          <p:nvPr/>
        </p:nvPicPr>
        <p:blipFill>
          <a:blip r:embed="rId3"/>
          <a:stretch>
            <a:fillRect/>
          </a:stretch>
        </p:blipFill>
        <p:spPr>
          <a:xfrm>
            <a:off x="2552700" y="1935480"/>
            <a:ext cx="4038600" cy="2019300"/>
          </a:xfrm>
          <a:prstGeom prst="rect">
            <a:avLst/>
          </a:prstGeom>
        </p:spPr>
      </p:pic>
      <p:sp>
        <p:nvSpPr>
          <p:cNvPr id="5" name="TextBox 4"/>
          <p:cNvSpPr txBox="1"/>
          <p:nvPr/>
        </p:nvSpPr>
        <p:spPr>
          <a:xfrm>
            <a:off x="731520" y="4754880"/>
            <a:ext cx="7680960" cy="1828800"/>
          </a:xfrm>
          <a:prstGeom prst="rect">
            <a:avLst/>
          </a:prstGeom>
          <a:noFill/>
        </p:spPr>
        <p:txBody>
          <a:bodyPr wrap="none">
            <a:spAutoFit/>
          </a:bodyPr>
          <a:lstStyle/>
          <a:p>
            <a:pPr algn="l"/>
            <a:r>
              <a:rPr sz="2000" b="0">
                <a:solidFill>
                  <a:srgbClr val="000000"/>
                </a:solidFill>
                <a:latin typeface="微软雅黑"/>
              </a:rPr>
              <a:t>标题：一句话总结</a:t>
            </a:r>
          </a:p>
          <a:p>
            <a:pPr algn="l"/>
          </a:p>
          <a:p>
            <a:pPr algn="l"/>
            <a:r>
              <a:rPr sz="2000" b="0">
                <a:solidFill>
                  <a:srgbClr val="000000"/>
                </a:solidFill>
                <a:latin typeface="微软雅黑"/>
              </a:rPr>
              <a:t>内容：人生最重要的事情是找到你最喜欢的事情，并且做好它。</a:t>
            </a:r>
          </a:p>
          <a:p>
            <a:pPr algn="l"/>
          </a:p>
          <a:p>
            <a:pPr algn="l"/>
            <a:r>
              <a:rPr sz="2000" b="0">
                <a:solidFill>
                  <a:srgbClr val="000000"/>
                </a:solidFill>
                <a:latin typeface="微软雅黑"/>
              </a:rPr>
              <a:t>图片：[一个人在画画</a:t>
            </a:r>
          </a:p>
          <a:p>
            <a:pPr algn="l"/>
            <a:r>
              <a:rPr sz="2000" b="0">
                <a:solidFill>
                  <a:srgbClr val="000000"/>
                </a:solidFill>
                <a:latin typeface="微软雅黑"/>
              </a:rPr>
              <a:t>，表情脸上充满热情和满足]</a:t>
            </a:r>
          </a:p>
          <a:p>
            <a:pPr algn="l"/>
          </a:p>
          <a:p>
            <a:pPr algn="l"/>
            <a:r>
              <a:rPr sz="2000" b="0">
                <a:solidFill>
                  <a:srgbClr val="000000"/>
                </a:solidFill>
                <a:latin typeface="微软雅黑"/>
              </a:rPr>
              <a:t>说明：这个图片表示，找到自己喜欢的事情，并且努力做好它，会带来满足感和</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blue.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rPr sz="1800" b="0">
                <a:solidFill>
                  <a:srgbClr val="000000"/>
                </a:solidFill>
                <a:latin typeface="微软雅黑"/>
              </a:rPr>
              <a:t>随后，1956年在美国密歇根大学和美国州立密歇根大学举行的第一次人工智能会议，正式奠定了人工智能研究的基础。在以后的几十</a:t>
            </a:r>
          </a:p>
          <a:p>
            <a:pPr algn="l"/>
            <a:r>
              <a:rPr sz="1800" b="0">
                <a:solidFill>
                  <a:srgbClr val="000000"/>
                </a:solidFill>
                <a:latin typeface="微软雅黑"/>
              </a:rPr>
              <a:t>年中，人工智能研究领域取得了巨大成就，包括：</a:t>
            </a:r>
          </a:p>
          <a:p>
            <a:pPr algn="l"/>
            <a:r>
              <a:rPr sz="1800" b="0">
                <a:solidFill>
                  <a:srgbClr val="000000"/>
                </a:solidFill>
                <a:latin typeface="微软雅黑"/>
              </a:rPr>
              <a:t>- 1956年，美国密歇根大学设计了第一个人工智能计算机程序，该计算机程序</a:t>
            </a:r>
          </a:p>
          <a:p>
            <a:pPr algn="l"/>
            <a:r>
              <a:rPr sz="1800" b="0">
                <a:solidFill>
                  <a:srgbClr val="000000"/>
                </a:solidFill>
                <a:latin typeface="微软雅黑"/>
              </a:rPr>
              <a:t>能够解决简单的数学问题。</a:t>
            </a:r>
          </a:p>
          <a:p>
            <a:pPr algn="l"/>
            <a:r>
              <a:rPr sz="1800" b="0">
                <a:solidFill>
                  <a:srgbClr val="000000"/>
                </a:solidFill>
                <a:latin typeface="微软雅黑"/>
              </a:rPr>
              <a:t>- 1961年，美国国防部设立了第一个关于人工智能研究的专门研究组织，即ARPA-IPTO（A</a:t>
            </a:r>
          </a:p>
          <a:p>
            <a:pPr algn="l"/>
            <a:r>
              <a:rPr sz="1800" b="0">
                <a:solidFill>
                  <a:srgbClr val="000000"/>
                </a:solidFill>
                <a:latin typeface="微软雅黑"/>
              </a:rPr>
              <a:t>dvanced Research Projects Agency - Information Processing Te</a:t>
            </a:r>
          </a:p>
          <a:p>
            <a:pPr algn="l"/>
            <a:r>
              <a:rPr sz="1800" b="0">
                <a:solidFill>
                  <a:srgbClr val="000000"/>
                </a:solidFill>
                <a:latin typeface="微软雅黑"/>
              </a:rPr>
              <a:t>chniques Office），后来改名为ARPA-DARPA。</a:t>
            </a:r>
          </a:p>
          <a:p>
            <a:pPr algn="l"/>
            <a:r>
              <a:rPr sz="1800" b="0">
                <a:solidFill>
                  <a:srgbClr val="000000"/>
                </a:solidFill>
                <a:latin typeface="微软雅黑"/>
              </a:rPr>
              <a:t>- 1966年，美国斯坦福大学的David E. R</a:t>
            </a:r>
          </a:p>
          <a:p>
            <a:pPr algn="l"/>
            <a:r>
              <a:rPr sz="1800" b="0">
                <a:solidFill>
                  <a:srgbClr val="000000"/>
                </a:solidFill>
                <a:latin typeface="微软雅黑"/>
              </a:rPr>
              <a:t>umelhart 和其他学者开发了“反向传播”算法（Backpropagation），该算法是神经网络领域中广泛使用的一</a:t>
            </a:r>
          </a:p>
          <a:p>
            <a:pPr algn="l"/>
            <a:r>
              <a:rPr sz="1800" b="0">
                <a:solidFill>
                  <a:srgbClr val="000000"/>
                </a:solidFill>
                <a:latin typeface="微软雅黑"/>
              </a:rPr>
              <a:t>种机器学习方法。</a:t>
            </a:r>
          </a:p>
        </p:txBody>
      </p:sp>
      <p:sp>
        <p:nvSpPr>
          <p:cNvPr id="5" name="TextBox 4"/>
          <p:cNvSpPr txBox="1"/>
          <p:nvPr/>
        </p:nvSpPr>
        <p:spPr>
          <a:xfrm>
            <a:off x="731520" y="274320"/>
            <a:ext cx="7680960" cy="914400"/>
          </a:xfrm>
          <a:prstGeom prst="rect">
            <a:avLst/>
          </a:prstGeom>
          <a:noFill/>
        </p:spPr>
        <p:txBody>
          <a:bodyPr wrap="none">
            <a:spAutoFit/>
          </a:bodyPr>
          <a:lstStyle/>
          <a:p>
            <a:pPr algn="l"/>
            <a:r>
              <a:rPr sz="3200" b="1">
                <a:solidFill>
                  <a:srgbClr val="000000"/>
                </a:solidFill>
                <a:latin typeface="微软雅黑"/>
              </a:rPr>
              <a:t>1. 页面1：介绍（续）</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blue.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rPr sz="2000" b="0">
                <a:solidFill>
                  <a:srgbClr val="000000"/>
                </a:solidFill>
                <a:latin typeface="微软雅黑"/>
              </a:rPr>
              <a:t>- 1997年，IBM公司的大脑模拟计算机 Deep Blue 击败了世界象棋冠军Garry Kasparov，标志着人</a:t>
            </a:r>
          </a:p>
          <a:p>
            <a:pPr algn="l"/>
            <a:r>
              <a:rPr sz="2000" b="0">
                <a:solidFill>
                  <a:srgbClr val="000000"/>
                </a:solidFill>
                <a:latin typeface="微软雅黑"/>
              </a:rPr>
              <a:t>工智能在游戏领域的突破。</a:t>
            </a:r>
          </a:p>
          <a:p>
            <a:pPr algn="l"/>
            <a:r>
              <a:rPr sz="2000" b="0">
                <a:solidFill>
                  <a:srgbClr val="000000"/>
                </a:solidFill>
                <a:latin typeface="微软雅黑"/>
              </a:rPr>
              <a:t>- 2011年，Google公司的DeepMind AI系统AlphaGo击败了中国著名围棋家</a:t>
            </a:r>
          </a:p>
          <a:p>
            <a:pPr algn="l"/>
            <a:r>
              <a:rPr sz="2000" b="0">
                <a:solidFill>
                  <a:srgbClr val="000000"/>
                </a:solidFill>
                <a:latin typeface="微软雅黑"/>
              </a:rPr>
              <a:t>李世石，为人工智能在哲学上的理解带来了新的思考。</a:t>
            </a:r>
          </a:p>
          <a:p>
            <a:pPr algn="l"/>
            <a:r>
              <a:rPr sz="2000" b="0">
                <a:solidFill>
                  <a:srgbClr val="000000"/>
                </a:solidFill>
                <a:latin typeface="微软雅黑"/>
              </a:rPr>
              <a:t>至今，人工智能研究仍在不断发展，从机器学习、计算机视觉、自然语言处理到</a:t>
            </a:r>
          </a:p>
          <a:p>
            <a:pPr algn="l"/>
            <a:r>
              <a:rPr sz="2000" b="0">
                <a:solidFill>
                  <a:srgbClr val="000000"/>
                </a:solidFill>
                <a:latin typeface="微软雅黑"/>
              </a:rPr>
              <a:t>机器人技术，人工智能在各个方面都取得了巨大成就，并在当今社会中起着越来越重要的作用。</a:t>
            </a:r>
          </a:p>
        </p:txBody>
      </p:sp>
      <p:sp>
        <p:nvSpPr>
          <p:cNvPr id="5" name="TextBox 4"/>
          <p:cNvSpPr txBox="1"/>
          <p:nvPr/>
        </p:nvSpPr>
        <p:spPr>
          <a:xfrm>
            <a:off x="731520" y="274320"/>
            <a:ext cx="7680960" cy="914400"/>
          </a:xfrm>
          <a:prstGeom prst="rect">
            <a:avLst/>
          </a:prstGeom>
          <a:noFill/>
        </p:spPr>
        <p:txBody>
          <a:bodyPr wrap="none">
            <a:spAutoFit/>
          </a:bodyPr>
          <a:lstStyle/>
          <a:p>
            <a:pPr algn="l"/>
            <a:r>
              <a:rPr sz="3200" b="1">
                <a:solidFill>
                  <a:srgbClr val="000000"/>
                </a:solidFill>
                <a:latin typeface="微软雅黑"/>
              </a:rPr>
              <a:t>1. 页面1：介绍（续）</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blue.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rPr sz="1800" b="0">
                <a:solidFill>
                  <a:srgbClr val="000000"/>
                </a:solidFill>
                <a:latin typeface="微软雅黑"/>
              </a:rPr>
              <a:t>幻灯片标题：人工智能分类</a:t>
            </a:r>
          </a:p>
          <a:p>
            <a:pPr algn="l"/>
            <a:r>
              <a:rPr sz="1800" b="0">
                <a:solidFill>
                  <a:srgbClr val="000000"/>
                </a:solidFill>
                <a:latin typeface="微软雅黑"/>
              </a:rPr>
              <a:t>内容：</a:t>
            </a:r>
          </a:p>
          <a:p>
            <a:pPr algn="l"/>
            <a:r>
              <a:rPr sz="1800" b="0">
                <a:solidFill>
                  <a:srgbClr val="000000"/>
                </a:solidFill>
                <a:latin typeface="微软雅黑"/>
              </a:rPr>
              <a:t>人工智能（Artificial Intelligence，AI）是近代最前沿的技术之一</a:t>
            </a:r>
          </a:p>
          <a:p>
            <a:pPr algn="l"/>
            <a:r>
              <a:rPr sz="1800" b="0">
                <a:solidFill>
                  <a:srgbClr val="000000"/>
                </a:solidFill>
                <a:latin typeface="微软雅黑"/>
              </a:rPr>
              <a:t>，它正在改变我们生活方式。AI 可分为三大类：强化学习（Reinforcement Learning，RL）、认知计算（</a:t>
            </a:r>
          </a:p>
          <a:p>
            <a:pPr algn="l"/>
            <a:r>
              <a:rPr sz="1800" b="0">
                <a:solidFill>
                  <a:srgbClr val="000000"/>
                </a:solidFill>
                <a:latin typeface="微软雅黑"/>
              </a:rPr>
              <a:t>Cognitive Computing）和机器学习（Machine Learning，ML）。</a:t>
            </a:r>
          </a:p>
          <a:p>
            <a:pPr algn="l"/>
            <a:r>
              <a:rPr sz="1800" b="0">
                <a:solidFill>
                  <a:srgbClr val="000000"/>
                </a:solidFill>
                <a:latin typeface="微软雅黑"/>
              </a:rPr>
              <a:t>2.1 人工智能的三大类</a:t>
            </a:r>
          </a:p>
          <a:p>
            <a:pPr algn="l"/>
          </a:p>
          <a:p>
            <a:pPr algn="l"/>
            <a:r>
              <a:rPr sz="1800" b="0">
                <a:solidFill>
                  <a:srgbClr val="000000"/>
                </a:solidFill>
                <a:latin typeface="微软雅黑"/>
              </a:rPr>
              <a:t>* 强化学习（Reinforcement Learning，RL）是一种基于奖励和惩罚机制的学习方法。它允许 AI 系</a:t>
            </a:r>
          </a:p>
          <a:p>
            <a:pPr algn="l"/>
            <a:r>
              <a:rPr sz="1800" b="0">
                <a:solidFill>
                  <a:srgbClr val="000000"/>
                </a:solidFill>
                <a:latin typeface="微软雅黑"/>
              </a:rPr>
              <a:t>统通过反馈来学习，以最大化长期收益而达到目标。RL 已应用于游戏AI、自动驾驶汽车等领域。</a:t>
            </a:r>
          </a:p>
          <a:p>
            <a:pPr algn="l"/>
            <a:r>
              <a:rPr sz="1800" b="0">
                <a:solidFill>
                  <a:srgbClr val="000000"/>
                </a:solidFill>
                <a:latin typeface="微软雅黑"/>
              </a:rPr>
              <a:t>* 认知计算（Cogniti</a:t>
            </a:r>
          </a:p>
          <a:p>
            <a:pPr algn="l"/>
            <a:r>
              <a:rPr sz="1800" b="0">
                <a:solidFill>
                  <a:srgbClr val="000000"/>
                </a:solidFill>
                <a:latin typeface="微软雅黑"/>
              </a:rPr>
              <a:t>ve Computing）是一种模仿人类思维过程的计算方法。它将多种数据源和分析方法集成在一起，以帮助人类解决复杂的问题</a:t>
            </a:r>
          </a:p>
          <a:p>
            <a:pPr algn="l"/>
            <a:r>
              <a:rPr sz="1800" b="0">
                <a:solidFill>
                  <a:srgbClr val="000000"/>
                </a:solidFill>
                <a:latin typeface="微软雅黑"/>
              </a:rPr>
              <a:t>。Cognitive Computing 已应用于健康保险、金融服务等领域。</a:t>
            </a:r>
          </a:p>
        </p:txBody>
      </p:sp>
      <p:sp>
        <p:nvSpPr>
          <p:cNvPr id="5" name="TextBox 4"/>
          <p:cNvSpPr txBox="1"/>
          <p:nvPr/>
        </p:nvSpPr>
        <p:spPr>
          <a:xfrm>
            <a:off x="731520" y="274320"/>
            <a:ext cx="7680960" cy="914400"/>
          </a:xfrm>
          <a:prstGeom prst="rect">
            <a:avLst/>
          </a:prstGeom>
          <a:noFill/>
        </p:spPr>
        <p:txBody>
          <a:bodyPr wrap="none">
            <a:spAutoFit/>
          </a:bodyPr>
          <a:lstStyle/>
          <a:p>
            <a:pPr algn="l"/>
            <a:r>
              <a:rPr sz="3200" b="1">
                <a:solidFill>
                  <a:srgbClr val="000000"/>
                </a:solidFill>
                <a:latin typeface="微软雅黑"/>
              </a:rPr>
              <a:t>2. 页面2：人工智能的分类</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blue.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rPr sz="1800" b="0">
                <a:solidFill>
                  <a:srgbClr val="000000"/>
                </a:solidFill>
                <a:latin typeface="微软雅黑"/>
              </a:rPr>
              <a:t>* 机器学习（Machine Learning，ML）是一种自动化学习过程的计算方法。它允许 AI 系统通过数据学习模式</a:t>
            </a:r>
          </a:p>
          <a:p>
            <a:pPr algn="l"/>
            <a:r>
              <a:rPr sz="1800" b="0">
                <a:solidFill>
                  <a:srgbClr val="000000"/>
                </a:solidFill>
                <a:latin typeface="微软雅黑"/>
              </a:rPr>
              <a:t>，从而自动进行预测、分类和回归等任务。ML 已应用于广告推荐、电子商务等领域。</a:t>
            </a:r>
          </a:p>
          <a:p>
            <a:pPr algn="l"/>
            <a:r>
              <a:rPr sz="1800" b="0">
                <a:solidFill>
                  <a:srgbClr val="000000"/>
                </a:solidFill>
                <a:latin typeface="微软雅黑"/>
              </a:rPr>
              <a:t>2.2 深度学习和人工神经网络</a:t>
            </a:r>
          </a:p>
          <a:p>
            <a:pPr algn="l"/>
            <a:r>
              <a:rPr sz="1800" b="0">
                <a:solidFill>
                  <a:srgbClr val="000000"/>
                </a:solidFill>
                <a:latin typeface="微软雅黑"/>
              </a:rPr>
              <a:t>深度学习</a:t>
            </a:r>
          </a:p>
          <a:p>
            <a:pPr algn="l"/>
            <a:r>
              <a:rPr sz="1800" b="0">
                <a:solidFill>
                  <a:srgbClr val="000000"/>
                </a:solidFill>
                <a:latin typeface="微软雅黑"/>
              </a:rPr>
              <a:t>（Deep Learning）是一种机器学习技术，它使用多层的人工神经网络（Artificial Neural Netw</a:t>
            </a:r>
          </a:p>
          <a:p>
            <a:pPr algn="l"/>
            <a:r>
              <a:rPr sz="1800" b="0">
                <a:solidFill>
                  <a:srgbClr val="000000"/>
                </a:solidFill>
                <a:latin typeface="微软雅黑"/>
              </a:rPr>
              <a:t>ork，ANN）来模拟人类大脑的神经网络。深度学习已应用于图像识别、自然语言处理等领域，并取得了非常好的效果。</a:t>
            </a:r>
          </a:p>
          <a:p>
            <a:pPr algn="l"/>
            <a:r>
              <a:rPr sz="1800" b="0">
                <a:solidFill>
                  <a:srgbClr val="000000"/>
                </a:solidFill>
                <a:latin typeface="微软雅黑"/>
              </a:rPr>
              <a:t>深度学习</a:t>
            </a:r>
          </a:p>
          <a:p>
            <a:pPr algn="l"/>
            <a:r>
              <a:rPr sz="1800" b="0">
                <a:solidFill>
                  <a:srgbClr val="000000"/>
                </a:solidFill>
                <a:latin typeface="微软雅黑"/>
              </a:rPr>
              <a:t>通常使用Convolutional Neural Networks（CNN）和Recurrent Neural Netw</a:t>
            </a:r>
          </a:p>
          <a:p>
            <a:pPr algn="l"/>
            <a:r>
              <a:rPr sz="1800" b="0">
                <a:solidFill>
                  <a:srgbClr val="000000"/>
                </a:solidFill>
                <a:latin typeface="微软雅黑"/>
              </a:rPr>
              <a:t>orks（RNN）等模型。CNN 是一种特征提取模型，它通常用于图像和音频数据。RNN 是一种序列模型，它可以处理时序数</a:t>
            </a:r>
          </a:p>
          <a:p>
            <a:pPr algn="l"/>
            <a:r>
              <a:rPr sz="1800" b="0">
                <a:solidFill>
                  <a:srgbClr val="000000"/>
                </a:solidFill>
                <a:latin typeface="微软雅黑"/>
              </a:rPr>
              <a:t>据，如文本和语音。</a:t>
            </a:r>
          </a:p>
        </p:txBody>
      </p:sp>
      <p:sp>
        <p:nvSpPr>
          <p:cNvPr id="5" name="TextBox 4"/>
          <p:cNvSpPr txBox="1"/>
          <p:nvPr/>
        </p:nvSpPr>
        <p:spPr>
          <a:xfrm>
            <a:off x="731520" y="274320"/>
            <a:ext cx="7680960" cy="914400"/>
          </a:xfrm>
          <a:prstGeom prst="rect">
            <a:avLst/>
          </a:prstGeom>
          <a:noFill/>
        </p:spPr>
        <p:txBody>
          <a:bodyPr wrap="none">
            <a:spAutoFit/>
          </a:bodyPr>
          <a:lstStyle/>
          <a:p>
            <a:pPr algn="l"/>
            <a:r>
              <a:rPr sz="3200" b="1">
                <a:solidFill>
                  <a:srgbClr val="000000"/>
                </a:solidFill>
                <a:latin typeface="微软雅黑"/>
              </a:rPr>
              <a:t>2. 页面2：人工智能的分类（续）</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blue.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rPr sz="2000" b="0">
                <a:solidFill>
                  <a:srgbClr val="000000"/>
                </a:solidFill>
                <a:latin typeface="微软雅黑"/>
              </a:rPr>
              <a:t>深度学习的成功取决于大规模数据和高性能计算设备。随着数据量的增加及计算能力的提升，深度学习将继续是人工智能领域的关键技术</a:t>
            </a:r>
          </a:p>
          <a:p>
            <a:pPr algn="l"/>
            <a:r>
              <a:rPr sz="2000" b="0">
                <a:solidFill>
                  <a:srgbClr val="000000"/>
                </a:solidFill>
                <a:latin typeface="微软雅黑"/>
              </a:rPr>
              <a:t>之一。</a:t>
            </a:r>
          </a:p>
        </p:txBody>
      </p:sp>
      <p:sp>
        <p:nvSpPr>
          <p:cNvPr id="5" name="TextBox 4"/>
          <p:cNvSpPr txBox="1"/>
          <p:nvPr/>
        </p:nvSpPr>
        <p:spPr>
          <a:xfrm>
            <a:off x="731520" y="274320"/>
            <a:ext cx="7680960" cy="914400"/>
          </a:xfrm>
          <a:prstGeom prst="rect">
            <a:avLst/>
          </a:prstGeom>
          <a:noFill/>
        </p:spPr>
        <p:txBody>
          <a:bodyPr wrap="none">
            <a:spAutoFit/>
          </a:bodyPr>
          <a:lstStyle/>
          <a:p>
            <a:pPr algn="l"/>
            <a:r>
              <a:rPr sz="3200" b="1">
                <a:solidFill>
                  <a:srgbClr val="000000"/>
                </a:solidFill>
                <a:latin typeface="微软雅黑"/>
              </a:rPr>
              <a:t>2. 页面2：人工智能的分类（续）</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blue.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rPr sz="1800" b="0">
                <a:solidFill>
                  <a:srgbClr val="000000"/>
                </a:solidFill>
                <a:latin typeface="微软雅黑"/>
              </a:rPr>
              <a:t>幻灯片标题：人工智能应用</a:t>
            </a:r>
          </a:p>
          <a:p>
            <a:pPr algn="l"/>
            <a:r>
              <a:rPr sz="1800" b="0">
                <a:solidFill>
                  <a:srgbClr val="000000"/>
                </a:solidFill>
                <a:latin typeface="微软雅黑"/>
              </a:rPr>
              <a:t>1. 人工智能在生活中的应用</a:t>
            </a:r>
          </a:p>
          <a:p>
            <a:pPr algn="l"/>
            <a:r>
              <a:rPr sz="1800" b="0">
                <a:solidFill>
                  <a:srgbClr val="000000"/>
                </a:solidFill>
                <a:latin typeface="微软雅黑"/>
              </a:rPr>
              <a:t>   - 自动驾驶汽车：AI 技术在汽车行业中不断发展，自动驾驶</a:t>
            </a:r>
          </a:p>
          <a:p>
            <a:pPr algn="l"/>
            <a:r>
              <a:rPr sz="1800" b="0">
                <a:solidFill>
                  <a:srgbClr val="000000"/>
                </a:solidFill>
                <a:latin typeface="微软雅黑"/>
              </a:rPr>
              <a:t>汽车正在逐渐成为现实。这将使人们更安全地旅行，并减少交通拥堵。</a:t>
            </a:r>
          </a:p>
          <a:p>
            <a:pPr algn="l"/>
            <a:r>
              <a:rPr sz="1800" b="0">
                <a:solidFill>
                  <a:srgbClr val="000000"/>
                </a:solidFill>
                <a:latin typeface="微软雅黑"/>
              </a:rPr>
              <a:t>   - 智能家居：AI 实现了控制家居设备的智能化，例</a:t>
            </a:r>
          </a:p>
          <a:p>
            <a:pPr algn="l"/>
            <a:r>
              <a:rPr sz="1800" b="0">
                <a:solidFill>
                  <a:srgbClr val="000000"/>
                </a:solidFill>
                <a:latin typeface="微软雅黑"/>
              </a:rPr>
              <a:t>如灯光、空调、音响等。通过语音命令或手机应用，用户可以轻松控制家居环境。</a:t>
            </a:r>
          </a:p>
          <a:p>
            <a:pPr algn="l"/>
            <a:r>
              <a:rPr sz="1800" b="0">
                <a:solidFill>
                  <a:srgbClr val="000000"/>
                </a:solidFill>
                <a:latin typeface="微软雅黑"/>
              </a:rPr>
              <a:t>   - 语言翻译：AI 技术在语言翻译领域取</a:t>
            </a:r>
          </a:p>
          <a:p>
            <a:pPr algn="l"/>
            <a:r>
              <a:rPr sz="1800" b="0">
                <a:solidFill>
                  <a:srgbClr val="000000"/>
                </a:solidFill>
                <a:latin typeface="微软雅黑"/>
              </a:rPr>
              <a:t>得了令人震惊的进展，如谷歌翻译等平台，已经成为人们日常生活中不可或缺的工具。</a:t>
            </a:r>
          </a:p>
          <a:p>
            <a:pPr algn="l"/>
            <a:r>
              <a:rPr sz="1800" b="0">
                <a:solidFill>
                  <a:srgbClr val="000000"/>
                </a:solidFill>
                <a:latin typeface="微软雅黑"/>
              </a:rPr>
              <a:t>2. 人工智能在工业中的应用</a:t>
            </a:r>
          </a:p>
          <a:p>
            <a:pPr algn="l"/>
            <a:r>
              <a:rPr sz="1800" b="0">
                <a:solidFill>
                  <a:srgbClr val="000000"/>
                </a:solidFill>
                <a:latin typeface="微软雅黑"/>
              </a:rPr>
              <a:t>   - 机</a:t>
            </a:r>
          </a:p>
          <a:p>
            <a:pPr algn="l"/>
            <a:r>
              <a:rPr sz="1800" b="0">
                <a:solidFill>
                  <a:srgbClr val="000000"/>
                </a:solidFill>
                <a:latin typeface="微软雅黑"/>
              </a:rPr>
              <a:t>器人：AI 机器人正在工业生产线上取得成功，它们能够执行高精度的工作，并且不需要休息。这将提高工业生产率和质量，同时降低</a:t>
            </a:r>
          </a:p>
          <a:p>
            <a:pPr algn="l"/>
            <a:r>
              <a:rPr sz="1800" b="0">
                <a:solidFill>
                  <a:srgbClr val="000000"/>
                </a:solidFill>
                <a:latin typeface="微软雅黑"/>
              </a:rPr>
              <a:t>人工劳动成本。</a:t>
            </a:r>
          </a:p>
          <a:p>
            <a:pPr algn="l"/>
            <a:r>
              <a:rPr sz="1800" b="0">
                <a:solidFill>
                  <a:srgbClr val="000000"/>
                </a:solidFill>
                <a:latin typeface="微软雅黑"/>
              </a:rPr>
              <a:t>   - 自动化制造：AI 技术在制造行业中玩梗，例如 3D 打印、机器人装配等技术，已经成为制造商的重</a:t>
            </a:r>
          </a:p>
          <a:p>
            <a:pPr algn="l"/>
            <a:r>
              <a:rPr sz="1800" b="0">
                <a:solidFill>
                  <a:srgbClr val="000000"/>
                </a:solidFill>
                <a:latin typeface="微软雅黑"/>
              </a:rPr>
              <a:t>要工具，可以实现高精度、高效率的制造。</a:t>
            </a:r>
          </a:p>
        </p:txBody>
      </p:sp>
      <p:sp>
        <p:nvSpPr>
          <p:cNvPr id="5" name="TextBox 4"/>
          <p:cNvSpPr txBox="1"/>
          <p:nvPr/>
        </p:nvSpPr>
        <p:spPr>
          <a:xfrm>
            <a:off x="731520" y="274320"/>
            <a:ext cx="7680960" cy="914400"/>
          </a:xfrm>
          <a:prstGeom prst="rect">
            <a:avLst/>
          </a:prstGeom>
          <a:noFill/>
        </p:spPr>
        <p:txBody>
          <a:bodyPr wrap="none">
            <a:spAutoFit/>
          </a:bodyPr>
          <a:lstStyle/>
          <a:p>
            <a:pPr algn="l"/>
            <a:r>
              <a:rPr sz="3200" b="1">
                <a:solidFill>
                  <a:srgbClr val="000000"/>
                </a:solidFill>
                <a:latin typeface="微软雅黑"/>
              </a:rPr>
              <a:t>3. 页面3：人工智能应用</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blue.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rPr sz="2000" b="0">
                <a:solidFill>
                  <a:srgbClr val="000000"/>
                </a:solidFill>
                <a:latin typeface="微软雅黑"/>
              </a:rPr>
              <a:t>   - 金融分析：AI 在金融领域被广泛应用，例如投资分析、风险控制等方面，它们能够快速处理大量数据，提高分析效率并提</a:t>
            </a:r>
          </a:p>
          <a:p>
            <a:pPr algn="l"/>
            <a:r>
              <a:rPr sz="2000" b="0">
                <a:solidFill>
                  <a:srgbClr val="000000"/>
                </a:solidFill>
                <a:latin typeface="微软雅黑"/>
              </a:rPr>
              <a:t>供更准确的分析结果。</a:t>
            </a:r>
          </a:p>
        </p:txBody>
      </p:sp>
      <p:sp>
        <p:nvSpPr>
          <p:cNvPr id="5" name="TextBox 4"/>
          <p:cNvSpPr txBox="1"/>
          <p:nvPr/>
        </p:nvSpPr>
        <p:spPr>
          <a:xfrm>
            <a:off x="731520" y="274320"/>
            <a:ext cx="7680960" cy="914400"/>
          </a:xfrm>
          <a:prstGeom prst="rect">
            <a:avLst/>
          </a:prstGeom>
          <a:noFill/>
        </p:spPr>
        <p:txBody>
          <a:bodyPr wrap="none">
            <a:spAutoFit/>
          </a:bodyPr>
          <a:lstStyle/>
          <a:p>
            <a:pPr algn="l"/>
            <a:r>
              <a:rPr sz="3200" b="1">
                <a:solidFill>
                  <a:srgbClr val="000000"/>
                </a:solidFill>
                <a:latin typeface="微软雅黑"/>
              </a:rPr>
              <a:t>3. 页面3：人工智能应用（续）</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blue.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rPr sz="1800" b="0">
                <a:solidFill>
                  <a:srgbClr val="000000"/>
                </a:solidFill>
                <a:latin typeface="微软雅黑"/>
              </a:rPr>
              <a:t>标题：人工智能发展趋势</a:t>
            </a:r>
          </a:p>
          <a:p>
            <a:pPr algn="l"/>
            <a:r>
              <a:rPr sz="1800" b="0">
                <a:solidFill>
                  <a:srgbClr val="000000"/>
                </a:solidFill>
                <a:latin typeface="微软雅黑"/>
              </a:rPr>
              <a:t>1. **人工智能未来的发展方向**</a:t>
            </a:r>
          </a:p>
          <a:p>
            <a:pPr algn="l"/>
            <a:r>
              <a:rPr sz="1800" b="0">
                <a:solidFill>
                  <a:srgbClr val="000000"/>
                </a:solidFill>
                <a:latin typeface="微软雅黑"/>
              </a:rPr>
              <a:t>   人工智能（AI）正在呈现出一种震撼人的发展趋势。在未</a:t>
            </a:r>
          </a:p>
          <a:p>
            <a:pPr algn="l"/>
            <a:r>
              <a:rPr sz="1800" b="0">
                <a:solidFill>
                  <a:srgbClr val="000000"/>
                </a:solidFill>
                <a:latin typeface="微软雅黑"/>
              </a:rPr>
              <a:t>来，人工智能与人类将更紧密地结合，彼此促进。</a:t>
            </a:r>
          </a:p>
          <a:p>
            <a:pPr algn="l"/>
            <a:r>
              <a:rPr sz="1800" b="0">
                <a:solidFill>
                  <a:srgbClr val="000000"/>
                </a:solidFill>
                <a:latin typeface="微软雅黑"/>
              </a:rPr>
              <a:t>   1.1 **人工智能与人类合作**</a:t>
            </a:r>
          </a:p>
          <a:p>
            <a:pPr algn="l"/>
            <a:r>
              <a:rPr sz="1800" b="0">
                <a:solidFill>
                  <a:srgbClr val="000000"/>
                </a:solidFill>
                <a:latin typeface="微软雅黑"/>
              </a:rPr>
              <a:t>   人工智能和人类将在未来更加</a:t>
            </a:r>
          </a:p>
          <a:p>
            <a:pPr algn="l"/>
            <a:r>
              <a:rPr sz="1800" b="0">
                <a:solidFill>
                  <a:srgbClr val="000000"/>
                </a:solidFill>
                <a:latin typeface="微软雅黑"/>
              </a:rPr>
              <a:t>紧密地结合，利用人类的智慧和 Creativity，同时利用 AI 的计算能力和大数据分析能力，以创造更高效、更创新的产</a:t>
            </a:r>
          </a:p>
          <a:p>
            <a:pPr algn="l"/>
            <a:r>
              <a:rPr sz="1800" b="0">
                <a:solidFill>
                  <a:srgbClr val="000000"/>
                </a:solidFill>
                <a:latin typeface="微软雅黑"/>
              </a:rPr>
              <a:t>品和服务。人工智能将成为人类工作的强大助手，帮助人类处理复杂的任务，同时减轻人类的负担。</a:t>
            </a:r>
          </a:p>
          <a:p>
            <a:pPr algn="l"/>
            <a:r>
              <a:rPr sz="1800" b="0">
                <a:solidFill>
                  <a:srgbClr val="000000"/>
                </a:solidFill>
                <a:latin typeface="微软雅黑"/>
              </a:rPr>
              <a:t>   1.2 **人工智能与人</a:t>
            </a:r>
          </a:p>
          <a:p>
            <a:pPr algn="l"/>
            <a:r>
              <a:rPr sz="1800" b="0">
                <a:solidFill>
                  <a:srgbClr val="000000"/>
                </a:solidFill>
                <a:latin typeface="微软雅黑"/>
              </a:rPr>
              <a:t>类创造性思维**</a:t>
            </a:r>
          </a:p>
          <a:p>
            <a:pPr algn="l"/>
            <a:r>
              <a:rPr sz="1800" b="0">
                <a:solidFill>
                  <a:srgbClr val="000000"/>
                </a:solidFill>
                <a:latin typeface="微软雅黑"/>
              </a:rPr>
              <a:t>   人工智能也将帮助人类进一步发挥出创造性思维，尤其是在科学研究和技术创新方面。人工智能的算法和机器</a:t>
            </a:r>
          </a:p>
          <a:p>
            <a:pPr algn="l"/>
            <a:r>
              <a:rPr sz="1800" b="0">
                <a:solidFill>
                  <a:srgbClr val="000000"/>
                </a:solidFill>
                <a:latin typeface="微软雅黑"/>
              </a:rPr>
              <a:t>学习技术将为人类提供更多的洞察力，帮助人类更好地理解世界，并在创造性思维方面做出更大的贡献。</a:t>
            </a:r>
          </a:p>
          <a:p>
            <a:pPr algn="l"/>
            <a:r>
              <a:rPr sz="1800" b="0">
                <a:solidFill>
                  <a:srgbClr val="000000"/>
                </a:solidFill>
                <a:latin typeface="微软雅黑"/>
              </a:rPr>
              <a:t>2. **人工智能对未来的</a:t>
            </a:r>
          </a:p>
          <a:p>
            <a:pPr algn="l"/>
            <a:r>
              <a:rPr sz="1800" b="0">
                <a:solidFill>
                  <a:srgbClr val="000000"/>
                </a:solidFill>
                <a:latin typeface="微软雅黑"/>
              </a:rPr>
              <a:t>影响**</a:t>
            </a:r>
          </a:p>
          <a:p>
            <a:pPr algn="l"/>
            <a:r>
              <a:rPr sz="1800" b="0">
                <a:solidFill>
                  <a:srgbClr val="000000"/>
                </a:solidFill>
                <a:latin typeface="微软雅黑"/>
              </a:rPr>
              <a:t>   人工智能的发展将对未来有着深远的影响。</a:t>
            </a:r>
          </a:p>
        </p:txBody>
      </p:sp>
      <p:sp>
        <p:nvSpPr>
          <p:cNvPr id="5" name="TextBox 4"/>
          <p:cNvSpPr txBox="1"/>
          <p:nvPr/>
        </p:nvSpPr>
        <p:spPr>
          <a:xfrm>
            <a:off x="731520" y="274320"/>
            <a:ext cx="7680960" cy="914400"/>
          </a:xfrm>
          <a:prstGeom prst="rect">
            <a:avLst/>
          </a:prstGeom>
          <a:noFill/>
        </p:spPr>
        <p:txBody>
          <a:bodyPr wrap="none">
            <a:spAutoFit/>
          </a:bodyPr>
          <a:lstStyle/>
          <a:p>
            <a:pPr algn="l"/>
            <a:r>
              <a:rPr sz="3200" b="1">
                <a:solidFill>
                  <a:srgbClr val="000000"/>
                </a:solidFill>
                <a:latin typeface="微软雅黑"/>
              </a:rPr>
              <a:t>4. 页面4：人工智能发展趋势</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