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86629"/>
  </p:normalViewPr>
  <p:slideViewPr>
    <p:cSldViewPr snapToGrid="0">
      <p:cViewPr>
        <p:scale>
          <a:sx n="103" d="100"/>
          <a:sy n="103" d="100"/>
        </p:scale>
        <p:origin x="108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688D6-204B-8A4F-AFBC-074F772A0150}" type="datetimeFigureOut">
              <a:rPr kumimoji="1" lang="zh-CN" altLang="en-US" smtClean="0"/>
              <a:t>2024/6/11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1CDD0-40B2-C64A-9F16-2A7C4BF6DA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5429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我们使用</a:t>
            </a:r>
            <a:r>
              <a:rPr kumimoji="1" lang="en-US" altLang="zh-CN" dirty="0" err="1"/>
              <a:t>pytorch</a:t>
            </a:r>
            <a:r>
              <a:rPr kumimoji="1" lang="zh-CN" altLang="en-US" dirty="0"/>
              <a:t>内置的</a:t>
            </a:r>
            <a:r>
              <a:rPr kumimoji="1" lang="en-US" altLang="zh-CN" dirty="0"/>
              <a:t>cifar-10</a:t>
            </a:r>
            <a:r>
              <a:rPr kumimoji="1" lang="zh-CN" altLang="en-US" dirty="0"/>
              <a:t>数据集加载方法，省去了直接处理</a:t>
            </a:r>
            <a:r>
              <a:rPr kumimoji="1" lang="en-US" altLang="zh-CN" dirty="0" err="1"/>
              <a:t>numpy</a:t>
            </a:r>
            <a:r>
              <a:rPr kumimoji="1" lang="zh-CN" altLang="en-US" dirty="0"/>
              <a:t>格式数据的步骤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1CDD0-40B2-C64A-9F16-2A7C4BF6DA5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1343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1CDD0-40B2-C64A-9F16-2A7C4BF6DA57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2452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1CDD0-40B2-C64A-9F16-2A7C4BF6DA5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9232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1CDD0-40B2-C64A-9F16-2A7C4BF6DA5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2768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1CDD0-40B2-C64A-9F16-2A7C4BF6DA5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2802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1CDD0-40B2-C64A-9F16-2A7C4BF6DA5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8907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1CDD0-40B2-C64A-9F16-2A7C4BF6DA57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5933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1CDD0-40B2-C64A-9F16-2A7C4BF6DA57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5887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1CDD0-40B2-C64A-9F16-2A7C4BF6DA57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6358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1CDD0-40B2-C64A-9F16-2A7C4BF6DA57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8131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4DAC1-76AB-7402-8D83-2982E4E33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4DD707-D69D-DF72-9C10-8A44B91C1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9D159-F9BE-4BBF-5BB6-94CAB56BA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8BFA-E20B-6649-B1D7-0734B0680956}" type="datetimeFigureOut">
              <a:rPr kumimoji="1" lang="zh-CN" altLang="en-US" smtClean="0"/>
              <a:t>2024/6/11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C9E91C-7488-5D2D-AB65-7182B489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2D261F-D7BE-B40F-0CFD-6702BB3F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9D22-9218-DC47-9151-44C6CEC528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214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5647B-71DC-F3CE-DB8A-D8C827EFA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5159CB-CDA1-A528-98D2-D3AECF90F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8E4179-C602-83AB-D11D-8919A62D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8BFA-E20B-6649-B1D7-0734B0680956}" type="datetimeFigureOut">
              <a:rPr kumimoji="1" lang="zh-CN" altLang="en-US" smtClean="0"/>
              <a:t>2024/6/11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30594F-0D72-4AF1-D2E2-F10FF112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1A344D-80E0-8EE3-4410-C0B46AC0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9D22-9218-DC47-9151-44C6CEC528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376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979466-771F-1956-53FB-BE196D770A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263FCE-19C7-2F98-7D83-0E84F06C7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618305-02DF-7219-855D-11C9A132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8BFA-E20B-6649-B1D7-0734B0680956}" type="datetimeFigureOut">
              <a:rPr kumimoji="1" lang="zh-CN" altLang="en-US" smtClean="0"/>
              <a:t>2024/6/11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0E1BF0-0CF9-D8A0-43D4-4F537ECFB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C1D781-9D60-D38A-7002-E008573E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9D22-9218-DC47-9151-44C6CEC528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005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18571-26EB-9C65-3877-2EB810AE0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264C05-C31B-EB7D-0D92-5D07C2478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E82D8C-2B59-FB19-3F7D-F9BBACE0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8BFA-E20B-6649-B1D7-0734B0680956}" type="datetimeFigureOut">
              <a:rPr kumimoji="1" lang="zh-CN" altLang="en-US" smtClean="0"/>
              <a:t>2024/6/11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0C957E-7213-B287-441C-3337F463F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238D48-3201-9DDA-D8C4-3DCA11D2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9D22-9218-DC47-9151-44C6CEC528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1932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F106D-A3A3-4274-DDEF-C88346E7F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92BAF5-1DE4-9B6C-DA5F-E91AE0722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2C3B8B-98C4-36F6-355E-8E86461C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8BFA-E20B-6649-B1D7-0734B0680956}" type="datetimeFigureOut">
              <a:rPr kumimoji="1" lang="zh-CN" altLang="en-US" smtClean="0"/>
              <a:t>2024/6/11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0271F2-5D79-D6D0-8E6A-17EFDF80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27C8D3-B0E8-2832-07FC-9C0A80732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9D22-9218-DC47-9151-44C6CEC528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912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B9A7F-2321-E598-87DB-B56F4CF9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E11ACF-5995-4CE4-A375-B9185B4F5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89E98F-C479-CAB9-F1E2-910DA5646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7F07F2-4747-19F5-094A-F6F4C1299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8BFA-E20B-6649-B1D7-0734B0680956}" type="datetimeFigureOut">
              <a:rPr kumimoji="1" lang="zh-CN" altLang="en-US" smtClean="0"/>
              <a:t>2024/6/11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F80E5E-3068-1AA6-2FDB-6AC47F111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727CFA-F783-13B5-C099-C9270B717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9D22-9218-DC47-9151-44C6CEC528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1186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8AC2B-3697-76A8-346B-C7F71616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DEABAF-C919-5CE0-53B8-E978AF89D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2230B3-9693-5A07-3DD7-7567B45A1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64100F-4C0B-A90E-F3AB-2E0A75224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B4494A-70CE-6DCC-FE2B-31FBFD3E54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4BBCA5-2CC8-C410-40CB-9801EAED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8BFA-E20B-6649-B1D7-0734B0680956}" type="datetimeFigureOut">
              <a:rPr kumimoji="1" lang="zh-CN" altLang="en-US" smtClean="0"/>
              <a:t>2024/6/11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BBA86F-7F03-0267-BF31-F1D82AD9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8823D9-E8C9-9469-7721-5CCDF1246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9D22-9218-DC47-9151-44C6CEC528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694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6FEE2-ACFD-B55E-73D0-B315C5112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F8FFA5-400C-8500-0D49-A6A8B15B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8BFA-E20B-6649-B1D7-0734B0680956}" type="datetimeFigureOut">
              <a:rPr kumimoji="1" lang="zh-CN" altLang="en-US" smtClean="0"/>
              <a:t>2024/6/11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7A174A-DB81-A206-5FB6-588DC3F68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0B521E-4DEC-B42A-4E28-426E0CF05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9D22-9218-DC47-9151-44C6CEC528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8919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6C0C05-B434-1AFA-4E22-4DC15536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8BFA-E20B-6649-B1D7-0734B0680956}" type="datetimeFigureOut">
              <a:rPr kumimoji="1" lang="zh-CN" altLang="en-US" smtClean="0"/>
              <a:t>2024/6/11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9048E0-16FE-6154-50B9-725A0A86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121855-8FC4-1D4F-E949-4866D20CC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9D22-9218-DC47-9151-44C6CEC528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3635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2AB9F-6F76-644D-27D2-7E6735A6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BBE304-82C9-D557-26A8-2A9ABC15D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34B826-8728-7B1E-DA63-8590C7C0B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5C89D4-4BFE-3FA7-5BD7-A5E881567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8BFA-E20B-6649-B1D7-0734B0680956}" type="datetimeFigureOut">
              <a:rPr kumimoji="1" lang="zh-CN" altLang="en-US" smtClean="0"/>
              <a:t>2024/6/11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F2D6DA-E710-3481-3011-C9301F81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5A0EEC-A28E-4974-5BB6-F6DEB5DAA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9D22-9218-DC47-9151-44C6CEC528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375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C2D06-775F-279D-9E62-5CC2D50CC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CC2F5C-1BCF-9BE4-F240-AB3022A34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B5E6D3-4811-2173-905E-5B45E04EF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5A449A-596A-F905-F7AD-D1445658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8BFA-E20B-6649-B1D7-0734B0680956}" type="datetimeFigureOut">
              <a:rPr kumimoji="1" lang="zh-CN" altLang="en-US" smtClean="0"/>
              <a:t>2024/6/11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4EDCA3-B0FE-E15B-9A4A-71556E94D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026845-D91C-86BA-6CC7-A32181DAE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9D22-9218-DC47-9151-44C6CEC528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311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8EFE93-75AD-F51C-3A79-FE68BF1D3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273F37-5587-B80D-DE3B-804CB13D6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0A3E3B-AF2D-9685-1FB2-DDD8F9E97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A8BFA-E20B-6649-B1D7-0734B0680956}" type="datetimeFigureOut">
              <a:rPr kumimoji="1" lang="zh-CN" altLang="en-US" smtClean="0"/>
              <a:t>2024/6/11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91EED0-2F53-A580-30A5-200C507C2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1DB4D6-5513-7220-21C8-954D3F800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59D22-9218-DC47-9151-44C6CEC528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402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BC4BA-AAC2-8F69-5E6D-284CBD106D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人工智能原理</a:t>
            </a:r>
            <a:b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课程展示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FB5183-A6B2-CF04-719B-0828974F4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4618"/>
            <a:ext cx="9932894" cy="797839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孙一 </a:t>
            </a:r>
            <a:r>
              <a:rPr kumimoji="1"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2023310664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，房鋆 </a:t>
            </a:r>
            <a:r>
              <a:rPr kumimoji="1"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2023310770</a:t>
            </a:r>
          </a:p>
          <a:p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2024/6/13</a:t>
            </a:r>
            <a:endParaRPr kumimoji="1"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915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B6AE9-405F-3E61-9F64-B28B66E7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实验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实验结果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508A28-8D27-F8CA-9A40-45687D7CF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37003"/>
            <a:ext cx="10515599" cy="542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603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B6AE9-405F-3E61-9F64-B28B66E7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实验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实验结果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5D90E1-CC82-4C6E-6F6B-BF3F5972A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22737"/>
            <a:ext cx="10515600" cy="53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46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B6AE9-405F-3E61-9F64-B28B66E7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演示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——CNN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ViT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7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B6AE9-405F-3E61-9F64-B28B66E74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8586" y="2766218"/>
            <a:ext cx="5154827" cy="1325563"/>
          </a:xfrm>
        </p:spPr>
        <p:txBody>
          <a:bodyPr/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listening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062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A425E-B1EE-0477-5449-3BBE0BB9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5BA2F4-B938-6EAA-3D3D-BC307AB0C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1056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任务介绍</a:t>
            </a:r>
            <a:endParaRPr kumimoji="1"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数据集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模型选择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实验</a:t>
            </a:r>
            <a:endParaRPr kumimoji="1"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实验设计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实验结果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演示</a:t>
            </a:r>
            <a:endParaRPr kumimoji="1"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902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B6AE9-405F-3E61-9F64-B28B66E7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任务介绍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图像分类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E12FEE5-649C-574D-DC49-8150BC531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080" y="3118899"/>
            <a:ext cx="7731840" cy="354303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C8C5120-0770-C9BA-17AA-840F891A62B1}"/>
              </a:ext>
            </a:extLst>
          </p:cNvPr>
          <p:cNvSpPr txBox="1"/>
          <p:nvPr/>
        </p:nvSpPr>
        <p:spPr>
          <a:xfrm>
            <a:off x="838200" y="1690688"/>
            <a:ext cx="8392886" cy="1428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zh-CN" alt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任务定义：给定⼀张图像，判断该图像所属的类别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输入：图片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C(height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channel)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的数学表述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zh-CN" alt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输出：分类标签</a:t>
            </a:r>
            <a:r>
              <a:rPr lang="en-US" altLang="zh-CN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zh-CN" alt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，每个类别有唯一的数字编号</a:t>
            </a:r>
            <a:endParaRPr lang="en" altLang="zh-CN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221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B6AE9-405F-3E61-9F64-B28B66E7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任务介绍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数据集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8C5120-0770-C9BA-17AA-840F891A62B1}"/>
              </a:ext>
            </a:extLst>
          </p:cNvPr>
          <p:cNvSpPr txBox="1"/>
          <p:nvPr/>
        </p:nvSpPr>
        <p:spPr>
          <a:xfrm>
            <a:off x="838200" y="1795540"/>
            <a:ext cx="5181600" cy="326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60k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zh-CN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32x32 color images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" altLang="zh-C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completely mutually exclusive</a:t>
            </a:r>
            <a:endParaRPr lang="en" altLang="zh-CN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zh-CN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zh-CN" alt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zh-CN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6000 images per class.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" altLang="zh-CN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50000</a:t>
            </a:r>
            <a:r>
              <a:rPr lang="zh-CN" alt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" altLang="zh-CN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training and 10000 for</a:t>
            </a:r>
            <a:r>
              <a:rPr lang="zh-CN" alt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en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ing</a:t>
            </a:r>
            <a:endParaRPr lang="en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" altLang="zh-C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rovided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" altLang="zh-C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ython</a:t>
            </a:r>
            <a:r>
              <a:rPr lang="zh-CN" alt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zh-C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pickle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" altLang="zh-C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  <a:r>
              <a:rPr lang="zh-CN" alt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zh-CN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" altLang="zh-CN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arraies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zh-CN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totalling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186MB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42F700-D01D-FAA2-7A2E-CAB66D420035}"/>
              </a:ext>
            </a:extLst>
          </p:cNvPr>
          <p:cNvSpPr txBox="1"/>
          <p:nvPr/>
        </p:nvSpPr>
        <p:spPr>
          <a:xfrm>
            <a:off x="7870865" y="6007686"/>
            <a:ext cx="3970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kumimoji="1" lang="en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www.cs.toronto.edu</a:t>
            </a:r>
            <a:r>
              <a:rPr kumimoji="1" lang="en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/~</a:t>
            </a:r>
            <a:r>
              <a:rPr kumimoji="1" lang="en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kriz</a:t>
            </a:r>
            <a:r>
              <a:rPr kumimoji="1" lang="en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en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cifar.html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B5A1F85-BE17-7035-0FC5-4FC7A4F31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745567" cy="426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1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B6AE9-405F-3E61-9F64-B28B66E7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任务介绍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数据处理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8C5120-0770-C9BA-17AA-840F891A62B1}"/>
              </a:ext>
            </a:extLst>
          </p:cNvPr>
          <p:cNvSpPr txBox="1"/>
          <p:nvPr/>
        </p:nvSpPr>
        <p:spPr>
          <a:xfrm>
            <a:off x="838200" y="1795540"/>
            <a:ext cx="10515600" cy="326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zh-CN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RandomCrop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RandomHorizontalFlip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Normalize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" altLang="zh-CN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ToTensor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可选：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" altLang="zh-CN" sz="2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Autoaugment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picture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chooses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policy,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including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rotation, color,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" altLang="zh-CN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harpness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brightness,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  <a:endParaRPr lang="en" altLang="zh-CN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" altLang="zh-CN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Cutmix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random cropping and mixing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picture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" altLang="zh-CN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Mixup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" altLang="zh-CN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inearly</a:t>
            </a:r>
            <a:r>
              <a:rPr lang="en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interpolating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picture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" altLang="zh-CN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RandomCropPaste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" altLang="zh-CN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andomly</a:t>
            </a:r>
            <a:r>
              <a:rPr lang="en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flip and paste a cropped image on the same image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ECD6541-918F-F34A-B978-EA13453E4957}"/>
              </a:ext>
            </a:extLst>
          </p:cNvPr>
          <p:cNvSpPr txBox="1"/>
          <p:nvPr/>
        </p:nvSpPr>
        <p:spPr>
          <a:xfrm>
            <a:off x="6096000" y="6185098"/>
            <a:ext cx="56675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*https://github.com/DeepVoltaire/AutoAugment?tab=readme-ov-file</a:t>
            </a:r>
          </a:p>
        </p:txBody>
      </p:sp>
    </p:spTree>
    <p:extLst>
      <p:ext uri="{BB962C8B-B14F-4D97-AF65-F5344CB8AC3E}">
        <p14:creationId xmlns:p14="http://schemas.microsoft.com/office/powerpoint/2010/main" val="4165836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A4F13476-8428-3571-D7F8-7C866590F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206" y="3965972"/>
            <a:ext cx="4910431" cy="257157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24B6AE9-405F-3E61-9F64-B28B66E7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任务介绍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模型选择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4BBA362-8B6F-C902-9AE9-185EC981902E}"/>
              </a:ext>
            </a:extLst>
          </p:cNvPr>
          <p:cNvSpPr txBox="1"/>
          <p:nvPr/>
        </p:nvSpPr>
        <p:spPr>
          <a:xfrm>
            <a:off x="838199" y="1690688"/>
            <a:ext cx="10515601" cy="465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⽀持向量机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图像数据高维不可分，需要使用核函数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对比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1" lang="en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rbf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(Radial Basis Function)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kernel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下的结果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卷积神经⽹络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conv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batchnorm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residual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对比</a:t>
            </a: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basic_CNN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ResNet34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的结果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注意⼒神经⽹络 </a:t>
            </a: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ViT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patch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embedding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multi-head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29258D7-A6B1-A9B2-CBF7-FAC79863D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095" y="3102509"/>
            <a:ext cx="6543842" cy="105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5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B6AE9-405F-3E61-9F64-B28B66E7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实验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实验设计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5ED418C-6CFB-9A2F-409E-573C1D5CBEF4}"/>
              </a:ext>
            </a:extLst>
          </p:cNvPr>
          <p:cNvSpPr txBox="1"/>
          <p:nvPr/>
        </p:nvSpPr>
        <p:spPr>
          <a:xfrm>
            <a:off x="838200" y="1690688"/>
            <a:ext cx="8870762" cy="3364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zh-CN" altLang="en" dirty="0">
                <a:latin typeface="Arial" panose="020B0604020202020204" pitchFamily="34" charset="0"/>
                <a:cs typeface="Arial" panose="020B0604020202020204" pitchFamily="34" charset="0"/>
              </a:rPr>
              <a:t>使用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lightning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组织整体的训练流程</a:t>
            </a:r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Epoch=200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Batch Size=128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Optimizer=Adam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Weight Decay=5e-5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LR Scheduler=warmup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Cosine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Init LR=1e-3, Last LR=1e-5,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Warmup=5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epochs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AutoAugment</a:t>
            </a:r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=True,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Label Smoothing=0.1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E9E689-9CF6-3582-6919-1ED4A44A4928}"/>
              </a:ext>
            </a:extLst>
          </p:cNvPr>
          <p:cNvSpPr txBox="1"/>
          <p:nvPr/>
        </p:nvSpPr>
        <p:spPr>
          <a:xfrm>
            <a:off x="6605076" y="5965713"/>
            <a:ext cx="47487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*</a:t>
            </a:r>
            <a:r>
              <a:rPr lang="en" altLang="zh-CN" sz="1400" dirty="0"/>
              <a:t>https://</a:t>
            </a:r>
            <a:r>
              <a:rPr lang="en" altLang="zh-CN" sz="1400" dirty="0" err="1"/>
              <a:t>github.com</a:t>
            </a:r>
            <a:r>
              <a:rPr lang="en" altLang="zh-CN" sz="1400" dirty="0"/>
              <a:t>/</a:t>
            </a:r>
            <a:r>
              <a:rPr lang="en" altLang="zh-CN" sz="1400" dirty="0" err="1"/>
              <a:t>ildoonet</a:t>
            </a:r>
            <a:r>
              <a:rPr lang="en" altLang="zh-CN" sz="1400" dirty="0"/>
              <a:t>/</a:t>
            </a:r>
            <a:r>
              <a:rPr lang="en" altLang="zh-CN" sz="1400" dirty="0" err="1"/>
              <a:t>pytorch</a:t>
            </a:r>
            <a:r>
              <a:rPr lang="en" altLang="zh-CN" sz="1400" dirty="0"/>
              <a:t>-gradual-warmup-</a:t>
            </a:r>
            <a:r>
              <a:rPr lang="en" altLang="zh-CN" sz="1400" dirty="0" err="1"/>
              <a:t>lr</a:t>
            </a:r>
            <a:endParaRPr lang="zh-CN" altLang="en-US" sz="1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472E70-3965-DDCD-2446-6F7E9593B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3200" y="1690688"/>
            <a:ext cx="22606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980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B6AE9-405F-3E61-9F64-B28B66E7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实验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实验结果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802681-C3D8-5697-B5EF-57341BD83666}"/>
              </a:ext>
            </a:extLst>
          </p:cNvPr>
          <p:cNvSpPr/>
          <p:nvPr/>
        </p:nvSpPr>
        <p:spPr>
          <a:xfrm>
            <a:off x="1034716" y="1685800"/>
            <a:ext cx="1949116" cy="4268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CNN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406D7A0-D107-D5F1-9D3D-C93B2CB02414}"/>
              </a:ext>
            </a:extLst>
          </p:cNvPr>
          <p:cNvSpPr/>
          <p:nvPr/>
        </p:nvSpPr>
        <p:spPr>
          <a:xfrm>
            <a:off x="4878972" y="1685800"/>
            <a:ext cx="1949116" cy="4268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SVM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38D0466-D885-C192-094D-66EC97548D20}"/>
              </a:ext>
            </a:extLst>
          </p:cNvPr>
          <p:cNvSpPr/>
          <p:nvPr/>
        </p:nvSpPr>
        <p:spPr>
          <a:xfrm>
            <a:off x="9208168" y="1685800"/>
            <a:ext cx="1949116" cy="4268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ViT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924397-6593-F7F7-915A-45D7776EA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44" y="2477540"/>
            <a:ext cx="3655260" cy="118135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6EB6BBF-A44E-1650-CA43-476C8AA87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8370" y="4697576"/>
            <a:ext cx="3655260" cy="172417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AAB0070-CE22-AEEB-6CE5-37B25B6D54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8597" y="2796809"/>
            <a:ext cx="3029866" cy="172417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111FBBF-A63B-5DC5-C0BD-DB497FC0DE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0156" y="2374628"/>
            <a:ext cx="4140200" cy="965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306F51C-881F-4432-9735-BC3FCDA7F2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7277" y="4023768"/>
            <a:ext cx="3788301" cy="134761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9628666-2FAF-1E5E-6332-FBC11C9BB2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6422" y="3864100"/>
            <a:ext cx="3708400" cy="261620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EE514A9-9B2D-819F-93C2-7DA909F7A025}"/>
              </a:ext>
            </a:extLst>
          </p:cNvPr>
          <p:cNvSpPr/>
          <p:nvPr/>
        </p:nvSpPr>
        <p:spPr>
          <a:xfrm>
            <a:off x="6900791" y="5499353"/>
            <a:ext cx="740286" cy="4150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437C5C5-8265-EBE7-470B-84D45131D62C}"/>
              </a:ext>
            </a:extLst>
          </p:cNvPr>
          <p:cNvSpPr/>
          <p:nvPr/>
        </p:nvSpPr>
        <p:spPr>
          <a:xfrm>
            <a:off x="10787141" y="4490044"/>
            <a:ext cx="711752" cy="4640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1136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B6AE9-405F-3E61-9F64-B28B66E7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实验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实验结果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364B120-645F-785D-A562-2603E99422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78" r="7494"/>
          <a:stretch/>
        </p:blipFill>
        <p:spPr>
          <a:xfrm>
            <a:off x="116788" y="1690688"/>
            <a:ext cx="11958424" cy="466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84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418</Words>
  <Application>Microsoft Macintosh PowerPoint</Application>
  <PresentationFormat>宽屏</PresentationFormat>
  <Paragraphs>72</Paragraphs>
  <Slides>13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人工智能原理 课程展示</vt:lpstr>
      <vt:lpstr>目录</vt:lpstr>
      <vt:lpstr>任务介绍——图像分类</vt:lpstr>
      <vt:lpstr>任务介绍——数据集</vt:lpstr>
      <vt:lpstr>任务介绍——数据处理</vt:lpstr>
      <vt:lpstr>任务介绍——模型选择</vt:lpstr>
      <vt:lpstr>实验——实验设计</vt:lpstr>
      <vt:lpstr>实验——实验结果</vt:lpstr>
      <vt:lpstr>实验——实验结果</vt:lpstr>
      <vt:lpstr>实验——实验结果</vt:lpstr>
      <vt:lpstr>实验——实验结果</vt:lpstr>
      <vt:lpstr>Demo演示——CNN、ViT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一 孙</dc:creator>
  <cp:lastModifiedBy>一 孙</cp:lastModifiedBy>
  <cp:revision>33</cp:revision>
  <dcterms:created xsi:type="dcterms:W3CDTF">2024-06-11T01:54:16Z</dcterms:created>
  <dcterms:modified xsi:type="dcterms:W3CDTF">2024-06-11T07:48:26Z</dcterms:modified>
</cp:coreProperties>
</file>