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a75ce004b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a75ce004b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a75ce004b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a75ce004b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a75ce004b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a75ce004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p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p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7"/>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p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p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www.youtube.com/redirect?event=video_description&amp;redir_token=QUFFLUhqbVg3TU9jWmpsZDhISXVqQkhwUjJfOHlTakljQXxBQ3Jtc0tsQlhTOUxnZzl0dDhhYnJRZEZ1VmxWQkVVVW5Jb1FuU2dBYkstcjRhRGVPUlljakFrOWU3UlR2UVFWYWd6VTlQR3pCYTRmY3MxMVlPZ3pvblZjSWZ2clRrTklEa290Y2MteHhaQTZHdWprdVdZNVlsdw&amp;q=https%3A%2F%2Famzn.to%2F41beAYQ&amp;v=52dirQFlUns" TargetMode="External"/><Relationship Id="rId10" Type="http://schemas.openxmlformats.org/officeDocument/2006/relationships/hyperlink" Target="https://www.youtube.com/redirect?event=video_description&amp;redir_token=QUFFLUhqbWNBSXg1MVA2Nm83b3JucmFWRWRNeDJmT0FLd3xBQ3Jtc0trSTRtclpZV2NxRGRnXzZMZWVqNHB4Um1lWWxWbXFYUHBqRDQxcWxXeXRWWGJPQm56UVc5SlRQTmp0VFhKUVppblY0MU5YaWZqcHFBWlJEc1UyWUtaM3puYVpTOWx1aG5yRUxZWnpfS1RJeHlyb0xHMA&amp;q=https%3A%2F%2Famzn.to%2F41fKwv8&amp;v=52dirQFlUns" TargetMode="External"/><Relationship Id="rId13" Type="http://schemas.openxmlformats.org/officeDocument/2006/relationships/hyperlink" Target="https://www.youtube.com/redirect?event=video_description&amp;redir_token=QUFFLUhqbkpubVNwZW02eFNJRXB0YzJvbXJRb1ZUUkx1QXxBQ3Jtc0tsWGIwd0pHQUd1RjFQQk5qS2hUUEdoRjdlNWdVek5UcjVoam5ob29RdWp0SngxSzE0R09ieWxUVzRrNXp2VGF4eGYwZkNCQVFxcmRKUE9vSUh3WUVMazh6RUEzVHlMREF2R3QzX0JUN256RUZqc0plYw&amp;q=https%3A%2F%2Famzn.to%2F3L67IX8&amp;v=52dirQFlUns" TargetMode="External"/><Relationship Id="rId12" Type="http://schemas.openxmlformats.org/officeDocument/2006/relationships/hyperlink" Target="https://www.youtube.com/redirect?event=video_description&amp;redir_token=QUFFLUhqbDZGNW9zbjZ4aWlzalV6bGlqWENSYS1acmxvUXxBQ3Jtc0ttTzZDSndQNDJ5RG1GWkoxV0lrVHlzZUU5a05tam1kOFhVZ01GQWxGR21odmtBWjZVZTdTQkVJbFlFUXRjYzdkQlVPdjlnNzd4Rk82YlNvRFRKMk40U1ZsTDRxODFmaXktWndOcUIySGFfN3pYM2swSQ&amp;q=https%3A%2F%2Famzn.to%2F3L4H80B&amp;v=52dirQFlUns"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youtube.com/redirect?event=video_description&amp;redir_token=QUFFLUhqbVRISlBKX1YxUkJhblRCY0hpcnFjYUlDWjF3d3xBQ3Jtc0ttc2UwWDNMVVZGZVJQSmc0eF9wa1cxNXZzdEtwRXYzWHJ4MG5pWUZreFZIT2FFVmhXSkF1MC1mSWdPeUljZ0NmWTlBbmJZbENVM2Z0LVE4bmExRzQ4QmstZkxONnAyZ0ZFbE5kM1lZQi15Ujl6MjM4cw&amp;q=https%3A%2F%2Famzn.to%2F3EIqdyb&amp;v=52dirQFlUns" TargetMode="External"/><Relationship Id="rId4" Type="http://schemas.openxmlformats.org/officeDocument/2006/relationships/hyperlink" Target="https://www.youtube.com/redirect?event=video_description&amp;redir_token=QUFFLUhqblVqa3BKSDZadXdjX0RNTnJkZU84YmI5YzZWd3xBQ3Jtc0trSE9ER2ZHWmNzY1RES3lSZGVKcUlpdmd6NW9sVXlkb2cyc3ZxR2l2Y2ZKUV9LYXVmaE8xcGdxUzNCRU1vZFVLakpzd2tYaklHTG1jNkN0b2Ffc1JScG4tMDdQOWJPODQ2N2sweWtYVGRqTjF3cUFtTQ&amp;q=https%3A%2F%2Fbit.ly%2F3fbXEtc&amp;v=52dirQFlUns" TargetMode="External"/><Relationship Id="rId9" Type="http://schemas.openxmlformats.org/officeDocument/2006/relationships/hyperlink" Target="https://www.youtube.com/redirect?event=video_description&amp;redir_token=QUFFLUhqbGVaZXBVQmlBUmZodXNsWEQ3dXR2TVdmWC1BZ3xBQ3Jtc0tsakNVQWhQdW1rZEFyOGthTGRua2FfTUFJei1zUHRHMWgwRGlNQU91SGdWdzBxM1VlYVdCRWUtRExPRUo0c3J6N2FCc0kxTjM2NzZlYUlCeVBHTldLcnVHWk83N3puR3VsaFBFNU05T2txRmRidlY0VQ&amp;q=https%3A%2F%2Famzn.to%2F3MS3h3s&amp;v=52dirQFlUns" TargetMode="External"/><Relationship Id="rId14" Type="http://schemas.openxmlformats.org/officeDocument/2006/relationships/hyperlink" Target="https://amzn.to/3KHz98m" TargetMode="External"/><Relationship Id="rId5" Type="http://schemas.openxmlformats.org/officeDocument/2006/relationships/hyperlink" Target="https://www.youtube.com/redirect?event=video_description&amp;redir_token=QUFFLUhqbUJCXzA2NFVOWXJSNE96NmJUakJjU01pM05wQXxBQ3Jtc0tseVEtQ1o2UUl4LU1NZlNlM25XX3MyYnY1OExVU19kaG9YczFRcGVHMnRoaktRWUtJbDNhSzBXNUVKU3FteGZrVjZBckxNeFY3QzVLNlhUT0Y3SUhCLW1RNkJYMC1aWjhqczFZVHlkamVMQVFvTUtxVQ&amp;q=https%3A%2F%2Famzn.to%2F43GHQsj&amp;v=52dirQFlUns" TargetMode="External"/><Relationship Id="rId6" Type="http://schemas.openxmlformats.org/officeDocument/2006/relationships/hyperlink" Target="https://www.youtube.com/redirect?event=video_description&amp;redir_token=QUFFLUhqbExScHNEZjRBT0RJN2V3UkNHV3JkMlY2a1dFUXxBQ3Jtc0ttRW5uYlFSS2luaXVSU3FaNmhKbzdqQ1FQU2p1bXFoaG5xOGZ2empzRlFYWkYyZWp6LXpPbnVwLWJiQ3VLY0s4bnJsR1ZjZHVHQkliSEJKb2xGckhFbzJEbkhqUThlRHFKUElyMFJ1RlN0SXlhTy1XNA&amp;q=https%3A%2F%2Famzn.to%2F3KKB5Np&amp;v=52dirQFlUns" TargetMode="External"/><Relationship Id="rId7" Type="http://schemas.openxmlformats.org/officeDocument/2006/relationships/hyperlink" Target="https://www.youtube.com/redirect?event=video_description&amp;redir_token=QUFFLUhqbGU4ZXdqeDNjNG1BdUMtRDZSU2lKZ2dCWmFzQXxBQ3Jtc0trVUducENPUTJLeXhteW1laXMyb2dJOGJUT3NHNlgzSU10WFJhTGNkZmJqMnV5UUhSTTZyQ0lXY1NpRlJXel9NeDZnVWltaUVDeGpCRXBjcWhDTzZJWnhJTTNhb01FUWZ3NGhNaHdORURVMk1oeHA3QQ&amp;q=https%3A%2F%2Fbit.ly%2F3UEf33n&amp;v=52dirQFlUns" TargetMode="External"/><Relationship Id="rId8" Type="http://schemas.openxmlformats.org/officeDocument/2006/relationships/hyperlink" Target="https://www.youtube.com/redirect?event=video_description&amp;redir_token=QUFFLUhqbmlsY3RYWDI1bHJpU01iU3hpSjdFLTdva1hiUXxBQ3Jtc0trNngzekV5dTNtM18tOTJub25RVkFrN01lcDJLS0RmZDlXYldQNlFjNjdoNm94RVBLQUh3TG9TV0x3cE8tS0pEWE9tT211MWltbjFvV2hOaGV3MFJYZVYxNlk5M3RwdGRIRXJXMkVKZG9yNzhGQjJHYw&amp;q=https%3A%2F%2Famzn.to%2F3yLDAts&amp;v=52dirQFlU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youtube.com/redirect?event=video_description&amp;redir_token=QUFFLUhqbC1mTVF6OTFUN185TDdEYkV4WVVHT3l3bXpPZ3xBQ3Jtc0trczA1OTAwU3pTN2RxT3QzdlZIM0d0QUVpVlBJSnc1d0dRdzhTdERtODRqZVF6d0ZVdkhocDIwQXFORGpsajJoajJjQ3FEUGlxcEk1SzhjNE15b21XWTB3Q3ZqVnJ0ZUt2QXZFdEdTLURVR2ZlQncwQQ&amp;q=https%3A%2F%2Famzn.to%2F3EIqdyb&amp;v=52dirQFlUns" TargetMode="External"/><Relationship Id="rId4" Type="http://schemas.openxmlformats.org/officeDocument/2006/relationships/hyperlink" Target="https://www.youtube.com/redirect?event=video_description&amp;redir_token=QUFFLUhqa2RhMDJWYWZlcGY2NkM5RW9vNHp1TTEzV0owd3xBQ3Jtc0trRXRBbzgxMWltQ0NGaHRSaDBNTWVWRmEyZ2R3Z1d0MlZoSnRZOTNOdEMzdlhsZVI1eGZXUnp3S3RtNUk3Ykl5RnpWRzY3ZnR1clgyN2ZkbXJhdzZLdkI2LVpCb3hCMmlWekdqbmMtU0h4cEx0SnF3RQ&amp;q=https%3A%2F%2Famzn.to%2F3T7F61o&amp;v=52dirQFlUns" TargetMode="External"/><Relationship Id="rId5" Type="http://schemas.openxmlformats.org/officeDocument/2006/relationships/hyperlink" Target="https://www.youtube.com/redirect?event=video_description&amp;redir_token=QUFFLUhqazZzNnZBTlZySTJGbjNtRTM3cDR2TzhxQm43Z3xBQ3Jtc0tudzloanFFUDVZUUxTOXd6bk8xMU16QzJia0xzcVMtMFNxc191Uzd1MTBrMjQ5SzMwVUVWT1RuTlFTODNQWWNya2lIQWRGV1o4MGxrcDFFWVpITjNIc3B6RDYzR09mZEhMbHZYUnVQYkNpMmg2LXJ2Yw&amp;q=https%3A%2F%2Famzn.to%2F41fKwv8&amp;v=52dirQFlUns" TargetMode="External"/><Relationship Id="rId6" Type="http://schemas.openxmlformats.org/officeDocument/2006/relationships/hyperlink" Target="https://www.youtube.com/redirect?event=video_description&amp;redir_token=QUFFLUhqa0huM2ZyRTZwN0JIcGdoVkdaRFVzUjJ1NnF0UXxBQ3Jtc0ttV2lKdVVSbHR3Uk5MeWo4aUZMY3JlM3Y1dkJJYUZSNWdYaHJXdW5Od2VYMTRmekpxM2g2YXlPS1AwNTBhMUc3a0hsNW1rRks1dHh2dzVGT2xxWFJpZjFQOE8yd0hOM1hwR2FnNG9tM3RlYWJUTlhyNA&amp;q=https%3A%2F%2Famzn.to%2F41beAYQ&amp;v=52dirQFlUns" TargetMode="External"/><Relationship Id="rId7" Type="http://schemas.openxmlformats.org/officeDocument/2006/relationships/hyperlink" Target="https://www.youtube.com/redirect?event=video_description&amp;redir_token=QUFFLUhqbUVIcjhXWHlWQUhpSUJvQzlwX2RXbm9QNGdqd3xBQ3Jtc0tuaG9yZVBoMUFzNEc2ektxMXYxSk84ZUMzMzZDWl8yTjVnTHRnZnltNE1xV3BRRkN6dHVMUUo5U2NYbUhaQ3dKa0pTUW5kVzhOZEY5TXhxdmZ1UGRfWGEyc0pLUjFPZjFpRTRkWFk5VjJvV1IzRVlJMA&amp;q=https%3A%2F%2Famzn.to%2F3L4H80B&amp;v=52dirQFlUns" TargetMode="External"/><Relationship Id="rId8" Type="http://schemas.openxmlformats.org/officeDocument/2006/relationships/hyperlink" Target="https://www.youtube.com/redirect?event=video_description&amp;redir_token=QUFFLUhqbldfRGZXME9yLTRvdDNzMkh6b2dvWUNEYW9Bd3xBQ3Jtc0tuak91YW9CQkQwNjUtUlZVSnVjd2VfY0tqODZlM0NKTDJnX0NhUm41S0o0ZjRaLVhFT0NTdjZTdy0xclV4c1YyLUt3TTUtWDByRFFqLVpIV3dkaWRyZzVpUDBQaEpyeFllUEtSU3BmUkpWSU9JRGViWQ&amp;q=https%3A%2F%2Famzn.to%2F41sYyt4&amp;v=52dirQFlU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107525" y="935600"/>
            <a:ext cx="9836400" cy="1623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latin typeface="Times New Roman"/>
                <a:ea typeface="Times New Roman"/>
                <a:cs typeface="Times New Roman"/>
                <a:sym typeface="Times New Roman"/>
              </a:rPr>
              <a:t>GESTURE CONTROL</a:t>
            </a:r>
            <a:endParaRPr b="1">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6000"/>
              <a:buFont typeface="Calibri"/>
              <a:buNone/>
            </a:pPr>
            <a:r>
              <a:rPr b="1" lang="en-US">
                <a:latin typeface="Times New Roman"/>
                <a:ea typeface="Times New Roman"/>
                <a:cs typeface="Times New Roman"/>
                <a:sym typeface="Times New Roman"/>
              </a:rPr>
              <a:t> CAR</a:t>
            </a:r>
            <a:endParaRPr b="1">
              <a:latin typeface="Times New Roman"/>
              <a:ea typeface="Times New Roman"/>
              <a:cs typeface="Times New Roman"/>
              <a:sym typeface="Times New Roman"/>
            </a:endParaRPr>
          </a:p>
        </p:txBody>
      </p:sp>
      <p:sp>
        <p:nvSpPr>
          <p:cNvPr id="71" name="Google Shape;71;p14"/>
          <p:cNvSpPr txBox="1"/>
          <p:nvPr>
            <p:ph idx="1" type="subTitle"/>
          </p:nvPr>
        </p:nvSpPr>
        <p:spPr>
          <a:xfrm>
            <a:off x="7100574" y="3582475"/>
            <a:ext cx="4089300" cy="2328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1600"/>
              <a:buNone/>
            </a:pPr>
            <a:r>
              <a:rPr b="1" lang="en-US" sz="1800">
                <a:solidFill>
                  <a:schemeClr val="lt1"/>
                </a:solidFill>
              </a:rPr>
              <a:t>Prepared by :</a:t>
            </a:r>
            <a:endParaRPr b="1" sz="1800">
              <a:solidFill>
                <a:schemeClr val="lt1"/>
              </a:solidFill>
            </a:endParaRPr>
          </a:p>
          <a:p>
            <a:pPr indent="0" lvl="0" marL="0" rtl="0" algn="r">
              <a:lnSpc>
                <a:spcPct val="90000"/>
              </a:lnSpc>
              <a:spcBef>
                <a:spcPts val="1000"/>
              </a:spcBef>
              <a:spcAft>
                <a:spcPts val="0"/>
              </a:spcAft>
              <a:buClr>
                <a:schemeClr val="dk1"/>
              </a:buClr>
              <a:buSzPts val="1400"/>
              <a:buNone/>
            </a:pPr>
            <a:r>
              <a:rPr b="1" lang="en-US" sz="1800">
                <a:solidFill>
                  <a:schemeClr val="lt1"/>
                </a:solidFill>
              </a:rPr>
              <a:t>Abhijith P Biju</a:t>
            </a:r>
            <a:endParaRPr sz="1800">
              <a:solidFill>
                <a:schemeClr val="lt1"/>
              </a:solidFill>
            </a:endParaRPr>
          </a:p>
          <a:p>
            <a:pPr indent="0" lvl="0" marL="0" rtl="0" algn="r">
              <a:lnSpc>
                <a:spcPct val="90000"/>
              </a:lnSpc>
              <a:spcBef>
                <a:spcPts val="1000"/>
              </a:spcBef>
              <a:spcAft>
                <a:spcPts val="0"/>
              </a:spcAft>
              <a:buClr>
                <a:schemeClr val="dk1"/>
              </a:buClr>
              <a:buSzPts val="1400"/>
              <a:buNone/>
            </a:pPr>
            <a:r>
              <a:rPr b="1" lang="en-US" sz="1800">
                <a:solidFill>
                  <a:schemeClr val="lt1"/>
                </a:solidFill>
              </a:rPr>
              <a:t>Alan K Reji</a:t>
            </a:r>
            <a:endParaRPr sz="1800">
              <a:solidFill>
                <a:schemeClr val="lt1"/>
              </a:solidFill>
            </a:endParaRPr>
          </a:p>
          <a:p>
            <a:pPr indent="0" lvl="0" marL="0" rtl="0" algn="r">
              <a:lnSpc>
                <a:spcPct val="90000"/>
              </a:lnSpc>
              <a:spcBef>
                <a:spcPts val="1000"/>
              </a:spcBef>
              <a:spcAft>
                <a:spcPts val="0"/>
              </a:spcAft>
              <a:buClr>
                <a:schemeClr val="dk1"/>
              </a:buClr>
              <a:buSzPts val="1400"/>
              <a:buNone/>
            </a:pPr>
            <a:r>
              <a:rPr b="1" lang="en-US" sz="1800">
                <a:solidFill>
                  <a:schemeClr val="lt1"/>
                </a:solidFill>
              </a:rPr>
              <a:t>Anuvind S</a:t>
            </a:r>
            <a:endParaRPr sz="1800">
              <a:solidFill>
                <a:schemeClr val="lt1"/>
              </a:solidFill>
            </a:endParaRPr>
          </a:p>
          <a:p>
            <a:pPr indent="0" lvl="0" marL="0" rtl="0" algn="r">
              <a:lnSpc>
                <a:spcPct val="90000"/>
              </a:lnSpc>
              <a:spcBef>
                <a:spcPts val="1000"/>
              </a:spcBef>
              <a:spcAft>
                <a:spcPts val="0"/>
              </a:spcAft>
              <a:buClr>
                <a:schemeClr val="dk1"/>
              </a:buClr>
              <a:buSzPts val="1400"/>
              <a:buNone/>
            </a:pPr>
            <a:r>
              <a:rPr b="1" lang="en-US" sz="1800">
                <a:solidFill>
                  <a:schemeClr val="lt1"/>
                </a:solidFill>
              </a:rPr>
              <a:t>Gokul S Babu</a:t>
            </a:r>
            <a:endParaRPr sz="1800">
              <a:solidFill>
                <a:schemeClr val="lt1"/>
              </a:solidFill>
            </a:endParaRPr>
          </a:p>
          <a:p>
            <a:pPr indent="0" lvl="0" marL="0" rtl="0" algn="r">
              <a:lnSpc>
                <a:spcPct val="90000"/>
              </a:lnSpc>
              <a:spcBef>
                <a:spcPts val="1000"/>
              </a:spcBef>
              <a:spcAft>
                <a:spcPts val="0"/>
              </a:spcAft>
              <a:buClr>
                <a:schemeClr val="dk1"/>
              </a:buClr>
              <a:buSzPts val="1400"/>
              <a:buNone/>
            </a:pPr>
            <a:r>
              <a:rPr b="1" lang="en-US" sz="1800">
                <a:solidFill>
                  <a:schemeClr val="lt1"/>
                </a:solidFill>
              </a:rPr>
              <a:t>Harischand S Nair</a:t>
            </a:r>
            <a:endParaRPr sz="1800">
              <a:solidFill>
                <a:schemeClr val="lt1"/>
              </a:solidFill>
            </a:endParaRPr>
          </a:p>
          <a:p>
            <a:pPr indent="0" lvl="0" marL="0" rtl="0" algn="r">
              <a:lnSpc>
                <a:spcPct val="90000"/>
              </a:lnSpc>
              <a:spcBef>
                <a:spcPts val="1000"/>
              </a:spcBef>
              <a:spcAft>
                <a:spcPts val="0"/>
              </a:spcAft>
              <a:buClr>
                <a:schemeClr val="dk1"/>
              </a:buClr>
              <a:buSzPts val="1400"/>
              <a:buNone/>
            </a:pPr>
            <a:r>
              <a:rPr b="1" lang="en-US" sz="1800">
                <a:solidFill>
                  <a:schemeClr val="lt1"/>
                </a:solidFill>
              </a:rPr>
              <a:t>Mohammed Aathif Nizar</a:t>
            </a:r>
            <a:endParaRPr sz="1800">
              <a:solidFill>
                <a:schemeClr val="lt1"/>
              </a:solidFill>
            </a:endParaRPr>
          </a:p>
          <a:p>
            <a:pPr indent="0" lvl="0" marL="0" rtl="0" algn="r">
              <a:lnSpc>
                <a:spcPct val="90000"/>
              </a:lnSpc>
              <a:spcBef>
                <a:spcPts val="1000"/>
              </a:spcBef>
              <a:spcAft>
                <a:spcPts val="0"/>
              </a:spcAft>
              <a:buClr>
                <a:schemeClr val="dk1"/>
              </a:buClr>
              <a:buSzPts val="1100"/>
              <a:buNone/>
            </a:pPr>
            <a:r>
              <a:t/>
            </a:r>
            <a:endParaRPr b="1" sz="1800">
              <a:solidFill>
                <a:schemeClr val="lt1"/>
              </a:solidFill>
            </a:endParaRPr>
          </a:p>
          <a:p>
            <a:pPr indent="0" lvl="0" marL="0" rtl="0" algn="r">
              <a:lnSpc>
                <a:spcPct val="90000"/>
              </a:lnSpc>
              <a:spcBef>
                <a:spcPts val="1000"/>
              </a:spcBef>
              <a:spcAft>
                <a:spcPts val="0"/>
              </a:spcAft>
              <a:buClr>
                <a:schemeClr val="dk1"/>
              </a:buClr>
              <a:buSzPts val="1100"/>
              <a:buNone/>
            </a:pPr>
            <a:r>
              <a:t/>
            </a:r>
            <a:endParaRPr b="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721950" y="155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u="sng">
                <a:latin typeface="Times New Roman"/>
                <a:ea typeface="Times New Roman"/>
                <a:cs typeface="Times New Roman"/>
                <a:sym typeface="Times New Roman"/>
              </a:rPr>
              <a:t>WORKFLOW</a:t>
            </a:r>
            <a:endParaRPr b="1" u="sng">
              <a:latin typeface="Times New Roman"/>
              <a:ea typeface="Times New Roman"/>
              <a:cs typeface="Times New Roman"/>
              <a:sym typeface="Times New Roman"/>
            </a:endParaRPr>
          </a:p>
        </p:txBody>
      </p:sp>
      <p:sp>
        <p:nvSpPr>
          <p:cNvPr id="127" name="Google Shape;127;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28" name="Google Shape;128;p23"/>
          <p:cNvPicPr preferRelativeResize="0"/>
          <p:nvPr/>
        </p:nvPicPr>
        <p:blipFill rotWithShape="1">
          <a:blip r:embed="rId3">
            <a:alphaModFix/>
          </a:blip>
          <a:srcRect b="0" l="0" r="0" t="0"/>
          <a:stretch/>
        </p:blipFill>
        <p:spPr>
          <a:xfrm>
            <a:off x="771038" y="1481600"/>
            <a:ext cx="10649924" cy="455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987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Snippets</a:t>
            </a:r>
            <a:endParaRPr/>
          </a:p>
        </p:txBody>
      </p:sp>
      <p:sp>
        <p:nvSpPr>
          <p:cNvPr id="134" name="Google Shape;134;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154925" y="1159700"/>
            <a:ext cx="7353300" cy="5467350"/>
          </a:xfrm>
          <a:prstGeom prst="rect">
            <a:avLst/>
          </a:prstGeom>
          <a:noFill/>
          <a:ln>
            <a:noFill/>
          </a:ln>
        </p:spPr>
      </p:pic>
      <p:pic>
        <p:nvPicPr>
          <p:cNvPr id="136" name="Google Shape;136;p24"/>
          <p:cNvPicPr preferRelativeResize="0"/>
          <p:nvPr/>
        </p:nvPicPr>
        <p:blipFill>
          <a:blip r:embed="rId4">
            <a:alphaModFix/>
          </a:blip>
          <a:stretch>
            <a:fillRect/>
          </a:stretch>
        </p:blipFill>
        <p:spPr>
          <a:xfrm>
            <a:off x="3930727" y="342900"/>
            <a:ext cx="8261274" cy="651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52400" y="152400"/>
            <a:ext cx="8535283" cy="6553200"/>
          </a:xfrm>
          <a:prstGeom prst="rect">
            <a:avLst/>
          </a:prstGeom>
          <a:noFill/>
          <a:ln>
            <a:noFill/>
          </a:ln>
        </p:spPr>
      </p:pic>
      <p:pic>
        <p:nvPicPr>
          <p:cNvPr id="142" name="Google Shape;142;p25"/>
          <p:cNvPicPr preferRelativeResize="0"/>
          <p:nvPr/>
        </p:nvPicPr>
        <p:blipFill>
          <a:blip r:embed="rId4">
            <a:alphaModFix/>
          </a:blip>
          <a:stretch>
            <a:fillRect/>
          </a:stretch>
        </p:blipFill>
        <p:spPr>
          <a:xfrm>
            <a:off x="4850675" y="152400"/>
            <a:ext cx="7257876" cy="670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latin typeface="Times New Roman"/>
                <a:ea typeface="Times New Roman"/>
                <a:cs typeface="Times New Roman"/>
                <a:sym typeface="Times New Roman"/>
              </a:rPr>
              <a:t>APPLICATIONS</a:t>
            </a:r>
            <a:endParaRPr b="1" u="sng">
              <a:latin typeface="Times New Roman"/>
              <a:ea typeface="Times New Roman"/>
              <a:cs typeface="Times New Roman"/>
              <a:sym typeface="Times New Roman"/>
            </a:endParaRPr>
          </a:p>
        </p:txBody>
      </p:sp>
      <p:sp>
        <p:nvSpPr>
          <p:cNvPr id="148" name="Google Shape;148;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Roboto"/>
              <a:buChar char="•"/>
            </a:pPr>
            <a:r>
              <a:rPr lang="en-US">
                <a:solidFill>
                  <a:schemeClr val="dk1"/>
                </a:solidFill>
                <a:latin typeface="Roboto"/>
                <a:ea typeface="Roboto"/>
                <a:cs typeface="Roboto"/>
                <a:sym typeface="Roboto"/>
              </a:rPr>
              <a:t>Material Handling in Warehouses</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Urban Delivery Services</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Search and Rescue Operations</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Hospitality Industry</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Educations and STEM learning</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Security and Surveillance</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Health care assistance</a:t>
            </a:r>
            <a:endParaRPr>
              <a:solidFill>
                <a:schemeClr val="dk1"/>
              </a:solidFill>
              <a:latin typeface="Roboto"/>
              <a:ea typeface="Roboto"/>
              <a:cs typeface="Roboto"/>
              <a:sym typeface="Roboto"/>
            </a:endParaRPr>
          </a:p>
          <a:p>
            <a:pPr indent="-228600" lvl="0" marL="228600" rtl="0" algn="l">
              <a:lnSpc>
                <a:spcPct val="90000"/>
              </a:lnSpc>
              <a:spcBef>
                <a:spcPts val="1000"/>
              </a:spcBef>
              <a:spcAft>
                <a:spcPts val="0"/>
              </a:spcAft>
              <a:buSzPts val="2800"/>
              <a:buFont typeface="Roboto"/>
              <a:buChar char="•"/>
            </a:pPr>
            <a:r>
              <a:rPr lang="en-US">
                <a:solidFill>
                  <a:schemeClr val="dk1"/>
                </a:solidFill>
                <a:latin typeface="Roboto"/>
                <a:ea typeface="Roboto"/>
                <a:cs typeface="Roboto"/>
                <a:sym typeface="Roboto"/>
              </a:rPr>
              <a:t>Entertainment and Gaming Purpose</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u="sng">
                <a:latin typeface="Times New Roman"/>
                <a:ea typeface="Times New Roman"/>
                <a:cs typeface="Times New Roman"/>
                <a:sym typeface="Times New Roman"/>
              </a:rPr>
              <a:t>CONCLUSION</a:t>
            </a:r>
            <a:endParaRPr b="1" u="sng">
              <a:latin typeface="Times New Roman"/>
              <a:ea typeface="Times New Roman"/>
              <a:cs typeface="Times New Roman"/>
              <a:sym typeface="Times New Roman"/>
            </a:endParaRPr>
          </a:p>
        </p:txBody>
      </p:sp>
      <p:sp>
        <p:nvSpPr>
          <p:cNvPr id="154" name="Google Shape;154;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SzPts val="1800"/>
              <a:buNone/>
            </a:pPr>
            <a:r>
              <a:rPr lang="en-US" sz="2500">
                <a:solidFill>
                  <a:schemeClr val="dk1"/>
                </a:solidFill>
                <a:highlight>
                  <a:schemeClr val="lt1"/>
                </a:highlight>
                <a:latin typeface="Roboto"/>
                <a:ea typeface="Roboto"/>
                <a:cs typeface="Roboto"/>
                <a:sym typeface="Roboto"/>
              </a:rPr>
              <a:t>Gesture-controlled RC cars represent a cutting-edge advancement in interactive vehicle control technology, offering a futuristic alternative to traditional joystick-based systems. By harnessing advanced sensor technologies and sophisticated gesture recognition algorithms, these vehicles empower users to command and navigate them through intuitive hand gestures or body motions. The applications of gesture-controlled RC cars span across various industries and domains, including robotics, entertainment, education, and research.</a:t>
            </a:r>
            <a:endParaRPr sz="41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15650" y="2530100"/>
            <a:ext cx="11360700" cy="1750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solidFill>
                  <a:schemeClr val="dk1"/>
                </a:solidFill>
              </a:rPr>
              <a:t>THANK  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u="sng">
                <a:latin typeface="Times New Roman"/>
                <a:ea typeface="Times New Roman"/>
                <a:cs typeface="Times New Roman"/>
                <a:sym typeface="Times New Roman"/>
              </a:rPr>
              <a:t>CONTENTS</a:t>
            </a:r>
            <a:endParaRPr b="1" u="sng">
              <a:latin typeface="Times New Roman"/>
              <a:ea typeface="Times New Roman"/>
              <a:cs typeface="Times New Roman"/>
              <a:sym typeface="Times New Roman"/>
            </a:endParaRPr>
          </a:p>
        </p:txBody>
      </p:sp>
      <p:sp>
        <p:nvSpPr>
          <p:cNvPr id="77" name="Google Shape;77;p15"/>
          <p:cNvSpPr txBox="1"/>
          <p:nvPr>
            <p:ph idx="1" type="body"/>
          </p:nvPr>
        </p:nvSpPr>
        <p:spPr>
          <a:xfrm>
            <a:off x="721950" y="1142400"/>
            <a:ext cx="10515600" cy="5715600"/>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1000"/>
              </a:spcBef>
              <a:spcAft>
                <a:spcPts val="0"/>
              </a:spcAft>
              <a:buSzPts val="2500"/>
              <a:buFont typeface="Roboto"/>
              <a:buAutoNum type="arabicPeriod"/>
            </a:pPr>
            <a:r>
              <a:rPr b="1" lang="en-US" sz="2500">
                <a:latin typeface="Roboto"/>
                <a:ea typeface="Roboto"/>
                <a:cs typeface="Roboto"/>
                <a:sym typeface="Roboto"/>
              </a:rPr>
              <a:t>INTRODUCTION</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AutoNum type="arabicPeriod"/>
            </a:pPr>
            <a:r>
              <a:rPr b="1" lang="en-US" sz="2500">
                <a:latin typeface="Roboto"/>
                <a:ea typeface="Roboto"/>
                <a:cs typeface="Roboto"/>
                <a:sym typeface="Roboto"/>
              </a:rPr>
              <a:t>RECEIVER SIDE</a:t>
            </a:r>
            <a:endParaRPr b="1"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b="1" lang="en-US" sz="2500">
                <a:latin typeface="Roboto"/>
                <a:ea typeface="Roboto"/>
                <a:cs typeface="Roboto"/>
                <a:sym typeface="Roboto"/>
              </a:rPr>
              <a:t> Components</a:t>
            </a:r>
            <a:endParaRPr b="1"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b="1" lang="en-US" sz="2500">
                <a:latin typeface="Roboto"/>
                <a:ea typeface="Roboto"/>
                <a:cs typeface="Roboto"/>
                <a:sym typeface="Roboto"/>
              </a:rPr>
              <a:t>Schematic Diagram</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AutoNum type="arabicPeriod"/>
            </a:pPr>
            <a:r>
              <a:rPr b="1" lang="en-US" sz="2500">
                <a:latin typeface="Roboto"/>
                <a:ea typeface="Roboto"/>
                <a:cs typeface="Roboto"/>
                <a:sym typeface="Roboto"/>
              </a:rPr>
              <a:t>TRANSMITTER SIDE</a:t>
            </a:r>
            <a:endParaRPr b="1"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b="1" lang="en-US" sz="2500">
                <a:latin typeface="Roboto"/>
                <a:ea typeface="Roboto"/>
                <a:cs typeface="Roboto"/>
                <a:sym typeface="Roboto"/>
              </a:rPr>
              <a:t>Components </a:t>
            </a:r>
            <a:endParaRPr b="1" sz="2500">
              <a:latin typeface="Roboto"/>
              <a:ea typeface="Roboto"/>
              <a:cs typeface="Roboto"/>
              <a:sym typeface="Roboto"/>
            </a:endParaRPr>
          </a:p>
          <a:p>
            <a:pPr indent="-387350" lvl="1" marL="914400" rtl="0" algn="l">
              <a:lnSpc>
                <a:spcPct val="115000"/>
              </a:lnSpc>
              <a:spcBef>
                <a:spcPts val="0"/>
              </a:spcBef>
              <a:spcAft>
                <a:spcPts val="0"/>
              </a:spcAft>
              <a:buSzPts val="2500"/>
              <a:buFont typeface="Roboto"/>
              <a:buChar char="•"/>
            </a:pPr>
            <a:r>
              <a:rPr b="1" lang="en-US" sz="2500">
                <a:latin typeface="Roboto"/>
                <a:ea typeface="Roboto"/>
                <a:cs typeface="Roboto"/>
                <a:sym typeface="Roboto"/>
              </a:rPr>
              <a:t>Schematic Diagram</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AutoNum type="arabicPeriod"/>
            </a:pPr>
            <a:r>
              <a:rPr b="1" lang="en-US" sz="2500">
                <a:latin typeface="Roboto"/>
                <a:ea typeface="Roboto"/>
                <a:cs typeface="Roboto"/>
                <a:sym typeface="Roboto"/>
              </a:rPr>
              <a:t>SENSOR</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AutoNum type="arabicPeriod"/>
            </a:pPr>
            <a:r>
              <a:rPr b="1" lang="en-US" sz="2500">
                <a:latin typeface="Roboto"/>
                <a:ea typeface="Roboto"/>
                <a:cs typeface="Roboto"/>
                <a:sym typeface="Roboto"/>
              </a:rPr>
              <a:t>WORKFLOW</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AutoNum type="arabicPeriod"/>
            </a:pPr>
            <a:r>
              <a:rPr b="1" lang="en-US" sz="2500">
                <a:latin typeface="Roboto"/>
                <a:ea typeface="Roboto"/>
                <a:cs typeface="Roboto"/>
                <a:sym typeface="Roboto"/>
              </a:rPr>
              <a:t>APPLICATION </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Calibri"/>
              <a:buAutoNum type="arabicPeriod"/>
            </a:pPr>
            <a:r>
              <a:rPr b="1" lang="en-US" sz="2500">
                <a:latin typeface="Roboto"/>
                <a:ea typeface="Roboto"/>
                <a:cs typeface="Roboto"/>
                <a:sym typeface="Roboto"/>
              </a:rPr>
              <a:t>CONCLUSION</a:t>
            </a:r>
            <a:endParaRPr b="1" sz="2500">
              <a:latin typeface="Calibri"/>
              <a:ea typeface="Calibri"/>
              <a:cs typeface="Calibri"/>
              <a:sym typeface="Calibri"/>
            </a:endParaRPr>
          </a:p>
          <a:p>
            <a:pPr indent="0" lvl="0" marL="457200" rtl="0" algn="l">
              <a:lnSpc>
                <a:spcPct val="90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latin typeface="Times New Roman"/>
                <a:ea typeface="Times New Roman"/>
                <a:cs typeface="Times New Roman"/>
                <a:sym typeface="Times New Roman"/>
              </a:rPr>
              <a:t>INTRODUCTION</a:t>
            </a:r>
            <a:endParaRPr b="1" u="sng">
              <a:latin typeface="Times New Roman"/>
              <a:ea typeface="Times New Roman"/>
              <a:cs typeface="Times New Roman"/>
              <a:sym typeface="Times New Roman"/>
            </a:endParaRPr>
          </a:p>
        </p:txBody>
      </p:sp>
      <p:sp>
        <p:nvSpPr>
          <p:cNvPr id="83" name="Google Shape;83;p16"/>
          <p:cNvSpPr txBox="1"/>
          <p:nvPr>
            <p:ph idx="1" type="body"/>
          </p:nvPr>
        </p:nvSpPr>
        <p:spPr>
          <a:xfrm>
            <a:off x="838200" y="1690825"/>
            <a:ext cx="10515600" cy="4351200"/>
          </a:xfrm>
          <a:prstGeom prst="rect">
            <a:avLst/>
          </a:prstGeom>
          <a:noFill/>
          <a:ln>
            <a:noFill/>
          </a:ln>
        </p:spPr>
        <p:txBody>
          <a:bodyPr anchorCtr="0" anchor="t" bIns="45700" lIns="91425" spcFirstLastPara="1" rIns="91425" wrap="square" tIns="45700">
            <a:normAutofit lnSpcReduction="10000"/>
          </a:bodyPr>
          <a:lstStyle/>
          <a:p>
            <a:pPr indent="-209550" lvl="0" marL="228600" rtl="0" algn="just">
              <a:lnSpc>
                <a:spcPct val="100000"/>
              </a:lnSpc>
              <a:spcBef>
                <a:spcPts val="0"/>
              </a:spcBef>
              <a:spcAft>
                <a:spcPts val="0"/>
              </a:spcAft>
              <a:buClr>
                <a:schemeClr val="dk1"/>
              </a:buClr>
              <a:buSzPts val="2500"/>
              <a:buFont typeface="Roboto"/>
              <a:buChar char="•"/>
            </a:pPr>
            <a:r>
              <a:rPr i="0" lang="en-US" sz="2500">
                <a:latin typeface="Roboto"/>
                <a:ea typeface="Roboto"/>
                <a:cs typeface="Roboto"/>
                <a:sym typeface="Roboto"/>
              </a:rPr>
              <a:t>Gesture-controlled RC cars, also known as remote-controlled cars, are vehicles that can be operated and controlled using hand gestures or body motions instead of traditional joystick-based controls. These cars leverage advanced sensor technologies and gesture recognition algorithms to interpret human gestures and translate them into vehicle commands.</a:t>
            </a:r>
            <a:endParaRPr sz="2500">
              <a:latin typeface="Roboto"/>
              <a:ea typeface="Roboto"/>
              <a:cs typeface="Roboto"/>
              <a:sym typeface="Roboto"/>
            </a:endParaRPr>
          </a:p>
          <a:p>
            <a:pPr indent="-209550" lvl="0" marL="228600" rtl="0" algn="just">
              <a:lnSpc>
                <a:spcPct val="100000"/>
              </a:lnSpc>
              <a:spcBef>
                <a:spcPts val="1000"/>
              </a:spcBef>
              <a:spcAft>
                <a:spcPts val="0"/>
              </a:spcAft>
              <a:buClr>
                <a:schemeClr val="dk1"/>
              </a:buClr>
              <a:buSzPts val="2500"/>
              <a:buFont typeface="Roboto"/>
              <a:buChar char="•"/>
            </a:pPr>
            <a:r>
              <a:rPr i="0" lang="en-US" sz="2500">
                <a:latin typeface="Roboto"/>
                <a:ea typeface="Roboto"/>
                <a:cs typeface="Roboto"/>
                <a:sym typeface="Roboto"/>
              </a:rPr>
              <a:t>The application of gesture-controlled RC cars spans across various industries and domains, offering a wide range of benefits and functionalities. In this presentation, we will explore the versatile uses and benefits of gesture-controlled RC cars, highlighting their importance in robotics, entertainment, education, research, and more.</a:t>
            </a:r>
            <a:endParaRPr sz="2500">
              <a:latin typeface="Roboto"/>
              <a:ea typeface="Roboto"/>
              <a:cs typeface="Roboto"/>
              <a:sym typeface="Roboto"/>
            </a:endParaRPr>
          </a:p>
          <a:p>
            <a:pPr indent="-50800" lvl="0" marL="228600" rtl="0" algn="just">
              <a:lnSpc>
                <a:spcPct val="7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latin typeface="Times New Roman"/>
                <a:ea typeface="Times New Roman"/>
                <a:cs typeface="Times New Roman"/>
                <a:sym typeface="Times New Roman"/>
              </a:rPr>
              <a:t>RECIEVER SIDE COMPONENTS</a:t>
            </a:r>
            <a:endParaRPr b="1" u="sng">
              <a:latin typeface="Times New Roman"/>
              <a:ea typeface="Times New Roman"/>
              <a:cs typeface="Times New Roman"/>
              <a:sym typeface="Times New Roman"/>
            </a:endParaRPr>
          </a:p>
        </p:txBody>
      </p:sp>
      <p:sp>
        <p:nvSpPr>
          <p:cNvPr id="89" name="Google Shape;8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0" i="0" lang="en-US" sz="2000">
                <a:latin typeface="Roboto"/>
                <a:ea typeface="Roboto"/>
                <a:cs typeface="Roboto"/>
                <a:sym typeface="Roboto"/>
              </a:rPr>
              <a:t>ESP32: </a:t>
            </a:r>
            <a:r>
              <a:rPr b="0" i="0" lang="en-US" sz="2000" u="sng" strike="noStrike">
                <a:solidFill>
                  <a:schemeClr val="hlink"/>
                </a:solidFill>
                <a:latin typeface="Roboto"/>
                <a:ea typeface="Roboto"/>
                <a:cs typeface="Roboto"/>
                <a:sym typeface="Roboto"/>
                <a:hlinkClick r:id="rId3"/>
              </a:rPr>
              <a:t>https://amzn.to/3EIqdyb</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2 - L29</a:t>
            </a:r>
            <a:r>
              <a:rPr lang="en-US" sz="2000">
                <a:latin typeface="Roboto"/>
                <a:ea typeface="Roboto"/>
                <a:cs typeface="Roboto"/>
                <a:sym typeface="Roboto"/>
              </a:rPr>
              <a:t>3D</a:t>
            </a:r>
            <a:r>
              <a:rPr b="0" i="0" lang="en-US" sz="2000">
                <a:latin typeface="Roboto"/>
                <a:ea typeface="Roboto"/>
                <a:cs typeface="Roboto"/>
                <a:sym typeface="Roboto"/>
              </a:rPr>
              <a:t> Motor Driver: </a:t>
            </a:r>
            <a:r>
              <a:rPr b="0" i="0" lang="en-US" sz="2000" u="sng" strike="noStrike">
                <a:solidFill>
                  <a:schemeClr val="hlink"/>
                </a:solidFill>
                <a:latin typeface="Roboto"/>
                <a:ea typeface="Roboto"/>
                <a:cs typeface="Roboto"/>
                <a:sym typeface="Roboto"/>
                <a:hlinkClick r:id="rId4"/>
              </a:rPr>
              <a:t>https://bit.ly/3fbXEtc</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16 pin IC Base: </a:t>
            </a:r>
            <a:r>
              <a:rPr b="0" i="0" lang="en-US" sz="2000" u="sng" strike="noStrike">
                <a:solidFill>
                  <a:schemeClr val="hlink"/>
                </a:solidFill>
                <a:latin typeface="Roboto"/>
                <a:ea typeface="Roboto"/>
                <a:cs typeface="Roboto"/>
                <a:sym typeface="Roboto"/>
                <a:hlinkClick r:id="rId5"/>
              </a:rPr>
              <a:t>https://amzn.to/43GHQsj</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4 - BO motor: </a:t>
            </a:r>
            <a:r>
              <a:rPr b="0" i="0" lang="en-US" sz="2000" u="sng" strike="noStrike">
                <a:solidFill>
                  <a:schemeClr val="hlink"/>
                </a:solidFill>
                <a:latin typeface="Roboto"/>
                <a:ea typeface="Roboto"/>
                <a:cs typeface="Roboto"/>
                <a:sym typeface="Roboto"/>
                <a:hlinkClick r:id="rId6"/>
              </a:rPr>
              <a:t>https://amzn.to/3KKB5Np</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4 - Wheels: </a:t>
            </a:r>
            <a:r>
              <a:rPr b="0" i="0" lang="en-US" sz="2000" u="sng" strike="noStrike">
                <a:solidFill>
                  <a:schemeClr val="hlink"/>
                </a:solidFill>
                <a:latin typeface="Roboto"/>
                <a:ea typeface="Roboto"/>
                <a:cs typeface="Roboto"/>
                <a:sym typeface="Roboto"/>
                <a:hlinkClick r:id="rId7"/>
              </a:rPr>
              <a:t>https://bit.ly/3UEf33n</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AMS1117 - 5v Voltage Regulator: </a:t>
            </a:r>
            <a:r>
              <a:rPr b="0" i="0" lang="en-US" sz="2000" u="sng" strike="noStrike">
                <a:solidFill>
                  <a:schemeClr val="hlink"/>
                </a:solidFill>
                <a:latin typeface="Roboto"/>
                <a:ea typeface="Roboto"/>
                <a:cs typeface="Roboto"/>
                <a:sym typeface="Roboto"/>
                <a:hlinkClick r:id="rId8"/>
              </a:rPr>
              <a:t>https://amzn.to/3yLDAts</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5 - 2 pin Pitch Screw Terminal: </a:t>
            </a:r>
            <a:r>
              <a:rPr b="0" i="0" lang="en-US" sz="2000" u="sng" strike="noStrike">
                <a:solidFill>
                  <a:schemeClr val="hlink"/>
                </a:solidFill>
                <a:latin typeface="Roboto"/>
                <a:ea typeface="Roboto"/>
                <a:cs typeface="Roboto"/>
                <a:sym typeface="Roboto"/>
                <a:hlinkClick r:id="rId9"/>
              </a:rPr>
              <a:t>https://amzn.to/3MS3h3s</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Header pins: </a:t>
            </a:r>
            <a:r>
              <a:rPr b="0" i="0" lang="en-US" sz="2000" u="sng" strike="noStrike">
                <a:solidFill>
                  <a:schemeClr val="hlink"/>
                </a:solidFill>
                <a:latin typeface="Roboto"/>
                <a:ea typeface="Roboto"/>
                <a:cs typeface="Roboto"/>
                <a:sym typeface="Roboto"/>
                <a:hlinkClick r:id="rId10"/>
              </a:rPr>
              <a:t>https://amzn.to/41fKwv8</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on/off Switch: </a:t>
            </a:r>
            <a:r>
              <a:rPr b="0" i="0" lang="en-US" sz="2000" u="sng" strike="noStrike">
                <a:solidFill>
                  <a:schemeClr val="hlink"/>
                </a:solidFill>
                <a:latin typeface="Roboto"/>
                <a:ea typeface="Roboto"/>
                <a:cs typeface="Roboto"/>
                <a:sym typeface="Roboto"/>
                <a:hlinkClick r:id="rId11"/>
              </a:rPr>
              <a:t>https://amzn.to/41beAYQ</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2 - 220uf Capacitor 100uf Capacitor 18650 Li-ion Cell: </a:t>
            </a:r>
            <a:r>
              <a:rPr b="0" i="0" lang="en-US" sz="2000" u="sng" strike="noStrike">
                <a:solidFill>
                  <a:schemeClr val="hlink"/>
                </a:solidFill>
                <a:latin typeface="Roboto"/>
                <a:ea typeface="Roboto"/>
                <a:cs typeface="Roboto"/>
                <a:sym typeface="Roboto"/>
                <a:hlinkClick r:id="rId12"/>
              </a:rPr>
              <a:t>https://amzn.to/3L4H80B</a:t>
            </a:r>
            <a:r>
              <a:rPr b="0" i="0" lang="en-US" sz="2000">
                <a:latin typeface="Roboto"/>
                <a:ea typeface="Roboto"/>
                <a:cs typeface="Roboto"/>
                <a:sym typeface="Roboto"/>
              </a:rPr>
              <a:t> </a:t>
            </a:r>
            <a:endParaRPr sz="3400"/>
          </a:p>
          <a:p>
            <a:pPr indent="-228600" lvl="0" marL="228600" rtl="0" algn="just">
              <a:lnSpc>
                <a:spcPct val="90000"/>
              </a:lnSpc>
              <a:spcBef>
                <a:spcPts val="1000"/>
              </a:spcBef>
              <a:spcAft>
                <a:spcPts val="0"/>
              </a:spcAft>
              <a:buClr>
                <a:schemeClr val="dk1"/>
              </a:buClr>
              <a:buSzPts val="2000"/>
              <a:buChar char="•"/>
            </a:pPr>
            <a:r>
              <a:rPr b="0" i="0" lang="en-US" sz="2000">
                <a:latin typeface="Roboto"/>
                <a:ea typeface="Roboto"/>
                <a:cs typeface="Roboto"/>
                <a:sym typeface="Roboto"/>
              </a:rPr>
              <a:t>2s 18650 Cell Holder: </a:t>
            </a:r>
            <a:r>
              <a:rPr b="0" i="0" lang="en-US" sz="2000" u="sng" strike="noStrike">
                <a:solidFill>
                  <a:schemeClr val="hlink"/>
                </a:solidFill>
                <a:latin typeface="Roboto"/>
                <a:ea typeface="Roboto"/>
                <a:cs typeface="Roboto"/>
                <a:sym typeface="Roboto"/>
                <a:hlinkClick r:id="rId13"/>
              </a:rPr>
              <a:t>https://amzn.to/3L67IX8</a:t>
            </a:r>
            <a:r>
              <a:rPr b="0" i="0" lang="en-US" sz="2000">
                <a:latin typeface="Roboto"/>
                <a:ea typeface="Roboto"/>
                <a:cs typeface="Roboto"/>
                <a:sym typeface="Roboto"/>
              </a:rPr>
              <a:t>, </a:t>
            </a:r>
            <a:r>
              <a:rPr b="0" i="0" lang="en-US" sz="2000" u="sng" strike="noStrike">
                <a:solidFill>
                  <a:schemeClr val="hlink"/>
                </a:solidFill>
                <a:latin typeface="Roboto"/>
                <a:ea typeface="Roboto"/>
                <a:cs typeface="Roboto"/>
                <a:sym typeface="Roboto"/>
                <a:hlinkClick r:id="rId14"/>
              </a:rPr>
              <a:t>https://amzn.to/3KHz98m</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5943600" y="414130"/>
            <a:ext cx="3167270" cy="31672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5" name="Google Shape;95;p18"/>
          <p:cNvPicPr preferRelativeResize="0"/>
          <p:nvPr/>
        </p:nvPicPr>
        <p:blipFill rotWithShape="1">
          <a:blip r:embed="rId3">
            <a:alphaModFix/>
          </a:blip>
          <a:srcRect b="0" l="0" r="0" t="0"/>
          <a:stretch/>
        </p:blipFill>
        <p:spPr>
          <a:xfrm>
            <a:off x="114300" y="333375"/>
            <a:ext cx="11963400" cy="619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latin typeface="Times New Roman"/>
                <a:ea typeface="Times New Roman"/>
                <a:cs typeface="Times New Roman"/>
                <a:sym typeface="Times New Roman"/>
              </a:rPr>
              <a:t>TRANSMITTER SIDE COMPONENTS</a:t>
            </a:r>
            <a:endParaRPr b="1" u="sng">
              <a:latin typeface="Times New Roman"/>
              <a:ea typeface="Times New Roman"/>
              <a:cs typeface="Times New Roman"/>
              <a:sym typeface="Times New Roman"/>
            </a:endParaRPr>
          </a:p>
        </p:txBody>
      </p:sp>
      <p:sp>
        <p:nvSpPr>
          <p:cNvPr id="101" name="Google Shape;10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Roboto"/>
                <a:ea typeface="Roboto"/>
                <a:cs typeface="Roboto"/>
                <a:sym typeface="Roboto"/>
              </a:rPr>
              <a:t>ESP32: </a:t>
            </a:r>
            <a:r>
              <a:rPr b="0" i="0" lang="en-US" u="sng" strike="noStrike">
                <a:solidFill>
                  <a:schemeClr val="hlink"/>
                </a:solidFill>
                <a:latin typeface="Roboto"/>
                <a:ea typeface="Roboto"/>
                <a:cs typeface="Roboto"/>
                <a:sym typeface="Roboto"/>
                <a:hlinkClick r:id="rId3"/>
              </a:rPr>
              <a:t>https://amzn.to/3EIqdyb</a:t>
            </a:r>
            <a:r>
              <a:rPr b="0" i="0" lang="en-US">
                <a:latin typeface="Roboto"/>
                <a:ea typeface="Roboto"/>
                <a:cs typeface="Roboto"/>
                <a:sym typeface="Roboto"/>
              </a:rPr>
              <a:t> </a:t>
            </a:r>
            <a:endParaRPr/>
          </a:p>
          <a:p>
            <a:pPr indent="-228600" lvl="0" marL="228600" rtl="0" algn="l">
              <a:lnSpc>
                <a:spcPct val="90000"/>
              </a:lnSpc>
              <a:spcBef>
                <a:spcPts val="1000"/>
              </a:spcBef>
              <a:spcAft>
                <a:spcPts val="0"/>
              </a:spcAft>
              <a:buClr>
                <a:schemeClr val="dk1"/>
              </a:buClr>
              <a:buSzPts val="2800"/>
              <a:buChar char="•"/>
            </a:pPr>
            <a:r>
              <a:rPr b="0" i="0" lang="en-US">
                <a:latin typeface="Roboto"/>
                <a:ea typeface="Roboto"/>
                <a:cs typeface="Roboto"/>
                <a:sym typeface="Roboto"/>
              </a:rPr>
              <a:t>MPU6050: </a:t>
            </a:r>
            <a:r>
              <a:rPr b="0" i="0" lang="en-US" u="sng" strike="noStrike">
                <a:solidFill>
                  <a:schemeClr val="hlink"/>
                </a:solidFill>
                <a:latin typeface="Roboto"/>
                <a:ea typeface="Roboto"/>
                <a:cs typeface="Roboto"/>
                <a:sym typeface="Roboto"/>
                <a:hlinkClick r:id="rId4"/>
              </a:rPr>
              <a:t>https://amzn.to/3T7F61o</a:t>
            </a:r>
            <a:r>
              <a:rPr b="0" i="0" lang="en-US">
                <a:latin typeface="Roboto"/>
                <a:ea typeface="Roboto"/>
                <a:cs typeface="Roboto"/>
                <a:sym typeface="Roboto"/>
              </a:rPr>
              <a:t> </a:t>
            </a:r>
            <a:endParaRPr/>
          </a:p>
          <a:p>
            <a:pPr indent="-228600" lvl="0" marL="228600" rtl="0" algn="l">
              <a:lnSpc>
                <a:spcPct val="90000"/>
              </a:lnSpc>
              <a:spcBef>
                <a:spcPts val="1000"/>
              </a:spcBef>
              <a:spcAft>
                <a:spcPts val="0"/>
              </a:spcAft>
              <a:buClr>
                <a:schemeClr val="dk1"/>
              </a:buClr>
              <a:buSzPts val="2800"/>
              <a:buChar char="•"/>
            </a:pPr>
            <a:r>
              <a:rPr b="0" i="0" lang="en-US">
                <a:latin typeface="Roboto"/>
                <a:ea typeface="Roboto"/>
                <a:cs typeface="Roboto"/>
                <a:sym typeface="Roboto"/>
              </a:rPr>
              <a:t>Header pins: </a:t>
            </a:r>
            <a:r>
              <a:rPr b="0" i="0" lang="en-US" u="sng" strike="noStrike">
                <a:solidFill>
                  <a:schemeClr val="hlink"/>
                </a:solidFill>
                <a:latin typeface="Roboto"/>
                <a:ea typeface="Roboto"/>
                <a:cs typeface="Roboto"/>
                <a:sym typeface="Roboto"/>
                <a:hlinkClick r:id="rId5"/>
              </a:rPr>
              <a:t>https://amzn.to/41fKwv8</a:t>
            </a:r>
            <a:r>
              <a:rPr b="0" i="0" lang="en-US">
                <a:latin typeface="Roboto"/>
                <a:ea typeface="Roboto"/>
                <a:cs typeface="Roboto"/>
                <a:sym typeface="Roboto"/>
              </a:rPr>
              <a:t> </a:t>
            </a:r>
            <a:endParaRPr/>
          </a:p>
          <a:p>
            <a:pPr indent="-228600" lvl="0" marL="228600" rtl="0" algn="l">
              <a:lnSpc>
                <a:spcPct val="90000"/>
              </a:lnSpc>
              <a:spcBef>
                <a:spcPts val="1000"/>
              </a:spcBef>
              <a:spcAft>
                <a:spcPts val="0"/>
              </a:spcAft>
              <a:buClr>
                <a:schemeClr val="dk1"/>
              </a:buClr>
              <a:buSzPts val="2800"/>
              <a:buChar char="•"/>
            </a:pPr>
            <a:r>
              <a:rPr b="0" i="0" lang="en-US">
                <a:latin typeface="Roboto"/>
                <a:ea typeface="Roboto"/>
                <a:cs typeface="Roboto"/>
                <a:sym typeface="Roboto"/>
              </a:rPr>
              <a:t>on/off Switch: </a:t>
            </a:r>
            <a:r>
              <a:rPr b="0" i="0" lang="en-US" u="sng" strike="noStrike">
                <a:solidFill>
                  <a:schemeClr val="hlink"/>
                </a:solidFill>
                <a:latin typeface="Roboto"/>
                <a:ea typeface="Roboto"/>
                <a:cs typeface="Roboto"/>
                <a:sym typeface="Roboto"/>
                <a:hlinkClick r:id="rId6"/>
              </a:rPr>
              <a:t>https://amzn.to/41beAYQ</a:t>
            </a:r>
            <a:r>
              <a:rPr b="0" i="0" lang="en-US">
                <a:latin typeface="Roboto"/>
                <a:ea typeface="Roboto"/>
                <a:cs typeface="Roboto"/>
                <a:sym typeface="Roboto"/>
              </a:rPr>
              <a:t> </a:t>
            </a:r>
            <a:endParaRPr/>
          </a:p>
          <a:p>
            <a:pPr indent="-228600" lvl="0" marL="228600" rtl="0" algn="l">
              <a:lnSpc>
                <a:spcPct val="90000"/>
              </a:lnSpc>
              <a:spcBef>
                <a:spcPts val="1000"/>
              </a:spcBef>
              <a:spcAft>
                <a:spcPts val="0"/>
              </a:spcAft>
              <a:buClr>
                <a:schemeClr val="dk1"/>
              </a:buClr>
              <a:buSzPts val="2800"/>
              <a:buChar char="•"/>
            </a:pPr>
            <a:r>
              <a:rPr b="0" i="0" lang="en-US">
                <a:latin typeface="Roboto"/>
                <a:ea typeface="Roboto"/>
                <a:cs typeface="Roboto"/>
                <a:sym typeface="Roboto"/>
              </a:rPr>
              <a:t>18650 Li-ion Cell: </a:t>
            </a:r>
            <a:r>
              <a:rPr b="0" i="0" lang="en-US" u="sng" strike="noStrike">
                <a:solidFill>
                  <a:schemeClr val="hlink"/>
                </a:solidFill>
                <a:latin typeface="Roboto"/>
                <a:ea typeface="Roboto"/>
                <a:cs typeface="Roboto"/>
                <a:sym typeface="Roboto"/>
                <a:hlinkClick r:id="rId7"/>
              </a:rPr>
              <a:t>https://amzn.to/3L4H80B</a:t>
            </a:r>
            <a:r>
              <a:rPr b="0" i="0" lang="en-US">
                <a:latin typeface="Roboto"/>
                <a:ea typeface="Roboto"/>
                <a:cs typeface="Roboto"/>
                <a:sym typeface="Roboto"/>
              </a:rPr>
              <a:t> </a:t>
            </a:r>
            <a:endParaRPr/>
          </a:p>
          <a:p>
            <a:pPr indent="-228600" lvl="0" marL="228600" rtl="0" algn="l">
              <a:lnSpc>
                <a:spcPct val="90000"/>
              </a:lnSpc>
              <a:spcBef>
                <a:spcPts val="1000"/>
              </a:spcBef>
              <a:spcAft>
                <a:spcPts val="0"/>
              </a:spcAft>
              <a:buClr>
                <a:schemeClr val="dk1"/>
              </a:buClr>
              <a:buSzPts val="2800"/>
              <a:buChar char="•"/>
            </a:pPr>
            <a:r>
              <a:rPr b="0" i="0" lang="en-US">
                <a:latin typeface="Roboto"/>
                <a:ea typeface="Roboto"/>
                <a:cs typeface="Roboto"/>
                <a:sym typeface="Roboto"/>
              </a:rPr>
              <a:t>1s 18650 Cell Holder: </a:t>
            </a:r>
            <a:r>
              <a:rPr b="0" i="0" lang="en-US" u="sng" strike="noStrike">
                <a:solidFill>
                  <a:schemeClr val="hlink"/>
                </a:solidFill>
                <a:latin typeface="Roboto"/>
                <a:ea typeface="Roboto"/>
                <a:cs typeface="Roboto"/>
                <a:sym typeface="Roboto"/>
                <a:hlinkClick r:id="rId8"/>
              </a:rPr>
              <a:t>https://amzn.to/41sYyt4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3">
            <a:alphaModFix/>
          </a:blip>
          <a:srcRect b="0" l="0" r="0" t="0"/>
          <a:stretch/>
        </p:blipFill>
        <p:spPr>
          <a:xfrm>
            <a:off x="2631474" y="949316"/>
            <a:ext cx="7122126" cy="506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500000" y="155725"/>
            <a:ext cx="10894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u="sng">
                <a:latin typeface="Times New Roman"/>
                <a:ea typeface="Times New Roman"/>
                <a:cs typeface="Times New Roman"/>
                <a:sym typeface="Times New Roman"/>
              </a:rPr>
              <a:t>ESP32</a:t>
            </a:r>
            <a:endParaRPr u="sng">
              <a:latin typeface="Times New Roman"/>
              <a:ea typeface="Times New Roman"/>
              <a:cs typeface="Times New Roman"/>
              <a:sym typeface="Times New Roman"/>
            </a:endParaRPr>
          </a:p>
        </p:txBody>
      </p:sp>
      <p:sp>
        <p:nvSpPr>
          <p:cNvPr id="112" name="Google Shape;112;p21"/>
          <p:cNvSpPr txBox="1"/>
          <p:nvPr>
            <p:ph idx="1" type="body"/>
          </p:nvPr>
        </p:nvSpPr>
        <p:spPr>
          <a:xfrm>
            <a:off x="110525" y="1371900"/>
            <a:ext cx="6177300" cy="5043900"/>
          </a:xfrm>
          <a:prstGeom prst="rect">
            <a:avLst/>
          </a:prstGeom>
          <a:noFill/>
          <a:ln>
            <a:noFill/>
          </a:ln>
        </p:spPr>
        <p:txBody>
          <a:bodyPr anchorCtr="0" anchor="t" bIns="45700" lIns="91425" spcFirstLastPara="1" rIns="91425" wrap="square" tIns="45700">
            <a:normAutofit/>
          </a:bodyPr>
          <a:lstStyle/>
          <a:p>
            <a:pPr indent="-355600" lvl="0" marL="457200" rtl="0" algn="just">
              <a:lnSpc>
                <a:spcPct val="90000"/>
              </a:lnSpc>
              <a:spcBef>
                <a:spcPts val="1000"/>
              </a:spcBef>
              <a:spcAft>
                <a:spcPts val="0"/>
              </a:spcAft>
              <a:buSzPts val="2000"/>
              <a:buFont typeface="Roboto"/>
              <a:buChar char="•"/>
            </a:pPr>
            <a:r>
              <a:rPr lang="en-US" sz="2000">
                <a:solidFill>
                  <a:schemeClr val="dk1"/>
                </a:solidFill>
                <a:highlight>
                  <a:schemeClr val="lt1"/>
                </a:highlight>
                <a:latin typeface="Roboto"/>
                <a:ea typeface="Roboto"/>
                <a:cs typeface="Roboto"/>
                <a:sym typeface="Roboto"/>
              </a:rPr>
              <a:t>The ESP32 has a dual-core processor, which allows for more complex tasks to be handled simultaneously. </a:t>
            </a:r>
            <a:endParaRPr sz="2000">
              <a:solidFill>
                <a:schemeClr val="dk1"/>
              </a:solidFill>
              <a:highlight>
                <a:schemeClr val="lt1"/>
              </a:highlight>
              <a:latin typeface="Roboto"/>
              <a:ea typeface="Roboto"/>
              <a:cs typeface="Roboto"/>
              <a:sym typeface="Roboto"/>
            </a:endParaRPr>
          </a:p>
          <a:p>
            <a:pPr indent="-355600" lvl="0" marL="457200" rtl="0" algn="just">
              <a:lnSpc>
                <a:spcPct val="90000"/>
              </a:lnSpc>
              <a:spcBef>
                <a:spcPts val="0"/>
              </a:spcBef>
              <a:spcAft>
                <a:spcPts val="0"/>
              </a:spcAft>
              <a:buSzPts val="2000"/>
              <a:buFont typeface="Roboto"/>
              <a:buChar char="•"/>
            </a:pPr>
            <a:r>
              <a:rPr lang="en-US" sz="2000">
                <a:solidFill>
                  <a:schemeClr val="dk1"/>
                </a:solidFill>
                <a:highlight>
                  <a:schemeClr val="lt1"/>
                </a:highlight>
                <a:latin typeface="Roboto"/>
                <a:ea typeface="Roboto"/>
                <a:cs typeface="Roboto"/>
                <a:sym typeface="Roboto"/>
              </a:rPr>
              <a:t>The ESP32 comes with built-in Wi-Fi and Bluetooth capabilities, allowing for easy communication with other devices such as smartphones or computers.</a:t>
            </a:r>
            <a:endParaRPr sz="2000">
              <a:solidFill>
                <a:schemeClr val="dk1"/>
              </a:solidFill>
              <a:highlight>
                <a:schemeClr val="lt1"/>
              </a:highlight>
              <a:latin typeface="Roboto"/>
              <a:ea typeface="Roboto"/>
              <a:cs typeface="Roboto"/>
              <a:sym typeface="Roboto"/>
            </a:endParaRPr>
          </a:p>
          <a:p>
            <a:pPr indent="-355600" lvl="0" marL="457200" rtl="0" algn="just">
              <a:lnSpc>
                <a:spcPct val="90000"/>
              </a:lnSpc>
              <a:spcBef>
                <a:spcPts val="0"/>
              </a:spcBef>
              <a:spcAft>
                <a:spcPts val="0"/>
              </a:spcAft>
              <a:buSzPts val="2000"/>
              <a:buFont typeface="Roboto"/>
              <a:buChar char="•"/>
            </a:pPr>
            <a:r>
              <a:rPr lang="en-US" sz="2000">
                <a:solidFill>
                  <a:schemeClr val="dk1"/>
                </a:solidFill>
                <a:highlight>
                  <a:schemeClr val="lt1"/>
                </a:highlight>
                <a:latin typeface="Roboto"/>
                <a:ea typeface="Roboto"/>
                <a:cs typeface="Roboto"/>
                <a:sym typeface="Roboto"/>
              </a:rPr>
              <a:t>The ESP32 is designed to operate efficiently, making it suitable for battery-powered applications like RC cars.</a:t>
            </a:r>
            <a:endParaRPr sz="2000">
              <a:solidFill>
                <a:schemeClr val="dk1"/>
              </a:solidFill>
              <a:highlight>
                <a:schemeClr val="lt1"/>
              </a:highlight>
              <a:latin typeface="Roboto"/>
              <a:ea typeface="Roboto"/>
              <a:cs typeface="Roboto"/>
              <a:sym typeface="Roboto"/>
            </a:endParaRPr>
          </a:p>
          <a:p>
            <a:pPr indent="-355600" lvl="0" marL="457200" rtl="0" algn="just">
              <a:lnSpc>
                <a:spcPct val="90000"/>
              </a:lnSpc>
              <a:spcBef>
                <a:spcPts val="0"/>
              </a:spcBef>
              <a:spcAft>
                <a:spcPts val="0"/>
              </a:spcAft>
              <a:buSzPts val="2000"/>
              <a:buFont typeface="Roboto"/>
              <a:buChar char="•"/>
            </a:pPr>
            <a:r>
              <a:rPr lang="en-US" sz="2000">
                <a:solidFill>
                  <a:schemeClr val="dk1"/>
                </a:solidFill>
                <a:highlight>
                  <a:schemeClr val="lt1"/>
                </a:highlight>
                <a:latin typeface="Roboto"/>
                <a:ea typeface="Roboto"/>
                <a:cs typeface="Roboto"/>
                <a:sym typeface="Roboto"/>
              </a:rPr>
              <a:t>The ESP32 ecosystem offers various libraries and frameworks that simplify the implementation of gesture recognition algorithms.</a:t>
            </a:r>
            <a:endParaRPr sz="2000">
              <a:solidFill>
                <a:schemeClr val="dk1"/>
              </a:solidFill>
              <a:highlight>
                <a:schemeClr val="lt1"/>
              </a:highlight>
              <a:latin typeface="Roboto"/>
              <a:ea typeface="Roboto"/>
              <a:cs typeface="Roboto"/>
              <a:sym typeface="Roboto"/>
            </a:endParaRPr>
          </a:p>
          <a:p>
            <a:pPr indent="-355600" lvl="0" marL="457200" rtl="0" algn="just">
              <a:lnSpc>
                <a:spcPct val="90000"/>
              </a:lnSpc>
              <a:spcBef>
                <a:spcPts val="0"/>
              </a:spcBef>
              <a:spcAft>
                <a:spcPts val="0"/>
              </a:spcAft>
              <a:buSzPts val="2000"/>
              <a:buFont typeface="Roboto"/>
              <a:buChar char="•"/>
            </a:pPr>
            <a:r>
              <a:rPr lang="en-US" sz="2000">
                <a:solidFill>
                  <a:schemeClr val="dk1"/>
                </a:solidFill>
                <a:highlight>
                  <a:schemeClr val="lt1"/>
                </a:highlight>
                <a:latin typeface="Roboto"/>
                <a:ea typeface="Roboto"/>
                <a:cs typeface="Roboto"/>
                <a:sym typeface="Roboto"/>
              </a:rPr>
              <a:t>ESP32 remains relatively affordable compared to other microcontroller options with similar capabilities.</a:t>
            </a:r>
            <a:endParaRPr>
              <a:solidFill>
                <a:schemeClr val="dk1"/>
              </a:solidFill>
              <a:highlight>
                <a:schemeClr val="lt1"/>
              </a:highlight>
              <a:latin typeface="Roboto"/>
              <a:ea typeface="Roboto"/>
              <a:cs typeface="Roboto"/>
              <a:sym typeface="Roboto"/>
            </a:endParaRPr>
          </a:p>
        </p:txBody>
      </p:sp>
      <p:pic>
        <p:nvPicPr>
          <p:cNvPr id="113" name="Google Shape;113;p21"/>
          <p:cNvPicPr preferRelativeResize="0"/>
          <p:nvPr/>
        </p:nvPicPr>
        <p:blipFill rotWithShape="1">
          <a:blip r:embed="rId3">
            <a:alphaModFix/>
          </a:blip>
          <a:srcRect b="0" l="0" r="0" t="0"/>
          <a:stretch/>
        </p:blipFill>
        <p:spPr>
          <a:xfrm>
            <a:off x="6287825" y="1023750"/>
            <a:ext cx="5751774" cy="469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59525" y="120800"/>
            <a:ext cx="10894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latin typeface="Times New Roman"/>
                <a:ea typeface="Times New Roman"/>
                <a:cs typeface="Times New Roman"/>
                <a:sym typeface="Times New Roman"/>
              </a:rPr>
              <a:t>SENSOR USED</a:t>
            </a:r>
            <a:endParaRPr b="1" u="sng">
              <a:latin typeface="Times New Roman"/>
              <a:ea typeface="Times New Roman"/>
              <a:cs typeface="Times New Roman"/>
              <a:sym typeface="Times New Roman"/>
            </a:endParaRPr>
          </a:p>
        </p:txBody>
      </p:sp>
      <p:sp>
        <p:nvSpPr>
          <p:cNvPr id="119" name="Google Shape;119;p22"/>
          <p:cNvSpPr txBox="1"/>
          <p:nvPr>
            <p:ph idx="1" type="body"/>
          </p:nvPr>
        </p:nvSpPr>
        <p:spPr>
          <a:xfrm>
            <a:off x="459525" y="1285500"/>
            <a:ext cx="5374800" cy="5340000"/>
          </a:xfrm>
          <a:prstGeom prst="rect">
            <a:avLst/>
          </a:prstGeom>
          <a:noFill/>
          <a:ln>
            <a:noFill/>
          </a:ln>
        </p:spPr>
        <p:txBody>
          <a:bodyPr anchorCtr="0" anchor="t" bIns="45700" lIns="91425" spcFirstLastPara="1" rIns="91425" wrap="square" tIns="45700">
            <a:noAutofit/>
          </a:bodyPr>
          <a:lstStyle/>
          <a:p>
            <a:pPr indent="-228600" lvl="0" marL="228600" rtl="0" algn="just">
              <a:lnSpc>
                <a:spcPct val="80000"/>
              </a:lnSpc>
              <a:spcBef>
                <a:spcPts val="0"/>
              </a:spcBef>
              <a:spcAft>
                <a:spcPts val="0"/>
              </a:spcAft>
              <a:buSzPts val="1960"/>
              <a:buFont typeface="Roboto"/>
              <a:buChar char="•"/>
            </a:pPr>
            <a:r>
              <a:rPr lang="en-US" sz="1960">
                <a:solidFill>
                  <a:schemeClr val="dk1"/>
                </a:solidFill>
                <a:latin typeface="Roboto"/>
                <a:ea typeface="Roboto"/>
                <a:cs typeface="Roboto"/>
                <a:sym typeface="Roboto"/>
              </a:rPr>
              <a:t>The MPU6050 is a compact and versatile integrated circuit that combines a three-axis gyroscope and a three-axis accelerometer. </a:t>
            </a:r>
            <a:endParaRPr sz="1960">
              <a:solidFill>
                <a:schemeClr val="dk1"/>
              </a:solidFill>
              <a:latin typeface="Roboto"/>
              <a:ea typeface="Roboto"/>
              <a:cs typeface="Roboto"/>
              <a:sym typeface="Roboto"/>
            </a:endParaRPr>
          </a:p>
          <a:p>
            <a:pPr indent="-228600" lvl="0" marL="228600" rtl="0" algn="just">
              <a:lnSpc>
                <a:spcPct val="80000"/>
              </a:lnSpc>
              <a:spcBef>
                <a:spcPts val="0"/>
              </a:spcBef>
              <a:spcAft>
                <a:spcPts val="0"/>
              </a:spcAft>
              <a:buSzPts val="1960"/>
              <a:buFont typeface="Roboto"/>
              <a:buChar char="•"/>
            </a:pPr>
            <a:r>
              <a:rPr lang="en-US" sz="1960">
                <a:solidFill>
                  <a:schemeClr val="dk1"/>
                </a:solidFill>
                <a:latin typeface="Roboto"/>
                <a:ea typeface="Roboto"/>
                <a:cs typeface="Roboto"/>
                <a:sym typeface="Roboto"/>
              </a:rPr>
              <a:t>It accurately measures angular velocity and linear acceleration across X, Y, and Z axes, making it ideal for motion sensing applications. </a:t>
            </a:r>
            <a:endParaRPr sz="1960">
              <a:solidFill>
                <a:schemeClr val="dk1"/>
              </a:solidFill>
              <a:latin typeface="Roboto"/>
              <a:ea typeface="Roboto"/>
              <a:cs typeface="Roboto"/>
              <a:sym typeface="Roboto"/>
            </a:endParaRPr>
          </a:p>
          <a:p>
            <a:pPr indent="-228600" lvl="0" marL="228600" rtl="0" algn="just">
              <a:lnSpc>
                <a:spcPct val="80000"/>
              </a:lnSpc>
              <a:spcBef>
                <a:spcPts val="0"/>
              </a:spcBef>
              <a:spcAft>
                <a:spcPts val="0"/>
              </a:spcAft>
              <a:buSzPts val="1960"/>
              <a:buFont typeface="Roboto"/>
              <a:buChar char="•"/>
            </a:pPr>
            <a:r>
              <a:rPr lang="en-US" sz="1960">
                <a:solidFill>
                  <a:schemeClr val="dk1"/>
                </a:solidFill>
                <a:latin typeface="Roboto"/>
                <a:ea typeface="Roboto"/>
                <a:cs typeface="Roboto"/>
                <a:sym typeface="Roboto"/>
              </a:rPr>
              <a:t>Equipped with a Digital Motion Processor (DMP), it fuses gyroscope and accelerometer data to correct sensor drift and enhance motion tracking precision.</a:t>
            </a:r>
            <a:endParaRPr sz="1960">
              <a:solidFill>
                <a:schemeClr val="dk1"/>
              </a:solidFill>
              <a:latin typeface="Roboto"/>
              <a:ea typeface="Roboto"/>
              <a:cs typeface="Roboto"/>
              <a:sym typeface="Roboto"/>
            </a:endParaRPr>
          </a:p>
          <a:p>
            <a:pPr indent="-228600" lvl="0" marL="228600" rtl="0" algn="just">
              <a:lnSpc>
                <a:spcPct val="80000"/>
              </a:lnSpc>
              <a:spcBef>
                <a:spcPts val="0"/>
              </a:spcBef>
              <a:spcAft>
                <a:spcPts val="0"/>
              </a:spcAft>
              <a:buSzPts val="1960"/>
              <a:buFont typeface="Roboto"/>
              <a:buChar char="•"/>
            </a:pPr>
            <a:r>
              <a:rPr lang="en-US" sz="1960">
                <a:solidFill>
                  <a:schemeClr val="dk1"/>
                </a:solidFill>
                <a:latin typeface="Roboto"/>
                <a:ea typeface="Roboto"/>
                <a:cs typeface="Roboto"/>
                <a:sym typeface="Roboto"/>
              </a:rPr>
              <a:t>Communicating via I2C, it integrates seamlessly with microcontrollers, offering low power consumption, a FIFO buffer, motion detection interrupts, and temperature sensing. </a:t>
            </a:r>
            <a:endParaRPr sz="1960">
              <a:solidFill>
                <a:schemeClr val="dk1"/>
              </a:solidFill>
              <a:latin typeface="Roboto"/>
              <a:ea typeface="Roboto"/>
              <a:cs typeface="Roboto"/>
              <a:sym typeface="Roboto"/>
            </a:endParaRPr>
          </a:p>
          <a:p>
            <a:pPr indent="-228600" lvl="0" marL="228600" rtl="0" algn="just">
              <a:lnSpc>
                <a:spcPct val="80000"/>
              </a:lnSpc>
              <a:spcBef>
                <a:spcPts val="0"/>
              </a:spcBef>
              <a:spcAft>
                <a:spcPts val="0"/>
              </a:spcAft>
              <a:buSzPts val="1960"/>
              <a:buFont typeface="Roboto"/>
              <a:buChar char="•"/>
            </a:pPr>
            <a:r>
              <a:rPr lang="en-US" sz="1960">
                <a:solidFill>
                  <a:schemeClr val="dk1"/>
                </a:solidFill>
                <a:latin typeface="Roboto"/>
                <a:ea typeface="Roboto"/>
                <a:cs typeface="Roboto"/>
                <a:sym typeface="Roboto"/>
              </a:rPr>
              <a:t>Widely used in drones, robotics, IMUs, sports analytics, and IoT devices, the MPU6050 is essential for precise and efficient motion-based tasks.</a:t>
            </a:r>
            <a:endParaRPr sz="1960">
              <a:solidFill>
                <a:schemeClr val="dk1"/>
              </a:solidFill>
              <a:latin typeface="Roboto"/>
              <a:ea typeface="Roboto"/>
              <a:cs typeface="Roboto"/>
              <a:sym typeface="Roboto"/>
            </a:endParaRPr>
          </a:p>
        </p:txBody>
      </p:sp>
      <p:pic>
        <p:nvPicPr>
          <p:cNvPr descr="Arduino MPU6050 Tutorial - How MPU6050 Module Works and Interfacing it with  Arduino" id="120" name="Google Shape;120;p22"/>
          <p:cNvPicPr preferRelativeResize="0"/>
          <p:nvPr/>
        </p:nvPicPr>
        <p:blipFill rotWithShape="1">
          <a:blip r:embed="rId3">
            <a:alphaModFix/>
          </a:blip>
          <a:srcRect b="0" l="0" r="0" t="0"/>
          <a:stretch/>
        </p:blipFill>
        <p:spPr>
          <a:xfrm>
            <a:off x="6685722" y="3592029"/>
            <a:ext cx="4475271" cy="2279405"/>
          </a:xfrm>
          <a:prstGeom prst="rect">
            <a:avLst/>
          </a:prstGeom>
          <a:noFill/>
          <a:ln>
            <a:noFill/>
          </a:ln>
        </p:spPr>
      </p:pic>
      <p:pic>
        <p:nvPicPr>
          <p:cNvPr descr="MPU-6050 3-Axis Accelerometer and Gyro Sensor" id="121" name="Google Shape;121;p22"/>
          <p:cNvPicPr preferRelativeResize="0"/>
          <p:nvPr/>
        </p:nvPicPr>
        <p:blipFill rotWithShape="1">
          <a:blip r:embed="rId4">
            <a:alphaModFix/>
          </a:blip>
          <a:srcRect b="0" l="0" r="0" t="0"/>
          <a:stretch/>
        </p:blipFill>
        <p:spPr>
          <a:xfrm>
            <a:off x="7229062" y="212173"/>
            <a:ext cx="3226904" cy="32269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