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3"/>
  </p:notesMasterIdLst>
  <p:sldIdLst>
    <p:sldId id="284" r:id="rId2"/>
    <p:sldId id="558" r:id="rId3"/>
    <p:sldId id="563" r:id="rId4"/>
    <p:sldId id="555" r:id="rId5"/>
    <p:sldId id="533" r:id="rId6"/>
    <p:sldId id="559" r:id="rId7"/>
    <p:sldId id="560" r:id="rId8"/>
    <p:sldId id="561" r:id="rId9"/>
    <p:sldId id="535" r:id="rId10"/>
    <p:sldId id="536" r:id="rId11"/>
    <p:sldId id="537" r:id="rId12"/>
    <p:sldId id="552" r:id="rId13"/>
    <p:sldId id="562" r:id="rId14"/>
    <p:sldId id="564" r:id="rId15"/>
    <p:sldId id="566" r:id="rId16"/>
    <p:sldId id="567" r:id="rId17"/>
    <p:sldId id="568" r:id="rId18"/>
    <p:sldId id="572" r:id="rId19"/>
    <p:sldId id="571" r:id="rId20"/>
    <p:sldId id="570" r:id="rId21"/>
    <p:sldId id="538" r:id="rId2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" initials="w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FAB"/>
    <a:srgbClr val="3295D9"/>
    <a:srgbClr val="2780BA"/>
    <a:srgbClr val="FDB21B"/>
    <a:srgbClr val="B4B4B4"/>
    <a:srgbClr val="1F497D"/>
    <a:srgbClr val="6CB1E0"/>
    <a:srgbClr val="000000"/>
    <a:srgbClr val="CB5F38"/>
    <a:srgbClr val="01B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85529" autoAdjust="0"/>
  </p:normalViewPr>
  <p:slideViewPr>
    <p:cSldViewPr>
      <p:cViewPr varScale="1">
        <p:scale>
          <a:sx n="105" d="100"/>
          <a:sy n="105" d="100"/>
        </p:scale>
        <p:origin x="-1312" y="-104"/>
      </p:cViewPr>
      <p:guideLst>
        <p:guide orient="horz" pos="48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1ED79-504E-4668-BD3A-D30DEA7E6FA4}" type="datetimeFigureOut">
              <a:rPr lang="zh-CN" altLang="en-US" smtClean="0"/>
              <a:pPr/>
              <a:t>16/12/7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3C2CD-ADCF-4DA1-ACFB-6A7865BF1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7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信用支付  合作讨论</a:t>
            </a:r>
            <a:r>
              <a:rPr lang="zh-CN" altLang="en-US" baseline="0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3C2CD-ADCF-4DA1-ACFB-6A7865BF1121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2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3C2CD-ADCF-4DA1-ACFB-6A7865BF112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3C2CD-ADCF-4DA1-ACFB-6A7865BF112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3C2CD-ADCF-4DA1-ACFB-6A7865BF112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8897312-97C7-4AE5-A61A-97E840076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8897312-97C7-4AE5-A61A-97E840076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8897312-97C7-4AE5-A61A-97E840076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432048"/>
          </a:xfrm>
        </p:spPr>
        <p:txBody>
          <a:bodyPr>
            <a:normAutofit/>
          </a:bodyPr>
          <a:lstStyle>
            <a:lvl1pPr algn="l"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9268"/>
            <a:ext cx="8229600" cy="4335868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897312-97C7-4AE5-A61A-97E840076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8897312-97C7-4AE5-A61A-97E840076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8897312-97C7-4AE5-A61A-97E840076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8897312-97C7-4AE5-A61A-97E840076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8897312-97C7-4AE5-A61A-97E840076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8897312-97C7-4AE5-A61A-97E840076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8897312-97C7-4AE5-A61A-97E840076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8897312-97C7-4AE5-A61A-97E840076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42856" y="5290592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D0C6485-7098-4657-BE84-B3D2D0BFD56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3" name="Picture 2" descr="C:\Users\Administrator\信而富新logo\信而富logo-20160106反白透明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04279" y="193204"/>
            <a:ext cx="988201" cy="390516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 descr="C:\Users\Administrator\Desktop\红酒活动\pptb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  <p:sp>
        <p:nvSpPr>
          <p:cNvPr id="32" name="矩形 3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 rot="10800000">
            <a:off x="4572000" y="0"/>
            <a:ext cx="4572000" cy="5715000"/>
          </a:xfrm>
          <a:prstGeom prst="homePlate">
            <a:avLst>
              <a:gd name="adj" fmla="val 15683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2404" y="2209428"/>
            <a:ext cx="5572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亿马联盟信用支付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产品方案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54" y="5280681"/>
            <a:ext cx="19094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诚为本 </a:t>
            </a:r>
            <a:r>
              <a:rPr lang="zh-CN" altLang="en-US" sz="12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信</a:t>
            </a: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12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富  诚信</a:t>
            </a: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</a:t>
            </a:r>
            <a:endParaRPr lang="en-US" altLang="zh-CN" sz="1200" b="1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4029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2016.07.07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177052" y="5286396"/>
            <a:ext cx="1495149" cy="262015"/>
            <a:chOff x="6429203" y="4348166"/>
            <a:chExt cx="1816556" cy="318340"/>
          </a:xfrm>
        </p:grpSpPr>
        <p:sp>
          <p:nvSpPr>
            <p:cNvPr id="14" name="圆角矩形 13"/>
            <p:cNvSpPr/>
            <p:nvPr/>
          </p:nvSpPr>
          <p:spPr>
            <a:xfrm>
              <a:off x="6500826" y="4370398"/>
              <a:ext cx="1563698" cy="285752"/>
            </a:xfrm>
            <a:prstGeom prst="roundRect">
              <a:avLst>
                <a:gd name="adj" fmla="val 45758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203" y="4367355"/>
              <a:ext cx="1571631" cy="29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www.crfchina.com</a:t>
              </a:r>
              <a:endParaRPr lang="zh-CN" altLang="en-US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932560" y="4348166"/>
              <a:ext cx="313199" cy="313200"/>
            </a:xfrm>
            <a:prstGeom prst="roundRect">
              <a:avLst>
                <a:gd name="adj" fmla="val 367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KSO_Shape"/>
            <p:cNvSpPr/>
            <p:nvPr/>
          </p:nvSpPr>
          <p:spPr>
            <a:xfrm>
              <a:off x="8017993" y="4420547"/>
              <a:ext cx="164268" cy="209705"/>
            </a:xfrm>
            <a:custGeom>
              <a:avLst/>
              <a:gdLst/>
              <a:ahLst/>
              <a:cxnLst/>
              <a:rect l="l" t="t" r="r" b="b"/>
              <a:pathLst>
                <a:path w="926557" h="1124410">
                  <a:moveTo>
                    <a:pt x="319502" y="42976"/>
                  </a:moveTo>
                  <a:cubicBezTo>
                    <a:pt x="167768" y="42976"/>
                    <a:pt x="44763" y="161072"/>
                    <a:pt x="44763" y="306750"/>
                  </a:cubicBezTo>
                  <a:cubicBezTo>
                    <a:pt x="44763" y="452429"/>
                    <a:pt x="167768" y="570525"/>
                    <a:pt x="319502" y="570525"/>
                  </a:cubicBezTo>
                  <a:cubicBezTo>
                    <a:pt x="471237" y="570525"/>
                    <a:pt x="594242" y="452429"/>
                    <a:pt x="594242" y="306750"/>
                  </a:cubicBezTo>
                  <a:cubicBezTo>
                    <a:pt x="594242" y="161072"/>
                    <a:pt x="471237" y="42976"/>
                    <a:pt x="319502" y="42976"/>
                  </a:cubicBezTo>
                  <a:close/>
                  <a:moveTo>
                    <a:pt x="319502" y="0"/>
                  </a:moveTo>
                  <a:cubicBezTo>
                    <a:pt x="495959" y="0"/>
                    <a:pt x="639005" y="137337"/>
                    <a:pt x="639005" y="306750"/>
                  </a:cubicBezTo>
                  <a:cubicBezTo>
                    <a:pt x="639005" y="405310"/>
                    <a:pt x="590590" y="493013"/>
                    <a:pt x="515156" y="548896"/>
                  </a:cubicBezTo>
                  <a:lnTo>
                    <a:pt x="582115" y="648710"/>
                  </a:lnTo>
                  <a:lnTo>
                    <a:pt x="602593" y="634624"/>
                  </a:lnTo>
                  <a:cubicBezTo>
                    <a:pt x="861748" y="850694"/>
                    <a:pt x="940987" y="1016410"/>
                    <a:pt x="924472" y="1076071"/>
                  </a:cubicBezTo>
                  <a:cubicBezTo>
                    <a:pt x="918911" y="1116496"/>
                    <a:pt x="880404" y="1127298"/>
                    <a:pt x="856539" y="1123792"/>
                  </a:cubicBezTo>
                  <a:cubicBezTo>
                    <a:pt x="699114" y="1087767"/>
                    <a:pt x="580304" y="803802"/>
                    <a:pt x="527916" y="685990"/>
                  </a:cubicBezTo>
                  <a:lnTo>
                    <a:pt x="547442" y="672559"/>
                  </a:lnTo>
                  <a:lnTo>
                    <a:pt x="479840" y="571786"/>
                  </a:lnTo>
                  <a:cubicBezTo>
                    <a:pt x="432836" y="598404"/>
                    <a:pt x="378006" y="613501"/>
                    <a:pt x="319502" y="613501"/>
                  </a:cubicBezTo>
                  <a:cubicBezTo>
                    <a:pt x="143046" y="613501"/>
                    <a:pt x="0" y="476164"/>
                    <a:pt x="0" y="306750"/>
                  </a:cubicBezTo>
                  <a:cubicBezTo>
                    <a:pt x="0" y="137337"/>
                    <a:pt x="143046" y="0"/>
                    <a:pt x="3195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1344590" y="1714492"/>
            <a:ext cx="71438" cy="71438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224" y="1571616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spc="300" dirty="0" smtClean="0">
                <a:solidFill>
                  <a:schemeClr val="tx1">
                    <a:lumMod val="75000"/>
                  </a:schemeClr>
                </a:solidFill>
                <a:latin typeface="幼圆" pitchFamily="49" charset="-122"/>
                <a:ea typeface="幼圆" pitchFamily="49" charset="-122"/>
              </a:rPr>
              <a:t>科技</a:t>
            </a:r>
            <a:endParaRPr lang="zh-CN" altLang="en-US" sz="1400" b="1" spc="300" dirty="0">
              <a:solidFill>
                <a:schemeClr val="tx1">
                  <a:lumMod val="7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143108" y="3429004"/>
            <a:ext cx="71438" cy="71438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14546" y="3271426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300" dirty="0" smtClean="0">
                <a:solidFill>
                  <a:schemeClr val="tx1">
                    <a:lumMod val="75000"/>
                  </a:schemeClr>
                </a:solidFill>
                <a:latin typeface="幼圆" pitchFamily="49" charset="-122"/>
                <a:ea typeface="幼圆" pitchFamily="49" charset="-122"/>
              </a:rPr>
              <a:t>创新</a:t>
            </a:r>
            <a:endParaRPr lang="zh-CN" altLang="en-US" b="1" spc="300" dirty="0">
              <a:solidFill>
                <a:schemeClr val="tx1">
                  <a:lumMod val="7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500298" y="4714888"/>
            <a:ext cx="71438" cy="71438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4058" y="4803989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300" dirty="0" smtClean="0">
                <a:solidFill>
                  <a:schemeClr val="tx1">
                    <a:lumMod val="75000"/>
                  </a:schemeClr>
                </a:solidFill>
                <a:latin typeface="幼圆" pitchFamily="49" charset="-122"/>
                <a:ea typeface="幼圆" pitchFamily="49" charset="-122"/>
              </a:rPr>
              <a:t>互联网</a:t>
            </a:r>
            <a:endParaRPr lang="zh-CN" altLang="en-US" sz="1400" b="1" spc="300" dirty="0">
              <a:solidFill>
                <a:schemeClr val="tx1">
                  <a:lumMod val="7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21094" y="2143120"/>
            <a:ext cx="71438" cy="71438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1626" y="212660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spc="300" dirty="0" smtClean="0">
                <a:solidFill>
                  <a:schemeClr val="tx1">
                    <a:lumMod val="75000"/>
                  </a:schemeClr>
                </a:solidFill>
                <a:latin typeface="幼圆" pitchFamily="49" charset="-122"/>
                <a:ea typeface="幼圆" pitchFamily="49" charset="-122"/>
              </a:rPr>
              <a:t>普惠金融</a:t>
            </a:r>
            <a:endParaRPr lang="zh-CN" altLang="en-US" sz="900" b="1" spc="300" dirty="0">
              <a:solidFill>
                <a:schemeClr val="tx1">
                  <a:lumMod val="7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026" name="Picture 2" descr="C:\Users\Administrator\信而富新logo\信而富logo-20160106反白透明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8295" y="306744"/>
            <a:ext cx="988201" cy="390516"/>
          </a:xfrm>
          <a:prstGeom prst="rect">
            <a:avLst/>
          </a:prstGeom>
          <a:noFill/>
        </p:spPr>
      </p:pic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0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37252"/>
            <a:ext cx="2705706" cy="28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600" y="5100781"/>
            <a:ext cx="5262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信用支付：用户只需要输入短信验证码即可完成支付，无需跳出游戏环节。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产品原型：短信验证码完成支付</a:t>
            </a:r>
            <a:endParaRPr lang="zh-CN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97260"/>
            <a:ext cx="7684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559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产品原型：信用支付主页面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还款项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13284"/>
            <a:ext cx="768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745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产品原型：还款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选择还款项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41276"/>
            <a:ext cx="768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产品原型：还款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41276"/>
            <a:ext cx="768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2"/>
          <a:stretch/>
        </p:blipFill>
        <p:spPr>
          <a:xfrm rot="10800000">
            <a:off x="8490363" y="24634"/>
            <a:ext cx="634666" cy="626024"/>
          </a:xfrm>
          <a:prstGeom prst="rect">
            <a:avLst/>
          </a:prstGeom>
        </p:spPr>
      </p:pic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2065412"/>
            <a:ext cx="82296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2200" b="1" dirty="0" smtClean="0"/>
              <a:t>开放申请机制</a:t>
            </a:r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zh-CN" altLang="en-US" sz="2200" b="1" dirty="0" smtClean="0"/>
              <a:t>用于新游戏，适用于新用户申请</a:t>
            </a:r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zh-CN" altLang="en-US" sz="2200" b="1" dirty="0" smtClean="0"/>
              <a:t>如无尽远征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信用支付的入口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9308"/>
            <a:ext cx="7665804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实名认证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01316"/>
            <a:ext cx="7665804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补充信息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学生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41276"/>
            <a:ext cx="7665804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补充信息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工薪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7300"/>
            <a:ext cx="7665804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补充信息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补充亲属信息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13284"/>
            <a:ext cx="7665804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2"/>
          <a:stretch/>
        </p:blipFill>
        <p:spPr>
          <a:xfrm rot="10800000">
            <a:off x="8490363" y="24634"/>
            <a:ext cx="634666" cy="626024"/>
          </a:xfrm>
          <a:prstGeom prst="rect">
            <a:avLst/>
          </a:prstGeom>
        </p:spPr>
      </p:pic>
      <p:grpSp>
        <p:nvGrpSpPr>
          <p:cNvPr id="3" name="组合 49"/>
          <p:cNvGrpSpPr/>
          <p:nvPr/>
        </p:nvGrpSpPr>
        <p:grpSpPr>
          <a:xfrm>
            <a:off x="3635896" y="1561356"/>
            <a:ext cx="1854943" cy="1908000"/>
            <a:chOff x="2629693" y="1777382"/>
            <a:chExt cx="1854943" cy="1908000"/>
          </a:xfrm>
        </p:grpSpPr>
        <p:sp>
          <p:nvSpPr>
            <p:cNvPr id="36" name="Rectangle 17"/>
            <p:cNvSpPr/>
            <p:nvPr/>
          </p:nvSpPr>
          <p:spPr bwMode="auto">
            <a:xfrm>
              <a:off x="2629693" y="1777382"/>
              <a:ext cx="1854943" cy="1908000"/>
            </a:xfrm>
            <a:prstGeom prst="rect">
              <a:avLst/>
            </a:prstGeom>
            <a:solidFill>
              <a:srgbClr val="2780B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12" tIns="91412" rIns="0" bIns="68571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68546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体验流程</a:t>
              </a:r>
              <a:endParaRPr lang="en-US" altLang="zh-CN" sz="16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  <a:p>
              <a:pPr algn="ctr" defTabSz="685466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black">
            <a:xfrm>
              <a:off x="3147194" y="2137420"/>
              <a:ext cx="828000" cy="756000"/>
            </a:xfrm>
            <a:custGeom>
              <a:avLst/>
              <a:gdLst>
                <a:gd name="T0" fmla="*/ 300 w 300"/>
                <a:gd name="T1" fmla="*/ 201 h 255"/>
                <a:gd name="T2" fmla="*/ 288 w 300"/>
                <a:gd name="T3" fmla="*/ 210 h 255"/>
                <a:gd name="T4" fmla="*/ 285 w 300"/>
                <a:gd name="T5" fmla="*/ 214 h 255"/>
                <a:gd name="T6" fmla="*/ 266 w 300"/>
                <a:gd name="T7" fmla="*/ 230 h 255"/>
                <a:gd name="T8" fmla="*/ 229 w 300"/>
                <a:gd name="T9" fmla="*/ 245 h 255"/>
                <a:gd name="T10" fmla="*/ 169 w 300"/>
                <a:gd name="T11" fmla="*/ 253 h 255"/>
                <a:gd name="T12" fmla="*/ 47 w 300"/>
                <a:gd name="T13" fmla="*/ 231 h 255"/>
                <a:gd name="T14" fmla="*/ 47 w 300"/>
                <a:gd name="T15" fmla="*/ 186 h 255"/>
                <a:gd name="T16" fmla="*/ 89 w 300"/>
                <a:gd name="T17" fmla="*/ 168 h 255"/>
                <a:gd name="T18" fmla="*/ 130 w 300"/>
                <a:gd name="T19" fmla="*/ 171 h 255"/>
                <a:gd name="T20" fmla="*/ 163 w 300"/>
                <a:gd name="T21" fmla="*/ 174 h 255"/>
                <a:gd name="T22" fmla="*/ 198 w 300"/>
                <a:gd name="T23" fmla="*/ 169 h 255"/>
                <a:gd name="T24" fmla="*/ 219 w 300"/>
                <a:gd name="T25" fmla="*/ 182 h 255"/>
                <a:gd name="T26" fmla="*/ 201 w 300"/>
                <a:gd name="T27" fmla="*/ 195 h 255"/>
                <a:gd name="T28" fmla="*/ 174 w 300"/>
                <a:gd name="T29" fmla="*/ 194 h 255"/>
                <a:gd name="T30" fmla="*/ 144 w 300"/>
                <a:gd name="T31" fmla="*/ 202 h 255"/>
                <a:gd name="T32" fmla="*/ 177 w 300"/>
                <a:gd name="T33" fmla="*/ 217 h 255"/>
                <a:gd name="T34" fmla="*/ 223 w 300"/>
                <a:gd name="T35" fmla="*/ 218 h 255"/>
                <a:gd name="T36" fmla="*/ 255 w 300"/>
                <a:gd name="T37" fmla="*/ 209 h 255"/>
                <a:gd name="T38" fmla="*/ 287 w 300"/>
                <a:gd name="T39" fmla="*/ 193 h 255"/>
                <a:gd name="T40" fmla="*/ 300 w 300"/>
                <a:gd name="T41" fmla="*/ 201 h 255"/>
                <a:gd name="T42" fmla="*/ 34 w 300"/>
                <a:gd name="T43" fmla="*/ 173 h 255"/>
                <a:gd name="T44" fmla="*/ 0 w 300"/>
                <a:gd name="T45" fmla="*/ 173 h 255"/>
                <a:gd name="T46" fmla="*/ 0 w 300"/>
                <a:gd name="T47" fmla="*/ 240 h 255"/>
                <a:gd name="T48" fmla="*/ 34 w 300"/>
                <a:gd name="T49" fmla="*/ 240 h 255"/>
                <a:gd name="T50" fmla="*/ 39 w 300"/>
                <a:gd name="T51" fmla="*/ 235 h 255"/>
                <a:gd name="T52" fmla="*/ 39 w 300"/>
                <a:gd name="T53" fmla="*/ 177 h 255"/>
                <a:gd name="T54" fmla="*/ 34 w 300"/>
                <a:gd name="T55" fmla="*/ 173 h 255"/>
                <a:gd name="T56" fmla="*/ 246 w 300"/>
                <a:gd name="T57" fmla="*/ 24 h 255"/>
                <a:gd name="T58" fmla="*/ 246 w 300"/>
                <a:gd name="T59" fmla="*/ 147 h 255"/>
                <a:gd name="T60" fmla="*/ 123 w 300"/>
                <a:gd name="T61" fmla="*/ 147 h 255"/>
                <a:gd name="T62" fmla="*/ 123 w 300"/>
                <a:gd name="T63" fmla="*/ 122 h 255"/>
                <a:gd name="T64" fmla="*/ 99 w 300"/>
                <a:gd name="T65" fmla="*/ 122 h 255"/>
                <a:gd name="T66" fmla="*/ 99 w 300"/>
                <a:gd name="T67" fmla="*/ 0 h 255"/>
                <a:gd name="T68" fmla="*/ 221 w 300"/>
                <a:gd name="T69" fmla="*/ 0 h 255"/>
                <a:gd name="T70" fmla="*/ 221 w 300"/>
                <a:gd name="T71" fmla="*/ 24 h 255"/>
                <a:gd name="T72" fmla="*/ 246 w 300"/>
                <a:gd name="T73" fmla="*/ 24 h 255"/>
                <a:gd name="T74" fmla="*/ 123 w 300"/>
                <a:gd name="T75" fmla="*/ 116 h 255"/>
                <a:gd name="T76" fmla="*/ 123 w 300"/>
                <a:gd name="T77" fmla="*/ 24 h 255"/>
                <a:gd name="T78" fmla="*/ 215 w 300"/>
                <a:gd name="T79" fmla="*/ 24 h 255"/>
                <a:gd name="T80" fmla="*/ 215 w 300"/>
                <a:gd name="T81" fmla="*/ 6 h 255"/>
                <a:gd name="T82" fmla="*/ 105 w 300"/>
                <a:gd name="T83" fmla="*/ 6 h 255"/>
                <a:gd name="T84" fmla="*/ 105 w 300"/>
                <a:gd name="T85" fmla="*/ 116 h 255"/>
                <a:gd name="T86" fmla="*/ 123 w 300"/>
                <a:gd name="T87" fmla="*/ 116 h 255"/>
                <a:gd name="T88" fmla="*/ 224 w 300"/>
                <a:gd name="T89" fmla="*/ 85 h 255"/>
                <a:gd name="T90" fmla="*/ 183 w 300"/>
                <a:gd name="T91" fmla="*/ 56 h 255"/>
                <a:gd name="T92" fmla="*/ 183 w 300"/>
                <a:gd name="T93" fmla="*/ 76 h 255"/>
                <a:gd name="T94" fmla="*/ 145 w 300"/>
                <a:gd name="T95" fmla="*/ 76 h 255"/>
                <a:gd name="T96" fmla="*/ 145 w 300"/>
                <a:gd name="T97" fmla="*/ 94 h 255"/>
                <a:gd name="T98" fmla="*/ 183 w 300"/>
                <a:gd name="T99" fmla="*/ 94 h 255"/>
                <a:gd name="T100" fmla="*/ 183 w 300"/>
                <a:gd name="T101" fmla="*/ 115 h 255"/>
                <a:gd name="T102" fmla="*/ 224 w 300"/>
                <a:gd name="T103" fmla="*/ 8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" h="255">
                  <a:moveTo>
                    <a:pt x="300" y="201"/>
                  </a:moveTo>
                  <a:cubicBezTo>
                    <a:pt x="300" y="201"/>
                    <a:pt x="299" y="202"/>
                    <a:pt x="288" y="210"/>
                  </a:cubicBezTo>
                  <a:cubicBezTo>
                    <a:pt x="288" y="210"/>
                    <a:pt x="286" y="214"/>
                    <a:pt x="285" y="214"/>
                  </a:cubicBezTo>
                  <a:cubicBezTo>
                    <a:pt x="280" y="218"/>
                    <a:pt x="275" y="223"/>
                    <a:pt x="266" y="230"/>
                  </a:cubicBezTo>
                  <a:cubicBezTo>
                    <a:pt x="257" y="231"/>
                    <a:pt x="238" y="240"/>
                    <a:pt x="229" y="245"/>
                  </a:cubicBezTo>
                  <a:cubicBezTo>
                    <a:pt x="212" y="244"/>
                    <a:pt x="187" y="248"/>
                    <a:pt x="169" y="253"/>
                  </a:cubicBezTo>
                  <a:cubicBezTo>
                    <a:pt x="143" y="249"/>
                    <a:pt x="140" y="255"/>
                    <a:pt x="47" y="231"/>
                  </a:cubicBezTo>
                  <a:cubicBezTo>
                    <a:pt x="47" y="231"/>
                    <a:pt x="47" y="194"/>
                    <a:pt x="47" y="186"/>
                  </a:cubicBezTo>
                  <a:cubicBezTo>
                    <a:pt x="64" y="182"/>
                    <a:pt x="69" y="171"/>
                    <a:pt x="89" y="168"/>
                  </a:cubicBezTo>
                  <a:cubicBezTo>
                    <a:pt x="103" y="166"/>
                    <a:pt x="116" y="167"/>
                    <a:pt x="130" y="171"/>
                  </a:cubicBezTo>
                  <a:cubicBezTo>
                    <a:pt x="139" y="174"/>
                    <a:pt x="148" y="176"/>
                    <a:pt x="163" y="174"/>
                  </a:cubicBezTo>
                  <a:cubicBezTo>
                    <a:pt x="176" y="173"/>
                    <a:pt x="181" y="169"/>
                    <a:pt x="198" y="169"/>
                  </a:cubicBezTo>
                  <a:cubicBezTo>
                    <a:pt x="209" y="169"/>
                    <a:pt x="220" y="176"/>
                    <a:pt x="219" y="182"/>
                  </a:cubicBezTo>
                  <a:cubicBezTo>
                    <a:pt x="219" y="188"/>
                    <a:pt x="208" y="194"/>
                    <a:pt x="201" y="195"/>
                  </a:cubicBezTo>
                  <a:cubicBezTo>
                    <a:pt x="185" y="195"/>
                    <a:pt x="189" y="194"/>
                    <a:pt x="174" y="194"/>
                  </a:cubicBezTo>
                  <a:cubicBezTo>
                    <a:pt x="156" y="194"/>
                    <a:pt x="155" y="197"/>
                    <a:pt x="144" y="202"/>
                  </a:cubicBezTo>
                  <a:cubicBezTo>
                    <a:pt x="155" y="205"/>
                    <a:pt x="162" y="209"/>
                    <a:pt x="177" y="217"/>
                  </a:cubicBezTo>
                  <a:cubicBezTo>
                    <a:pt x="193" y="215"/>
                    <a:pt x="209" y="217"/>
                    <a:pt x="223" y="218"/>
                  </a:cubicBezTo>
                  <a:cubicBezTo>
                    <a:pt x="235" y="215"/>
                    <a:pt x="241" y="210"/>
                    <a:pt x="255" y="209"/>
                  </a:cubicBezTo>
                  <a:cubicBezTo>
                    <a:pt x="264" y="202"/>
                    <a:pt x="276" y="191"/>
                    <a:pt x="287" y="193"/>
                  </a:cubicBezTo>
                  <a:cubicBezTo>
                    <a:pt x="293" y="194"/>
                    <a:pt x="300" y="201"/>
                    <a:pt x="300" y="201"/>
                  </a:cubicBezTo>
                  <a:close/>
                  <a:moveTo>
                    <a:pt x="34" y="173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7" y="240"/>
                    <a:pt x="39" y="238"/>
                    <a:pt x="39" y="235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9" y="175"/>
                    <a:pt x="37" y="173"/>
                    <a:pt x="34" y="173"/>
                  </a:cubicBezTo>
                  <a:close/>
                  <a:moveTo>
                    <a:pt x="246" y="24"/>
                  </a:moveTo>
                  <a:cubicBezTo>
                    <a:pt x="246" y="147"/>
                    <a:pt x="246" y="147"/>
                    <a:pt x="246" y="147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123" y="122"/>
                    <a:pt x="123" y="122"/>
                    <a:pt x="123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24"/>
                    <a:pt x="221" y="24"/>
                    <a:pt x="221" y="24"/>
                  </a:cubicBezTo>
                  <a:lnTo>
                    <a:pt x="246" y="24"/>
                  </a:lnTo>
                  <a:close/>
                  <a:moveTo>
                    <a:pt x="123" y="116"/>
                  </a:moveTo>
                  <a:cubicBezTo>
                    <a:pt x="123" y="24"/>
                    <a:pt x="123" y="24"/>
                    <a:pt x="123" y="24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5" y="116"/>
                    <a:pt x="105" y="116"/>
                    <a:pt x="105" y="116"/>
                  </a:cubicBezTo>
                  <a:lnTo>
                    <a:pt x="123" y="116"/>
                  </a:lnTo>
                  <a:close/>
                  <a:moveTo>
                    <a:pt x="224" y="85"/>
                  </a:moveTo>
                  <a:cubicBezTo>
                    <a:pt x="183" y="56"/>
                    <a:pt x="183" y="56"/>
                    <a:pt x="183" y="56"/>
                  </a:cubicBezTo>
                  <a:cubicBezTo>
                    <a:pt x="183" y="76"/>
                    <a:pt x="183" y="76"/>
                    <a:pt x="183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3" y="115"/>
                    <a:pt x="183" y="115"/>
                    <a:pt x="183" y="115"/>
                  </a:cubicBezTo>
                  <a:lnTo>
                    <a:pt x="224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1735" tIns="30867" rIns="61735" bIns="3086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获得额度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7300"/>
            <a:ext cx="7665804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 rot="5400000">
            <a:off x="3111608" y="-1851977"/>
            <a:ext cx="2920782" cy="6624737"/>
          </a:xfrm>
          <a:prstGeom prst="homePlate">
            <a:avLst>
              <a:gd name="adj" fmla="val 37499"/>
            </a:avLst>
          </a:prstGeom>
          <a:solidFill>
            <a:srgbClr val="329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07230" y="3346878"/>
            <a:ext cx="3044423" cy="752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诚为本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信而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富 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诚信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中国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50" y="4169540"/>
            <a:ext cx="1740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www.crfchina.com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4968" y="1022332"/>
            <a:ext cx="4535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spc="3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8000" b="1" spc="-3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6216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2"/>
          <a:stretch/>
        </p:blipFill>
        <p:spPr>
          <a:xfrm rot="10800000">
            <a:off x="8490363" y="24634"/>
            <a:ext cx="634666" cy="626024"/>
          </a:xfrm>
          <a:prstGeom prst="rect">
            <a:avLst/>
          </a:prstGeom>
        </p:spPr>
      </p:pic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2425452"/>
            <a:ext cx="822960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2200" b="1" dirty="0" smtClean="0"/>
              <a:t>白名单机制</a:t>
            </a:r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zh-CN" altLang="en-US" sz="2200" b="1" dirty="0" smtClean="0"/>
              <a:t>用于老游戏，用户数据有一定的积累量</a:t>
            </a:r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zh-CN" altLang="en-US" sz="2200" b="1" dirty="0" smtClean="0"/>
              <a:t>如魔霸之王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b="1" dirty="0" smtClean="0"/>
              <a:t>产品原型</a:t>
            </a:r>
            <a:r>
              <a:rPr lang="en-US" altLang="zh-CN" sz="2200" b="1" dirty="0" smtClean="0"/>
              <a:t>-</a:t>
            </a:r>
            <a:r>
              <a:rPr lang="zh-CN" altLang="en-US" sz="2200" b="1" dirty="0" smtClean="0"/>
              <a:t>信用支付的入口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13764"/>
            <a:ext cx="768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申请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0881" y="5100781"/>
            <a:ext cx="7725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预授信身份认证：由于是预审批技术，白名单用户只需提供姓名、身份证号、银行卡、预留手机四项基本信息。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97260"/>
            <a:ext cx="768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023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短信验证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13284"/>
            <a:ext cx="768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023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产品原型：获得额度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13284"/>
            <a:ext cx="768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产品原型：信用支付主页面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41276"/>
            <a:ext cx="768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产品原型：信用支付嵌入游戏钻石支付环节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7312-97C7-4AE5-A61A-97E840076D4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568" y="5172789"/>
            <a:ext cx="46474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信用支付：获得额度用户可在钻石支付环节中选择信用信用支付。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9748"/>
            <a:ext cx="768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640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10975</TotalTime>
  <Words>180</Words>
  <Application>Microsoft Macintosh PowerPoint</Application>
  <PresentationFormat>On-screen Show (16:10)</PresentationFormat>
  <Paragraphs>59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主题</vt:lpstr>
      <vt:lpstr>PowerPoint Presentation</vt:lpstr>
      <vt:lpstr>PowerPoint Presentation</vt:lpstr>
      <vt:lpstr>白名单机制  用于老游戏，用户数据有一定的积累量  如魔霸之王</vt:lpstr>
      <vt:lpstr>产品原型-信用支付的入口</vt:lpstr>
      <vt:lpstr>产品原型-申请</vt:lpstr>
      <vt:lpstr>产品原型-短信验证</vt:lpstr>
      <vt:lpstr>产品原型：获得额度</vt:lpstr>
      <vt:lpstr>产品原型：信用支付主页面</vt:lpstr>
      <vt:lpstr>产品原型：信用支付嵌入游戏钻石支付环节</vt:lpstr>
      <vt:lpstr>产品原型：短信验证码完成支付</vt:lpstr>
      <vt:lpstr>产品原型：信用支付主页面-还款项</vt:lpstr>
      <vt:lpstr>产品原型：还款-选择还款项</vt:lpstr>
      <vt:lpstr>产品原型：还款</vt:lpstr>
      <vt:lpstr>开放申请机制  用于新游戏，适用于新用户申请  如无尽远征</vt:lpstr>
      <vt:lpstr>产品原型-信用支付的入口</vt:lpstr>
      <vt:lpstr>产品原型-实名认证</vt:lpstr>
      <vt:lpstr>产品原型-补充信息-学生</vt:lpstr>
      <vt:lpstr>产品原型-补充信息-工薪</vt:lpstr>
      <vt:lpstr>产品原型-补充信息-补充亲属信息</vt:lpstr>
      <vt:lpstr>产品原型-获得额度</vt:lpstr>
      <vt:lpstr>PowerPoint Presentation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banson</cp:lastModifiedBy>
  <cp:revision>755</cp:revision>
  <dcterms:created xsi:type="dcterms:W3CDTF">2015-11-27T05:35:32Z</dcterms:created>
  <dcterms:modified xsi:type="dcterms:W3CDTF">2016-12-07T08:16:03Z</dcterms:modified>
</cp:coreProperties>
</file>