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8.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张磊" initials="张" lastIdx="4" clrIdx="0"/>
  <p:cmAuthor id="1" name="Lei Zhang" initials="LZ" lastIdx="1" clrIdx="1">
    <p:extLst>
      <p:ext uri="{19B8F6BF-5375-455C-9EA6-DF929625EA0E}">
        <p15:presenceInfo xmlns:p15="http://schemas.microsoft.com/office/powerpoint/2012/main" userId="" providerId=""/>
      </p:ext>
    </p:extLst>
  </p:cmAuthor>
  <p:cmAuthor id="2" name="Lei Zhang" initials="LZ [2]" lastIdx="1" clrIdx="2">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8"/>
    <p:restoredTop sz="94664"/>
  </p:normalViewPr>
  <p:slideViewPr>
    <p:cSldViewPr snapToGrid="0" snapToObjects="1">
      <p:cViewPr varScale="1">
        <p:scale>
          <a:sx n="103" d="100"/>
          <a:sy n="103" d="100"/>
        </p:scale>
        <p:origin x="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DengXian" charset="-122"/>
                <a:ea typeface="DengXian" charset="-122"/>
                <a:cs typeface="DengXian" charset="-122"/>
              </a:defRPr>
            </a:pPr>
            <a:r>
              <a:rPr lang="zh-CN" dirty="0"/>
              <a:t>正威国际集团经营数据</a:t>
            </a:r>
            <a:r>
              <a:rPr lang="zh-CN" dirty="0" smtClean="0"/>
              <a:t>统计</a:t>
            </a:r>
            <a:r>
              <a:rPr lang="en-US" altLang="zh-CN" dirty="0" smtClean="0"/>
              <a:t>(</a:t>
            </a:r>
            <a:r>
              <a:rPr lang="zh-CN" altLang="en-US" dirty="0" smtClean="0"/>
              <a:t>单位</a:t>
            </a:r>
            <a:r>
              <a:rPr lang="en-US" altLang="zh-CN" dirty="0" smtClean="0"/>
              <a:t>:</a:t>
            </a:r>
            <a:r>
              <a:rPr lang="zh-CN" altLang="en-US" dirty="0" smtClean="0"/>
              <a:t> 百万美元</a:t>
            </a:r>
            <a:r>
              <a:rPr lang="en-US" altLang="zh-CN" dirty="0" smtClean="0"/>
              <a:t>)</a:t>
            </a:r>
            <a:endParaRPr lang="zh-CN"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DengXian" charset="-122"/>
              <a:ea typeface="DengXian" charset="-122"/>
              <a:cs typeface="DengXian" charset="-122"/>
            </a:defRPr>
          </a:pPr>
          <a:endParaRPr lang="zh-CN"/>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工作表1!$B$1</c:f>
              <c:strCache>
                <c:ptCount val="1"/>
                <c:pt idx="0">
                  <c:v>营业收入</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工作表1!$A$2:$A$6</c:f>
              <c:strCache>
                <c:ptCount val="5"/>
                <c:pt idx="0">
                  <c:v>2013(387位)</c:v>
                </c:pt>
                <c:pt idx="1">
                  <c:v>2014(295位)</c:v>
                </c:pt>
                <c:pt idx="2">
                  <c:v>2015(247位)</c:v>
                </c:pt>
                <c:pt idx="3">
                  <c:v>2016(190位)</c:v>
                </c:pt>
                <c:pt idx="4">
                  <c:v>2017(183位)</c:v>
                </c:pt>
              </c:strCache>
            </c:strRef>
          </c:cat>
          <c:val>
            <c:numRef>
              <c:f>工作表1!$B$2:$B$6</c:f>
              <c:numCache>
                <c:formatCode>General</c:formatCode>
                <c:ptCount val="5"/>
                <c:pt idx="0">
                  <c:v>29588.3</c:v>
                </c:pt>
                <c:pt idx="1">
                  <c:v>38030.2</c:v>
                </c:pt>
                <c:pt idx="2">
                  <c:v>43611.7</c:v>
                </c:pt>
                <c:pt idx="3">
                  <c:v>47795.1</c:v>
                </c:pt>
                <c:pt idx="4">
                  <c:v>49676.7</c:v>
                </c:pt>
              </c:numCache>
            </c:numRef>
          </c:val>
        </c:ser>
        <c:ser>
          <c:idx val="1"/>
          <c:order val="1"/>
          <c:tx>
            <c:strRef>
              <c:f>工作表1!$C$1</c:f>
              <c:strCache>
                <c:ptCount val="1"/>
                <c:pt idx="0">
                  <c:v>利润</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工作表1!$A$2:$A$6</c:f>
              <c:strCache>
                <c:ptCount val="5"/>
                <c:pt idx="0">
                  <c:v>2013(387位)</c:v>
                </c:pt>
                <c:pt idx="1">
                  <c:v>2014(295位)</c:v>
                </c:pt>
                <c:pt idx="2">
                  <c:v>2015(247位)</c:v>
                </c:pt>
                <c:pt idx="3">
                  <c:v>2016(190位)</c:v>
                </c:pt>
                <c:pt idx="4">
                  <c:v>2017(183位)</c:v>
                </c:pt>
              </c:strCache>
            </c:strRef>
          </c:cat>
          <c:val>
            <c:numRef>
              <c:f>工作表1!$C$2:$C$6</c:f>
              <c:numCache>
                <c:formatCode>General</c:formatCode>
                <c:ptCount val="5"/>
                <c:pt idx="0">
                  <c:v>569.2</c:v>
                </c:pt>
                <c:pt idx="1">
                  <c:v>833.3</c:v>
                </c:pt>
                <c:pt idx="2">
                  <c:v>957.7</c:v>
                </c:pt>
                <c:pt idx="3">
                  <c:v>1140.5</c:v>
                </c:pt>
                <c:pt idx="4">
                  <c:v>1199.9</c:v>
                </c:pt>
              </c:numCache>
            </c:numRef>
          </c:val>
        </c:ser>
        <c:ser>
          <c:idx val="2"/>
          <c:order val="2"/>
          <c:tx>
            <c:strRef>
              <c:f>工作表1!$D$1</c:f>
              <c:strCache>
                <c:ptCount val="1"/>
                <c:pt idx="0">
                  <c:v>净利率</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工作表1!$A$2:$A$6</c:f>
              <c:strCache>
                <c:ptCount val="5"/>
                <c:pt idx="0">
                  <c:v>2013(387位)</c:v>
                </c:pt>
                <c:pt idx="1">
                  <c:v>2014(295位)</c:v>
                </c:pt>
                <c:pt idx="2">
                  <c:v>2015(247位)</c:v>
                </c:pt>
                <c:pt idx="3">
                  <c:v>2016(190位)</c:v>
                </c:pt>
                <c:pt idx="4">
                  <c:v>2017(183位)</c:v>
                </c:pt>
              </c:strCache>
            </c:strRef>
          </c:cat>
          <c:val>
            <c:numRef>
              <c:f>工作表1!$D$2:$D$6</c:f>
              <c:numCache>
                <c:formatCode>0.00%</c:formatCode>
                <c:ptCount val="5"/>
                <c:pt idx="0">
                  <c:v>0.019</c:v>
                </c:pt>
                <c:pt idx="1">
                  <c:v>0.022</c:v>
                </c:pt>
                <c:pt idx="2">
                  <c:v>0.022</c:v>
                </c:pt>
                <c:pt idx="3">
                  <c:v>0.024</c:v>
                </c:pt>
                <c:pt idx="4">
                  <c:v>0.024</c:v>
                </c:pt>
              </c:numCache>
            </c:numRef>
          </c:val>
        </c:ser>
        <c:dLbls>
          <c:showLegendKey val="0"/>
          <c:showVal val="1"/>
          <c:showCatName val="0"/>
          <c:showSerName val="0"/>
          <c:showPercent val="0"/>
          <c:showBubbleSize val="0"/>
        </c:dLbls>
        <c:gapWidth val="65"/>
        <c:shape val="box"/>
        <c:axId val="1528378944"/>
        <c:axId val="1531465696"/>
        <c:axId val="0"/>
      </c:bar3DChart>
      <c:catAx>
        <c:axId val="15283789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DengXian" charset="-122"/>
                <a:ea typeface="DengXian" charset="-122"/>
                <a:cs typeface="DengXian" charset="-122"/>
              </a:defRPr>
            </a:pPr>
            <a:endParaRPr lang="zh-CN"/>
          </a:p>
        </c:txPr>
        <c:crossAx val="1531465696"/>
        <c:crosses val="autoZero"/>
        <c:auto val="1"/>
        <c:lblAlgn val="ctr"/>
        <c:lblOffset val="100"/>
        <c:noMultiLvlLbl val="0"/>
      </c:catAx>
      <c:valAx>
        <c:axId val="1531465696"/>
        <c:scaling>
          <c:orientation val="minMax"/>
        </c:scaling>
        <c:delete val="0"/>
        <c:axPos val="l"/>
        <c:majorGridlines>
          <c:spPr>
            <a:ln w="9525" cap="flat" cmpd="sng" algn="ctr">
              <a:solidFill>
                <a:schemeClr val="dk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crossAx val="152837894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latin typeface="DengXian" charset="-122"/>
          <a:ea typeface="DengXian" charset="-122"/>
          <a:cs typeface="DengXian"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DengXian" charset="-122"/>
              <a:ea typeface="DengXian" charset="-122"/>
              <a:cs typeface="DengXian" charset="-122"/>
            </a:defRPr>
          </a:pPr>
          <a:endParaRPr lang="zh-CN"/>
        </a:p>
      </c:txPr>
    </c:title>
    <c:autoTitleDeleted val="0"/>
    <c:plotArea>
      <c:layout/>
      <c:doughnutChart>
        <c:varyColors val="1"/>
        <c:ser>
          <c:idx val="0"/>
          <c:order val="0"/>
          <c:tx>
            <c:strRef>
              <c:f>工作表1!$B$1</c:f>
              <c:strCache>
                <c:ptCount val="1"/>
                <c:pt idx="0">
                  <c:v>铜矿保有量(万吨)</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DengXian" charset="-122"/>
                    <a:ea typeface="DengXian" charset="-122"/>
                    <a:cs typeface="DengXian" charset="-122"/>
                  </a:defRPr>
                </a:pPr>
                <a:endParaRPr lang="zh-CN"/>
              </a:p>
            </c:txP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工作表1!$A$2:$A$12</c:f>
              <c:strCache>
                <c:ptCount val="11"/>
                <c:pt idx="0">
                  <c:v>智利</c:v>
                </c:pt>
                <c:pt idx="1">
                  <c:v>秘鲁</c:v>
                </c:pt>
                <c:pt idx="2">
                  <c:v>墨西哥</c:v>
                </c:pt>
                <c:pt idx="3">
                  <c:v>美国</c:v>
                </c:pt>
                <c:pt idx="4">
                  <c:v>俄罗斯</c:v>
                </c:pt>
                <c:pt idx="5">
                  <c:v>赞比亚</c:v>
                </c:pt>
                <c:pt idx="6">
                  <c:v>刚果</c:v>
                </c:pt>
                <c:pt idx="7">
                  <c:v>中国</c:v>
                </c:pt>
                <c:pt idx="8">
                  <c:v>澳大利亚</c:v>
                </c:pt>
                <c:pt idx="9">
                  <c:v>加拿大</c:v>
                </c:pt>
                <c:pt idx="10">
                  <c:v>其他国家</c:v>
                </c:pt>
              </c:strCache>
            </c:strRef>
          </c:cat>
          <c:val>
            <c:numRef>
              <c:f>工作表1!$B$2:$B$12</c:f>
              <c:numCache>
                <c:formatCode>#,##0</c:formatCode>
                <c:ptCount val="11"/>
                <c:pt idx="0">
                  <c:v>210000.0</c:v>
                </c:pt>
                <c:pt idx="1">
                  <c:v>81000.0</c:v>
                </c:pt>
                <c:pt idx="2">
                  <c:v>46000.0</c:v>
                </c:pt>
                <c:pt idx="3">
                  <c:v>35000.0</c:v>
                </c:pt>
                <c:pt idx="4">
                  <c:v>30000.0</c:v>
                </c:pt>
                <c:pt idx="5">
                  <c:v>20000.0</c:v>
                </c:pt>
                <c:pt idx="6">
                  <c:v>20000.0</c:v>
                </c:pt>
                <c:pt idx="7">
                  <c:v>28000.0</c:v>
                </c:pt>
                <c:pt idx="8">
                  <c:v>89000.0</c:v>
                </c:pt>
                <c:pt idx="9">
                  <c:v>11000.0</c:v>
                </c:pt>
                <c:pt idx="10">
                  <c:v>150000.0</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DengXian" charset="-122"/>
              <a:ea typeface="DengXian" charset="-122"/>
              <a:cs typeface="DengXian" charset="-122"/>
            </a:defRPr>
          </a:pPr>
          <a:endParaRPr lang="zh-CN"/>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latin typeface="DengXian" charset="-122"/>
          <a:ea typeface="DengXian" charset="-122"/>
          <a:cs typeface="DengXian"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 authorId="0" dt="2017-10-31T17:32:53.856" idx="2">
    <p:pos x="3454" y="4190"/>
    <p:text>数据来自财富杂志发布的世界500强排行榜上正威集团的数据.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7-10-31T17:10:07.853" idx="3">
    <p:pos x="4032" y="0"/>
    <p:text>来自正威国际集团官方网站: http://www.amer.com.cn/About/History.aspx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7-10-31T17:18:08.882" idx="4">
    <p:pos x="6056" y="4784"/>
    <p:text>数据来自福布斯中文网站的榜单数据: http://www.forbeschina.com/review/list/002372.shtml
http://www.forbeschina.com/review/list/002373.shtml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 authorId="0" dt="2017-10-31T17:32:53.856" idx="2">
    <p:pos x="3454" y="4190"/>
    <p:text>数据来自财富杂志发布的世界500强排行榜上正威集团的数据.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17-10-31T17:32:53.856" idx="2">
    <p:pos x="7470" y="337"/>
    <p:text>数据来自财富杂志发布的世界500强排行榜上正威集团的数据.http://www.fortunechina.com/global500/617/2017
</p:text>
    <p:extLst mod="1">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1-01T17:20:03.509" idx="1">
    <p:pos x="8072" y="1230"/>
    <p:text>数据来自美国地质调查局公布的Mineral Commodity Summaries 2017报告, 见附件.</p:text>
    <p:extLst>
      <p:ext uri="{C676402C-5697-4E1C-873F-D02D1690AC5C}">
        <p15:threadingInfo xmlns:p15="http://schemas.microsoft.com/office/powerpoint/2012/main" timeZoneBias="-480"/>
      </p:ext>
    </p:extLst>
  </p:cm>
  <p:cm authorId="2" dt="2017-11-01T17:23:31.381" idx="1">
    <p:pos x="2919" y="4398"/>
    <p:text>数据来自维基百科王文银词条介绍: https://zh.wikipedia.org/wiki/%E7%8E%8B%E6%96%87%E9%93%B6</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850900" y="1270000"/>
            <a:ext cx="11303000" cy="3505200"/>
          </a:xfrm>
          <a:prstGeom prst="rect">
            <a:avLst/>
          </a:prstGeom>
        </p:spPr>
        <p:txBody>
          <a:bodyPr anchor="b"/>
          <a:lstStyle/>
          <a:p>
            <a:r>
              <a:t>标题文本</a:t>
            </a:r>
          </a:p>
        </p:txBody>
      </p:sp>
      <p:sp>
        <p:nvSpPr>
          <p:cNvPr id="12" name="正文级别 1…"/>
          <p:cNvSpPr txBox="1">
            <a:spLocks noGrp="1"/>
          </p:cNvSpPr>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2"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3" name="“在此键入引文。”"/>
          <p:cNvSpPr txBox="1">
            <a:spLocks noGrp="1"/>
          </p:cNvSpPr>
          <p:nvPr>
            <p:ph type="body" sz="quarter" idx="14"/>
          </p:nvPr>
        </p:nvSpPr>
        <p:spPr>
          <a:xfrm>
            <a:off x="1270000" y="4222749"/>
            <a:ext cx="10464800" cy="7366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“在此键入引文。”</a:t>
            </a:r>
          </a:p>
        </p:txBody>
      </p:sp>
      <p:sp>
        <p:nvSpPr>
          <p:cNvPr id="94"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2"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825500" y="914400"/>
            <a:ext cx="11341100" cy="5740400"/>
          </a:xfrm>
          <a:prstGeom prst="rect">
            <a:avLst/>
          </a:prstGeom>
          <a:ln w="9525">
            <a:round/>
          </a:ln>
        </p:spPr>
        <p:txBody>
          <a:bodyPr lIns="91439" tIns="45719" rIns="91439" bIns="45719" anchor="t">
            <a:noAutofit/>
          </a:bodyPr>
          <a:lstStyle/>
          <a:p>
            <a:endParaRPr/>
          </a:p>
        </p:txBody>
      </p:sp>
      <p:sp>
        <p:nvSpPr>
          <p:cNvPr id="21" name="标题文本"/>
          <p:cNvSpPr txBox="1">
            <a:spLocks noGrp="1"/>
          </p:cNvSpPr>
          <p:nvPr>
            <p:ph type="title"/>
          </p:nvPr>
        </p:nvSpPr>
        <p:spPr>
          <a:xfrm>
            <a:off x="787400" y="6807200"/>
            <a:ext cx="11430000" cy="1219200"/>
          </a:xfrm>
          <a:prstGeom prst="rect">
            <a:avLst/>
          </a:prstGeom>
        </p:spPr>
        <p:txBody>
          <a:bodyPr anchor="b"/>
          <a:lstStyle/>
          <a:p>
            <a:r>
              <a:t>标题文本</a:t>
            </a:r>
          </a:p>
        </p:txBody>
      </p:sp>
      <p:sp>
        <p:nvSpPr>
          <p:cNvPr id="22"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87400" y="3657600"/>
            <a:ext cx="11430000" cy="2438400"/>
          </a:xfrm>
          <a:prstGeom prst="rect">
            <a:avLst/>
          </a:prstGeom>
        </p:spPr>
        <p:txBody>
          <a:bodyPr/>
          <a:lstStyle/>
          <a:p>
            <a:r>
              <a:t>标题文本</a:t>
            </a:r>
          </a:p>
        </p:txBody>
      </p:sp>
      <p:sp>
        <p:nvSpPr>
          <p:cNvPr id="3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7" name="图像"/>
          <p:cNvSpPr>
            <a:spLocks noGrp="1"/>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endParaRPr/>
          </a:p>
        </p:txBody>
      </p:sp>
      <p:sp>
        <p:nvSpPr>
          <p:cNvPr id="38" name="标题文本"/>
          <p:cNvSpPr txBox="1">
            <a:spLocks noGrp="1"/>
          </p:cNvSpPr>
          <p:nvPr>
            <p:ph type="title"/>
          </p:nvPr>
        </p:nvSpPr>
        <p:spPr>
          <a:xfrm>
            <a:off x="787400" y="1384300"/>
            <a:ext cx="5638800" cy="3505200"/>
          </a:xfrm>
          <a:prstGeom prst="rect">
            <a:avLst/>
          </a:prstGeom>
        </p:spPr>
        <p:txBody>
          <a:bodyPr anchor="b"/>
          <a:lstStyle/>
          <a:p>
            <a:r>
              <a:t>标题文本</a:t>
            </a:r>
          </a:p>
        </p:txBody>
      </p:sp>
      <p:sp>
        <p:nvSpPr>
          <p:cNvPr id="39" name="正文级别 1…"/>
          <p:cNvSpPr txBox="1">
            <a:spLocks noGrp="1"/>
          </p:cNvSpPr>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5" name="标题文本"/>
          <p:cNvSpPr txBox="1">
            <a:spLocks noGrp="1"/>
          </p:cNvSpPr>
          <p:nvPr>
            <p:ph type="title"/>
          </p:nvPr>
        </p:nvSpPr>
        <p:spPr>
          <a:prstGeom prst="rect">
            <a:avLst/>
          </a:prstGeom>
        </p:spPr>
        <p:txBody>
          <a:bodyPr/>
          <a:lstStyle/>
          <a:p>
            <a:r>
              <a:t>标题文本</a:t>
            </a:r>
          </a:p>
        </p:txBody>
      </p:sp>
      <p:sp>
        <p:nvSpPr>
          <p:cNvPr id="56" name="正文级别 1…"/>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57"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图像"/>
          <p:cNvSpPr>
            <a:spLocks noGrp="1"/>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endParaRPr/>
          </a:p>
        </p:txBody>
      </p:sp>
      <p:sp>
        <p:nvSpPr>
          <p:cNvPr id="65" name="标题文本"/>
          <p:cNvSpPr txBox="1">
            <a:spLocks noGrp="1"/>
          </p:cNvSpPr>
          <p:nvPr>
            <p:ph type="title"/>
          </p:nvPr>
        </p:nvSpPr>
        <p:spPr>
          <a:prstGeom prst="rect">
            <a:avLst/>
          </a:prstGeom>
        </p:spPr>
        <p:txBody>
          <a:bodyPr/>
          <a:lstStyle/>
          <a:p>
            <a:r>
              <a:t>标题文本</a:t>
            </a:r>
          </a:p>
        </p:txBody>
      </p:sp>
      <p:sp>
        <p:nvSpPr>
          <p:cNvPr id="66" name="正文级别 1…"/>
          <p:cNvSpPr txBox="1">
            <a:spLocks noGrp="1"/>
          </p:cNvSpPr>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正文级别 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2" name="图像"/>
          <p:cNvSpPr>
            <a:spLocks noGrp="1"/>
          </p:cNvSpPr>
          <p:nvPr>
            <p:ph type="pic" sz="quarter" idx="13"/>
          </p:nvPr>
        </p:nvSpPr>
        <p:spPr>
          <a:xfrm>
            <a:off x="6858000" y="5105400"/>
            <a:ext cx="5321300" cy="3381384"/>
          </a:xfrm>
          <a:prstGeom prst="rect">
            <a:avLst/>
          </a:prstGeom>
          <a:ln w="9525">
            <a:round/>
          </a:ln>
        </p:spPr>
        <p:txBody>
          <a:bodyPr lIns="91439" tIns="45719" rIns="91439" bIns="45719" anchor="t">
            <a:noAutofit/>
          </a:bodyPr>
          <a:lstStyle/>
          <a:p>
            <a:endParaRPr/>
          </a:p>
        </p:txBody>
      </p:sp>
      <p:sp>
        <p:nvSpPr>
          <p:cNvPr id="83" name="图像"/>
          <p:cNvSpPr>
            <a:spLocks noGrp="1"/>
          </p:cNvSpPr>
          <p:nvPr>
            <p:ph type="pic" sz="quarter" idx="14"/>
          </p:nvPr>
        </p:nvSpPr>
        <p:spPr>
          <a:xfrm>
            <a:off x="6858000" y="1270000"/>
            <a:ext cx="5316292" cy="3378200"/>
          </a:xfrm>
          <a:prstGeom prst="rect">
            <a:avLst/>
          </a:prstGeom>
          <a:ln w="9525">
            <a:round/>
          </a:ln>
        </p:spPr>
        <p:txBody>
          <a:bodyPr lIns="91439" tIns="45719" rIns="91439" bIns="45719" anchor="t">
            <a:noAutofit/>
          </a:bodyPr>
          <a:lstStyle/>
          <a:p>
            <a:endParaRPr/>
          </a:p>
        </p:txBody>
      </p:sp>
      <p:sp>
        <p:nvSpPr>
          <p:cNvPr id="84" name="图像"/>
          <p:cNvSpPr>
            <a:spLocks noGrp="1"/>
          </p:cNvSpPr>
          <p:nvPr>
            <p:ph type="pic" sz="half" idx="15"/>
          </p:nvPr>
        </p:nvSpPr>
        <p:spPr>
          <a:xfrm>
            <a:off x="1143000" y="1244600"/>
            <a:ext cx="5219700" cy="7213600"/>
          </a:xfrm>
          <a:prstGeom prst="rect">
            <a:avLst/>
          </a:prstGeom>
          <a:ln w="9525">
            <a:round/>
          </a:ln>
        </p:spPr>
        <p:txBody>
          <a:bodyPr lIns="91439" tIns="45719" rIns="91439" bIns="45719" anchor="t">
            <a:noAutofit/>
          </a:bodyPr>
          <a:lstStyle/>
          <a:p>
            <a:endParaRPr/>
          </a:p>
        </p:txBody>
      </p:sp>
      <p:sp>
        <p:nvSpPr>
          <p:cNvPr id="85" name="幻灯片编号"/>
          <p:cNvSpPr txBox="1">
            <a:spLocks noGrp="1"/>
          </p:cNvSpPr>
          <p:nvPr>
            <p:ph type="sldNum" sz="quarter" idx="2"/>
          </p:nvPr>
        </p:nvSpPr>
        <p:spPr>
          <a:xfrm>
            <a:off x="12534899" y="9311678"/>
            <a:ext cx="312015" cy="312344"/>
          </a:xfrm>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sz="14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comments" Target="../comments/commen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正威国际集团调研报告"/>
          <p:cNvSpPr txBox="1">
            <a:spLocks noGrp="1"/>
          </p:cNvSpPr>
          <p:nvPr>
            <p:ph type="ctrTitle"/>
          </p:nvPr>
        </p:nvSpPr>
        <p:spPr>
          <a:prstGeom prst="rect">
            <a:avLst/>
          </a:prstGeom>
        </p:spPr>
        <p:txBody>
          <a:bodyPr/>
          <a:lstStyle/>
          <a:p>
            <a:pPr>
              <a:defRPr>
                <a:effectLst/>
              </a:defRPr>
            </a:pPr>
            <a:r>
              <a:rPr>
                <a:latin typeface="DengXian" charset="-122"/>
                <a:ea typeface="DengXian" charset="-122"/>
                <a:cs typeface="DengXian" charset="-122"/>
              </a:rPr>
              <a:t>正威国际集团调研报告</a:t>
            </a:r>
          </a:p>
        </p:txBody>
      </p:sp>
      <p:sp>
        <p:nvSpPr>
          <p:cNvPr id="119" name="2017年10月31日 张磊"/>
          <p:cNvSpPr txBox="1">
            <a:spLocks noGrp="1"/>
          </p:cNvSpPr>
          <p:nvPr>
            <p:ph type="subTitle" sz="quarter" idx="1"/>
          </p:nvPr>
        </p:nvSpPr>
        <p:spPr>
          <a:prstGeom prst="rect">
            <a:avLst/>
          </a:prstGeom>
        </p:spPr>
        <p:txBody>
          <a:bodyPr/>
          <a:lstStyle/>
          <a:p>
            <a:r>
              <a:rPr dirty="0">
                <a:latin typeface="DengXian" charset="-122"/>
                <a:ea typeface="DengXian" charset="-122"/>
                <a:cs typeface="DengXian" charset="-122"/>
              </a:rPr>
              <a:t>2017年10月31日 张磊</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正威集团三大业务板块</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lstStyle/>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有色金属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铜矿开采</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铜加工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精加工和铜贸易全产业链</a:t>
            </a:r>
            <a:endParaRPr lang="en-US" altLang="zh-CN" dirty="0" smtClean="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高新科技</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半导体和高新材料</a:t>
            </a:r>
            <a:endParaRPr lang="en-US" altLang="zh-CN" dirty="0" smtClean="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文化创意</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汉玉</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红木和园林</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61068700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有色金属</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lstStyle/>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有色金属是工业上对金属的一种分类</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指除铁</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铬</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锰之外</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存在自然界中的金属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常用的有色金属包括</a:t>
            </a:r>
            <a:r>
              <a:rPr lang="zh-CN" altLang="en-US" b="1" dirty="0" smtClean="0">
                <a:latin typeface="DengXian" charset="-122"/>
                <a:ea typeface="DengXian" charset="-122"/>
                <a:cs typeface="DengXian" charset="-122"/>
              </a:rPr>
              <a:t>铜</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铝</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铅</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锌</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镍</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锡</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锑</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汞</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镁</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钛</a:t>
            </a:r>
            <a:r>
              <a:rPr lang="zh-CN" altLang="en-US" dirty="0" smtClean="0">
                <a:latin typeface="DengXian" charset="-122"/>
                <a:ea typeface="DengXian" charset="-122"/>
                <a:cs typeface="DengXian" charset="-122"/>
              </a:rPr>
              <a:t>这十种常用有色金属</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正威国际集团在有色金属领域以</a:t>
            </a:r>
            <a:r>
              <a:rPr lang="zh-CN" altLang="en-US" b="1" dirty="0" smtClean="0">
                <a:solidFill>
                  <a:srgbClr val="FF0000"/>
                </a:solidFill>
                <a:latin typeface="DengXian" charset="-122"/>
                <a:ea typeface="DengXian" charset="-122"/>
                <a:cs typeface="DengXian" charset="-122"/>
              </a:rPr>
              <a:t>铜</a:t>
            </a:r>
            <a:r>
              <a:rPr lang="zh-CN" altLang="en-US" dirty="0" smtClean="0">
                <a:latin typeface="DengXian" charset="-122"/>
                <a:ea typeface="DengXian" charset="-122"/>
                <a:cs typeface="DengXian" charset="-122"/>
              </a:rPr>
              <a:t>为主要方向</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zh-CN" altLang="en-US" b="1" dirty="0" smtClean="0">
                <a:latin typeface="DengXian" charset="-122"/>
                <a:ea typeface="DengXian" charset="-122"/>
                <a:cs typeface="DengXian" charset="-122"/>
              </a:rPr>
              <a:t>专注于打造全产业链的业务模式</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即开采</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冶炼</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加工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精加工和贸易的全产业链</a:t>
            </a:r>
            <a:r>
              <a:rPr lang="en-US" altLang="zh-CN" dirty="0" smtClean="0">
                <a:latin typeface="DengXian" charset="-122"/>
                <a:ea typeface="DengXian" charset="-122"/>
                <a:cs typeface="DengXian" charset="-122"/>
              </a:rPr>
              <a:t>.</a:t>
            </a:r>
            <a:endParaRPr lang="en-US" altLang="zh-CN" dirty="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正威集团旗下拥有江西赣州铜钨采选冶及精深加工产业园</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安徽铜陵铜制造产业园</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深圳精密线缆产业园以及在郴州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洛阳</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贵州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上海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香港</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日内瓦</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新加坡等地涵盖有色金属行业的各大主要金属的贸易平台</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101206282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高新科技</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normAutofit fontScale="92500" lnSpcReduction="20000"/>
          </a:bodyPr>
          <a:lstStyle/>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2011</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9</a:t>
            </a:r>
            <a:r>
              <a:rPr lang="zh-CN" altLang="en-US" dirty="0" smtClean="0">
                <a:latin typeface="DengXian" charset="-122"/>
                <a:ea typeface="DengXian" charset="-122"/>
                <a:cs typeface="DengXian" charset="-122"/>
              </a:rPr>
              <a:t>月正威半导体有限公司投资成立</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en-US" altLang="zh-CN" dirty="0" smtClean="0">
                <a:latin typeface="DengXian" charset="-122"/>
                <a:ea typeface="DengXian" charset="-122"/>
                <a:cs typeface="DengXian" charset="-122"/>
              </a:rPr>
              <a:t>2012</a:t>
            </a:r>
            <a:r>
              <a:rPr lang="zh-CN" altLang="en-US" dirty="0" smtClean="0">
                <a:latin typeface="DengXian" charset="-122"/>
                <a:ea typeface="DengXian" charset="-122"/>
                <a:cs typeface="DengXian" charset="-122"/>
              </a:rPr>
              <a:t>年中华芯都半导体产业园破土动工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正威国际集团开始涉足</a:t>
            </a:r>
            <a:r>
              <a:rPr lang="zh-CN" altLang="en-US" b="1" dirty="0" smtClean="0">
                <a:solidFill>
                  <a:srgbClr val="FF0000"/>
                </a:solidFill>
                <a:latin typeface="DengXian" charset="-122"/>
                <a:ea typeface="DengXian" charset="-122"/>
                <a:cs typeface="DengXian" charset="-122"/>
              </a:rPr>
              <a:t>半导体产业</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2012</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中国</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营口</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聚酰亚胺高新材料产业基地开工奠基</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正威国际集团正式进军</a:t>
            </a:r>
            <a:r>
              <a:rPr lang="zh-CN" altLang="en-US" b="1" dirty="0" smtClean="0">
                <a:solidFill>
                  <a:srgbClr val="FF0000"/>
                </a:solidFill>
                <a:latin typeface="DengXian" charset="-122"/>
                <a:ea typeface="DengXian" charset="-122"/>
                <a:cs typeface="DengXian" charset="-122"/>
              </a:rPr>
              <a:t>高新技术领域</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2015</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由正威国际集团全资控股的河南省金昌威电子有限公司的年产</a:t>
            </a:r>
            <a:r>
              <a:rPr lang="en-US" altLang="zh-CN" dirty="0" smtClean="0">
                <a:latin typeface="DengXian" charset="-122"/>
                <a:ea typeface="DengXian" charset="-122"/>
                <a:cs typeface="DengXian" charset="-122"/>
              </a:rPr>
              <a:t>3000</a:t>
            </a:r>
            <a:r>
              <a:rPr lang="zh-CN" altLang="en-US" dirty="0" smtClean="0">
                <a:latin typeface="DengXian" charset="-122"/>
                <a:ea typeface="DengXian" charset="-122"/>
                <a:cs typeface="DengXian" charset="-122"/>
              </a:rPr>
              <a:t>万台智能手机项目正式下线</a:t>
            </a:r>
            <a:r>
              <a:rPr lang="en-US" altLang="zh-CN" dirty="0" smtClean="0">
                <a:latin typeface="DengXian" charset="-122"/>
                <a:ea typeface="DengXian" charset="-122"/>
                <a:cs typeface="DengXian" charset="-122"/>
              </a:rPr>
              <a:t>.</a:t>
            </a:r>
          </a:p>
          <a:p>
            <a:pPr marL="373379" indent="-373379" defTabSz="490727">
              <a:spcBef>
                <a:spcPts val="3000"/>
              </a:spcBef>
              <a:defRPr sz="3024">
                <a:effectLst/>
              </a:defRPr>
            </a:pPr>
            <a:r>
              <a:rPr lang="zh-CN" altLang="en-US" dirty="0" smtClean="0">
                <a:latin typeface="DengXian" charset="-122"/>
                <a:ea typeface="DengXian" charset="-122"/>
                <a:cs typeface="DengXian" charset="-122"/>
              </a:rPr>
              <a:t>目前正威国际集团旗下拥有</a:t>
            </a:r>
            <a:r>
              <a:rPr lang="zh-CN" altLang="en-US" sz="3024" dirty="0">
                <a:effectLst/>
                <a:latin typeface="DengXian" charset="-122"/>
                <a:ea typeface="DengXian" charset="-122"/>
                <a:cs typeface="DengXian" charset="-122"/>
              </a:rPr>
              <a:t>兰州新区正威电子信息产业园、辽宁营口高威金属新材料产业园、正威重庆南川金属新材料产业园、正威洛阳金属和非金属新材料科技城产业园、天津电子信息产业基地、江西宜春电子信息产业园、珠海海威科技创新中心、四川广安宏威金属和非金属新材料产业园、辽宁营口聚酰亚胺非金属新材料产业园、郑州航空港正威智能终端（手机）产业园、新加坡集成电路产业</a:t>
            </a:r>
            <a:r>
              <a:rPr lang="zh-CN" altLang="en-US" sz="3024" dirty="0" smtClean="0">
                <a:effectLst/>
                <a:latin typeface="DengXian" charset="-122"/>
                <a:ea typeface="DengXian" charset="-122"/>
                <a:cs typeface="DengXian" charset="-122"/>
              </a:rPr>
              <a:t>基地等多个高新技术产业园区</a:t>
            </a:r>
            <a:r>
              <a:rPr lang="en-US" altLang="zh-CN" sz="3024" dirty="0" smtClean="0">
                <a:effectLst/>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94223594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文化创意</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xfrm>
            <a:off x="787400" y="2768600"/>
            <a:ext cx="11430000" cy="6239476"/>
          </a:xfrm>
          <a:prstGeom prst="rect">
            <a:avLst/>
          </a:prstGeom>
        </p:spPr>
        <p:txBody>
          <a:bodyPr>
            <a:normAutofit fontScale="92500" lnSpcReduction="20000"/>
          </a:bodyPr>
          <a:lstStyle/>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2008</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正威国际集团旗下的中国汉玉集团成立</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是一家集矿产资源</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技术研发</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文化创意</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雕刻艺术</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石材幕墙</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装饰设计</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生产加工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进出口贸易</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仓促物流和工程施工为一体的</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具有</a:t>
            </a:r>
            <a:r>
              <a:rPr lang="zh-CN" altLang="en-US" b="1" dirty="0" smtClean="0">
                <a:solidFill>
                  <a:srgbClr val="FF0000"/>
                </a:solidFill>
                <a:latin typeface="DengXian" charset="-122"/>
                <a:ea typeface="DengXian" charset="-122"/>
                <a:cs typeface="DengXian" charset="-122"/>
              </a:rPr>
              <a:t>完整石产业链整合与经营</a:t>
            </a:r>
            <a:r>
              <a:rPr lang="zh-CN" altLang="en-US" dirty="0" smtClean="0">
                <a:latin typeface="DengXian" charset="-122"/>
                <a:ea typeface="DengXian" charset="-122"/>
                <a:cs typeface="DengXian" charset="-122"/>
              </a:rPr>
              <a:t>的集团公司</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中国汉玉集团总部位于上海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在香港和上海拥有两大文化创意公司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在江苏和福建拥有三大石材生产基地</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在上海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福建厦门</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安徽安庆及广东深圳拥有四家石材独立运营公司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在上海拥有一家工程装饰公司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在安徽宿松拥有一家矿业公司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zh-CN" altLang="en-US" b="1" dirty="0" smtClean="0">
                <a:solidFill>
                  <a:srgbClr val="FF0000"/>
                </a:solidFill>
                <a:latin typeface="DengXian" charset="-122"/>
                <a:ea typeface="DengXian" charset="-122"/>
                <a:cs typeface="DengXian" charset="-122"/>
              </a:rPr>
              <a:t>在国内外拥有</a:t>
            </a:r>
            <a:r>
              <a:rPr lang="en-US" altLang="zh-CN" b="1" dirty="0" smtClean="0">
                <a:solidFill>
                  <a:srgbClr val="FF0000"/>
                </a:solidFill>
                <a:latin typeface="DengXian" charset="-122"/>
                <a:ea typeface="DengXian" charset="-122"/>
                <a:cs typeface="DengXian" charset="-122"/>
              </a:rPr>
              <a:t>11</a:t>
            </a:r>
            <a:r>
              <a:rPr lang="zh-CN" altLang="en-US" b="1" dirty="0" smtClean="0">
                <a:solidFill>
                  <a:srgbClr val="FF0000"/>
                </a:solidFill>
                <a:latin typeface="DengXian" charset="-122"/>
                <a:ea typeface="DengXian" charset="-122"/>
                <a:cs typeface="DengXian" charset="-122"/>
              </a:rPr>
              <a:t>座优质矿山</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另有</a:t>
            </a:r>
            <a:r>
              <a:rPr lang="en-US" altLang="zh-CN" b="1" dirty="0" smtClean="0">
                <a:solidFill>
                  <a:srgbClr val="FF0000"/>
                </a:solidFill>
                <a:latin typeface="DengXian" charset="-122"/>
                <a:ea typeface="DengXian" charset="-122"/>
                <a:cs typeface="DengXian" charset="-122"/>
              </a:rPr>
              <a:t>10</a:t>
            </a:r>
            <a:r>
              <a:rPr lang="zh-CN" altLang="en-US" b="1" dirty="0" smtClean="0">
                <a:solidFill>
                  <a:srgbClr val="FF0000"/>
                </a:solidFill>
                <a:latin typeface="DengXian" charset="-122"/>
                <a:ea typeface="DengXian" charset="-122"/>
                <a:cs typeface="DengXian" charset="-122"/>
              </a:rPr>
              <a:t>个新品种矿山正在勘探和完善手续</a:t>
            </a:r>
            <a:r>
              <a:rPr lang="en-US" altLang="zh-CN" dirty="0" smtClean="0">
                <a:latin typeface="DengXian" charset="-122"/>
                <a:ea typeface="DengXian" charset="-122"/>
                <a:cs typeface="DengXian" charset="-122"/>
              </a:rPr>
              <a:t>.</a:t>
            </a:r>
          </a:p>
          <a:p>
            <a:pPr marL="373379" indent="-373379" defTabSz="490727">
              <a:spcBef>
                <a:spcPts val="3000"/>
              </a:spcBef>
              <a:defRPr sz="3024">
                <a:effectLst/>
              </a:defRPr>
            </a:pPr>
            <a:r>
              <a:rPr lang="zh-CN" altLang="en-US" dirty="0" smtClean="0">
                <a:latin typeface="DengXian" charset="-122"/>
                <a:ea typeface="DengXian" charset="-122"/>
                <a:cs typeface="DengXian" charset="-122"/>
              </a:rPr>
              <a:t>正威国际集团旗下</a:t>
            </a:r>
            <a:r>
              <a:rPr lang="zh-CN" altLang="en-US" dirty="0">
                <a:latin typeface="DengXian" charset="-122"/>
                <a:ea typeface="DengXian" charset="-122"/>
                <a:cs typeface="DengXian" charset="-122"/>
              </a:rPr>
              <a:t>全资</a:t>
            </a:r>
            <a:r>
              <a:rPr lang="zh-CN" altLang="en-US" dirty="0" smtClean="0">
                <a:latin typeface="DengXian" charset="-122"/>
                <a:ea typeface="DengXian" charset="-122"/>
                <a:cs typeface="DengXian" charset="-122"/>
              </a:rPr>
              <a:t>子公司魏紫姚黄</a:t>
            </a:r>
            <a:r>
              <a:rPr lang="zh-CN" altLang="en-US" dirty="0">
                <a:latin typeface="DengXian" charset="-122"/>
                <a:ea typeface="DengXian" charset="-122"/>
                <a:cs typeface="DengXian" charset="-122"/>
              </a:rPr>
              <a:t>红木艺术品</a:t>
            </a:r>
            <a:r>
              <a:rPr lang="zh-CN" altLang="en-US" dirty="0" smtClean="0">
                <a:latin typeface="DengXian" charset="-122"/>
                <a:ea typeface="DengXian" charset="-122"/>
                <a:cs typeface="DengXian" charset="-122"/>
              </a:rPr>
              <a:t>有限公司位于深圳观澜红木文化街</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厂区面积</a:t>
            </a:r>
            <a:r>
              <a:rPr lang="en-US" altLang="zh-CN" b="1" dirty="0" smtClean="0">
                <a:solidFill>
                  <a:srgbClr val="FF0000"/>
                </a:solidFill>
                <a:latin typeface="DengXian" charset="-122"/>
                <a:ea typeface="DengXian" charset="-122"/>
                <a:cs typeface="DengXian" charset="-122"/>
              </a:rPr>
              <a:t>5000</a:t>
            </a:r>
            <a:r>
              <a:rPr lang="zh-CN" altLang="en-US" b="1" dirty="0" smtClean="0">
                <a:solidFill>
                  <a:srgbClr val="FF0000"/>
                </a:solidFill>
                <a:latin typeface="DengXian" charset="-122"/>
                <a:ea typeface="DengXian" charset="-122"/>
                <a:cs typeface="DengXian" charset="-122"/>
              </a:rPr>
              <a:t>平方米</a:t>
            </a:r>
            <a:r>
              <a:rPr lang="en-US" altLang="zh-CN" dirty="0" smtClean="0">
                <a:latin typeface="DengXian" charset="-122"/>
                <a:ea typeface="DengXian" charset="-122"/>
                <a:cs typeface="DengXian" charset="-122"/>
              </a:rPr>
              <a:t>.</a:t>
            </a:r>
            <a:endParaRPr lang="en-US" altLang="zh-CN" dirty="0">
              <a:latin typeface="DengXian" charset="-122"/>
              <a:ea typeface="DengXian" charset="-122"/>
              <a:cs typeface="DengXian" charset="-122"/>
            </a:endParaRPr>
          </a:p>
          <a:p>
            <a:pPr marL="373379" indent="-373379" defTabSz="490727">
              <a:spcBef>
                <a:spcPts val="3000"/>
              </a:spcBef>
              <a:defRPr sz="3024">
                <a:effectLst/>
              </a:defRPr>
            </a:pPr>
            <a:r>
              <a:rPr lang="zh-CN" altLang="en-US" dirty="0" smtClean="0">
                <a:latin typeface="DengXian" charset="-122"/>
                <a:ea typeface="DengXian" charset="-122"/>
                <a:cs typeface="DengXian" charset="-122"/>
              </a:rPr>
              <a:t>正威国际集团在广东佛山顺德区陈村</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深圳楼村和铜陵拥有三个园艺基地</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其中最大的铜陵园艺基地建于</a:t>
            </a:r>
            <a:r>
              <a:rPr lang="en-US" altLang="zh-CN" dirty="0" smtClean="0">
                <a:latin typeface="DengXian" charset="-122"/>
                <a:ea typeface="DengXian" charset="-122"/>
                <a:cs typeface="DengXian" charset="-122"/>
              </a:rPr>
              <a:t>2006</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zh-CN" altLang="en-US" b="1" dirty="0" smtClean="0">
                <a:solidFill>
                  <a:srgbClr val="FF0000"/>
                </a:solidFill>
                <a:latin typeface="DengXian" charset="-122"/>
                <a:ea typeface="DengXian" charset="-122"/>
                <a:cs typeface="DengXian" charset="-122"/>
              </a:rPr>
              <a:t>占地</a:t>
            </a:r>
            <a:r>
              <a:rPr lang="en-US" altLang="zh-CN" b="1" dirty="0" smtClean="0">
                <a:solidFill>
                  <a:srgbClr val="FF0000"/>
                </a:solidFill>
                <a:latin typeface="DengXian" charset="-122"/>
                <a:ea typeface="DengXian" charset="-122"/>
                <a:cs typeface="DengXian" charset="-122"/>
              </a:rPr>
              <a:t>210</a:t>
            </a:r>
            <a:r>
              <a:rPr lang="zh-CN" altLang="en-US" b="1" dirty="0" smtClean="0">
                <a:solidFill>
                  <a:srgbClr val="FF0000"/>
                </a:solidFill>
                <a:latin typeface="DengXian" charset="-122"/>
                <a:ea typeface="DengXian" charset="-122"/>
                <a:cs typeface="DengXian" charset="-122"/>
              </a:rPr>
              <a:t>亩</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名贵品种达到</a:t>
            </a:r>
            <a:r>
              <a:rPr lang="en-US" altLang="zh-CN" b="1" dirty="0" smtClean="0">
                <a:solidFill>
                  <a:srgbClr val="FF0000"/>
                </a:solidFill>
                <a:latin typeface="DengXian" charset="-122"/>
                <a:ea typeface="DengXian" charset="-122"/>
                <a:cs typeface="DengXian" charset="-122"/>
              </a:rPr>
              <a:t>350</a:t>
            </a:r>
            <a:r>
              <a:rPr lang="zh-CN" altLang="en-US" b="1" dirty="0" smtClean="0">
                <a:solidFill>
                  <a:srgbClr val="FF0000"/>
                </a:solidFill>
                <a:latin typeface="DengXian" charset="-122"/>
                <a:ea typeface="DengXian" charset="-122"/>
                <a:cs typeface="DengXian" charset="-122"/>
              </a:rPr>
              <a:t>多种</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总株数超过</a:t>
            </a:r>
            <a:r>
              <a:rPr lang="en-US" altLang="zh-CN" b="1" dirty="0" smtClean="0">
                <a:solidFill>
                  <a:srgbClr val="FF0000"/>
                </a:solidFill>
                <a:latin typeface="DengXian" charset="-122"/>
                <a:ea typeface="DengXian" charset="-122"/>
                <a:cs typeface="DengXian" charset="-122"/>
              </a:rPr>
              <a:t>12</a:t>
            </a:r>
            <a:r>
              <a:rPr lang="zh-CN" altLang="en-US" b="1" dirty="0" smtClean="0">
                <a:solidFill>
                  <a:srgbClr val="FF0000"/>
                </a:solidFill>
                <a:latin typeface="DengXian" charset="-122"/>
                <a:ea typeface="DengXian" charset="-122"/>
                <a:cs typeface="DengXian" charset="-122"/>
              </a:rPr>
              <a:t>万</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115120300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lang="zh-CN" altLang="en-US" dirty="0" smtClean="0">
                <a:latin typeface="DengXian" charset="-122"/>
                <a:ea typeface="DengXian" charset="-122"/>
                <a:cs typeface="DengXian" charset="-122"/>
              </a:rPr>
              <a:t>正威集团经营和财务状况</a:t>
            </a:r>
            <a:endParaRPr dirty="0">
              <a:latin typeface="DengXian" charset="-122"/>
              <a:ea typeface="DengXian" charset="-122"/>
              <a:cs typeface="DengXian" charset="-122"/>
            </a:endParaRP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lang="zh-CN" altLang="en-US" dirty="0" smtClean="0">
                <a:latin typeface="DengXian" charset="-122"/>
                <a:ea typeface="DengXian" charset="-122"/>
                <a:cs typeface="DengXian" charset="-122"/>
              </a:rPr>
              <a:t>连续</a:t>
            </a:r>
            <a:r>
              <a:rPr lang="en-US" altLang="zh-CN" dirty="0" smtClean="0">
                <a:latin typeface="DengXian" charset="-122"/>
                <a:ea typeface="DengXian" charset="-122"/>
                <a:cs typeface="DengXian" charset="-122"/>
              </a:rPr>
              <a:t>5</a:t>
            </a:r>
            <a:r>
              <a:rPr lang="zh-CN" altLang="en-US" dirty="0" smtClean="0">
                <a:latin typeface="DengXian" charset="-122"/>
                <a:ea typeface="DengXian" charset="-122"/>
                <a:cs typeface="DengXian" charset="-122"/>
              </a:rPr>
              <a:t>年进入财富杂志世界</a:t>
            </a:r>
            <a:r>
              <a:rPr lang="en-US" altLang="zh-CN" dirty="0" smtClean="0">
                <a:latin typeface="DengXian" charset="-122"/>
                <a:ea typeface="DengXian" charset="-122"/>
                <a:cs typeface="DengXian" charset="-122"/>
              </a:rPr>
              <a:t>500</a:t>
            </a:r>
            <a:r>
              <a:rPr lang="zh-CN" altLang="en-US" dirty="0" smtClean="0">
                <a:latin typeface="DengXian" charset="-122"/>
                <a:ea typeface="DengXian" charset="-122"/>
                <a:cs typeface="DengXian" charset="-122"/>
              </a:rPr>
              <a:t>强</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en-US" altLang="zh-CN" dirty="0" smtClean="0">
                <a:latin typeface="DengXian" charset="-122"/>
                <a:ea typeface="DengXian" charset="-122"/>
                <a:cs typeface="DengXian" charset="-122"/>
              </a:rPr>
              <a:t>2017</a:t>
            </a:r>
            <a:r>
              <a:rPr lang="zh-CN" altLang="en-US" dirty="0" smtClean="0">
                <a:latin typeface="DengXian" charset="-122"/>
                <a:ea typeface="DengXian" charset="-122"/>
                <a:cs typeface="DengXian" charset="-122"/>
              </a:rPr>
              <a:t>年排名第</a:t>
            </a:r>
            <a:r>
              <a:rPr lang="en-US" altLang="zh-CN" dirty="0" smtClean="0">
                <a:latin typeface="DengXian" charset="-122"/>
                <a:ea typeface="DengXian" charset="-122"/>
                <a:cs typeface="DengXian" charset="-122"/>
              </a:rPr>
              <a:t>183</a:t>
            </a:r>
            <a:r>
              <a:rPr lang="zh-CN" altLang="en-US" dirty="0" smtClean="0">
                <a:latin typeface="DengXian" charset="-122"/>
                <a:ea typeface="DengXian" charset="-122"/>
                <a:cs typeface="DengXian" charset="-122"/>
              </a:rPr>
              <a:t>位</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营业收入超过</a:t>
            </a:r>
            <a:r>
              <a:rPr lang="en-US" altLang="zh-CN" dirty="0" smtClean="0">
                <a:latin typeface="DengXian" charset="-122"/>
                <a:ea typeface="DengXian" charset="-122"/>
                <a:cs typeface="DengXian" charset="-122"/>
              </a:rPr>
              <a:t>3300</a:t>
            </a:r>
            <a:r>
              <a:rPr lang="zh-CN" altLang="en-US" dirty="0" smtClean="0">
                <a:latin typeface="DengXian" charset="-122"/>
                <a:ea typeface="DengXian" charset="-122"/>
                <a:cs typeface="DengXian" charset="-122"/>
              </a:rPr>
              <a:t>亿元人民币</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153295825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连续</a:t>
            </a:r>
            <a:r>
              <a:rPr lang="en-US" altLang="zh-CN" dirty="0" smtClean="0">
                <a:latin typeface="DengXian" charset="-122"/>
                <a:ea typeface="DengXian" charset="-122"/>
                <a:cs typeface="DengXian" charset="-122"/>
              </a:rPr>
              <a:t>5</a:t>
            </a:r>
            <a:r>
              <a:rPr lang="zh-CN" altLang="en-US" dirty="0" smtClean="0">
                <a:latin typeface="DengXian" charset="-122"/>
                <a:ea typeface="DengXian" charset="-122"/>
                <a:cs typeface="DengXian" charset="-122"/>
              </a:rPr>
              <a:t>年进入世界</a:t>
            </a:r>
            <a:r>
              <a:rPr lang="en-US" altLang="zh-CN" dirty="0" smtClean="0">
                <a:latin typeface="DengXian" charset="-122"/>
                <a:ea typeface="DengXian" charset="-122"/>
                <a:cs typeface="DengXian" charset="-122"/>
              </a:rPr>
              <a:t>500</a:t>
            </a:r>
            <a:r>
              <a:rPr lang="zh-CN" altLang="en-US" dirty="0" smtClean="0">
                <a:latin typeface="DengXian" charset="-122"/>
                <a:ea typeface="DengXian" charset="-122"/>
                <a:cs typeface="DengXian" charset="-122"/>
              </a:rPr>
              <a:t>强</a:t>
            </a:r>
            <a:endParaRPr dirty="0">
              <a:latin typeface="DengXian" charset="-122"/>
              <a:ea typeface="DengXian" charset="-122"/>
              <a:cs typeface="DengXian" charset="-122"/>
            </a:endParaRPr>
          </a:p>
        </p:txBody>
      </p:sp>
      <p:graphicFrame>
        <p:nvGraphicFramePr>
          <p:cNvPr id="3" name="图表 2"/>
          <p:cNvGraphicFramePr/>
          <p:nvPr>
            <p:extLst>
              <p:ext uri="{D42A27DB-BD31-4B8C-83A1-F6EECF244321}">
                <p14:modId xmlns:p14="http://schemas.microsoft.com/office/powerpoint/2010/main" val="497425346"/>
              </p:ext>
            </p:extLst>
          </p:nvPr>
        </p:nvGraphicFramePr>
        <p:xfrm>
          <a:off x="1395856" y="2211860"/>
          <a:ext cx="10213088" cy="7117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29208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铜矿储量分析</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sz="half" idx="1"/>
          </p:nvPr>
        </p:nvSpPr>
        <p:spPr/>
        <p:txBody>
          <a:bodyPr>
            <a:normAutofit fontScale="92500" lnSpcReduction="10000"/>
          </a:bodyPr>
          <a:lstStyle/>
          <a:p>
            <a:r>
              <a:rPr kumimoji="1" lang="zh-CN" altLang="en-US" dirty="0" smtClean="0">
                <a:latin typeface="DengXian" charset="-122"/>
                <a:ea typeface="DengXian" charset="-122"/>
                <a:cs typeface="DengXian" charset="-122"/>
              </a:rPr>
              <a:t>根据美国地质调查局公布的</a:t>
            </a:r>
            <a:r>
              <a:rPr kumimoji="1" lang="en-US" altLang="zh-CN" dirty="0" smtClean="0">
                <a:latin typeface="DengXian" charset="-122"/>
                <a:ea typeface="DengXian" charset="-122"/>
                <a:cs typeface="DengXian" charset="-122"/>
              </a:rPr>
              <a:t>Mineral</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Commodity</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Summaries</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数据显示</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目前全球铜矿储量约为</a:t>
            </a:r>
            <a:r>
              <a:rPr kumimoji="1" lang="en-US" altLang="zh-CN" dirty="0" smtClean="0">
                <a:latin typeface="DengXian" charset="-122"/>
                <a:ea typeface="DengXian" charset="-122"/>
                <a:cs typeface="DengXian" charset="-122"/>
              </a:rPr>
              <a:t>7200</a:t>
            </a:r>
            <a:r>
              <a:rPr kumimoji="1" lang="zh-CN" altLang="en-US" dirty="0" smtClean="0">
                <a:latin typeface="DengXian" charset="-122"/>
                <a:ea typeface="DengXian" charset="-122"/>
                <a:cs typeface="DengXian" charset="-122"/>
              </a:rPr>
              <a:t>万吨</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其中中国以</a:t>
            </a:r>
            <a:r>
              <a:rPr kumimoji="1" lang="en-US" altLang="zh-CN" dirty="0" smtClean="0">
                <a:latin typeface="DengXian" charset="-122"/>
                <a:ea typeface="DengXian" charset="-122"/>
                <a:cs typeface="DengXian" charset="-122"/>
              </a:rPr>
              <a:t>2800</a:t>
            </a:r>
            <a:r>
              <a:rPr kumimoji="1" lang="zh-CN" altLang="en-US" dirty="0" smtClean="0">
                <a:latin typeface="DengXian" charset="-122"/>
                <a:ea typeface="DengXian" charset="-122"/>
                <a:cs typeface="DengXian" charset="-122"/>
              </a:rPr>
              <a:t>万吨占</a:t>
            </a:r>
            <a:r>
              <a:rPr kumimoji="1" lang="en-US" altLang="zh-CN" dirty="0" smtClean="0">
                <a:latin typeface="DengXian" charset="-122"/>
                <a:ea typeface="DengXian" charset="-122"/>
                <a:cs typeface="DengXian" charset="-122"/>
              </a:rPr>
              <a:t>4%.</a:t>
            </a:r>
          </a:p>
          <a:p>
            <a:r>
              <a:rPr kumimoji="1" lang="zh-CN" altLang="en-US" dirty="0" smtClean="0">
                <a:latin typeface="DengXian" charset="-122"/>
                <a:ea typeface="DengXian" charset="-122"/>
                <a:cs typeface="DengXian" charset="-122"/>
              </a:rPr>
              <a:t>根据维基百科中王文银的词条介绍</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正威国际集团掌握的铜矿资源总储量接近</a:t>
            </a:r>
            <a:r>
              <a:rPr kumimoji="1" lang="en-US" altLang="zh-CN" dirty="0" smtClean="0">
                <a:latin typeface="DengXian" charset="-122"/>
                <a:ea typeface="DengXian" charset="-122"/>
                <a:cs typeface="DengXian" charset="-122"/>
              </a:rPr>
              <a:t>3000</a:t>
            </a:r>
            <a:r>
              <a:rPr kumimoji="1" lang="zh-CN" altLang="en-US" dirty="0" smtClean="0">
                <a:latin typeface="DengXian" charset="-122"/>
                <a:ea typeface="DengXian" charset="-122"/>
                <a:cs typeface="DengXian" charset="-122"/>
              </a:rPr>
              <a:t>万吨</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与中国铜矿保有量相当</a:t>
            </a:r>
            <a:r>
              <a:rPr kumimoji="1" lang="en-US" altLang="zh-CN" dirty="0" smtClean="0">
                <a:latin typeface="DengXian" charset="-122"/>
                <a:ea typeface="DengXian" charset="-122"/>
                <a:cs typeface="DengXian" charset="-122"/>
              </a:rPr>
              <a:t>.</a:t>
            </a:r>
          </a:p>
        </p:txBody>
      </p:sp>
      <p:graphicFrame>
        <p:nvGraphicFramePr>
          <p:cNvPr id="5" name="图表 4"/>
          <p:cNvGraphicFramePr/>
          <p:nvPr>
            <p:extLst>
              <p:ext uri="{D42A27DB-BD31-4B8C-83A1-F6EECF244321}">
                <p14:modId xmlns:p14="http://schemas.microsoft.com/office/powerpoint/2010/main" val="1540664061"/>
              </p:ext>
            </p:extLst>
          </p:nvPr>
        </p:nvGraphicFramePr>
        <p:xfrm>
          <a:off x="6573795" y="1952368"/>
          <a:ext cx="6240161" cy="75376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9524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报告概述"/>
          <p:cNvSpPr txBox="1">
            <a:spLocks noGrp="1"/>
          </p:cNvSpPr>
          <p:nvPr>
            <p:ph type="title"/>
          </p:nvPr>
        </p:nvSpPr>
        <p:spPr>
          <a:prstGeom prst="rect">
            <a:avLst/>
          </a:prstGeom>
        </p:spPr>
        <p:txBody>
          <a:bodyPr/>
          <a:lstStyle/>
          <a:p>
            <a:r>
              <a:rPr dirty="0">
                <a:latin typeface="DengXian" charset="-122"/>
                <a:ea typeface="DengXian" charset="-122"/>
                <a:cs typeface="DengXian" charset="-122"/>
              </a:rPr>
              <a:t>报告概述</a:t>
            </a:r>
          </a:p>
        </p:txBody>
      </p:sp>
      <p:sp>
        <p:nvSpPr>
          <p:cNvPr id="122" name="集团简介及发展历程…"/>
          <p:cNvSpPr txBox="1">
            <a:spLocks noGrp="1"/>
          </p:cNvSpPr>
          <p:nvPr>
            <p:ph type="body" idx="1"/>
          </p:nvPr>
        </p:nvSpPr>
        <p:spPr>
          <a:prstGeom prst="rect">
            <a:avLst/>
          </a:prstGeom>
        </p:spPr>
        <p:txBody>
          <a:bodyPr/>
          <a:lstStyle/>
          <a:p>
            <a:pPr>
              <a:buBlip>
                <a:blip r:embed="rId2"/>
              </a:buBlip>
              <a:defRPr>
                <a:effectLst/>
              </a:defRPr>
            </a:pPr>
            <a:r>
              <a:rPr dirty="0">
                <a:latin typeface="DengXian" charset="-122"/>
                <a:ea typeface="DengXian" charset="-122"/>
                <a:cs typeface="DengXian" charset="-122"/>
              </a:rPr>
              <a:t>集团简介及发展历程</a:t>
            </a:r>
          </a:p>
          <a:p>
            <a:pPr>
              <a:buBlip>
                <a:blip r:embed="rId2"/>
              </a:buBlip>
              <a:defRPr>
                <a:effectLst/>
              </a:defRPr>
            </a:pPr>
            <a:r>
              <a:rPr dirty="0">
                <a:latin typeface="DengXian" charset="-122"/>
                <a:ea typeface="DengXian" charset="-122"/>
                <a:cs typeface="DengXian" charset="-122"/>
              </a:rPr>
              <a:t>创始人王文银简介</a:t>
            </a:r>
          </a:p>
          <a:p>
            <a:pPr>
              <a:buBlip>
                <a:blip r:embed="rId2"/>
              </a:buBlip>
              <a:defRPr>
                <a:effectLst/>
              </a:defRPr>
            </a:pPr>
            <a:r>
              <a:rPr dirty="0">
                <a:latin typeface="DengXian" charset="-122"/>
                <a:ea typeface="DengXian" charset="-122"/>
                <a:cs typeface="DengXian" charset="-122"/>
              </a:rPr>
              <a:t>集团业务介绍</a:t>
            </a:r>
          </a:p>
          <a:p>
            <a:pPr>
              <a:buBlip>
                <a:blip r:embed="rId2"/>
              </a:buBlip>
              <a:defRPr>
                <a:effectLst/>
              </a:defRPr>
            </a:pPr>
            <a:r>
              <a:rPr dirty="0">
                <a:latin typeface="DengXian" charset="-122"/>
                <a:ea typeface="DengXian" charset="-122"/>
                <a:cs typeface="DengXian" charset="-122"/>
              </a:rPr>
              <a:t>经营状况和财务状况</a:t>
            </a:r>
          </a:p>
          <a:p>
            <a:pPr>
              <a:buBlip>
                <a:blip r:embed="rId2"/>
              </a:buBlip>
              <a:defRPr>
                <a:effectLst/>
              </a:defRPr>
            </a:pPr>
            <a:r>
              <a:rPr dirty="0">
                <a:latin typeface="DengXian" charset="-122"/>
                <a:ea typeface="DengXian" charset="-122"/>
                <a:cs typeface="DengXian" charset="-122"/>
              </a:rPr>
              <a:t>未来计划</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a:latin typeface="DengXian" charset="-122"/>
                <a:ea typeface="DengXian" charset="-122"/>
                <a:cs typeface="DengXian" charset="-122"/>
              </a:rPr>
              <a:t>正威集团简介及发展历程</a:t>
            </a: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a:latin typeface="DengXian" charset="-122"/>
                <a:ea typeface="DengXian" charset="-122"/>
                <a:cs typeface="DengXian" charset="-122"/>
              </a:rPr>
              <a:t>历时20余年,实现从0到3300亿的蜕变.</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dirty="0">
                <a:latin typeface="DengXian" charset="-122"/>
                <a:ea typeface="DengXian" charset="-122"/>
                <a:cs typeface="DengXian" charset="-122"/>
              </a:rPr>
              <a:t>正威国际集团简介</a:t>
            </a: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lstStyle/>
          <a:p>
            <a:pPr marL="373379" indent="-373379" defTabSz="490727">
              <a:spcBef>
                <a:spcPts val="3000"/>
              </a:spcBef>
              <a:buBlip>
                <a:blip r:embed="rId2"/>
              </a:buBlip>
              <a:defRPr sz="3024">
                <a:effectLst/>
              </a:defRPr>
            </a:pPr>
            <a:r>
              <a:rPr dirty="0">
                <a:latin typeface="DengXian" charset="-122"/>
                <a:ea typeface="DengXian" charset="-122"/>
                <a:cs typeface="DengXian" charset="-122"/>
              </a:rPr>
              <a:t>正威国际集团是由产业经济发展起来的一家以</a:t>
            </a:r>
            <a:r>
              <a:rPr b="1" dirty="0">
                <a:solidFill>
                  <a:schemeClr val="accent5"/>
                </a:solidFill>
                <a:latin typeface="DengXian" charset="-122"/>
                <a:ea typeface="DengXian" charset="-122"/>
                <a:cs typeface="DengXian" charset="-122"/>
                <a:sym typeface="Helvetica Neue"/>
              </a:rPr>
              <a:t>金属新材料</a:t>
            </a:r>
            <a:r>
              <a:rPr dirty="0">
                <a:latin typeface="DengXian" charset="-122"/>
                <a:ea typeface="DengXian" charset="-122"/>
                <a:cs typeface="DengXian" charset="-122"/>
              </a:rPr>
              <a:t>和</a:t>
            </a:r>
            <a:r>
              <a:rPr b="1" dirty="0">
                <a:solidFill>
                  <a:schemeClr val="accent5"/>
                </a:solidFill>
                <a:latin typeface="DengXian" charset="-122"/>
                <a:ea typeface="DengXian" charset="-122"/>
                <a:cs typeface="DengXian" charset="-122"/>
                <a:sym typeface="Helvetica Neue"/>
              </a:rPr>
              <a:t>非金属新材料</a:t>
            </a:r>
            <a:r>
              <a:rPr b="1" dirty="0">
                <a:solidFill>
                  <a:schemeClr val="accent1"/>
                </a:solidFill>
                <a:latin typeface="DengXian" charset="-122"/>
                <a:ea typeface="DengXian" charset="-122"/>
                <a:cs typeface="DengXian" charset="-122"/>
                <a:sym typeface="Helvetica Neue"/>
              </a:rPr>
              <a:t>完整产业链为主导</a:t>
            </a:r>
            <a:r>
              <a:rPr dirty="0">
                <a:latin typeface="DengXian" charset="-122"/>
                <a:ea typeface="DengXian" charset="-122"/>
                <a:cs typeface="DengXian" charset="-122"/>
              </a:rPr>
              <a:t>的高科技产业集团.</a:t>
            </a:r>
          </a:p>
          <a:p>
            <a:pPr marL="373379" indent="-373379" defTabSz="490727">
              <a:spcBef>
                <a:spcPts val="3000"/>
              </a:spcBef>
              <a:buBlip>
                <a:blip r:embed="rId2"/>
              </a:buBlip>
              <a:defRPr sz="3024">
                <a:effectLst/>
              </a:defRPr>
            </a:pPr>
            <a:r>
              <a:rPr dirty="0">
                <a:latin typeface="DengXian" charset="-122"/>
                <a:ea typeface="DengXian" charset="-122"/>
                <a:cs typeface="DengXian" charset="-122"/>
              </a:rPr>
              <a:t>同时, 集团近年来大力发展产业投资与科技智慧园区开发,战略投资与财务投资, 交易平台等业务, 在金属新材料领域位列世界第一.</a:t>
            </a:r>
          </a:p>
          <a:p>
            <a:pPr marL="373379" indent="-373379" defTabSz="490727">
              <a:spcBef>
                <a:spcPts val="3000"/>
              </a:spcBef>
              <a:buBlip>
                <a:blip r:embed="rId2"/>
              </a:buBlip>
              <a:defRPr sz="3024">
                <a:effectLst/>
              </a:defRPr>
            </a:pPr>
            <a:r>
              <a:rPr dirty="0">
                <a:latin typeface="DengXian" charset="-122"/>
                <a:ea typeface="DengXian" charset="-122"/>
                <a:cs typeface="DengXian" charset="-122"/>
              </a:rPr>
              <a:t>历经20多年的发展, 正威国际集团实现了从区域的,单一的行业到世界的, 全产业链的发展格局.</a:t>
            </a:r>
          </a:p>
          <a:p>
            <a:pPr marL="373379" indent="-373379" defTabSz="490727">
              <a:spcBef>
                <a:spcPts val="3000"/>
              </a:spcBef>
              <a:buBlip>
                <a:blip r:embed="rId2"/>
              </a:buBlip>
              <a:defRPr sz="3024">
                <a:effectLst/>
              </a:defRPr>
            </a:pPr>
            <a:r>
              <a:rPr dirty="0">
                <a:latin typeface="DengXian" charset="-122"/>
                <a:ea typeface="DengXian" charset="-122"/>
                <a:cs typeface="DengXian" charset="-122"/>
              </a:rPr>
              <a:t>集团目前拥有员工超过17850名, 总部位于深圳. 集团在全球拥有三大研发中心, 六大区域总部, 各种产业园区超过24个.</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发展历程"/>
          <p:cNvSpPr txBox="1">
            <a:spLocks noGrp="1"/>
          </p:cNvSpPr>
          <p:nvPr>
            <p:ph type="title"/>
          </p:nvPr>
        </p:nvSpPr>
        <p:spPr>
          <a:prstGeom prst="rect">
            <a:avLst/>
          </a:prstGeom>
        </p:spPr>
        <p:txBody>
          <a:bodyPr/>
          <a:lstStyle/>
          <a:p>
            <a:r>
              <a:rPr>
                <a:latin typeface="DengXian" charset="-122"/>
                <a:ea typeface="DengXian" charset="-122"/>
                <a:cs typeface="DengXian" charset="-122"/>
              </a:rPr>
              <a:t>发展历程</a:t>
            </a:r>
          </a:p>
        </p:txBody>
      </p:sp>
      <p:sp>
        <p:nvSpPr>
          <p:cNvPr id="131" name="线条"/>
          <p:cNvSpPr/>
          <p:nvPr/>
        </p:nvSpPr>
        <p:spPr>
          <a:xfrm>
            <a:off x="788786" y="4876800"/>
            <a:ext cx="11427228" cy="0"/>
          </a:xfrm>
          <a:prstGeom prst="line">
            <a:avLst/>
          </a:prstGeom>
          <a:ln w="38100">
            <a:solidFill>
              <a:srgbClr val="FFFFFF"/>
            </a:solidFill>
            <a:prstDash val="sysDot"/>
            <a:miter lim="400000"/>
            <a:tailEnd type="triangle"/>
          </a:ln>
        </p:spPr>
        <p:txBody>
          <a:bodyPr lIns="50800" tIns="50800" rIns="50800" bIns="50800" anchor="ctr"/>
          <a:lstStyle/>
          <a:p>
            <a:pPr>
              <a:defRPr sz="3600"/>
            </a:pPr>
            <a:endParaRPr>
              <a:latin typeface="DengXian" charset="-122"/>
              <a:ea typeface="DengXian" charset="-122"/>
              <a:cs typeface="DengXian" charset="-122"/>
            </a:endParaRPr>
          </a:p>
        </p:txBody>
      </p:sp>
      <p:sp>
        <p:nvSpPr>
          <p:cNvPr id="132" name="线条"/>
          <p:cNvSpPr/>
          <p:nvPr/>
        </p:nvSpPr>
        <p:spPr>
          <a:xfrm flipV="1">
            <a:off x="890141" y="4127976"/>
            <a:ext cx="1" cy="766634"/>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33" name="香港携威实业有限公司注册成立, 主要业务为买卖电源线"/>
          <p:cNvSpPr txBox="1"/>
          <p:nvPr/>
        </p:nvSpPr>
        <p:spPr>
          <a:xfrm>
            <a:off x="-52687" y="3294346"/>
            <a:ext cx="1885656"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pPr>
            <a:r>
              <a:rPr b="1">
                <a:latin typeface="DengXian" charset="-122"/>
                <a:ea typeface="DengXian" charset="-122"/>
                <a:cs typeface="DengXian" charset="-122"/>
                <a:sym typeface="Helvetica Neue"/>
              </a:rPr>
              <a:t>香港携威实业有限公司</a:t>
            </a:r>
            <a:r>
              <a:rPr>
                <a:latin typeface="DengXian" charset="-122"/>
                <a:ea typeface="DengXian" charset="-122"/>
                <a:cs typeface="DengXian" charset="-122"/>
              </a:rPr>
              <a:t>注册成立, 主要业务为买卖电源线</a:t>
            </a:r>
          </a:p>
        </p:txBody>
      </p:sp>
      <p:sp>
        <p:nvSpPr>
          <p:cNvPr id="134" name="1995年"/>
          <p:cNvSpPr txBox="1"/>
          <p:nvPr/>
        </p:nvSpPr>
        <p:spPr>
          <a:xfrm>
            <a:off x="466948" y="48960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1995年</a:t>
            </a:r>
          </a:p>
        </p:txBody>
      </p:sp>
      <p:sp>
        <p:nvSpPr>
          <p:cNvPr id="135" name="线条"/>
          <p:cNvSpPr/>
          <p:nvPr/>
        </p:nvSpPr>
        <p:spPr>
          <a:xfrm flipV="1">
            <a:off x="1398141" y="4856479"/>
            <a:ext cx="1" cy="141328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36" name="1999年"/>
          <p:cNvSpPr txBox="1"/>
          <p:nvPr/>
        </p:nvSpPr>
        <p:spPr>
          <a:xfrm>
            <a:off x="962248" y="44642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1999年</a:t>
            </a:r>
          </a:p>
        </p:txBody>
      </p:sp>
      <p:sp>
        <p:nvSpPr>
          <p:cNvPr id="137" name="正威国际集团有限公司在香港注册成立"/>
          <p:cNvSpPr txBox="1"/>
          <p:nvPr/>
        </p:nvSpPr>
        <p:spPr>
          <a:xfrm>
            <a:off x="226713" y="6289358"/>
            <a:ext cx="1885656"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b="1">
                <a:latin typeface="DengXian" charset="-122"/>
                <a:ea typeface="DengXian" charset="-122"/>
                <a:cs typeface="DengXian" charset="-122"/>
                <a:sym typeface="Helvetica Neue"/>
              </a:rPr>
              <a:t>正威国际集团有限公司</a:t>
            </a:r>
            <a:r>
              <a:rPr>
                <a:latin typeface="DengXian" charset="-122"/>
                <a:ea typeface="DengXian" charset="-122"/>
                <a:cs typeface="DengXian" charset="-122"/>
              </a:rPr>
              <a:t>在香港注册成立</a:t>
            </a:r>
          </a:p>
        </p:txBody>
      </p:sp>
      <p:sp>
        <p:nvSpPr>
          <p:cNvPr id="138" name="线条"/>
          <p:cNvSpPr/>
          <p:nvPr/>
        </p:nvSpPr>
        <p:spPr>
          <a:xfrm flipV="1">
            <a:off x="1918841" y="3158994"/>
            <a:ext cx="1" cy="1738127"/>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39" name="2003年"/>
          <p:cNvSpPr txBox="1"/>
          <p:nvPr/>
        </p:nvSpPr>
        <p:spPr>
          <a:xfrm>
            <a:off x="1533748" y="4919638"/>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2003年</a:t>
            </a:r>
          </a:p>
        </p:txBody>
      </p:sp>
      <p:sp>
        <p:nvSpPr>
          <p:cNvPr id="140" name="成立正威科技(深圳)有限公司; 建立深圳精密控制线缆产业园, 巩固了行业领先地位"/>
          <p:cNvSpPr txBox="1"/>
          <p:nvPr/>
        </p:nvSpPr>
        <p:spPr>
          <a:xfrm>
            <a:off x="521800" y="2319232"/>
            <a:ext cx="2581169"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成立</a:t>
            </a:r>
            <a:r>
              <a:rPr b="1">
                <a:latin typeface="DengXian" charset="-122"/>
                <a:ea typeface="DengXian" charset="-122"/>
                <a:cs typeface="DengXian" charset="-122"/>
                <a:sym typeface="Helvetica Neue"/>
              </a:rPr>
              <a:t>正威科技(深圳)有限公司; 建立深圳精密控制线缆产业园</a:t>
            </a:r>
            <a:r>
              <a:rPr>
                <a:latin typeface="DengXian" charset="-122"/>
                <a:ea typeface="DengXian" charset="-122"/>
                <a:cs typeface="DengXian" charset="-122"/>
              </a:rPr>
              <a:t>, 巩固了行业领先地位</a:t>
            </a:r>
          </a:p>
        </p:txBody>
      </p:sp>
      <p:sp>
        <p:nvSpPr>
          <p:cNvPr id="141" name="线条"/>
          <p:cNvSpPr/>
          <p:nvPr/>
        </p:nvSpPr>
        <p:spPr>
          <a:xfrm flipV="1">
            <a:off x="2515741" y="4843780"/>
            <a:ext cx="1" cy="2256942"/>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42" name="建立江西赣州铜,钨采选冶及精深加工产业园, 奠定有色金属全产业发展之基"/>
          <p:cNvSpPr txBox="1"/>
          <p:nvPr/>
        </p:nvSpPr>
        <p:spPr>
          <a:xfrm>
            <a:off x="947265" y="7145431"/>
            <a:ext cx="2349552"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b="1">
                <a:effectLst/>
                <a:latin typeface="Helvetica Neue"/>
                <a:ea typeface="Helvetica Neue"/>
                <a:cs typeface="Helvetica Neue"/>
                <a:sym typeface="Helvetica Neue"/>
              </a:defRPr>
            </a:pPr>
            <a:r>
              <a:rPr b="0">
                <a:latin typeface="DengXian" charset="-122"/>
                <a:ea typeface="DengXian" charset="-122"/>
                <a:cs typeface="DengXian" charset="-122"/>
                <a:sym typeface="Helvetica Neue Light"/>
              </a:rPr>
              <a:t>建立</a:t>
            </a:r>
            <a:r>
              <a:rPr>
                <a:latin typeface="DengXian" charset="-122"/>
                <a:ea typeface="DengXian" charset="-122"/>
                <a:cs typeface="DengXian" charset="-122"/>
              </a:rPr>
              <a:t>江西赣州铜,钨采选冶及精深加工产业园, </a:t>
            </a:r>
            <a:r>
              <a:rPr b="0">
                <a:latin typeface="DengXian" charset="-122"/>
                <a:ea typeface="DengXian" charset="-122"/>
                <a:cs typeface="DengXian" charset="-122"/>
                <a:sym typeface="Helvetica Neue Light"/>
              </a:rPr>
              <a:t>奠定有色金属全产业发展之基</a:t>
            </a:r>
          </a:p>
        </p:txBody>
      </p:sp>
      <p:sp>
        <p:nvSpPr>
          <p:cNvPr id="143" name="2005年"/>
          <p:cNvSpPr txBox="1"/>
          <p:nvPr/>
        </p:nvSpPr>
        <p:spPr>
          <a:xfrm>
            <a:off x="2085995" y="44642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2005年</a:t>
            </a:r>
          </a:p>
        </p:txBody>
      </p:sp>
      <p:sp>
        <p:nvSpPr>
          <p:cNvPr id="144" name="2007年"/>
          <p:cNvSpPr txBox="1"/>
          <p:nvPr/>
        </p:nvSpPr>
        <p:spPr>
          <a:xfrm>
            <a:off x="2662488" y="4909254"/>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2007年</a:t>
            </a:r>
          </a:p>
        </p:txBody>
      </p:sp>
      <p:sp>
        <p:nvSpPr>
          <p:cNvPr id="145" name="线条"/>
          <p:cNvSpPr/>
          <p:nvPr/>
        </p:nvSpPr>
        <p:spPr>
          <a:xfrm flipV="1">
            <a:off x="3093387" y="4131633"/>
            <a:ext cx="1" cy="766633"/>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46" name="创立AWIN INTERNATIONAL LIMITED, 正式进军欧洲市场"/>
          <p:cNvSpPr txBox="1"/>
          <p:nvPr/>
        </p:nvSpPr>
        <p:spPr>
          <a:xfrm>
            <a:off x="2004713" y="3536746"/>
            <a:ext cx="258116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pPr>
            <a:r>
              <a:rPr>
                <a:latin typeface="DengXian" charset="-122"/>
                <a:ea typeface="DengXian" charset="-122"/>
                <a:cs typeface="DengXian" charset="-122"/>
              </a:rPr>
              <a:t>创立</a:t>
            </a:r>
            <a:r>
              <a:rPr b="1">
                <a:latin typeface="DengXian" charset="-122"/>
                <a:ea typeface="DengXian" charset="-122"/>
                <a:cs typeface="DengXian" charset="-122"/>
                <a:sym typeface="Helvetica Neue"/>
              </a:rPr>
              <a:t>AWIN INTERNATIONAL LIMITED</a:t>
            </a:r>
            <a:r>
              <a:rPr>
                <a:latin typeface="DengXian" charset="-122"/>
                <a:ea typeface="DengXian" charset="-122"/>
                <a:cs typeface="DengXian" charset="-122"/>
              </a:rPr>
              <a:t>, 正式进军欧洲市场</a:t>
            </a:r>
          </a:p>
        </p:txBody>
      </p:sp>
      <p:sp>
        <p:nvSpPr>
          <p:cNvPr id="147" name="线条"/>
          <p:cNvSpPr/>
          <p:nvPr/>
        </p:nvSpPr>
        <p:spPr>
          <a:xfrm flipV="1">
            <a:off x="3724908" y="4843779"/>
            <a:ext cx="1" cy="141328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48" name="成立全威(铜陵)铜业科技有限公司, 建立安徽铜陵铜制造产业园, 完成有色金属全产业链整合."/>
          <p:cNvSpPr txBox="1"/>
          <p:nvPr/>
        </p:nvSpPr>
        <p:spPr>
          <a:xfrm>
            <a:off x="2481150" y="6312794"/>
            <a:ext cx="3370369"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成立</a:t>
            </a:r>
            <a:r>
              <a:rPr b="1">
                <a:latin typeface="DengXian" charset="-122"/>
                <a:ea typeface="DengXian" charset="-122"/>
                <a:cs typeface="DengXian" charset="-122"/>
                <a:sym typeface="Helvetica Neue"/>
              </a:rPr>
              <a:t>全威(铜陵)铜业科技有限公司</a:t>
            </a:r>
            <a:r>
              <a:rPr>
                <a:latin typeface="DengXian" charset="-122"/>
                <a:ea typeface="DengXian" charset="-122"/>
                <a:cs typeface="DengXian" charset="-122"/>
              </a:rPr>
              <a:t>, 建立</a:t>
            </a:r>
            <a:r>
              <a:rPr b="1">
                <a:latin typeface="DengXian" charset="-122"/>
                <a:ea typeface="DengXian" charset="-122"/>
                <a:cs typeface="DengXian" charset="-122"/>
                <a:sym typeface="Helvetica Neue"/>
              </a:rPr>
              <a:t>安徽铜陵铜制造产业园</a:t>
            </a:r>
            <a:r>
              <a:rPr>
                <a:latin typeface="DengXian" charset="-122"/>
                <a:ea typeface="DengXian" charset="-122"/>
                <a:cs typeface="DengXian" charset="-122"/>
              </a:rPr>
              <a:t>, </a:t>
            </a:r>
            <a:r>
              <a:rPr b="1">
                <a:latin typeface="DengXian" charset="-122"/>
                <a:ea typeface="DengXian" charset="-122"/>
                <a:cs typeface="DengXian" charset="-122"/>
                <a:sym typeface="Helvetica Neue"/>
              </a:rPr>
              <a:t>完成有色金属全产业链整合</a:t>
            </a:r>
            <a:r>
              <a:rPr>
                <a:latin typeface="DengXian" charset="-122"/>
                <a:ea typeface="DengXian" charset="-122"/>
                <a:cs typeface="DengXian" charset="-122"/>
              </a:rPr>
              <a:t>.</a:t>
            </a:r>
          </a:p>
        </p:txBody>
      </p:sp>
      <p:sp>
        <p:nvSpPr>
          <p:cNvPr id="149" name="2008年"/>
          <p:cNvSpPr txBox="1"/>
          <p:nvPr/>
        </p:nvSpPr>
        <p:spPr>
          <a:xfrm>
            <a:off x="4308088" y="495861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2008年</a:t>
            </a:r>
          </a:p>
        </p:txBody>
      </p:sp>
      <p:sp>
        <p:nvSpPr>
          <p:cNvPr id="150" name="线条"/>
          <p:cNvSpPr/>
          <p:nvPr/>
        </p:nvSpPr>
        <p:spPr>
          <a:xfrm flipV="1">
            <a:off x="4721654" y="3158994"/>
            <a:ext cx="1" cy="1738127"/>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1" name="正式收购安庆汉玉石材有限公司, 立志打造汉玉全产业链"/>
          <p:cNvSpPr txBox="1"/>
          <p:nvPr/>
        </p:nvSpPr>
        <p:spPr>
          <a:xfrm>
            <a:off x="3503059" y="2567974"/>
            <a:ext cx="2581168"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正式收购</a:t>
            </a:r>
            <a:r>
              <a:rPr b="1">
                <a:latin typeface="DengXian" charset="-122"/>
                <a:ea typeface="DengXian" charset="-122"/>
                <a:cs typeface="DengXian" charset="-122"/>
                <a:sym typeface="Helvetica Neue"/>
              </a:rPr>
              <a:t>安庆汉玉石材有限公司</a:t>
            </a:r>
            <a:r>
              <a:rPr>
                <a:latin typeface="DengXian" charset="-122"/>
                <a:ea typeface="DengXian" charset="-122"/>
                <a:cs typeface="DengXian" charset="-122"/>
              </a:rPr>
              <a:t>, 立志打造</a:t>
            </a:r>
            <a:r>
              <a:rPr b="1">
                <a:latin typeface="DengXian" charset="-122"/>
                <a:ea typeface="DengXian" charset="-122"/>
                <a:cs typeface="DengXian" charset="-122"/>
                <a:sym typeface="Helvetica Neue"/>
              </a:rPr>
              <a:t>汉玉全产业链</a:t>
            </a:r>
          </a:p>
        </p:txBody>
      </p:sp>
      <p:sp>
        <p:nvSpPr>
          <p:cNvPr id="152" name="2012年"/>
          <p:cNvSpPr txBox="1"/>
          <p:nvPr/>
        </p:nvSpPr>
        <p:spPr>
          <a:xfrm>
            <a:off x="5503651" y="447062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2012年</a:t>
            </a:r>
          </a:p>
        </p:txBody>
      </p:sp>
      <p:sp>
        <p:nvSpPr>
          <p:cNvPr id="153" name="线条"/>
          <p:cNvSpPr/>
          <p:nvPr/>
        </p:nvSpPr>
        <p:spPr>
          <a:xfrm flipV="1">
            <a:off x="5926844" y="4857558"/>
            <a:ext cx="1" cy="2256942"/>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4" name="正威中华芯都半导体产业园破土动工, 涉足半导体产业"/>
          <p:cNvSpPr txBox="1"/>
          <p:nvPr/>
        </p:nvSpPr>
        <p:spPr>
          <a:xfrm>
            <a:off x="4621941" y="7142960"/>
            <a:ext cx="2501208"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b="1">
                <a:effectLst/>
                <a:latin typeface="Helvetica Neue"/>
                <a:ea typeface="Helvetica Neue"/>
                <a:cs typeface="Helvetica Neue"/>
                <a:sym typeface="Helvetica Neue"/>
              </a:defRPr>
            </a:pPr>
            <a:r>
              <a:rPr>
                <a:latin typeface="DengXian" charset="-122"/>
                <a:ea typeface="DengXian" charset="-122"/>
                <a:cs typeface="DengXian" charset="-122"/>
              </a:rPr>
              <a:t>正威中华芯都半导体产业园</a:t>
            </a:r>
            <a:r>
              <a:rPr b="0">
                <a:latin typeface="DengXian" charset="-122"/>
                <a:ea typeface="DengXian" charset="-122"/>
                <a:cs typeface="DengXian" charset="-122"/>
                <a:sym typeface="Helvetica Neue Light"/>
              </a:rPr>
              <a:t>破土动工, 涉足</a:t>
            </a:r>
            <a:r>
              <a:rPr>
                <a:latin typeface="DengXian" charset="-122"/>
                <a:ea typeface="DengXian" charset="-122"/>
                <a:cs typeface="DengXian" charset="-122"/>
              </a:rPr>
              <a:t>半导体产业</a:t>
            </a:r>
          </a:p>
        </p:txBody>
      </p:sp>
      <p:sp>
        <p:nvSpPr>
          <p:cNvPr id="155" name="线条"/>
          <p:cNvSpPr/>
          <p:nvPr/>
        </p:nvSpPr>
        <p:spPr>
          <a:xfrm flipV="1">
            <a:off x="6562342" y="4114490"/>
            <a:ext cx="1" cy="766633"/>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6" name="中国(营口)聚酰亚胺高新材料产业基地开工奠基, 正式进军高新技术领域"/>
          <p:cNvSpPr txBox="1"/>
          <p:nvPr/>
        </p:nvSpPr>
        <p:spPr>
          <a:xfrm>
            <a:off x="5245834" y="3269769"/>
            <a:ext cx="2581169"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pPr>
            <a:r>
              <a:rPr b="1">
                <a:latin typeface="DengXian" charset="-122"/>
                <a:ea typeface="DengXian" charset="-122"/>
                <a:cs typeface="DengXian" charset="-122"/>
                <a:sym typeface="Helvetica Neue"/>
              </a:rPr>
              <a:t>中国(营口)聚酰亚胺高新材料产业基地</a:t>
            </a:r>
            <a:r>
              <a:rPr>
                <a:latin typeface="DengXian" charset="-122"/>
                <a:ea typeface="DengXian" charset="-122"/>
                <a:cs typeface="DengXian" charset="-122"/>
              </a:rPr>
              <a:t>开工奠基, 正式进军</a:t>
            </a:r>
            <a:r>
              <a:rPr b="1">
                <a:latin typeface="DengXian" charset="-122"/>
                <a:ea typeface="DengXian" charset="-122"/>
                <a:cs typeface="DengXian" charset="-122"/>
                <a:sym typeface="Helvetica Neue"/>
              </a:rPr>
              <a:t>高新技术领域</a:t>
            </a:r>
          </a:p>
        </p:txBody>
      </p:sp>
      <p:sp>
        <p:nvSpPr>
          <p:cNvPr id="157" name="2013年"/>
          <p:cNvSpPr txBox="1"/>
          <p:nvPr/>
        </p:nvSpPr>
        <p:spPr>
          <a:xfrm>
            <a:off x="6779424" y="447062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2013年</a:t>
            </a:r>
          </a:p>
        </p:txBody>
      </p:sp>
      <p:sp>
        <p:nvSpPr>
          <p:cNvPr id="158" name="线条"/>
          <p:cNvSpPr/>
          <p:nvPr/>
        </p:nvSpPr>
        <p:spPr>
          <a:xfrm flipV="1">
            <a:off x="7131175" y="4856479"/>
            <a:ext cx="1" cy="141328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9" name="正威国际集团进入《财富》世界500强排行榜, 排名387位."/>
          <p:cNvSpPr txBox="1"/>
          <p:nvPr/>
        </p:nvSpPr>
        <p:spPr>
          <a:xfrm>
            <a:off x="6011157" y="6295685"/>
            <a:ext cx="2581168"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正威国际集团进入</a:t>
            </a:r>
            <a:r>
              <a:rPr b="1">
                <a:latin typeface="DengXian" charset="-122"/>
                <a:ea typeface="DengXian" charset="-122"/>
                <a:cs typeface="DengXian" charset="-122"/>
                <a:sym typeface="Helvetica Neue"/>
              </a:rPr>
              <a:t>《财富》世界500强排行榜, 排名387位.</a:t>
            </a:r>
          </a:p>
        </p:txBody>
      </p:sp>
      <p:sp>
        <p:nvSpPr>
          <p:cNvPr id="160" name="2015年"/>
          <p:cNvSpPr txBox="1"/>
          <p:nvPr/>
        </p:nvSpPr>
        <p:spPr>
          <a:xfrm>
            <a:off x="7614495" y="4917066"/>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2015年</a:t>
            </a:r>
          </a:p>
        </p:txBody>
      </p:sp>
      <p:sp>
        <p:nvSpPr>
          <p:cNvPr id="161" name="线条"/>
          <p:cNvSpPr/>
          <p:nvPr/>
        </p:nvSpPr>
        <p:spPr>
          <a:xfrm flipV="1">
            <a:off x="8092895" y="3158994"/>
            <a:ext cx="1" cy="1738127"/>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2" name="金昌威电子有限公司年产3000万台智能手机项目正式下线"/>
          <p:cNvSpPr txBox="1"/>
          <p:nvPr/>
        </p:nvSpPr>
        <p:spPr>
          <a:xfrm>
            <a:off x="6284524" y="2532594"/>
            <a:ext cx="281859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金昌威电子有限公司年产3000万台</a:t>
            </a:r>
            <a:r>
              <a:rPr b="1">
                <a:latin typeface="DengXian" charset="-122"/>
                <a:ea typeface="DengXian" charset="-122"/>
                <a:cs typeface="DengXian" charset="-122"/>
                <a:sym typeface="Helvetica Neue"/>
              </a:rPr>
              <a:t>智能手机项目</a:t>
            </a:r>
            <a:r>
              <a:rPr>
                <a:latin typeface="DengXian" charset="-122"/>
                <a:ea typeface="DengXian" charset="-122"/>
                <a:cs typeface="DengXian" charset="-122"/>
              </a:rPr>
              <a:t>正式下线</a:t>
            </a:r>
          </a:p>
        </p:txBody>
      </p:sp>
      <p:sp>
        <p:nvSpPr>
          <p:cNvPr id="163" name="线条"/>
          <p:cNvSpPr/>
          <p:nvPr/>
        </p:nvSpPr>
        <p:spPr>
          <a:xfrm flipV="1">
            <a:off x="8768008" y="4857558"/>
            <a:ext cx="1" cy="2256942"/>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4" name="深圳正威文化传媒有限公司正式成立"/>
          <p:cNvSpPr txBox="1"/>
          <p:nvPr/>
        </p:nvSpPr>
        <p:spPr>
          <a:xfrm>
            <a:off x="7517403" y="7142960"/>
            <a:ext cx="250120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b="1">
                <a:latin typeface="Helvetica Neue"/>
                <a:ea typeface="Helvetica Neue"/>
                <a:cs typeface="Helvetica Neue"/>
                <a:sym typeface="Helvetica Neue"/>
              </a:defRPr>
            </a:lvl1pPr>
          </a:lstStyle>
          <a:p>
            <a:pPr>
              <a:defRPr>
                <a:effectLst/>
              </a:defRPr>
            </a:pPr>
            <a:r>
              <a:rPr>
                <a:latin typeface="DengXian" charset="-122"/>
                <a:ea typeface="DengXian" charset="-122"/>
                <a:cs typeface="DengXian" charset="-122"/>
              </a:rPr>
              <a:t>深圳正威文化传媒有限公司正式成立</a:t>
            </a:r>
          </a:p>
        </p:txBody>
      </p:sp>
      <p:sp>
        <p:nvSpPr>
          <p:cNvPr id="165" name="2016年"/>
          <p:cNvSpPr txBox="1"/>
          <p:nvPr/>
        </p:nvSpPr>
        <p:spPr>
          <a:xfrm>
            <a:off x="9910205" y="48960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2016年</a:t>
            </a:r>
          </a:p>
        </p:txBody>
      </p:sp>
      <p:sp>
        <p:nvSpPr>
          <p:cNvPr id="166" name="线条"/>
          <p:cNvSpPr/>
          <p:nvPr/>
        </p:nvSpPr>
        <p:spPr>
          <a:xfrm flipV="1">
            <a:off x="9884093" y="4857558"/>
            <a:ext cx="1" cy="1360984"/>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7" name="正威集团贵州国际商品交易中心正式上线"/>
          <p:cNvSpPr txBox="1"/>
          <p:nvPr/>
        </p:nvSpPr>
        <p:spPr>
          <a:xfrm>
            <a:off x="8811721" y="6238163"/>
            <a:ext cx="1885655"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正威集团</a:t>
            </a:r>
            <a:r>
              <a:rPr b="1">
                <a:latin typeface="DengXian" charset="-122"/>
                <a:ea typeface="DengXian" charset="-122"/>
                <a:cs typeface="DengXian" charset="-122"/>
                <a:sym typeface="Helvetica Neue"/>
              </a:rPr>
              <a:t>贵州国际商品交易中心</a:t>
            </a:r>
            <a:r>
              <a:rPr>
                <a:latin typeface="DengXian" charset="-122"/>
                <a:ea typeface="DengXian" charset="-122"/>
                <a:cs typeface="DengXian" charset="-122"/>
              </a:rPr>
              <a:t>正式上线</a:t>
            </a:r>
          </a:p>
        </p:txBody>
      </p:sp>
      <p:sp>
        <p:nvSpPr>
          <p:cNvPr id="168" name="线条"/>
          <p:cNvSpPr/>
          <p:nvPr/>
        </p:nvSpPr>
        <p:spPr>
          <a:xfrm>
            <a:off x="10792890" y="4164532"/>
            <a:ext cx="1" cy="70083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9" name="正威集团西南区域总部落户重庆"/>
          <p:cNvSpPr txBox="1"/>
          <p:nvPr/>
        </p:nvSpPr>
        <p:spPr>
          <a:xfrm>
            <a:off x="9986196" y="3536746"/>
            <a:ext cx="161338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正威集团</a:t>
            </a:r>
            <a:r>
              <a:rPr b="1">
                <a:latin typeface="DengXian" charset="-122"/>
                <a:ea typeface="DengXian" charset="-122"/>
                <a:cs typeface="DengXian" charset="-122"/>
                <a:sym typeface="Helvetica Neue"/>
              </a:rPr>
              <a:t>西南区域总部</a:t>
            </a:r>
            <a:r>
              <a:rPr>
                <a:latin typeface="DengXian" charset="-122"/>
                <a:ea typeface="DengXian" charset="-122"/>
                <a:cs typeface="DengXian" charset="-122"/>
              </a:rPr>
              <a:t>落户</a:t>
            </a:r>
            <a:r>
              <a:rPr b="1">
                <a:latin typeface="DengXian" charset="-122"/>
                <a:ea typeface="DengXian" charset="-122"/>
                <a:cs typeface="DengXian" charset="-122"/>
                <a:sym typeface="Helvetica Neue"/>
              </a:rPr>
              <a:t>重庆</a:t>
            </a:r>
          </a:p>
        </p:txBody>
      </p:sp>
      <p:sp>
        <p:nvSpPr>
          <p:cNvPr id="170" name="线条"/>
          <p:cNvSpPr/>
          <p:nvPr/>
        </p:nvSpPr>
        <p:spPr>
          <a:xfrm flipV="1">
            <a:off x="11650710" y="4927600"/>
            <a:ext cx="1" cy="1738126"/>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71" name="2017年"/>
          <p:cNvSpPr txBox="1"/>
          <p:nvPr/>
        </p:nvSpPr>
        <p:spPr>
          <a:xfrm>
            <a:off x="11181940" y="447062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2017年</a:t>
            </a:r>
          </a:p>
        </p:txBody>
      </p:sp>
      <p:sp>
        <p:nvSpPr>
          <p:cNvPr id="172" name="正威集团北方总部落户天津"/>
          <p:cNvSpPr txBox="1"/>
          <p:nvPr/>
        </p:nvSpPr>
        <p:spPr>
          <a:xfrm>
            <a:off x="10916771" y="6765074"/>
            <a:ext cx="1466147"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正威集团</a:t>
            </a:r>
            <a:r>
              <a:rPr b="1">
                <a:latin typeface="DengXian" charset="-122"/>
                <a:ea typeface="DengXian" charset="-122"/>
                <a:cs typeface="DengXian" charset="-122"/>
                <a:sym typeface="Helvetica Neue"/>
              </a:rPr>
              <a:t>北方总部</a:t>
            </a:r>
            <a:r>
              <a:rPr>
                <a:latin typeface="DengXian" charset="-122"/>
                <a:ea typeface="DengXian" charset="-122"/>
                <a:cs typeface="DengXian" charset="-122"/>
              </a:rPr>
              <a:t>落户</a:t>
            </a:r>
            <a:r>
              <a:rPr b="1">
                <a:latin typeface="DengXian" charset="-122"/>
                <a:ea typeface="DengXian" charset="-122"/>
                <a:cs typeface="DengXian" charset="-122"/>
                <a:sym typeface="Helvetica Neue"/>
              </a:rPr>
              <a:t>天津</a:t>
            </a:r>
          </a:p>
        </p:txBody>
      </p:sp>
      <p:sp>
        <p:nvSpPr>
          <p:cNvPr id="173" name="线条"/>
          <p:cNvSpPr/>
          <p:nvPr/>
        </p:nvSpPr>
        <p:spPr>
          <a:xfrm flipV="1">
            <a:off x="9402041" y="4120840"/>
            <a:ext cx="1" cy="766633"/>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74" name="正威大学成立"/>
          <p:cNvSpPr txBox="1"/>
          <p:nvPr/>
        </p:nvSpPr>
        <p:spPr>
          <a:xfrm>
            <a:off x="8300381" y="3770049"/>
            <a:ext cx="1885656" cy="3334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a:lvl1pPr>
          </a:lstStyle>
          <a:p>
            <a:pPr>
              <a:defRPr>
                <a:effectLst/>
              </a:defRPr>
            </a:pPr>
            <a:r>
              <a:rPr>
                <a:latin typeface="DengXian" charset="-122"/>
                <a:ea typeface="DengXian" charset="-122"/>
                <a:cs typeface="DengXian" charset="-122"/>
              </a:rPr>
              <a:t>正威大学成立</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创始人王文银简介"/>
          <p:cNvSpPr txBox="1">
            <a:spLocks noGrp="1"/>
          </p:cNvSpPr>
          <p:nvPr>
            <p:ph type="ctrTitle"/>
          </p:nvPr>
        </p:nvSpPr>
        <p:spPr>
          <a:prstGeom prst="rect">
            <a:avLst/>
          </a:prstGeom>
        </p:spPr>
        <p:txBody>
          <a:bodyPr/>
          <a:lstStyle/>
          <a:p>
            <a:pPr>
              <a:defRPr>
                <a:effectLst/>
              </a:defRPr>
            </a:pPr>
            <a:r>
              <a:rPr>
                <a:latin typeface="DengXian" charset="-122"/>
                <a:ea typeface="DengXian" charset="-122"/>
                <a:cs typeface="DengXian" charset="-122"/>
              </a:rPr>
              <a:t>创始人王文银简介</a:t>
            </a:r>
          </a:p>
        </p:txBody>
      </p:sp>
      <p:sp>
        <p:nvSpPr>
          <p:cNvPr id="177" name="2016年排名福布斯中国富豪榜第六, 低调的”世界铜王”"/>
          <p:cNvSpPr txBox="1">
            <a:spLocks noGrp="1"/>
          </p:cNvSpPr>
          <p:nvPr>
            <p:ph type="subTitle" sz="quarter" idx="1"/>
          </p:nvPr>
        </p:nvSpPr>
        <p:spPr>
          <a:prstGeom prst="rect">
            <a:avLst/>
          </a:prstGeom>
        </p:spPr>
        <p:txBody>
          <a:bodyPr/>
          <a:lstStyle>
            <a:lvl1pPr defTabSz="566674">
              <a:defRPr sz="4074">
                <a:effectLst>
                  <a:outerShdw blurRad="49276" dist="36957" dir="5400000" rotWithShape="0">
                    <a:srgbClr val="000000"/>
                  </a:outerShdw>
                </a:effectLst>
              </a:defRPr>
            </a:lvl1pPr>
          </a:lstStyle>
          <a:p>
            <a:r>
              <a:rPr dirty="0">
                <a:latin typeface="DengXian" charset="-122"/>
                <a:ea typeface="DengXian" charset="-122"/>
                <a:cs typeface="DengXian" charset="-122"/>
              </a:rPr>
              <a:t>2016</a:t>
            </a:r>
            <a:r>
              <a:rPr dirty="0" smtClean="0">
                <a:latin typeface="DengXian" charset="-122"/>
                <a:ea typeface="DengXian" charset="-122"/>
                <a:cs typeface="DengXian" charset="-122"/>
              </a:rPr>
              <a:t>年福布斯中国富豪榜</a:t>
            </a:r>
            <a:r>
              <a:rPr lang="zh-CN" altLang="en-US" dirty="0" smtClean="0">
                <a:latin typeface="DengXian" charset="-122"/>
                <a:ea typeface="DengXian" charset="-122"/>
                <a:cs typeface="DengXian" charset="-122"/>
              </a:rPr>
              <a:t>排名</a:t>
            </a:r>
            <a:r>
              <a:rPr dirty="0" smtClean="0">
                <a:latin typeface="DengXian" charset="-122"/>
                <a:ea typeface="DengXian" charset="-122"/>
                <a:cs typeface="DengXian" charset="-122"/>
              </a:rPr>
              <a:t>第六</a:t>
            </a:r>
            <a:r>
              <a:rPr lang="zh-CN" altLang="en-US" dirty="0" smtClean="0">
                <a:latin typeface="DengXian" charset="-122"/>
                <a:ea typeface="DengXian" charset="-122"/>
                <a:cs typeface="DengXian" charset="-122"/>
              </a:rPr>
              <a:t>位</a:t>
            </a:r>
            <a:r>
              <a:rPr dirty="0" smtClean="0">
                <a:latin typeface="DengXian" charset="-122"/>
                <a:ea typeface="DengXian" charset="-122"/>
                <a:cs typeface="DengXian" charset="-122"/>
              </a:rPr>
              <a:t>, </a:t>
            </a:r>
            <a:r>
              <a:rPr dirty="0">
                <a:latin typeface="DengXian" charset="-122"/>
                <a:ea typeface="DengXian" charset="-122"/>
                <a:cs typeface="DengXian" charset="-122"/>
              </a:rPr>
              <a:t>低调的”世界铜王”</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图像" descr="图像"/>
          <p:cNvPicPr>
            <a:picLocks noGrp="1"/>
          </p:cNvPicPr>
          <p:nvPr>
            <p:ph type="pic" idx="13"/>
          </p:nvPr>
        </p:nvPicPr>
        <p:blipFill>
          <a:blip r:embed="rId2">
            <a:extLst/>
          </a:blip>
          <a:stretch>
            <a:fillRect/>
          </a:stretch>
        </p:blipFill>
        <p:spPr>
          <a:xfrm>
            <a:off x="7023100" y="2565400"/>
            <a:ext cx="5397500" cy="6121400"/>
          </a:xfrm>
          <a:prstGeom prst="rect">
            <a:avLst/>
          </a:prstGeom>
        </p:spPr>
      </p:pic>
      <p:sp>
        <p:nvSpPr>
          <p:cNvPr id="180" name="集团创始人,董事局主席王文银"/>
          <p:cNvSpPr txBox="1">
            <a:spLocks noGrp="1"/>
          </p:cNvSpPr>
          <p:nvPr>
            <p:ph type="title"/>
          </p:nvPr>
        </p:nvSpPr>
        <p:spPr>
          <a:prstGeom prst="rect">
            <a:avLst/>
          </a:prstGeom>
        </p:spPr>
        <p:txBody>
          <a:bodyPr/>
          <a:lstStyle>
            <a:lvl1pPr defTabSz="543305">
              <a:defRPr sz="6696">
                <a:effectLst>
                  <a:outerShdw blurRad="47244" dist="35433" dir="5400000" rotWithShape="0">
                    <a:srgbClr val="000000"/>
                  </a:outerShdw>
                </a:effectLst>
              </a:defRPr>
            </a:lvl1pPr>
          </a:lstStyle>
          <a:p>
            <a:r>
              <a:rPr>
                <a:latin typeface="DengXian" charset="-122"/>
                <a:ea typeface="DengXian" charset="-122"/>
                <a:cs typeface="DengXian" charset="-122"/>
              </a:rPr>
              <a:t>集团创始人,董事局主席王文银</a:t>
            </a:r>
          </a:p>
        </p:txBody>
      </p:sp>
      <p:sp>
        <p:nvSpPr>
          <p:cNvPr id="181" name="现任中国企业家协会副会长…"/>
          <p:cNvSpPr txBox="1">
            <a:spLocks noGrp="1"/>
          </p:cNvSpPr>
          <p:nvPr>
            <p:ph type="body" sz="half" idx="1"/>
          </p:nvPr>
        </p:nvSpPr>
        <p:spPr>
          <a:prstGeom prst="rect">
            <a:avLst/>
          </a:prstGeom>
        </p:spPr>
        <p:txBody>
          <a:bodyPr/>
          <a:lstStyle/>
          <a:p>
            <a:pPr marL="266700" indent="-266700" defTabSz="350520">
              <a:spcBef>
                <a:spcPts val="2100"/>
              </a:spcBef>
              <a:buBlip>
                <a:blip r:embed="rId3"/>
              </a:buBlip>
              <a:defRPr sz="2160">
                <a:effectLst>
                  <a:outerShdw blurRad="30480" dist="22860" dir="5400000" rotWithShape="0">
                    <a:srgbClr val="000000"/>
                  </a:outerShdw>
                </a:effectLst>
              </a:defRPr>
            </a:pPr>
            <a:endParaRPr>
              <a:latin typeface="DengXian" charset="-122"/>
              <a:ea typeface="DengXian" charset="-122"/>
              <a:cs typeface="DengXian" charset="-122"/>
            </a:endParaRPr>
          </a:p>
          <a:p>
            <a:pPr marL="266700" indent="-266700" defTabSz="350520">
              <a:spcBef>
                <a:spcPts val="2100"/>
              </a:spcBef>
              <a:buBlip>
                <a:blip r:embed="rId3"/>
              </a:buBlip>
              <a:defRPr sz="2160">
                <a:effectLst>
                  <a:outerShdw blurRad="30480" dist="22860" dir="5400000" rotWithShape="0">
                    <a:srgbClr val="000000"/>
                  </a:outerShdw>
                </a:effectLst>
              </a:defRPr>
            </a:pPr>
            <a:r>
              <a:rPr>
                <a:latin typeface="DengXian" charset="-122"/>
                <a:ea typeface="DengXian" charset="-122"/>
                <a:cs typeface="DengXian" charset="-122"/>
              </a:rPr>
              <a:t>现任中国企业家协会副会长</a:t>
            </a:r>
          </a:p>
          <a:p>
            <a:pPr marL="266700" indent="-266700" defTabSz="350520">
              <a:spcBef>
                <a:spcPts val="2100"/>
              </a:spcBef>
              <a:buBlip>
                <a:blip r:embed="rId3"/>
              </a:buBlip>
              <a:defRPr sz="2160">
                <a:effectLst>
                  <a:outerShdw blurRad="30480" dist="22860" dir="5400000" rotWithShape="0">
                    <a:srgbClr val="000000"/>
                  </a:outerShdw>
                </a:effectLst>
              </a:defRPr>
            </a:pPr>
            <a:r>
              <a:rPr>
                <a:latin typeface="DengXian" charset="-122"/>
                <a:ea typeface="DengXian" charset="-122"/>
                <a:cs typeface="DengXian" charset="-122"/>
              </a:rPr>
              <a:t>深圳市政委常委</a:t>
            </a:r>
          </a:p>
          <a:p>
            <a:pPr marL="266700" indent="-266700" defTabSz="350520">
              <a:spcBef>
                <a:spcPts val="2100"/>
              </a:spcBef>
              <a:buBlip>
                <a:blip r:embed="rId3"/>
              </a:buBlip>
              <a:defRPr sz="2160">
                <a:effectLst>
                  <a:outerShdw blurRad="30480" dist="22860" dir="5400000" rotWithShape="0">
                    <a:srgbClr val="000000"/>
                  </a:outerShdw>
                </a:effectLst>
              </a:defRPr>
            </a:pPr>
            <a:r>
              <a:rPr>
                <a:latin typeface="DengXian" charset="-122"/>
                <a:ea typeface="DengXian" charset="-122"/>
                <a:cs typeface="DengXian" charset="-122"/>
              </a:rPr>
              <a:t>广东省工商联副主席</a:t>
            </a:r>
          </a:p>
          <a:p>
            <a:pPr marL="266700" indent="-266700" defTabSz="350520">
              <a:spcBef>
                <a:spcPts val="2100"/>
              </a:spcBef>
              <a:buBlip>
                <a:blip r:embed="rId3"/>
              </a:buBlip>
              <a:defRPr sz="2160">
                <a:effectLst/>
              </a:defRPr>
            </a:pPr>
            <a:r>
              <a:rPr>
                <a:latin typeface="DengXian" charset="-122"/>
                <a:ea typeface="DengXian" charset="-122"/>
                <a:cs typeface="DengXian" charset="-122"/>
              </a:rPr>
              <a:t>安徽省工商联副主席</a:t>
            </a:r>
          </a:p>
          <a:p>
            <a:pPr marL="266700" indent="-266700" defTabSz="350520">
              <a:spcBef>
                <a:spcPts val="2100"/>
              </a:spcBef>
              <a:buBlip>
                <a:blip r:embed="rId3"/>
              </a:buBlip>
              <a:defRPr sz="2160">
                <a:effectLst/>
              </a:defRPr>
            </a:pPr>
            <a:r>
              <a:rPr>
                <a:latin typeface="DengXian" charset="-122"/>
                <a:ea typeface="DengXian" charset="-122"/>
                <a:cs typeface="DengXian" charset="-122"/>
              </a:rPr>
              <a:t>广东省安徽商会创会会长</a:t>
            </a:r>
          </a:p>
          <a:p>
            <a:pPr marL="266700" indent="-266700" defTabSz="350520">
              <a:spcBef>
                <a:spcPts val="2100"/>
              </a:spcBef>
              <a:buBlip>
                <a:blip r:embed="rId3"/>
              </a:buBlip>
              <a:defRPr sz="2160">
                <a:effectLst/>
              </a:defRPr>
            </a:pPr>
            <a:r>
              <a:rPr>
                <a:latin typeface="DengXian" charset="-122"/>
                <a:ea typeface="DengXian" charset="-122"/>
                <a:cs typeface="DengXian" charset="-122"/>
              </a:rPr>
              <a:t>深圳市文化创意行业协会会长</a:t>
            </a:r>
          </a:p>
          <a:p>
            <a:pPr marL="266700" indent="-266700" defTabSz="350520">
              <a:spcBef>
                <a:spcPts val="2100"/>
              </a:spcBef>
              <a:buBlip>
                <a:blip r:embed="rId3"/>
              </a:buBlip>
              <a:defRPr sz="2160">
                <a:effectLst/>
              </a:defRPr>
            </a:pPr>
            <a:r>
              <a:rPr>
                <a:latin typeface="DengXian" charset="-122"/>
                <a:ea typeface="DengXian" charset="-122"/>
                <a:cs typeface="DengXian" charset="-122"/>
              </a:rPr>
              <a:t>深圳市工商联副主席</a:t>
            </a:r>
          </a:p>
          <a:p>
            <a:pPr marL="266700" indent="-266700" defTabSz="350520">
              <a:spcBef>
                <a:spcPts val="2100"/>
              </a:spcBef>
              <a:buBlip>
                <a:blip r:embed="rId3"/>
              </a:buBlip>
              <a:defRPr sz="2160">
                <a:effectLst/>
              </a:defRPr>
            </a:pPr>
            <a:r>
              <a:rPr>
                <a:latin typeface="DengXian" charset="-122"/>
                <a:ea typeface="DengXian" charset="-122"/>
                <a:cs typeface="DengXian" charset="-122"/>
              </a:rPr>
              <a:t>深商联理事会主席</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低调的世界铜王"/>
          <p:cNvSpPr txBox="1">
            <a:spLocks noGrp="1"/>
          </p:cNvSpPr>
          <p:nvPr>
            <p:ph type="title"/>
          </p:nvPr>
        </p:nvSpPr>
        <p:spPr>
          <a:prstGeom prst="rect">
            <a:avLst/>
          </a:prstGeom>
        </p:spPr>
        <p:txBody>
          <a:bodyPr/>
          <a:lstStyle/>
          <a:p>
            <a:pPr>
              <a:defRPr>
                <a:effectLst/>
              </a:defRPr>
            </a:pPr>
            <a:r>
              <a:rPr>
                <a:latin typeface="DengXian" charset="-122"/>
                <a:ea typeface="DengXian" charset="-122"/>
                <a:cs typeface="DengXian" charset="-122"/>
              </a:rPr>
              <a:t>低调的世界铜王</a:t>
            </a:r>
          </a:p>
        </p:txBody>
      </p:sp>
      <p:sp>
        <p:nvSpPr>
          <p:cNvPr id="184" name="2017年福布斯全球财富排行榜以140亿美元排名第79位, 2017年福布斯华人富豪榜上排名第10位, 2016年福布斯中国富豪榜排行第6位."/>
          <p:cNvSpPr txBox="1">
            <a:spLocks noGrp="1"/>
          </p:cNvSpPr>
          <p:nvPr>
            <p:ph type="body" idx="1"/>
          </p:nvPr>
        </p:nvSpPr>
        <p:spPr>
          <a:prstGeom prst="rect">
            <a:avLst/>
          </a:prstGeom>
        </p:spPr>
        <p:txBody>
          <a:bodyPr>
            <a:normAutofit lnSpcReduction="10000"/>
          </a:bodyPr>
          <a:lstStyle/>
          <a:p>
            <a:pPr>
              <a:buBlip>
                <a:blip r:embed="rId2"/>
              </a:buBlip>
              <a:defRPr>
                <a:effectLst/>
              </a:defRPr>
            </a:pPr>
            <a:r>
              <a:rPr dirty="0">
                <a:latin typeface="DengXian" charset="-122"/>
                <a:ea typeface="DengXian" charset="-122"/>
                <a:cs typeface="DengXian" charset="-122"/>
              </a:rPr>
              <a:t>2017年福布斯全球财富排行榜以</a:t>
            </a:r>
            <a:r>
              <a:rPr b="1" dirty="0">
                <a:solidFill>
                  <a:schemeClr val="accent5"/>
                </a:solidFill>
                <a:latin typeface="DengXian" charset="-122"/>
                <a:ea typeface="DengXian" charset="-122"/>
                <a:cs typeface="DengXian" charset="-122"/>
                <a:sym typeface="Helvetica Neue"/>
              </a:rPr>
              <a:t>140亿美元</a:t>
            </a:r>
            <a:r>
              <a:rPr dirty="0">
                <a:latin typeface="DengXian" charset="-122"/>
                <a:ea typeface="DengXian" charset="-122"/>
                <a:cs typeface="DengXian" charset="-122"/>
              </a:rPr>
              <a:t>排名第</a:t>
            </a:r>
            <a:r>
              <a:rPr b="1" dirty="0">
                <a:solidFill>
                  <a:schemeClr val="accent5"/>
                </a:solidFill>
                <a:latin typeface="DengXian" charset="-122"/>
                <a:ea typeface="DengXian" charset="-122"/>
                <a:cs typeface="DengXian" charset="-122"/>
                <a:sym typeface="Helvetica Neue"/>
              </a:rPr>
              <a:t>79</a:t>
            </a:r>
            <a:r>
              <a:rPr dirty="0">
                <a:latin typeface="DengXian" charset="-122"/>
                <a:ea typeface="DengXian" charset="-122"/>
                <a:cs typeface="DengXian" charset="-122"/>
              </a:rPr>
              <a:t>位, 2017年福布斯华人富豪榜上排名第</a:t>
            </a:r>
            <a:r>
              <a:rPr b="1" dirty="0">
                <a:solidFill>
                  <a:schemeClr val="accent5"/>
                </a:solidFill>
                <a:latin typeface="DengXian" charset="-122"/>
                <a:ea typeface="DengXian" charset="-122"/>
                <a:cs typeface="DengXian" charset="-122"/>
                <a:sym typeface="Helvetica Neue"/>
              </a:rPr>
              <a:t>10</a:t>
            </a:r>
            <a:r>
              <a:rPr dirty="0">
                <a:latin typeface="DengXian" charset="-122"/>
                <a:ea typeface="DengXian" charset="-122"/>
                <a:cs typeface="DengXian" charset="-122"/>
              </a:rPr>
              <a:t>位, 2016年福布斯中国富豪榜排行第6位</a:t>
            </a:r>
            <a:r>
              <a:rPr dirty="0" smtClean="0">
                <a:latin typeface="DengXian" charset="-122"/>
                <a:ea typeface="DengXian" charset="-122"/>
                <a:cs typeface="DengXian" charset="-122"/>
              </a:rPr>
              <a:t>.</a:t>
            </a:r>
            <a:endParaRPr lang="en-US" dirty="0" smtClean="0">
              <a:latin typeface="DengXian" charset="-122"/>
              <a:ea typeface="DengXian" charset="-122"/>
              <a:cs typeface="DengXian" charset="-122"/>
            </a:endParaRPr>
          </a:p>
          <a:p>
            <a:pPr>
              <a:buBlip>
                <a:blip r:embed="rId2"/>
              </a:buBlip>
              <a:defRPr>
                <a:effectLst/>
              </a:defRPr>
            </a:pPr>
            <a:r>
              <a:rPr lang="en-US" altLang="zh-CN" dirty="0" smtClean="0">
                <a:latin typeface="DengXian" charset="-122"/>
                <a:ea typeface="DengXian" charset="-122"/>
                <a:cs typeface="DengXian" charset="-122"/>
              </a:rPr>
              <a:t>20</a:t>
            </a:r>
            <a:r>
              <a:rPr lang="zh-CN" altLang="en-US" dirty="0" smtClean="0">
                <a:latin typeface="DengXian" charset="-122"/>
                <a:ea typeface="DengXian" charset="-122"/>
                <a:cs typeface="DengXian" charset="-122"/>
              </a:rPr>
              <a:t>多年前到深圳时</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王文银的口袋里只有</a:t>
            </a:r>
            <a:r>
              <a:rPr lang="en-US" altLang="zh-CN" dirty="0" smtClean="0">
                <a:latin typeface="DengXian" charset="-122"/>
                <a:ea typeface="DengXian" charset="-122"/>
                <a:cs typeface="DengXian" charset="-122"/>
              </a:rPr>
              <a:t>10</a:t>
            </a:r>
            <a:r>
              <a:rPr lang="zh-CN" altLang="en-US" dirty="0" smtClean="0">
                <a:latin typeface="DengXian" charset="-122"/>
                <a:ea typeface="DengXian" charset="-122"/>
                <a:cs typeface="DengXian" charset="-122"/>
              </a:rPr>
              <a:t>块钱</a:t>
            </a:r>
            <a:r>
              <a:rPr lang="en-US" altLang="zh-CN" dirty="0">
                <a:latin typeface="DengXian" charset="-122"/>
                <a:ea typeface="DengXian" charset="-122"/>
                <a:cs typeface="DengXian" charset="-122"/>
              </a:rPr>
              <a:t>.</a:t>
            </a:r>
            <a:r>
              <a:rPr lang="zh-CN" altLang="en-US" dirty="0" smtClean="0">
                <a:latin typeface="DengXian" charset="-122"/>
                <a:ea typeface="DengXian" charset="-122"/>
                <a:cs typeface="DengXian" charset="-122"/>
              </a:rPr>
              <a:t> 经过</a:t>
            </a:r>
            <a:r>
              <a:rPr lang="en-US" altLang="zh-CN" dirty="0" smtClean="0">
                <a:latin typeface="DengXian" charset="-122"/>
                <a:ea typeface="DengXian" charset="-122"/>
                <a:cs typeface="DengXian" charset="-122"/>
              </a:rPr>
              <a:t>20</a:t>
            </a:r>
            <a:r>
              <a:rPr lang="zh-CN" altLang="en-US" dirty="0" smtClean="0">
                <a:latin typeface="DengXian" charset="-122"/>
                <a:ea typeface="DengXian" charset="-122"/>
                <a:cs typeface="DengXian" charset="-122"/>
              </a:rPr>
              <a:t>多年的努力</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他打造的正威国际集团连续</a:t>
            </a:r>
            <a:r>
              <a:rPr lang="en-US" altLang="zh-CN" dirty="0" smtClean="0">
                <a:latin typeface="DengXian" charset="-122"/>
                <a:ea typeface="DengXian" charset="-122"/>
                <a:cs typeface="DengXian" charset="-122"/>
              </a:rPr>
              <a:t>5</a:t>
            </a:r>
            <a:r>
              <a:rPr lang="zh-CN" altLang="en-US" dirty="0" smtClean="0">
                <a:latin typeface="DengXian" charset="-122"/>
                <a:ea typeface="DengXian" charset="-122"/>
                <a:cs typeface="DengXian" charset="-122"/>
              </a:rPr>
              <a:t>年进入</a:t>
            </a:r>
            <a:r>
              <a:rPr lang="en-US" altLang="zh-CN" dirty="0" smtClean="0">
                <a:latin typeface="DengXian" charset="-122"/>
                <a:ea typeface="DengXian" charset="-122"/>
                <a:cs typeface="DengXian" charset="-122"/>
              </a:rPr>
              <a:t>500</a:t>
            </a:r>
            <a:r>
              <a:rPr lang="zh-CN" altLang="en-US" dirty="0" smtClean="0">
                <a:latin typeface="DengXian" charset="-122"/>
                <a:ea typeface="DengXian" charset="-122"/>
                <a:cs typeface="DengXian" charset="-122"/>
              </a:rPr>
              <a:t>强</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他也成为了大家眼中的世界铜王</a:t>
            </a:r>
            <a:r>
              <a:rPr lang="en-US" altLang="zh-CN" dirty="0" smtClean="0">
                <a:latin typeface="DengXian" charset="-122"/>
                <a:ea typeface="DengXian" charset="-122"/>
                <a:cs typeface="DengXian" charset="-122"/>
              </a:rPr>
              <a:t>.</a:t>
            </a:r>
            <a:endParaRPr lang="en-US" dirty="0" smtClean="0">
              <a:latin typeface="DengXian" charset="-122"/>
              <a:ea typeface="DengXian" charset="-122"/>
              <a:cs typeface="DengXian" charset="-122"/>
            </a:endParaRPr>
          </a:p>
          <a:p>
            <a:pPr>
              <a:buBlip>
                <a:blip r:embed="rId2"/>
              </a:buBlip>
              <a:defRPr>
                <a:effectLst/>
              </a:defRPr>
            </a:pPr>
            <a:r>
              <a:rPr lang="zh-CN" altLang="en-US" b="1" dirty="0" smtClean="0">
                <a:solidFill>
                  <a:srgbClr val="FF0000"/>
                </a:solidFill>
                <a:latin typeface="DengXian" charset="-122"/>
                <a:ea typeface="DengXian" charset="-122"/>
                <a:cs typeface="DengXian" charset="-122"/>
              </a:rPr>
              <a:t>危机中逆市抄底</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逆向打造全产业链</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追求极致的产品逻辑以及独特的五差赚钱法</a:t>
            </a:r>
            <a:r>
              <a:rPr lang="zh-CN" altLang="en-US" dirty="0" smtClean="0">
                <a:latin typeface="DengXian" charset="-122"/>
                <a:ea typeface="DengXian" charset="-122"/>
                <a:cs typeface="DengXian" charset="-122"/>
              </a:rPr>
              <a:t>就是王文银能够打造出如此庞大的铜帝国的独到之处</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lang="zh-CN" altLang="en-US" dirty="0" smtClean="0">
                <a:latin typeface="DengXian" charset="-122"/>
                <a:ea typeface="DengXian" charset="-122"/>
                <a:cs typeface="DengXian" charset="-122"/>
              </a:rPr>
              <a:t>正威集团业务介绍</a:t>
            </a:r>
            <a:endParaRPr dirty="0">
              <a:latin typeface="DengXian" charset="-122"/>
              <a:ea typeface="DengXian" charset="-122"/>
              <a:cs typeface="DengXian" charset="-122"/>
            </a:endParaRP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lang="zh-CN" altLang="en-US" dirty="0" smtClean="0">
                <a:latin typeface="DengXian" charset="-122"/>
                <a:ea typeface="DengXian" charset="-122"/>
                <a:cs typeface="DengXian" charset="-122"/>
              </a:rPr>
              <a:t>专注打造全产业链的铜业帝国</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81765401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203</TotalTime>
  <Words>1026</Words>
  <Application>Microsoft Macintosh PowerPoint</Application>
  <PresentationFormat>自定义</PresentationFormat>
  <Paragraphs>87</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DengXian</vt:lpstr>
      <vt:lpstr>Helvetica Neue</vt:lpstr>
      <vt:lpstr>Helvetica Neue Light</vt:lpstr>
      <vt:lpstr>Industrial</vt:lpstr>
      <vt:lpstr>正威国际集团调研报告</vt:lpstr>
      <vt:lpstr>报告概述</vt:lpstr>
      <vt:lpstr>正威集团简介及发展历程</vt:lpstr>
      <vt:lpstr>正威国际集团简介</vt:lpstr>
      <vt:lpstr>发展历程</vt:lpstr>
      <vt:lpstr>创始人王文银简介</vt:lpstr>
      <vt:lpstr>集团创始人,董事局主席王文银</vt:lpstr>
      <vt:lpstr>低调的世界铜王</vt:lpstr>
      <vt:lpstr>正威集团业务介绍</vt:lpstr>
      <vt:lpstr>正威集团三大业务板块</vt:lpstr>
      <vt:lpstr>有色金属</vt:lpstr>
      <vt:lpstr>高新科技</vt:lpstr>
      <vt:lpstr>文化创意</vt:lpstr>
      <vt:lpstr>正威集团经营和财务状况</vt:lpstr>
      <vt:lpstr>连续5年进入世界500强</vt:lpstr>
      <vt:lpstr>铜矿储量分析</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正威国际集团调研报告</dc:title>
  <cp:lastModifiedBy>Lei Zhang</cp:lastModifiedBy>
  <cp:revision>43</cp:revision>
  <dcterms:modified xsi:type="dcterms:W3CDTF">2017-11-01T09:56:39Z</dcterms:modified>
</cp:coreProperties>
</file>