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harts/chart1.xml" ContentType="application/vnd.openxmlformats-officedocument.drawingml.chart+xml"/>
  <Override PartName="/ppt/comments/comment2.xml" ContentType="application/vnd.openxmlformats-officedocument.presentationml.comments+xml"/>
  <Override PartName="/ppt/charts/chart2.xml" ContentType="application/vnd.openxmlformats-officedocument.drawingml.chart+xml"/>
  <Override PartName="/ppt/charts/chart3.xml" ContentType="application/vnd.openxmlformats-officedocument.drawingml.chart+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harts/chart4.xml" ContentType="application/vnd.openxmlformats-officedocument.drawingml.chart+xml"/>
  <Override PartName="/ppt/comments/comment6.xml" ContentType="application/vnd.openxmlformats-officedocument.presentationml.comments+xml"/>
  <Override PartName="/ppt/comments/comment7.xml" ContentType="application/vnd.openxmlformats-officedocument.presentationml.comments+xml"/>
  <Override PartName="/ppt/charts/chart5.xml" ContentType="application/vnd.openxmlformats-officedocument.drawingml.chart+xml"/>
  <Override PartName="/ppt/charts/chart6.xml" ContentType="application/vnd.openxmlformats-officedocument.drawingml.chart+xml"/>
  <Override PartName="/ppt/comments/comment8.xml" ContentType="application/vnd.openxmlformats-officedocument.presentationml.comments+xml"/>
  <Override PartName="/ppt/charts/chart7.xml" ContentType="application/vnd.openxmlformats-officedocument.drawingml.chart+xml"/>
  <Override PartName="/ppt/comments/comment9.xml" ContentType="application/vnd.openxmlformats-officedocument.presentationml.comments+xml"/>
  <Override PartName="/ppt/comments/comment10.xml" ContentType="application/vnd.openxmlformats-officedocument.presentationml.comments+xml"/>
  <Override PartName="/ppt/charts/chart8.xml" ContentType="application/vnd.openxmlformats-officedocument.drawingml.chart+xml"/>
  <Override PartName="/ppt/comments/comment11.xml" ContentType="application/vnd.openxmlformats-officedocument.presentationml.comments+xml"/>
  <Override PartName="/ppt/charts/chart9.xml" ContentType="application/vnd.openxmlformats-officedocument.drawingml.chart+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comments/comment15.xml" ContentType="application/vnd.openxmlformats-officedocument.presentationml.comments+xml"/>
  <Override PartName="/ppt/comments/comment16.xml" ContentType="application/vnd.openxmlformats-officedocument.presentationml.comments+xml"/>
  <Override PartName="/ppt/comments/comment17.xml" ContentType="application/vnd.openxmlformats-officedocument.presentationml.comments+xml"/>
  <Override PartName="/ppt/comments/comment18.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81" r:id="rId18"/>
    <p:sldId id="272" r:id="rId19"/>
    <p:sldId id="273" r:id="rId20"/>
    <p:sldId id="274" r:id="rId21"/>
    <p:sldId id="275" r:id="rId22"/>
    <p:sldId id="276" r:id="rId23"/>
    <p:sldId id="277" r:id="rId24"/>
    <p:sldId id="278" r:id="rId25"/>
    <p:sldId id="279" r:id="rId26"/>
    <p:sldId id="280" r:id="rId2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张磊" initials="张" lastIdx="8" clrIdx="0"/>
  <p:cmAuthor id="1" name="Lei Zhang" initials="LZ" lastIdx="4" clrIdx="1">
    <p:extLst/>
  </p:cmAuthor>
  <p:cmAuthor id="2" name="Lei Zhang" initials="LZ [2]" lastIdx="1" clrIdx="2">
    <p:extLst/>
  </p:cmAuthor>
  <p:cmAuthor id="3" name="Lei Zhang" initials="LZ [3]" lastIdx="1" clrIdx="3">
    <p:extLst/>
  </p:cmAuthor>
  <p:cmAuthor id="4" name="Lei Zhang" initials="LZ [4]" lastIdx="1" clrIdx="4">
    <p:extLst/>
  </p:cmAuthor>
  <p:cmAuthor id="5" name="Lei Zhang" initials="LZ [5]" lastIdx="1" clrIdx="5">
    <p:extLst/>
  </p:cmAuthor>
  <p:cmAuthor id="6" name="Lei Zhang" initials="LZ [6]" lastIdx="1" clrIdx="6">
    <p:extLst/>
  </p:cmAuthor>
  <p:cmAuthor id="7" name="Lei Zhang" initials="LZ [7]" lastIdx="1" clrIdx="7">
    <p:extLst/>
  </p:cmAuthor>
  <p:cmAuthor id="8" name="Lei Zhang" initials="LZ [8]" lastIdx="1" clrIdx="8">
    <p:extLst/>
  </p:cmAuthor>
  <p:cmAuthor id="9" name="Lei Zhang" initials="LZ [9]" lastIdx="1" clrIdx="9">
    <p:extLst/>
  </p:cmAuthor>
  <p:cmAuthor id="10" name="Lei Zhang" initials="LZ [10]" lastIdx="1" clrIdx="10">
    <p:extLst/>
  </p:cmAuthor>
  <p:cmAuthor id="11" name="Lei Zhang" initials="LZ [11]" lastIdx="1" clrIdx="11">
    <p:extLst/>
  </p:cmAuthor>
  <p:cmAuthor id="12" name="Lei Zhang" initials="LZ [12]" lastIdx="1" clrIdx="12">
    <p:extLst/>
  </p:cmAuthor>
  <p:cmAuthor id="13" name="Lei Zhang" initials="LZ [13]" lastIdx="1" clrIdx="13">
    <p:extLst/>
  </p:cmAuthor>
  <p:cmAuthor id="14" name="Lei Zhang" initials="LZ [14]" lastIdx="1" clrIdx="1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E3E5E8"/>
    <a:srgbClr val="0076BA"/>
    <a:srgbClr val="004D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34"/>
    <p:restoredTop sz="94674"/>
  </p:normalViewPr>
  <p:slideViewPr>
    <p:cSldViewPr snapToGrid="0" snapToObjects="1">
      <p:cViewPr varScale="1">
        <p:scale>
          <a:sx n="87" d="100"/>
          <a:sy n="87" d="100"/>
        </p:scale>
        <p:origin x="94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___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___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___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___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___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___9.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roundedCorners val="0"/>
  <c:style val="18"/>
  <c:chart>
    <c:title>
      <c:tx>
        <c:rich>
          <a:bodyPr rot="0"/>
          <a:lstStyle/>
          <a:p>
            <a:pPr>
              <a:defRPr sz="2470" b="0" i="0" u="none" strike="noStrike">
                <a:solidFill>
                  <a:srgbClr val="000000"/>
                </a:solidFill>
                <a:latin typeface="Skia Regular"/>
              </a:defRPr>
            </a:pPr>
            <a:r>
              <a:rPr lang="en-US" altLang="zh-CN" sz="2470" b="0" i="0" u="none" strike="noStrike" dirty="0">
                <a:solidFill>
                  <a:srgbClr val="000000"/>
                </a:solidFill>
                <a:latin typeface="Skia Regular"/>
              </a:rPr>
              <a:t>2014-2017.9</a:t>
            </a:r>
            <a:r>
              <a:rPr lang="zh-CN" altLang="en-US" sz="2470" b="0" i="0" u="none" strike="noStrike" dirty="0">
                <a:solidFill>
                  <a:srgbClr val="000000"/>
                </a:solidFill>
                <a:latin typeface="Skia Regular"/>
              </a:rPr>
              <a:t>中国进口汽车分车型总量</a:t>
            </a:r>
            <a:r>
              <a:rPr lang="en-US" altLang="zh-CN" sz="2470" b="0" i="0" u="none" strike="noStrike" dirty="0">
                <a:solidFill>
                  <a:srgbClr val="000000"/>
                </a:solidFill>
                <a:latin typeface="Skia Regular"/>
              </a:rPr>
              <a:t>(</a:t>
            </a:r>
            <a:r>
              <a:rPr lang="zh-CN" altLang="en-US" sz="2470" b="0" i="0" u="none" strike="noStrike" dirty="0">
                <a:solidFill>
                  <a:srgbClr val="000000"/>
                </a:solidFill>
                <a:latin typeface="Skia Regular"/>
              </a:rPr>
              <a:t>单位</a:t>
            </a:r>
            <a:r>
              <a:rPr lang="en-US" altLang="zh-CN" sz="2470" b="0" i="0" u="none" strike="noStrike" dirty="0">
                <a:solidFill>
                  <a:srgbClr val="000000"/>
                </a:solidFill>
                <a:latin typeface="Skia Regular"/>
              </a:rPr>
              <a:t>:</a:t>
            </a:r>
            <a:r>
              <a:rPr lang="zh-CN" altLang="en-US" sz="2470" b="0" i="0" u="none" strike="noStrike" dirty="0">
                <a:solidFill>
                  <a:srgbClr val="000000"/>
                </a:solidFill>
                <a:latin typeface="Skia Regular"/>
              </a:rPr>
              <a:t>万辆</a:t>
            </a:r>
            <a:r>
              <a:rPr lang="en-US" altLang="zh-CN" sz="2470" b="0" i="0" u="none" strike="noStrike" dirty="0">
                <a:solidFill>
                  <a:srgbClr val="000000"/>
                </a:solidFill>
                <a:latin typeface="Skia Regular"/>
              </a:rPr>
              <a:t>)</a:t>
            </a:r>
          </a:p>
        </c:rich>
      </c:tx>
      <c:layout>
        <c:manualLayout>
          <c:xMode val="edge"/>
          <c:yMode val="edge"/>
          <c:x val="0.250841"/>
          <c:y val="0.105733"/>
          <c:w val="0.498317"/>
          <c:h val="0.0959823"/>
        </c:manualLayout>
      </c:layout>
      <c:overlay val="1"/>
      <c:spPr>
        <a:noFill/>
        <a:effectLst/>
      </c:spPr>
    </c:title>
    <c:autoTitleDeleted val="0"/>
    <c:plotArea>
      <c:layout>
        <c:manualLayout>
          <c:layoutTarget val="inner"/>
          <c:xMode val="edge"/>
          <c:yMode val="edge"/>
          <c:x val="0.0456823"/>
          <c:y val="0.201715"/>
          <c:w val="0.949318"/>
          <c:h val="0.739605"/>
        </c:manualLayout>
      </c:layout>
      <c:barChart>
        <c:barDir val="col"/>
        <c:grouping val="stacked"/>
        <c:varyColors val="0"/>
        <c:ser>
          <c:idx val="0"/>
          <c:order val="0"/>
          <c:tx>
            <c:strRef>
              <c:f>Sheet1!$A$2</c:f>
              <c:strCache>
                <c:ptCount val="1"/>
                <c:pt idx="0">
                  <c:v>轿车</c:v>
                </c:pt>
              </c:strCache>
            </c:strRef>
          </c:tx>
          <c:spPr>
            <a:solidFill>
              <a:srgbClr val="4CAAE8"/>
            </a:solidFill>
            <a:ln w="12700" cap="flat">
              <a:noFill/>
              <a:miter lim="400000"/>
            </a:ln>
            <a:effectLst/>
          </c:spPr>
          <c:invertIfNegative val="0"/>
          <c:dLbls>
            <c:numFmt formatCode="#,##0.00" sourceLinked="0"/>
            <c:spPr>
              <a:noFill/>
              <a:ln>
                <a:noFill/>
              </a:ln>
              <a:effectLst/>
            </c:spPr>
            <c:txPr>
              <a:bodyPr/>
              <a:lstStyle/>
              <a:p>
                <a:pPr>
                  <a:defRPr sz="2470" b="0" i="0" u="none" strike="noStrike">
                    <a:solidFill>
                      <a:srgbClr val="000000"/>
                    </a:solidFill>
                    <a:latin typeface="Skia Regular"/>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Sheet1!$B$1:$E$1</c:f>
              <c:strCache>
                <c:ptCount val="4"/>
                <c:pt idx="0">
                  <c:v>2014</c:v>
                </c:pt>
                <c:pt idx="1">
                  <c:v>2015</c:v>
                </c:pt>
                <c:pt idx="2">
                  <c:v>2016</c:v>
                </c:pt>
                <c:pt idx="3">
                  <c:v>2017.9</c:v>
                </c:pt>
              </c:strCache>
            </c:strRef>
          </c:cat>
          <c:val>
            <c:numRef>
              <c:f>Sheet1!$B$2:$E$2</c:f>
              <c:numCache>
                <c:formatCode>General</c:formatCode>
                <c:ptCount val="4"/>
                <c:pt idx="0">
                  <c:v>46.9641</c:v>
                </c:pt>
                <c:pt idx="1">
                  <c:v>35.2461</c:v>
                </c:pt>
                <c:pt idx="2">
                  <c:v>37.7373</c:v>
                </c:pt>
                <c:pt idx="3">
                  <c:v>33.9332</c:v>
                </c:pt>
              </c:numCache>
            </c:numRef>
          </c:val>
        </c:ser>
        <c:ser>
          <c:idx val="1"/>
          <c:order val="1"/>
          <c:tx>
            <c:strRef>
              <c:f>Sheet1!$A$3</c:f>
              <c:strCache>
                <c:ptCount val="1"/>
                <c:pt idx="0">
                  <c:v>SUV</c:v>
                </c:pt>
              </c:strCache>
            </c:strRef>
          </c:tx>
          <c:spPr>
            <a:solidFill>
              <a:srgbClr val="6C61B0"/>
            </a:solidFill>
            <a:ln w="12700" cap="flat">
              <a:noFill/>
              <a:miter lim="400000"/>
            </a:ln>
            <a:effectLst/>
          </c:spPr>
          <c:invertIfNegative val="0"/>
          <c:dLbls>
            <c:numFmt formatCode="#,##0.00" sourceLinked="0"/>
            <c:spPr>
              <a:noFill/>
              <a:ln>
                <a:noFill/>
              </a:ln>
              <a:effectLst/>
            </c:spPr>
            <c:txPr>
              <a:bodyPr/>
              <a:lstStyle/>
              <a:p>
                <a:pPr>
                  <a:defRPr sz="2470" b="0" i="0" u="none" strike="noStrike">
                    <a:solidFill>
                      <a:srgbClr val="000000"/>
                    </a:solidFill>
                    <a:latin typeface="Skia Regular"/>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Sheet1!$B$1:$E$1</c:f>
              <c:strCache>
                <c:ptCount val="4"/>
                <c:pt idx="0">
                  <c:v>2014</c:v>
                </c:pt>
                <c:pt idx="1">
                  <c:v>2015</c:v>
                </c:pt>
                <c:pt idx="2">
                  <c:v>2016</c:v>
                </c:pt>
                <c:pt idx="3">
                  <c:v>2017.9</c:v>
                </c:pt>
              </c:strCache>
            </c:strRef>
          </c:cat>
          <c:val>
            <c:numRef>
              <c:f>Sheet1!$B$3:$E$3</c:f>
              <c:numCache>
                <c:formatCode>General</c:formatCode>
                <c:ptCount val="4"/>
                <c:pt idx="0">
                  <c:v>58.9017</c:v>
                </c:pt>
                <c:pt idx="1">
                  <c:v>47.1757</c:v>
                </c:pt>
                <c:pt idx="2">
                  <c:v>46.5739</c:v>
                </c:pt>
                <c:pt idx="3">
                  <c:v>39.7144</c:v>
                </c:pt>
              </c:numCache>
            </c:numRef>
          </c:val>
        </c:ser>
        <c:ser>
          <c:idx val="2"/>
          <c:order val="2"/>
          <c:tx>
            <c:strRef>
              <c:f>Sheet1!$A$4</c:f>
              <c:strCache>
                <c:ptCount val="1"/>
                <c:pt idx="0">
                  <c:v>小客车</c:v>
                </c:pt>
              </c:strCache>
            </c:strRef>
          </c:tx>
          <c:spPr>
            <a:solidFill>
              <a:srgbClr val="769ECE"/>
            </a:solidFill>
            <a:ln w="12700" cap="flat">
              <a:noFill/>
              <a:miter lim="400000"/>
            </a:ln>
            <a:effectLst/>
          </c:spPr>
          <c:invertIfNegative val="0"/>
          <c:dLbls>
            <c:numFmt formatCode="#,##0.00" sourceLinked="0"/>
            <c:spPr>
              <a:noFill/>
              <a:ln>
                <a:noFill/>
              </a:ln>
              <a:effectLst/>
            </c:spPr>
            <c:txPr>
              <a:bodyPr/>
              <a:lstStyle/>
              <a:p>
                <a:pPr>
                  <a:defRPr sz="2470" b="0" i="0" u="none" strike="noStrike">
                    <a:solidFill>
                      <a:srgbClr val="000000"/>
                    </a:solidFill>
                    <a:latin typeface="Skia Regular"/>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Sheet1!$B$1:$E$1</c:f>
              <c:strCache>
                <c:ptCount val="4"/>
                <c:pt idx="0">
                  <c:v>2014</c:v>
                </c:pt>
                <c:pt idx="1">
                  <c:v>2015</c:v>
                </c:pt>
                <c:pt idx="2">
                  <c:v>2016</c:v>
                </c:pt>
                <c:pt idx="3">
                  <c:v>2017.9</c:v>
                </c:pt>
              </c:strCache>
            </c:strRef>
          </c:cat>
          <c:val>
            <c:numRef>
              <c:f>Sheet1!$B$4:$E$4</c:f>
              <c:numCache>
                <c:formatCode>General</c:formatCode>
                <c:ptCount val="4"/>
                <c:pt idx="0">
                  <c:v>34.4199</c:v>
                </c:pt>
                <c:pt idx="1">
                  <c:v>26.4332</c:v>
                </c:pt>
                <c:pt idx="2">
                  <c:v>20.619</c:v>
                </c:pt>
                <c:pt idx="3">
                  <c:v>16.1399</c:v>
                </c:pt>
              </c:numCache>
            </c:numRef>
          </c:val>
        </c:ser>
        <c:dLbls>
          <c:showLegendKey val="0"/>
          <c:showVal val="0"/>
          <c:showCatName val="0"/>
          <c:showSerName val="0"/>
          <c:showPercent val="0"/>
          <c:showBubbleSize val="0"/>
        </c:dLbls>
        <c:gapWidth val="40"/>
        <c:overlap val="100"/>
        <c:axId val="1152529152"/>
        <c:axId val="1152537984"/>
      </c:barChart>
      <c:catAx>
        <c:axId val="11525291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1600" b="0" i="0" u="none" strike="noStrike">
                <a:solidFill>
                  <a:srgbClr val="000000"/>
                </a:solidFill>
                <a:latin typeface="Skia Regular"/>
              </a:defRPr>
            </a:pPr>
            <a:endParaRPr lang="zh-CN"/>
          </a:p>
        </c:txPr>
        <c:crossAx val="1152537984"/>
        <c:crosses val="autoZero"/>
        <c:auto val="1"/>
        <c:lblAlgn val="ctr"/>
        <c:lblOffset val="100"/>
        <c:noMultiLvlLbl val="1"/>
      </c:catAx>
      <c:valAx>
        <c:axId val="1152537984"/>
        <c:scaling>
          <c:orientation val="minMax"/>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sz="1600" b="0" i="0" u="none" strike="noStrike">
                <a:solidFill>
                  <a:srgbClr val="000000"/>
                </a:solidFill>
                <a:latin typeface="Skia Regular"/>
              </a:defRPr>
            </a:pPr>
            <a:endParaRPr lang="zh-CN"/>
          </a:p>
        </c:txPr>
        <c:crossAx val="1152529152"/>
        <c:crosses val="autoZero"/>
        <c:crossBetween val="between"/>
        <c:majorUnit val="40.0"/>
        <c:minorUnit val="20.0"/>
      </c:valAx>
      <c:spPr>
        <a:solidFill>
          <a:srgbClr val="D6D5D5"/>
        </a:solidFill>
        <a:ln w="12700" cap="flat">
          <a:noFill/>
          <a:miter lim="400000"/>
        </a:ln>
        <a:effectLst/>
      </c:spPr>
    </c:plotArea>
    <c:legend>
      <c:legendPos val="tr"/>
      <c:overlay val="0"/>
      <c:spPr>
        <a:noFill/>
        <a:ln w="12700" cap="flat">
          <a:noFill/>
          <a:miter lim="400000"/>
        </a:ln>
        <a:effectLst/>
      </c:spPr>
      <c:txPr>
        <a:bodyPr rot="0"/>
        <a:lstStyle/>
        <a:p>
          <a:pPr>
            <a:defRPr sz="1900" b="0" i="0" u="none" strike="noStrike">
              <a:solidFill>
                <a:srgbClr val="000000"/>
              </a:solidFill>
              <a:latin typeface="Skia Regular"/>
            </a:defRPr>
          </a:pPr>
          <a:endParaRPr lang="zh-CN"/>
        </a:p>
      </c:txPr>
    </c:legend>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lang val="zh-CN"/>
  <c:roundedCorners val="0"/>
  <c:style val="18"/>
  <c:chart>
    <c:title>
      <c:tx>
        <c:rich>
          <a:bodyPr rot="0"/>
          <a:lstStyle/>
          <a:p>
            <a:pPr algn="ctr">
              <a:defRPr sz="2740" b="0" i="0" u="none" strike="noStrike">
                <a:solidFill>
                  <a:srgbClr val="000000"/>
                </a:solidFill>
                <a:latin typeface="Skia Regular"/>
              </a:defRPr>
            </a:pPr>
            <a:r>
              <a:rPr lang="en-US" altLang="zh-CN" sz="2740" b="0" i="0" u="none" strike="noStrike">
                <a:solidFill>
                  <a:srgbClr val="000000"/>
                </a:solidFill>
                <a:latin typeface="Skia Regular"/>
              </a:rPr>
              <a:t>2014-2017.9 </a:t>
            </a:r>
            <a:r>
              <a:rPr lang="zh-CN" altLang="en-US" sz="2740" b="0" i="0" u="none" strike="noStrike">
                <a:solidFill>
                  <a:srgbClr val="000000"/>
                </a:solidFill>
                <a:latin typeface="Skia Regular"/>
              </a:rPr>
              <a:t>平行进口汽车数量和进口汽车总量</a:t>
            </a:r>
            <a:r>
              <a:rPr lang="en-US" altLang="zh-CN" sz="2740" b="0" i="0" u="none" strike="noStrike">
                <a:solidFill>
                  <a:srgbClr val="000000"/>
                </a:solidFill>
                <a:latin typeface="Skia Regular"/>
              </a:rPr>
              <a:t>(</a:t>
            </a:r>
            <a:r>
              <a:rPr lang="zh-CN" altLang="en-US" sz="2740" b="0" i="0" u="none" strike="noStrike">
                <a:solidFill>
                  <a:srgbClr val="000000"/>
                </a:solidFill>
                <a:latin typeface="Skia Regular"/>
              </a:rPr>
              <a:t>单位</a:t>
            </a:r>
            <a:r>
              <a:rPr lang="en-US" altLang="zh-CN" sz="2740" b="0" i="0" u="none" strike="noStrike">
                <a:solidFill>
                  <a:srgbClr val="000000"/>
                </a:solidFill>
                <a:latin typeface="Skia Regular"/>
              </a:rPr>
              <a:t>:</a:t>
            </a:r>
            <a:r>
              <a:rPr lang="zh-CN" altLang="en-US" sz="2740" b="0" i="0" u="none" strike="noStrike">
                <a:solidFill>
                  <a:srgbClr val="000000"/>
                </a:solidFill>
                <a:latin typeface="Skia Regular"/>
              </a:rPr>
              <a:t>万辆</a:t>
            </a:r>
            <a:r>
              <a:rPr lang="en-US" altLang="zh-CN" sz="2740" b="0" i="0" u="none" strike="noStrike">
                <a:solidFill>
                  <a:srgbClr val="000000"/>
                </a:solidFill>
                <a:latin typeface="Skia Regular"/>
              </a:rPr>
              <a:t>)</a:t>
            </a:r>
          </a:p>
        </c:rich>
      </c:tx>
      <c:layout>
        <c:manualLayout>
          <c:xMode val="edge"/>
          <c:yMode val="edge"/>
          <c:x val="0.0"/>
          <c:y val="0.0898592038761115"/>
          <c:w val="1.0"/>
          <c:h val="0.16496"/>
        </c:manualLayout>
      </c:layout>
      <c:overlay val="1"/>
      <c:spPr>
        <a:noFill/>
        <a:effectLst/>
      </c:spPr>
    </c:title>
    <c:autoTitleDeleted val="0"/>
    <c:plotArea>
      <c:layout>
        <c:manualLayout>
          <c:layoutTarget val="inner"/>
          <c:xMode val="edge"/>
          <c:yMode val="edge"/>
          <c:x val="0.0879987"/>
          <c:y val="0.251452"/>
          <c:w val="0.906325"/>
          <c:h val="0.68656"/>
        </c:manualLayout>
      </c:layout>
      <c:barChart>
        <c:barDir val="col"/>
        <c:grouping val="clustered"/>
        <c:varyColors val="0"/>
        <c:ser>
          <c:idx val="0"/>
          <c:order val="0"/>
          <c:tx>
            <c:strRef>
              <c:f>Sheet1!$A$2</c:f>
              <c:strCache>
                <c:ptCount val="1"/>
                <c:pt idx="0">
                  <c:v>平行进口车</c:v>
                </c:pt>
              </c:strCache>
            </c:strRef>
          </c:tx>
          <c:spPr>
            <a:solidFill>
              <a:schemeClr val="accent1">
                <a:lumOff val="16847"/>
              </a:schemeClr>
            </a:solidFill>
            <a:ln w="12700" cap="flat">
              <a:noFill/>
              <a:miter lim="400000"/>
            </a:ln>
            <a:effectLst/>
          </c:spPr>
          <c:invertIfNegative val="0"/>
          <c:dLbls>
            <c:numFmt formatCode="#,##0.00" sourceLinked="0"/>
            <c:spPr>
              <a:noFill/>
              <a:ln>
                <a:noFill/>
              </a:ln>
              <a:effectLst/>
            </c:spPr>
            <c:txPr>
              <a:bodyPr/>
              <a:lstStyle/>
              <a:p>
                <a:pPr>
                  <a:defRPr sz="2740" b="0" i="0" u="none" strike="noStrike">
                    <a:solidFill>
                      <a:srgbClr val="000000"/>
                    </a:solidFill>
                    <a:latin typeface="Skia Regular"/>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Sheet1!$B$1:$E$1</c:f>
              <c:strCache>
                <c:ptCount val="4"/>
                <c:pt idx="0">
                  <c:v>2014</c:v>
                </c:pt>
                <c:pt idx="1">
                  <c:v>2015</c:v>
                </c:pt>
                <c:pt idx="2">
                  <c:v>2016</c:v>
                </c:pt>
                <c:pt idx="3">
                  <c:v>2017.9</c:v>
                </c:pt>
              </c:strCache>
            </c:strRef>
          </c:cat>
          <c:val>
            <c:numRef>
              <c:f>Sheet1!$B$2:$E$2</c:f>
              <c:numCache>
                <c:formatCode>General</c:formatCode>
                <c:ptCount val="4"/>
                <c:pt idx="0">
                  <c:v>10.9566</c:v>
                </c:pt>
                <c:pt idx="1">
                  <c:v>11.4261</c:v>
                </c:pt>
                <c:pt idx="2">
                  <c:v>13.2877</c:v>
                </c:pt>
                <c:pt idx="3">
                  <c:v>13.1</c:v>
                </c:pt>
              </c:numCache>
            </c:numRef>
          </c:val>
        </c:ser>
        <c:ser>
          <c:idx val="1"/>
          <c:order val="1"/>
          <c:tx>
            <c:strRef>
              <c:f>Sheet1!$A$3</c:f>
              <c:strCache>
                <c:ptCount val="1"/>
                <c:pt idx="0">
                  <c:v>进口车总量</c:v>
                </c:pt>
              </c:strCache>
            </c:strRef>
          </c:tx>
          <c:spPr>
            <a:solidFill>
              <a:schemeClr val="accent1"/>
            </a:solidFill>
            <a:ln w="12700" cap="flat">
              <a:noFill/>
              <a:miter lim="400000"/>
            </a:ln>
            <a:effectLst/>
          </c:spPr>
          <c:invertIfNegative val="0"/>
          <c:dLbls>
            <c:numFmt formatCode="#,##0.00" sourceLinked="0"/>
            <c:spPr>
              <a:noFill/>
              <a:ln>
                <a:noFill/>
              </a:ln>
              <a:effectLst/>
            </c:spPr>
            <c:txPr>
              <a:bodyPr/>
              <a:lstStyle/>
              <a:p>
                <a:pPr>
                  <a:defRPr sz="2740" b="0" i="0" u="none" strike="noStrike">
                    <a:solidFill>
                      <a:srgbClr val="000000"/>
                    </a:solidFill>
                    <a:latin typeface="Skia Regular"/>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Sheet1!$B$1:$E$1</c:f>
              <c:strCache>
                <c:ptCount val="4"/>
                <c:pt idx="0">
                  <c:v>2014</c:v>
                </c:pt>
                <c:pt idx="1">
                  <c:v>2015</c:v>
                </c:pt>
                <c:pt idx="2">
                  <c:v>2016</c:v>
                </c:pt>
                <c:pt idx="3">
                  <c:v>2017.9</c:v>
                </c:pt>
              </c:strCache>
            </c:strRef>
          </c:cat>
          <c:val>
            <c:numRef>
              <c:f>Sheet1!$B$3:$E$3</c:f>
              <c:numCache>
                <c:formatCode>General</c:formatCode>
                <c:ptCount val="4"/>
                <c:pt idx="0">
                  <c:v>140.2857</c:v>
                </c:pt>
                <c:pt idx="1">
                  <c:v>108.855</c:v>
                </c:pt>
                <c:pt idx="2">
                  <c:v>103.9302</c:v>
                </c:pt>
                <c:pt idx="3">
                  <c:v>89.7875</c:v>
                </c:pt>
              </c:numCache>
            </c:numRef>
          </c:val>
        </c:ser>
        <c:dLbls>
          <c:showLegendKey val="0"/>
          <c:showVal val="0"/>
          <c:showCatName val="0"/>
          <c:showSerName val="0"/>
          <c:showPercent val="0"/>
          <c:showBubbleSize val="0"/>
        </c:dLbls>
        <c:gapWidth val="40"/>
        <c:overlap val="-10"/>
        <c:axId val="1149853376"/>
        <c:axId val="1149889680"/>
      </c:barChart>
      <c:catAx>
        <c:axId val="1149853376"/>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1779" b="0" i="0" u="none" strike="noStrike">
                <a:solidFill>
                  <a:srgbClr val="000000"/>
                </a:solidFill>
                <a:latin typeface="Skia Regular"/>
              </a:defRPr>
            </a:pPr>
            <a:endParaRPr lang="zh-CN"/>
          </a:p>
        </c:txPr>
        <c:crossAx val="1149889680"/>
        <c:crosses val="autoZero"/>
        <c:auto val="1"/>
        <c:lblAlgn val="ctr"/>
        <c:lblOffset val="100"/>
        <c:noMultiLvlLbl val="1"/>
      </c:catAx>
      <c:valAx>
        <c:axId val="1149889680"/>
        <c:scaling>
          <c:orientation val="minMax"/>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sz="1779" b="0" i="0" u="none" strike="noStrike">
                <a:solidFill>
                  <a:srgbClr val="000000"/>
                </a:solidFill>
                <a:latin typeface="Skia Regular"/>
              </a:defRPr>
            </a:pPr>
            <a:endParaRPr lang="zh-CN"/>
          </a:p>
        </c:txPr>
        <c:crossAx val="1149853376"/>
        <c:crosses val="autoZero"/>
        <c:crossBetween val="between"/>
        <c:majorUnit val="40.0"/>
        <c:minorUnit val="20.0"/>
      </c:valAx>
      <c:spPr>
        <a:solidFill>
          <a:srgbClr val="D6D5D5"/>
        </a:solidFill>
        <a:ln w="12700" cap="flat">
          <a:noFill/>
          <a:miter lim="400000"/>
        </a:ln>
        <a:effectLst/>
      </c:spPr>
    </c:plotArea>
    <c:legend>
      <c:legendPos val="t"/>
      <c:layout>
        <c:manualLayout>
          <c:xMode val="edge"/>
          <c:yMode val="edge"/>
          <c:x val="0.031869"/>
          <c:y val="0.0"/>
          <c:w val="0.921698"/>
          <c:h val="0.0738146"/>
        </c:manualLayout>
      </c:layout>
      <c:overlay val="1"/>
      <c:spPr>
        <a:noFill/>
        <a:ln w="12700" cap="flat">
          <a:noFill/>
          <a:miter lim="400000"/>
        </a:ln>
        <a:effectLst/>
      </c:spPr>
      <c:txPr>
        <a:bodyPr rot="0"/>
        <a:lstStyle/>
        <a:p>
          <a:pPr>
            <a:defRPr sz="2110" b="0" i="0" u="none" strike="noStrike">
              <a:solidFill>
                <a:srgbClr val="000000"/>
              </a:solidFill>
              <a:latin typeface="Skia Regular"/>
            </a:defRPr>
          </a:pPr>
          <a:endParaRPr lang="zh-CN"/>
        </a:p>
      </c:txPr>
    </c:legend>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lang val="zh-CN"/>
  <c:roundedCorners val="0"/>
  <c:style val="18"/>
  <c:chart>
    <c:title>
      <c:tx>
        <c:rich>
          <a:bodyPr rot="0"/>
          <a:lstStyle/>
          <a:p>
            <a:pPr>
              <a:defRPr sz="3060" b="0" i="0" u="none" strike="noStrike">
                <a:solidFill>
                  <a:srgbClr val="000000"/>
                </a:solidFill>
                <a:latin typeface="Skia Regular"/>
              </a:defRPr>
            </a:pPr>
            <a:r>
              <a:rPr lang="en-US" altLang="zh-CN" sz="3060" b="0" i="0" u="none" strike="noStrike">
                <a:solidFill>
                  <a:srgbClr val="000000"/>
                </a:solidFill>
                <a:latin typeface="Skia Regular"/>
              </a:rPr>
              <a:t>2014-2017.9</a:t>
            </a:r>
            <a:r>
              <a:rPr lang="zh-CN" altLang="en-US" sz="3060" b="0" i="0" u="none" strike="noStrike">
                <a:solidFill>
                  <a:srgbClr val="000000"/>
                </a:solidFill>
                <a:latin typeface="Skia Regular"/>
              </a:rPr>
              <a:t>中国乘用车平行进口与总进口量占比</a:t>
            </a:r>
          </a:p>
        </c:rich>
      </c:tx>
      <c:layout>
        <c:manualLayout>
          <c:xMode val="edge"/>
          <c:yMode val="edge"/>
          <c:x val="0.0"/>
          <c:y val="0.0"/>
          <c:w val="1.0"/>
          <c:h val="0.193245"/>
        </c:manualLayout>
      </c:layout>
      <c:overlay val="1"/>
      <c:spPr>
        <a:noFill/>
        <a:effectLst/>
      </c:spPr>
    </c:title>
    <c:autoTitleDeleted val="0"/>
    <c:plotArea>
      <c:layout>
        <c:manualLayout>
          <c:layoutTarget val="inner"/>
          <c:xMode val="edge"/>
          <c:yMode val="edge"/>
          <c:x val="0.148611"/>
          <c:y val="0.193245"/>
          <c:w val="0.777707"/>
          <c:h val="0.737546"/>
        </c:manualLayout>
      </c:layout>
      <c:lineChart>
        <c:grouping val="standard"/>
        <c:varyColors val="0"/>
        <c:ser>
          <c:idx val="0"/>
          <c:order val="0"/>
          <c:tx>
            <c:strRef>
              <c:f>Sheet1!$A$2</c:f>
              <c:strCache>
                <c:ptCount val="1"/>
                <c:pt idx="0">
                  <c:v>比例</c:v>
                </c:pt>
              </c:strCache>
            </c:strRef>
          </c:tx>
          <c:spPr>
            <a:ln w="76200" cap="flat">
              <a:solidFill>
                <a:schemeClr val="accent1">
                  <a:lumOff val="16847"/>
                </a:schemeClr>
              </a:solidFill>
              <a:prstDash val="solid"/>
              <a:miter lim="400000"/>
            </a:ln>
            <a:effectLst/>
          </c:spPr>
          <c:marker>
            <c:symbol val="circle"/>
            <c:size val="14"/>
            <c:spPr>
              <a:solidFill>
                <a:srgbClr val="FFFFFF"/>
              </a:solidFill>
              <a:ln w="76200" cap="flat">
                <a:solidFill>
                  <a:schemeClr val="accent1">
                    <a:lumOff val="16847"/>
                  </a:schemeClr>
                </a:solidFill>
                <a:prstDash val="solid"/>
                <a:miter lim="400000"/>
              </a:ln>
              <a:effectLst/>
            </c:spPr>
          </c:marker>
          <c:dLbls>
            <c:numFmt formatCode="#,##0.00%" sourceLinked="0"/>
            <c:spPr>
              <a:noFill/>
              <a:ln>
                <a:noFill/>
              </a:ln>
              <a:effectLst/>
            </c:spPr>
            <c:txPr>
              <a:bodyPr/>
              <a:lstStyle/>
              <a:p>
                <a:pPr>
                  <a:defRPr sz="2160" b="0" i="0" u="none" strike="noStrike">
                    <a:solidFill>
                      <a:srgbClr val="000000"/>
                    </a:solidFill>
                    <a:latin typeface="Skia Regular"/>
                  </a:defRPr>
                </a:pPr>
                <a:endParaRPr lang="zh-CN"/>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Sheet1!$B$1:$E$1</c:f>
              <c:strCache>
                <c:ptCount val="4"/>
                <c:pt idx="0">
                  <c:v>2014</c:v>
                </c:pt>
                <c:pt idx="1">
                  <c:v>2015</c:v>
                </c:pt>
                <c:pt idx="2">
                  <c:v>2016</c:v>
                </c:pt>
                <c:pt idx="3">
                  <c:v>2017.9</c:v>
                </c:pt>
              </c:strCache>
            </c:strRef>
          </c:cat>
          <c:val>
            <c:numRef>
              <c:f>Sheet1!$B$2:$E$2</c:f>
              <c:numCache>
                <c:formatCode>General</c:formatCode>
                <c:ptCount val="4"/>
                <c:pt idx="0">
                  <c:v>0.078102</c:v>
                </c:pt>
                <c:pt idx="1">
                  <c:v>0.104966</c:v>
                </c:pt>
                <c:pt idx="2">
                  <c:v>0.126634</c:v>
                </c:pt>
                <c:pt idx="3">
                  <c:v>0.148</c:v>
                </c:pt>
              </c:numCache>
            </c:numRef>
          </c:val>
          <c:smooth val="0"/>
        </c:ser>
        <c:dLbls>
          <c:showLegendKey val="0"/>
          <c:showVal val="0"/>
          <c:showCatName val="0"/>
          <c:showSerName val="0"/>
          <c:showPercent val="0"/>
          <c:showBubbleSize val="0"/>
        </c:dLbls>
        <c:marker val="1"/>
        <c:smooth val="0"/>
        <c:axId val="1071296784"/>
        <c:axId val="1071300608"/>
      </c:lineChart>
      <c:catAx>
        <c:axId val="1071296784"/>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1979" b="0" i="0" u="none" strike="noStrike">
                <a:solidFill>
                  <a:srgbClr val="000000"/>
                </a:solidFill>
                <a:latin typeface="Skia Regular"/>
              </a:defRPr>
            </a:pPr>
            <a:endParaRPr lang="zh-CN"/>
          </a:p>
        </c:txPr>
        <c:crossAx val="1071300608"/>
        <c:crosses val="autoZero"/>
        <c:auto val="1"/>
        <c:lblAlgn val="ctr"/>
        <c:lblOffset val="100"/>
        <c:noMultiLvlLbl val="1"/>
      </c:catAx>
      <c:valAx>
        <c:axId val="1071300608"/>
        <c:scaling>
          <c:orientation val="minMax"/>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noFill/>
            <a:prstDash val="solid"/>
            <a:miter lim="400000"/>
          </a:ln>
        </c:spPr>
        <c:txPr>
          <a:bodyPr rot="0"/>
          <a:lstStyle/>
          <a:p>
            <a:pPr>
              <a:defRPr sz="1979" b="0" i="0" u="none" strike="noStrike">
                <a:solidFill>
                  <a:srgbClr val="000000"/>
                </a:solidFill>
                <a:latin typeface="Skia Regular"/>
              </a:defRPr>
            </a:pPr>
            <a:endParaRPr lang="zh-CN"/>
          </a:p>
        </c:txPr>
        <c:crossAx val="1071296784"/>
        <c:crosses val="autoZero"/>
        <c:crossBetween val="midCat"/>
        <c:majorUnit val="0.0375"/>
        <c:minorUnit val="0.01875"/>
      </c:valAx>
      <c:spPr>
        <a:solidFill>
          <a:srgbClr val="D6D5D5"/>
        </a:solid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1"/>
  <c:lang val="zh-CN"/>
  <c:roundedCorners val="0"/>
  <c:style val="18"/>
  <c:chart>
    <c:title>
      <c:tx>
        <c:rich>
          <a:bodyPr rot="0"/>
          <a:lstStyle/>
          <a:p>
            <a:pPr>
              <a:defRPr sz="2750" b="0" i="0" u="none" strike="noStrike">
                <a:solidFill>
                  <a:srgbClr val="000000"/>
                </a:solidFill>
                <a:latin typeface="Skia Regular"/>
              </a:defRPr>
            </a:pPr>
            <a:r>
              <a:rPr lang="en-US" altLang="zh-CN" sz="2750" b="0" i="0" u="none" strike="noStrike" dirty="0">
                <a:solidFill>
                  <a:srgbClr val="000000"/>
                </a:solidFill>
                <a:latin typeface="Skia Regular"/>
              </a:rPr>
              <a:t>2017</a:t>
            </a:r>
            <a:r>
              <a:rPr lang="zh-CN" altLang="en-US" sz="2750" b="0" i="0" u="none" strike="noStrike" dirty="0">
                <a:solidFill>
                  <a:srgbClr val="000000"/>
                </a:solidFill>
                <a:latin typeface="Skia Regular"/>
              </a:rPr>
              <a:t>年</a:t>
            </a:r>
            <a:r>
              <a:rPr lang="en-US" altLang="zh-CN" sz="2750" b="0" i="0" u="none" strike="noStrike" dirty="0">
                <a:solidFill>
                  <a:srgbClr val="000000"/>
                </a:solidFill>
                <a:latin typeface="Skia Regular"/>
              </a:rPr>
              <a:t>9</a:t>
            </a:r>
            <a:r>
              <a:rPr lang="zh-CN" altLang="en-US" sz="2750" b="0" i="0" u="none" strike="noStrike" dirty="0">
                <a:solidFill>
                  <a:srgbClr val="000000"/>
                </a:solidFill>
                <a:latin typeface="Skia Regular"/>
              </a:rPr>
              <a:t>月规模以上沿海港口外贸货物</a:t>
            </a:r>
            <a:r>
              <a:rPr lang="en-US" altLang="zh-CN" sz="2750" b="0" i="0" u="none" strike="noStrike" dirty="0">
                <a:solidFill>
                  <a:srgbClr val="000000"/>
                </a:solidFill>
                <a:latin typeface="Skia Regular"/>
              </a:rPr>
              <a:t>,</a:t>
            </a:r>
            <a:r>
              <a:rPr lang="zh-CN" altLang="en-US" sz="2750" b="0" i="0" u="none" strike="noStrike" dirty="0">
                <a:solidFill>
                  <a:srgbClr val="000000"/>
                </a:solidFill>
                <a:latin typeface="Skia Regular"/>
              </a:rPr>
              <a:t>集装箱吞吐量</a:t>
            </a:r>
            <a:r>
              <a:rPr lang="en-US" altLang="zh-CN" sz="2750" b="0" i="0" u="none" strike="noStrike" dirty="0">
                <a:solidFill>
                  <a:srgbClr val="000000"/>
                </a:solidFill>
                <a:latin typeface="Skia Regular"/>
              </a:rPr>
              <a:t>Top10</a:t>
            </a:r>
          </a:p>
        </c:rich>
      </c:tx>
      <c:layout>
        <c:manualLayout>
          <c:xMode val="edge"/>
          <c:yMode val="edge"/>
          <c:x val="0.162266"/>
          <c:y val="0.0955624"/>
          <c:w val="0.675468"/>
          <c:h val="0.111586"/>
        </c:manualLayout>
      </c:layout>
      <c:overlay val="1"/>
      <c:spPr>
        <a:noFill/>
        <a:effectLst/>
      </c:spPr>
    </c:title>
    <c:autoTitleDeleted val="0"/>
    <c:plotArea>
      <c:layout>
        <c:manualLayout>
          <c:layoutTarget val="inner"/>
          <c:xMode val="edge"/>
          <c:yMode val="edge"/>
          <c:x val="0.0624483"/>
          <c:y val="0.207149"/>
          <c:w val="0.903464"/>
          <c:h val="0.726604"/>
        </c:manualLayout>
      </c:layout>
      <c:barChart>
        <c:barDir val="bar"/>
        <c:grouping val="clustered"/>
        <c:varyColors val="0"/>
        <c:ser>
          <c:idx val="0"/>
          <c:order val="0"/>
          <c:tx>
            <c:strRef>
              <c:f>Sheet1!$A$2</c:f>
              <c:strCache>
                <c:ptCount val="1"/>
                <c:pt idx="0">
                  <c:v>集装箱(万TEU)</c:v>
                </c:pt>
              </c:strCache>
            </c:strRef>
          </c:tx>
          <c:spPr>
            <a:solidFill>
              <a:schemeClr val="accent1"/>
            </a:solidFill>
            <a:ln w="12700" cap="flat">
              <a:noFill/>
              <a:miter lim="400000"/>
            </a:ln>
            <a:effectLst/>
          </c:spPr>
          <c:invertIfNegative val="0"/>
          <c:dLbls>
            <c:numFmt formatCode="#,##0" sourceLinked="0"/>
            <c:spPr>
              <a:noFill/>
              <a:ln>
                <a:noFill/>
              </a:ln>
              <a:effectLst/>
            </c:spPr>
            <c:txPr>
              <a:bodyPr/>
              <a:lstStyle/>
              <a:p>
                <a:pPr>
                  <a:defRPr sz="2350" b="0" i="0" u="none" strike="noStrike">
                    <a:solidFill>
                      <a:srgbClr val="000000"/>
                    </a:solidFill>
                    <a:latin typeface="Skia Regular"/>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Sheet1!$B$1:$K$1</c:f>
              <c:strCache>
                <c:ptCount val="10"/>
                <c:pt idx="0">
                  <c:v>上海</c:v>
                </c:pt>
                <c:pt idx="1">
                  <c:v>深圳</c:v>
                </c:pt>
                <c:pt idx="2">
                  <c:v>宁波</c:v>
                </c:pt>
                <c:pt idx="3">
                  <c:v>广州</c:v>
                </c:pt>
                <c:pt idx="4">
                  <c:v>青岛</c:v>
                </c:pt>
                <c:pt idx="5">
                  <c:v>天津</c:v>
                </c:pt>
                <c:pt idx="6">
                  <c:v>厦门</c:v>
                </c:pt>
                <c:pt idx="7">
                  <c:v>大连</c:v>
                </c:pt>
                <c:pt idx="8">
                  <c:v>营口</c:v>
                </c:pt>
                <c:pt idx="9">
                  <c:v>福州</c:v>
                </c:pt>
              </c:strCache>
            </c:strRef>
          </c:cat>
          <c:val>
            <c:numRef>
              <c:f>Sheet1!$B$2:$K$2</c:f>
              <c:numCache>
                <c:formatCode>General</c:formatCode>
                <c:ptCount val="9"/>
                <c:pt idx="0">
                  <c:v>2988.96</c:v>
                </c:pt>
                <c:pt idx="1">
                  <c:v>1895.29</c:v>
                </c:pt>
                <c:pt idx="2">
                  <c:v>1874.83</c:v>
                </c:pt>
                <c:pt idx="3">
                  <c:v>1483.27</c:v>
                </c:pt>
                <c:pt idx="4">
                  <c:v>1373.38</c:v>
                </c:pt>
                <c:pt idx="5">
                  <c:v>1145.53</c:v>
                </c:pt>
                <c:pt idx="6">
                  <c:v>761.3099999999997</c:v>
                </c:pt>
                <c:pt idx="7">
                  <c:v>761.75</c:v>
                </c:pt>
                <c:pt idx="8">
                  <c:v>464.29</c:v>
                </c:pt>
              </c:numCache>
            </c:numRef>
          </c:val>
        </c:ser>
        <c:ser>
          <c:idx val="1"/>
          <c:order val="1"/>
          <c:tx>
            <c:strRef>
              <c:f>Sheet1!$A$3</c:f>
              <c:strCache>
                <c:ptCount val="1"/>
                <c:pt idx="0">
                  <c:v>外贸货物(万吨)</c:v>
                </c:pt>
              </c:strCache>
            </c:strRef>
          </c:tx>
          <c:spPr>
            <a:solidFill>
              <a:schemeClr val="accent3"/>
            </a:solidFill>
            <a:ln w="12700" cap="flat">
              <a:noFill/>
              <a:miter lim="400000"/>
            </a:ln>
            <a:effectLst/>
          </c:spPr>
          <c:invertIfNegative val="0"/>
          <c:dLbls>
            <c:numFmt formatCode="#,##0" sourceLinked="0"/>
            <c:spPr>
              <a:noFill/>
              <a:ln>
                <a:noFill/>
              </a:ln>
              <a:effectLst/>
            </c:spPr>
            <c:txPr>
              <a:bodyPr/>
              <a:lstStyle/>
              <a:p>
                <a:pPr>
                  <a:defRPr sz="2350" b="0" i="0" u="none" strike="noStrike">
                    <a:solidFill>
                      <a:srgbClr val="000000"/>
                    </a:solidFill>
                    <a:latin typeface="Skia Regular"/>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Sheet1!$B$1:$K$1</c:f>
              <c:strCache>
                <c:ptCount val="10"/>
                <c:pt idx="0">
                  <c:v>上海</c:v>
                </c:pt>
                <c:pt idx="1">
                  <c:v>深圳</c:v>
                </c:pt>
                <c:pt idx="2">
                  <c:v>宁波</c:v>
                </c:pt>
                <c:pt idx="3">
                  <c:v>广州</c:v>
                </c:pt>
                <c:pt idx="4">
                  <c:v>青岛</c:v>
                </c:pt>
                <c:pt idx="5">
                  <c:v>天津</c:v>
                </c:pt>
                <c:pt idx="6">
                  <c:v>厦门</c:v>
                </c:pt>
                <c:pt idx="7">
                  <c:v>大连</c:v>
                </c:pt>
                <c:pt idx="8">
                  <c:v>营口</c:v>
                </c:pt>
                <c:pt idx="9">
                  <c:v>福州</c:v>
                </c:pt>
              </c:strCache>
            </c:strRef>
          </c:cat>
          <c:val>
            <c:numRef>
              <c:f>Sheet1!$B$3:$K$3</c:f>
              <c:numCache>
                <c:formatCode>General</c:formatCode>
                <c:ptCount val="10"/>
                <c:pt idx="0">
                  <c:v>30748.0</c:v>
                </c:pt>
                <c:pt idx="1">
                  <c:v>14108.0</c:v>
                </c:pt>
                <c:pt idx="2">
                  <c:v>36180.0</c:v>
                </c:pt>
                <c:pt idx="3">
                  <c:v>9667.0</c:v>
                </c:pt>
                <c:pt idx="4">
                  <c:v>37578.0</c:v>
                </c:pt>
                <c:pt idx="5">
                  <c:v>21053.0</c:v>
                </c:pt>
                <c:pt idx="6">
                  <c:v>6882.0</c:v>
                </c:pt>
                <c:pt idx="7">
                  <c:v>11584.0</c:v>
                </c:pt>
                <c:pt idx="8">
                  <c:v>6178.0</c:v>
                </c:pt>
                <c:pt idx="9">
                  <c:v>4350.0</c:v>
                </c:pt>
              </c:numCache>
            </c:numRef>
          </c:val>
        </c:ser>
        <c:dLbls>
          <c:showLegendKey val="0"/>
          <c:showVal val="0"/>
          <c:showCatName val="0"/>
          <c:showSerName val="0"/>
          <c:showPercent val="0"/>
          <c:showBubbleSize val="0"/>
        </c:dLbls>
        <c:gapWidth val="40"/>
        <c:overlap val="-10"/>
        <c:axId val="1150676288"/>
        <c:axId val="1150680672"/>
      </c:barChart>
      <c:catAx>
        <c:axId val="1150676288"/>
        <c:scaling>
          <c:orientation val="maxMin"/>
        </c:scaling>
        <c:delete val="0"/>
        <c:axPos val="l"/>
        <c:numFmt formatCode="General" sourceLinked="0"/>
        <c:majorTickMark val="none"/>
        <c:minorTickMark val="none"/>
        <c:tickLblPos val="nextTo"/>
        <c:spPr>
          <a:ln w="12700" cap="flat">
            <a:solidFill>
              <a:srgbClr val="000000"/>
            </a:solidFill>
            <a:prstDash val="solid"/>
            <a:miter lim="400000"/>
          </a:ln>
        </c:spPr>
        <c:txPr>
          <a:bodyPr rot="0"/>
          <a:lstStyle/>
          <a:p>
            <a:pPr>
              <a:defRPr sz="1779" b="0" i="0" u="none" strike="noStrike">
                <a:solidFill>
                  <a:srgbClr val="000000"/>
                </a:solidFill>
                <a:latin typeface="Skia Regular"/>
              </a:defRPr>
            </a:pPr>
            <a:endParaRPr lang="zh-CN"/>
          </a:p>
        </c:txPr>
        <c:crossAx val="1150680672"/>
        <c:crosses val="autoZero"/>
        <c:auto val="1"/>
        <c:lblAlgn val="ctr"/>
        <c:lblOffset val="100"/>
        <c:noMultiLvlLbl val="1"/>
      </c:catAx>
      <c:valAx>
        <c:axId val="1150680672"/>
        <c:scaling>
          <c:orientation val="minMax"/>
        </c:scaling>
        <c:delete val="0"/>
        <c:axPos val="t"/>
        <c:majorGridlines>
          <c:spPr>
            <a:ln w="12700" cap="flat">
              <a:solidFill>
                <a:srgbClr val="B8B8B8"/>
              </a:solidFill>
              <a:prstDash val="solid"/>
              <a:miter lim="400000"/>
            </a:ln>
          </c:spPr>
        </c:majorGridlines>
        <c:numFmt formatCode="General" sourceLinked="0"/>
        <c:majorTickMark val="none"/>
        <c:minorTickMark val="none"/>
        <c:tickLblPos val="high"/>
        <c:spPr>
          <a:ln w="12700" cap="flat">
            <a:noFill/>
            <a:prstDash val="solid"/>
            <a:miter lim="400000"/>
          </a:ln>
        </c:spPr>
        <c:txPr>
          <a:bodyPr rot="0"/>
          <a:lstStyle/>
          <a:p>
            <a:pPr>
              <a:defRPr sz="1779" b="0" i="0" u="none" strike="noStrike">
                <a:solidFill>
                  <a:srgbClr val="000000"/>
                </a:solidFill>
                <a:latin typeface="Skia Regular"/>
              </a:defRPr>
            </a:pPr>
            <a:endParaRPr lang="zh-CN"/>
          </a:p>
        </c:txPr>
        <c:crossAx val="1150676288"/>
        <c:crosses val="autoZero"/>
        <c:crossBetween val="between"/>
        <c:majorUnit val="10000.0"/>
        <c:minorUnit val="5000.0"/>
      </c:valAx>
      <c:spPr>
        <a:noFill/>
        <a:ln w="12700" cap="flat">
          <a:noFill/>
          <a:miter lim="400000"/>
        </a:ln>
        <a:effectLst/>
      </c:spPr>
    </c:plotArea>
    <c:legend>
      <c:legendPos val="tr"/>
      <c:overlay val="0"/>
      <c:spPr>
        <a:noFill/>
        <a:ln w="12700" cap="flat">
          <a:noFill/>
          <a:miter lim="400000"/>
        </a:ln>
        <a:effectLst/>
      </c:spPr>
      <c:txPr>
        <a:bodyPr rot="0"/>
        <a:lstStyle/>
        <a:p>
          <a:pPr>
            <a:defRPr sz="2110" b="0" i="0" u="none" strike="noStrike">
              <a:solidFill>
                <a:srgbClr val="000000"/>
              </a:solidFill>
              <a:latin typeface="Skia Regular"/>
            </a:defRPr>
          </a:pPr>
          <a:endParaRPr lang="zh-CN"/>
        </a:p>
      </c:txPr>
    </c:legend>
    <c:plotVisOnly val="1"/>
    <c:dispBlanksAs val="gap"/>
    <c:showDLblsOverMax val="1"/>
  </c:chart>
  <c:spPr>
    <a:noFill/>
    <a:ln>
      <a:noFill/>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1"/>
  <c:lang val="zh-CN"/>
  <c:roundedCorners val="0"/>
  <c:style val="18"/>
  <c:chart>
    <c:autoTitleDeleted val="1"/>
    <c:plotArea>
      <c:layout>
        <c:manualLayout>
          <c:layoutTarget val="inner"/>
          <c:xMode val="edge"/>
          <c:yMode val="edge"/>
          <c:x val="0.167577"/>
          <c:y val="0.167577"/>
          <c:w val="0.664847"/>
          <c:h val="0.652347"/>
        </c:manualLayout>
      </c:layout>
      <c:pieChart>
        <c:varyColors val="0"/>
        <c:ser>
          <c:idx val="0"/>
          <c:order val="0"/>
          <c:tx>
            <c:strRef>
              <c:f>Sheet1!$A$2</c:f>
              <c:strCache>
                <c:ptCount val="1"/>
                <c:pt idx="0">
                  <c:v>区域 1</c:v>
                </c:pt>
              </c:strCache>
            </c:strRef>
          </c:tx>
          <c:spPr>
            <a:solidFill>
              <a:schemeClr val="accent1"/>
            </a:solidFill>
            <a:ln w="12700" cap="flat">
              <a:noFill/>
              <a:miter lim="400000"/>
            </a:ln>
            <a:effectLst/>
          </c:spPr>
          <c:dPt>
            <c:idx val="0"/>
            <c:bubble3D val="0"/>
          </c:dPt>
          <c:dPt>
            <c:idx val="1"/>
            <c:bubble3D val="0"/>
            <c:spPr>
              <a:solidFill>
                <a:schemeClr val="accent3"/>
              </a:solidFill>
              <a:ln w="12700" cap="flat">
                <a:noFill/>
                <a:miter lim="400000"/>
              </a:ln>
              <a:effectLst/>
            </c:spPr>
          </c:dPt>
          <c:dPt>
            <c:idx val="2"/>
            <c:bubble3D val="0"/>
            <c:spPr>
              <a:solidFill>
                <a:schemeClr val="accent4">
                  <a:hueOff val="-461056"/>
                  <a:satOff val="4338"/>
                  <a:lumOff val="-10225"/>
                </a:schemeClr>
              </a:solidFill>
              <a:ln w="12700" cap="flat">
                <a:noFill/>
                <a:miter lim="400000"/>
              </a:ln>
              <a:effectLst/>
            </c:spPr>
          </c:dPt>
          <c:dPt>
            <c:idx val="3"/>
            <c:bubble3D val="0"/>
            <c:spPr>
              <a:solidFill>
                <a:srgbClr val="FF2600"/>
              </a:solidFill>
              <a:ln w="12700" cap="flat">
                <a:noFill/>
                <a:miter lim="400000"/>
              </a:ln>
              <a:effectLst/>
            </c:spPr>
          </c:dPt>
          <c:dPt>
            <c:idx val="4"/>
            <c:bubble3D val="0"/>
            <c:spPr>
              <a:solidFill>
                <a:srgbClr val="C24885"/>
              </a:solidFill>
              <a:ln w="12700" cap="flat">
                <a:noFill/>
                <a:miter lim="400000"/>
              </a:ln>
              <a:effectLst/>
            </c:spPr>
          </c:dPt>
          <c:dPt>
            <c:idx val="5"/>
            <c:bubble3D val="0"/>
            <c:spPr>
              <a:solidFill>
                <a:schemeClr val="accent6">
                  <a:lumMod val="50000"/>
                </a:schemeClr>
              </a:solidFill>
              <a:ln w="12700" cap="flat">
                <a:noFill/>
                <a:miter lim="400000"/>
              </a:ln>
              <a:effectLst/>
            </c:spPr>
          </c:dPt>
          <c:dLbls>
            <c:dLbl>
              <c:idx val="0"/>
              <c:numFmt formatCode="#,##0.00&quot;%&quot;" sourceLinked="0"/>
              <c:spPr>
                <a:noFill/>
              </c:spPr>
              <c:txPr>
                <a:bodyPr/>
                <a:lstStyle/>
                <a:p>
                  <a:pPr>
                    <a:defRPr sz="2750" b="0" i="0" u="none" strike="noStrike">
                      <a:solidFill>
                        <a:schemeClr val="tx1"/>
                      </a:solidFill>
                      <a:latin typeface="Skia Regular"/>
                    </a:defRPr>
                  </a:pPr>
                  <a:endParaRPr lang="zh-CN"/>
                </a:p>
              </c:txPr>
              <c:dLblPos val="bestFit"/>
              <c:showLegendKey val="0"/>
              <c:showVal val="1"/>
              <c:showCatName val="1"/>
              <c:showSerName val="0"/>
              <c:showPercent val="0"/>
              <c:showBubbleSize val="0"/>
              <c:extLst>
                <c:ext xmlns:c15="http://schemas.microsoft.com/office/drawing/2012/chart" uri="{CE6537A1-D6FC-4f65-9D91-7224C49458BB}"/>
              </c:extLst>
            </c:dLbl>
            <c:dLbl>
              <c:idx val="1"/>
              <c:numFmt formatCode="#,##0.00&quot;%&quot;" sourceLinked="0"/>
              <c:spPr>
                <a:noFill/>
              </c:spPr>
              <c:txPr>
                <a:bodyPr/>
                <a:lstStyle/>
                <a:p>
                  <a:pPr>
                    <a:defRPr sz="2750" b="0" i="0" u="none" strike="noStrike">
                      <a:solidFill>
                        <a:schemeClr val="tx1"/>
                      </a:solidFill>
                      <a:latin typeface="Skia Regular"/>
                    </a:defRPr>
                  </a:pPr>
                  <a:endParaRPr lang="zh-CN"/>
                </a:p>
              </c:txPr>
              <c:dLblPos val="bestFit"/>
              <c:showLegendKey val="0"/>
              <c:showVal val="1"/>
              <c:showCatName val="1"/>
              <c:showSerName val="0"/>
              <c:showPercent val="0"/>
              <c:showBubbleSize val="0"/>
              <c:extLst>
                <c:ext xmlns:c15="http://schemas.microsoft.com/office/drawing/2012/chart" uri="{CE6537A1-D6FC-4f65-9D91-7224C49458BB}"/>
              </c:extLst>
            </c:dLbl>
            <c:dLbl>
              <c:idx val="2"/>
              <c:numFmt formatCode="#,##0.00&quot;%&quot;" sourceLinked="0"/>
              <c:spPr>
                <a:noFill/>
              </c:spPr>
              <c:txPr>
                <a:bodyPr/>
                <a:lstStyle/>
                <a:p>
                  <a:pPr>
                    <a:defRPr sz="2750" b="0" i="0" u="none" strike="noStrike">
                      <a:solidFill>
                        <a:schemeClr val="tx1"/>
                      </a:solidFill>
                      <a:latin typeface="Skia Regular"/>
                    </a:defRPr>
                  </a:pPr>
                  <a:endParaRPr lang="zh-CN"/>
                </a:p>
              </c:txPr>
              <c:dLblPos val="bestFit"/>
              <c:showLegendKey val="0"/>
              <c:showVal val="1"/>
              <c:showCatName val="1"/>
              <c:showSerName val="0"/>
              <c:showPercent val="0"/>
              <c:showBubbleSize val="0"/>
              <c:extLst>
                <c:ext xmlns:c15="http://schemas.microsoft.com/office/drawing/2012/chart" uri="{CE6537A1-D6FC-4f65-9D91-7224C49458BB}"/>
              </c:extLst>
            </c:dLbl>
            <c:dLbl>
              <c:idx val="3"/>
              <c:numFmt formatCode="#,##0.00&quot;%&quot;" sourceLinked="0"/>
              <c:spPr>
                <a:noFill/>
              </c:spPr>
              <c:txPr>
                <a:bodyPr/>
                <a:lstStyle/>
                <a:p>
                  <a:pPr>
                    <a:defRPr sz="2750" b="0" i="0" u="none" strike="noStrike">
                      <a:solidFill>
                        <a:schemeClr val="tx1"/>
                      </a:solidFill>
                      <a:latin typeface="Skia Regular"/>
                    </a:defRPr>
                  </a:pPr>
                  <a:endParaRPr lang="zh-CN"/>
                </a:p>
              </c:txPr>
              <c:dLblPos val="bestFit"/>
              <c:showLegendKey val="0"/>
              <c:showVal val="1"/>
              <c:showCatName val="1"/>
              <c:showSerName val="0"/>
              <c:showPercent val="0"/>
              <c:showBubbleSize val="0"/>
              <c:extLst>
                <c:ext xmlns:c15="http://schemas.microsoft.com/office/drawing/2012/chart" uri="{CE6537A1-D6FC-4f65-9D91-7224C49458BB}"/>
              </c:extLst>
            </c:dLbl>
            <c:dLbl>
              <c:idx val="4"/>
              <c:numFmt formatCode="#,##0.00&quot;%&quot;" sourceLinked="0"/>
              <c:spPr>
                <a:noFill/>
              </c:spPr>
              <c:txPr>
                <a:bodyPr/>
                <a:lstStyle/>
                <a:p>
                  <a:pPr>
                    <a:defRPr sz="2750" b="0" i="0" u="none" strike="noStrike">
                      <a:solidFill>
                        <a:schemeClr val="tx1"/>
                      </a:solidFill>
                      <a:latin typeface="Skia Regular"/>
                    </a:defRPr>
                  </a:pPr>
                  <a:endParaRPr lang="zh-CN"/>
                </a:p>
              </c:txPr>
              <c:dLblPos val="bestFit"/>
              <c:showLegendKey val="0"/>
              <c:showVal val="1"/>
              <c:showCatName val="1"/>
              <c:showSerName val="0"/>
              <c:showPercent val="0"/>
              <c:showBubbleSize val="0"/>
              <c:extLst>
                <c:ext xmlns:c15="http://schemas.microsoft.com/office/drawing/2012/chart" uri="{CE6537A1-D6FC-4f65-9D91-7224C49458BB}"/>
              </c:extLst>
            </c:dLbl>
            <c:numFmt formatCode="#,##0.00&quot;%&quot;" sourceLinked="0"/>
            <c:spPr>
              <a:noFill/>
              <a:ln>
                <a:noFill/>
              </a:ln>
              <a:effectLst/>
            </c:spPr>
            <c:txPr>
              <a:bodyPr/>
              <a:lstStyle/>
              <a:p>
                <a:pPr>
                  <a:defRPr sz="2750" b="0" i="0" u="none" strike="noStrike">
                    <a:solidFill>
                      <a:schemeClr val="tx1"/>
                    </a:solidFill>
                    <a:latin typeface="Skia Regular"/>
                  </a:defRPr>
                </a:pPr>
                <a:endParaRPr lang="zh-CN"/>
              </a:p>
            </c:txPr>
            <c:dLblPos val="bestFit"/>
            <c:showLegendKey val="0"/>
            <c:showVal val="1"/>
            <c:showCatName val="1"/>
            <c:showSerName val="0"/>
            <c:showPercent val="0"/>
            <c:showBubbleSize val="0"/>
            <c:separator> </c:separator>
            <c:showLeaderLines val="1"/>
            <c:leaderLines>
              <c:spPr>
                <a:ln w="6350" cap="flat">
                  <a:solidFill>
                    <a:srgbClr val="000000"/>
                  </a:solidFill>
                  <a:prstDash val="solid"/>
                  <a:miter lim="400000"/>
                </a:ln>
                <a:effectLst/>
              </c:spPr>
            </c:leaderLines>
            <c:extLst>
              <c:ext xmlns:c15="http://schemas.microsoft.com/office/drawing/2012/chart" uri="{CE6537A1-D6FC-4f65-9D91-7224C49458BB}"/>
            </c:extLst>
          </c:dLbls>
          <c:cat>
            <c:strRef>
              <c:f>Sheet1!$B$1:$G$1</c:f>
              <c:strCache>
                <c:ptCount val="6"/>
                <c:pt idx="0">
                  <c:v>天津</c:v>
                </c:pt>
                <c:pt idx="1">
                  <c:v>青岛</c:v>
                </c:pt>
                <c:pt idx="2">
                  <c:v>大连</c:v>
                </c:pt>
                <c:pt idx="3">
                  <c:v>福州</c:v>
                </c:pt>
                <c:pt idx="4">
                  <c:v>黄埔</c:v>
                </c:pt>
                <c:pt idx="5">
                  <c:v>其他</c:v>
                </c:pt>
              </c:strCache>
            </c:strRef>
          </c:cat>
          <c:val>
            <c:numRef>
              <c:f>Sheet1!$B$2:$G$2</c:f>
              <c:numCache>
                <c:formatCode>General</c:formatCode>
                <c:ptCount val="6"/>
                <c:pt idx="0">
                  <c:v>70.83</c:v>
                </c:pt>
                <c:pt idx="1">
                  <c:v>5.78</c:v>
                </c:pt>
                <c:pt idx="2">
                  <c:v>4.85</c:v>
                </c:pt>
                <c:pt idx="3">
                  <c:v>4.6</c:v>
                </c:pt>
                <c:pt idx="4">
                  <c:v>4.0</c:v>
                </c:pt>
                <c:pt idx="5">
                  <c:v>9.89</c:v>
                </c:pt>
              </c:numCache>
            </c:numRef>
          </c:val>
        </c:ser>
        <c:dLbls>
          <c:dLblPos val="outEnd"/>
          <c:showLegendKey val="0"/>
          <c:showVal val="1"/>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1"/>
  <c:lang val="zh-CN"/>
  <c:roundedCorners val="0"/>
  <c:style val="18"/>
  <c:chart>
    <c:title>
      <c:tx>
        <c:rich>
          <a:bodyPr rot="0"/>
          <a:lstStyle/>
          <a:p>
            <a:pPr>
              <a:defRPr sz="3060" b="0" i="0" u="none" strike="noStrike">
                <a:solidFill>
                  <a:srgbClr val="000000"/>
                </a:solidFill>
                <a:latin typeface="Skia Regular"/>
              </a:defRPr>
            </a:pPr>
            <a:r>
              <a:rPr lang="zh-CN" altLang="en-US" sz="3060" b="0" i="0" u="none" strike="noStrike">
                <a:solidFill>
                  <a:srgbClr val="000000"/>
                </a:solidFill>
                <a:latin typeface="Skia Regular"/>
              </a:rPr>
              <a:t>口岸平行进口量</a:t>
            </a:r>
            <a:r>
              <a:rPr lang="en-US" altLang="zh-CN" sz="3060" b="0" i="0" u="none" strike="noStrike">
                <a:solidFill>
                  <a:srgbClr val="000000"/>
                </a:solidFill>
                <a:latin typeface="Skia Regular"/>
              </a:rPr>
              <a:t>Top5</a:t>
            </a:r>
          </a:p>
        </c:rich>
      </c:tx>
      <c:layout>
        <c:manualLayout>
          <c:xMode val="edge"/>
          <c:yMode val="edge"/>
          <c:x val="0.25655"/>
          <c:y val="0.0"/>
          <c:w val="0.486901"/>
          <c:h val="0.146495"/>
        </c:manualLayout>
      </c:layout>
      <c:overlay val="1"/>
      <c:spPr>
        <a:noFill/>
        <a:effectLst/>
      </c:spPr>
    </c:title>
    <c:autoTitleDeleted val="0"/>
    <c:plotArea>
      <c:layout>
        <c:manualLayout>
          <c:layoutTarget val="inner"/>
          <c:xMode val="edge"/>
          <c:yMode val="edge"/>
          <c:x val="0.103851"/>
          <c:y val="0.146495"/>
          <c:w val="0.891149"/>
          <c:h val="0.758968"/>
        </c:manualLayout>
      </c:layout>
      <c:barChart>
        <c:barDir val="col"/>
        <c:grouping val="clustered"/>
        <c:varyColors val="0"/>
        <c:ser>
          <c:idx val="0"/>
          <c:order val="0"/>
          <c:tx>
            <c:strRef>
              <c:f>Sheet1!$A$2</c:f>
              <c:strCache>
                <c:ptCount val="1"/>
                <c:pt idx="0">
                  <c:v>单位:千辆</c:v>
                </c:pt>
              </c:strCache>
            </c:strRef>
          </c:tx>
          <c:spPr>
            <a:solidFill>
              <a:schemeClr val="accent1"/>
            </a:solidFill>
            <a:ln w="12700" cap="flat">
              <a:noFill/>
              <a:miter lim="400000"/>
            </a:ln>
            <a:effectLst/>
          </c:spPr>
          <c:invertIfNegative val="0"/>
          <c:dLbls>
            <c:numFmt formatCode="#,##0.00" sourceLinked="0"/>
            <c:spPr>
              <a:noFill/>
              <a:ln>
                <a:noFill/>
              </a:ln>
              <a:effectLst/>
            </c:spPr>
            <c:txPr>
              <a:bodyPr/>
              <a:lstStyle/>
              <a:p>
                <a:pPr>
                  <a:defRPr sz="3060" b="0" i="0" u="none" strike="noStrike">
                    <a:solidFill>
                      <a:srgbClr val="000000"/>
                    </a:solidFill>
                    <a:latin typeface="Skia Regular"/>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Sheet1!$B$1:$G$1</c:f>
              <c:strCache>
                <c:ptCount val="6"/>
                <c:pt idx="0">
                  <c:v>全国</c:v>
                </c:pt>
                <c:pt idx="1">
                  <c:v>天津</c:v>
                </c:pt>
                <c:pt idx="2">
                  <c:v>青岛</c:v>
                </c:pt>
                <c:pt idx="3">
                  <c:v>大连</c:v>
                </c:pt>
                <c:pt idx="4">
                  <c:v>福州</c:v>
                </c:pt>
                <c:pt idx="5">
                  <c:v>黄埔</c:v>
                </c:pt>
              </c:strCache>
            </c:strRef>
          </c:cat>
          <c:val>
            <c:numRef>
              <c:f>Sheet1!$B$2:$G$2</c:f>
              <c:numCache>
                <c:formatCode>General</c:formatCode>
                <c:ptCount val="6"/>
                <c:pt idx="0">
                  <c:v>131.0</c:v>
                </c:pt>
                <c:pt idx="1">
                  <c:v>92.52</c:v>
                </c:pt>
                <c:pt idx="2">
                  <c:v>7.552</c:v>
                </c:pt>
                <c:pt idx="3">
                  <c:v>6.341</c:v>
                </c:pt>
                <c:pt idx="4">
                  <c:v>6.02</c:v>
                </c:pt>
                <c:pt idx="5">
                  <c:v>5.235</c:v>
                </c:pt>
              </c:numCache>
            </c:numRef>
          </c:val>
        </c:ser>
        <c:dLbls>
          <c:showLegendKey val="0"/>
          <c:showVal val="0"/>
          <c:showCatName val="0"/>
          <c:showSerName val="0"/>
          <c:showPercent val="0"/>
          <c:showBubbleSize val="0"/>
        </c:dLbls>
        <c:gapWidth val="40"/>
        <c:overlap val="-10"/>
        <c:axId val="1107498656"/>
        <c:axId val="1107398592"/>
      </c:barChart>
      <c:catAx>
        <c:axId val="1107498656"/>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1979" b="0" i="0" u="none" strike="noStrike">
                <a:solidFill>
                  <a:srgbClr val="000000"/>
                </a:solidFill>
                <a:latin typeface="Skia Regular"/>
              </a:defRPr>
            </a:pPr>
            <a:endParaRPr lang="zh-CN"/>
          </a:p>
        </c:txPr>
        <c:crossAx val="1107398592"/>
        <c:crosses val="autoZero"/>
        <c:auto val="1"/>
        <c:lblAlgn val="ctr"/>
        <c:lblOffset val="100"/>
        <c:noMultiLvlLbl val="1"/>
      </c:catAx>
      <c:valAx>
        <c:axId val="1107398592"/>
        <c:scaling>
          <c:orientation val="minMax"/>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noFill/>
            <a:prstDash val="solid"/>
            <a:miter lim="400000"/>
          </a:ln>
        </c:spPr>
        <c:txPr>
          <a:bodyPr rot="0"/>
          <a:lstStyle/>
          <a:p>
            <a:pPr>
              <a:defRPr sz="1979" b="0" i="0" u="none" strike="noStrike">
                <a:solidFill>
                  <a:srgbClr val="000000"/>
                </a:solidFill>
                <a:latin typeface="Skia Regular"/>
              </a:defRPr>
            </a:pPr>
            <a:endParaRPr lang="zh-CN"/>
          </a:p>
        </c:txPr>
        <c:crossAx val="1107498656"/>
        <c:crosses val="autoZero"/>
        <c:crossBetween val="between"/>
        <c:majorUnit val="35.0"/>
        <c:minorUnit val="17.5"/>
      </c:valAx>
      <c:spPr>
        <a:noFill/>
        <a:ln w="12700" cap="flat">
          <a:noFill/>
          <a:miter lim="400000"/>
        </a:ln>
        <a:effectLst/>
      </c:spPr>
    </c:plotArea>
    <c:legend>
      <c:legendPos val="r"/>
      <c:overlay val="0"/>
      <c:spPr>
        <a:noFill/>
        <a:ln w="12700" cap="flat">
          <a:noFill/>
          <a:miter lim="400000"/>
        </a:ln>
        <a:effectLst/>
      </c:spPr>
      <c:txPr>
        <a:bodyPr rot="0"/>
        <a:lstStyle/>
        <a:p>
          <a:pPr>
            <a:defRPr sz="2340" b="0" i="0" u="none" strike="noStrike">
              <a:solidFill>
                <a:srgbClr val="000000"/>
              </a:solidFill>
              <a:latin typeface="Skia Regular"/>
            </a:defRPr>
          </a:pPr>
          <a:endParaRPr lang="zh-CN"/>
        </a:p>
      </c:txPr>
    </c:legend>
    <c:plotVisOnly val="1"/>
    <c:dispBlanksAs val="gap"/>
    <c:showDLblsOverMax val="1"/>
  </c:chart>
  <c:spPr>
    <a:noFill/>
    <a:ln>
      <a:noFill/>
    </a:ln>
    <a:effectLst/>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1"/>
  <c:lang val="zh-CN"/>
  <c:roundedCorners val="0"/>
  <c:style val="18"/>
  <c:chart>
    <c:title>
      <c:tx>
        <c:rich>
          <a:bodyPr rot="0"/>
          <a:lstStyle/>
          <a:p>
            <a:pPr>
              <a:defRPr sz="3400" b="0" i="0" u="none" strike="noStrike">
                <a:solidFill>
                  <a:srgbClr val="000000"/>
                </a:solidFill>
                <a:latin typeface="Skia Regular"/>
              </a:defRPr>
            </a:pPr>
            <a:r>
              <a:rPr lang="zh-CN" altLang="en-US" sz="3400" b="0" i="0" u="none" strike="noStrike">
                <a:solidFill>
                  <a:srgbClr val="000000"/>
                </a:solidFill>
                <a:latin typeface="Skia Regular"/>
              </a:rPr>
              <a:t>平行进口车车型分布</a:t>
            </a:r>
          </a:p>
        </c:rich>
      </c:tx>
      <c:layout>
        <c:manualLayout>
          <c:xMode val="edge"/>
          <c:yMode val="edge"/>
          <c:x val="0.236992"/>
          <c:y val="0.13526"/>
          <c:w val="0.526016"/>
          <c:h val="0.141635"/>
        </c:manualLayout>
      </c:layout>
      <c:overlay val="1"/>
      <c:spPr>
        <a:noFill/>
        <a:effectLst/>
      </c:spPr>
    </c:title>
    <c:autoTitleDeleted val="0"/>
    <c:plotArea>
      <c:layout>
        <c:manualLayout>
          <c:layoutTarget val="inner"/>
          <c:xMode val="edge"/>
          <c:yMode val="edge"/>
          <c:x val="0.137638"/>
          <c:y val="0.276895"/>
          <c:w val="0.857362"/>
          <c:h val="0.642659"/>
        </c:manualLayout>
      </c:layout>
      <c:barChart>
        <c:barDir val="col"/>
        <c:grouping val="stacked"/>
        <c:varyColors val="0"/>
        <c:ser>
          <c:idx val="0"/>
          <c:order val="0"/>
          <c:tx>
            <c:strRef>
              <c:f>Sheet1!$B$1</c:f>
              <c:strCache>
                <c:ptCount val="1"/>
                <c:pt idx="0">
                  <c:v>SUV</c:v>
                </c:pt>
              </c:strCache>
            </c:strRef>
          </c:tx>
          <c:spPr>
            <a:solidFill>
              <a:schemeClr val="accent1">
                <a:lumOff val="16847"/>
              </a:schemeClr>
            </a:solidFill>
            <a:ln w="12700" cap="flat">
              <a:noFill/>
              <a:miter lim="400000"/>
            </a:ln>
            <a:effectLst/>
          </c:spPr>
          <c:invertIfNegative val="0"/>
          <c:cat>
            <c:strRef>
              <c:f>Sheet1!$A$2:$A$5</c:f>
              <c:strCache>
                <c:ptCount val="4"/>
                <c:pt idx="0">
                  <c:v>2014</c:v>
                </c:pt>
                <c:pt idx="1">
                  <c:v>2015</c:v>
                </c:pt>
                <c:pt idx="2">
                  <c:v>2016</c:v>
                </c:pt>
                <c:pt idx="3">
                  <c:v>2017Q1</c:v>
                </c:pt>
              </c:strCache>
            </c:strRef>
          </c:cat>
          <c:val>
            <c:numRef>
              <c:f>Sheet1!$B$2:$B$5</c:f>
              <c:numCache>
                <c:formatCode>General</c:formatCode>
                <c:ptCount val="4"/>
                <c:pt idx="0">
                  <c:v>0.88</c:v>
                </c:pt>
                <c:pt idx="1">
                  <c:v>0.87</c:v>
                </c:pt>
                <c:pt idx="2">
                  <c:v>0.83</c:v>
                </c:pt>
                <c:pt idx="3">
                  <c:v>0.863</c:v>
                </c:pt>
              </c:numCache>
            </c:numRef>
          </c:val>
        </c:ser>
        <c:ser>
          <c:idx val="1"/>
          <c:order val="1"/>
          <c:tx>
            <c:strRef>
              <c:f>Sheet1!$C$1</c:f>
              <c:strCache>
                <c:ptCount val="1"/>
                <c:pt idx="0">
                  <c:v>皮卡</c:v>
                </c:pt>
              </c:strCache>
            </c:strRef>
          </c:tx>
          <c:spPr>
            <a:solidFill>
              <a:schemeClr val="accent1"/>
            </a:solidFill>
            <a:ln w="12700" cap="flat">
              <a:noFill/>
              <a:miter lim="400000"/>
            </a:ln>
            <a:effectLst/>
          </c:spPr>
          <c:invertIfNegative val="0"/>
          <c:cat>
            <c:strRef>
              <c:f>Sheet1!$A$2:$A$5</c:f>
              <c:strCache>
                <c:ptCount val="4"/>
                <c:pt idx="0">
                  <c:v>2014</c:v>
                </c:pt>
                <c:pt idx="1">
                  <c:v>2015</c:v>
                </c:pt>
                <c:pt idx="2">
                  <c:v>2016</c:v>
                </c:pt>
                <c:pt idx="3">
                  <c:v>2017Q1</c:v>
                </c:pt>
              </c:strCache>
            </c:strRef>
          </c:cat>
          <c:val>
            <c:numRef>
              <c:f>Sheet1!$C$2:$C$5</c:f>
              <c:numCache>
                <c:formatCode>General</c:formatCode>
                <c:ptCount val="4"/>
                <c:pt idx="0">
                  <c:v>0.04</c:v>
                </c:pt>
                <c:pt idx="1">
                  <c:v>0.02</c:v>
                </c:pt>
                <c:pt idx="2">
                  <c:v>0.04</c:v>
                </c:pt>
                <c:pt idx="3">
                  <c:v>0.05</c:v>
                </c:pt>
              </c:numCache>
            </c:numRef>
          </c:val>
        </c:ser>
        <c:ser>
          <c:idx val="2"/>
          <c:order val="2"/>
          <c:tx>
            <c:strRef>
              <c:f>Sheet1!$D$1</c:f>
              <c:strCache>
                <c:ptCount val="1"/>
                <c:pt idx="0">
                  <c:v>轿车</c:v>
                </c:pt>
              </c:strCache>
            </c:strRef>
          </c:tx>
          <c:spPr>
            <a:solidFill>
              <a:schemeClr val="accent1">
                <a:lumOff val="-13575"/>
              </a:schemeClr>
            </a:solidFill>
            <a:ln w="12700" cap="flat">
              <a:noFill/>
              <a:miter lim="400000"/>
            </a:ln>
            <a:effectLst/>
          </c:spPr>
          <c:invertIfNegative val="0"/>
          <c:cat>
            <c:strRef>
              <c:f>Sheet1!$A$2:$A$5</c:f>
              <c:strCache>
                <c:ptCount val="4"/>
                <c:pt idx="0">
                  <c:v>2014</c:v>
                </c:pt>
                <c:pt idx="1">
                  <c:v>2015</c:v>
                </c:pt>
                <c:pt idx="2">
                  <c:v>2016</c:v>
                </c:pt>
                <c:pt idx="3">
                  <c:v>2017Q1</c:v>
                </c:pt>
              </c:strCache>
            </c:strRef>
          </c:cat>
          <c:val>
            <c:numRef>
              <c:f>Sheet1!$D$2:$D$5</c:f>
              <c:numCache>
                <c:formatCode>General</c:formatCode>
                <c:ptCount val="4"/>
                <c:pt idx="0">
                  <c:v>0.02</c:v>
                </c:pt>
                <c:pt idx="1">
                  <c:v>0.05</c:v>
                </c:pt>
                <c:pt idx="2">
                  <c:v>0.05</c:v>
                </c:pt>
                <c:pt idx="3">
                  <c:v>0.04</c:v>
                </c:pt>
              </c:numCache>
            </c:numRef>
          </c:val>
        </c:ser>
        <c:ser>
          <c:idx val="3"/>
          <c:order val="3"/>
          <c:tx>
            <c:strRef>
              <c:f>Sheet1!$E$1</c:f>
              <c:strCache>
                <c:ptCount val="1"/>
                <c:pt idx="0">
                  <c:v>MPV</c:v>
                </c:pt>
              </c:strCache>
            </c:strRef>
          </c:tx>
          <c:spPr>
            <a:solidFill>
              <a:schemeClr val="accent1">
                <a:hueOff val="114395"/>
                <a:lumOff val="-24975"/>
              </a:schemeClr>
            </a:solidFill>
            <a:ln w="12700" cap="flat">
              <a:noFill/>
              <a:miter lim="400000"/>
            </a:ln>
            <a:effectLst/>
          </c:spPr>
          <c:invertIfNegative val="0"/>
          <c:cat>
            <c:strRef>
              <c:f>Sheet1!$A$2:$A$5</c:f>
              <c:strCache>
                <c:ptCount val="4"/>
                <c:pt idx="0">
                  <c:v>2014</c:v>
                </c:pt>
                <c:pt idx="1">
                  <c:v>2015</c:v>
                </c:pt>
                <c:pt idx="2">
                  <c:v>2016</c:v>
                </c:pt>
                <c:pt idx="3">
                  <c:v>2017Q1</c:v>
                </c:pt>
              </c:strCache>
            </c:strRef>
          </c:cat>
          <c:val>
            <c:numRef>
              <c:f>Sheet1!$E$2:$E$5</c:f>
              <c:numCache>
                <c:formatCode>General</c:formatCode>
                <c:ptCount val="4"/>
                <c:pt idx="0">
                  <c:v>0.03</c:v>
                </c:pt>
                <c:pt idx="1">
                  <c:v>0.05</c:v>
                </c:pt>
                <c:pt idx="2">
                  <c:v>0.06</c:v>
                </c:pt>
                <c:pt idx="3">
                  <c:v>0.047</c:v>
                </c:pt>
              </c:numCache>
            </c:numRef>
          </c:val>
        </c:ser>
        <c:ser>
          <c:idx val="4"/>
          <c:order val="4"/>
          <c:tx>
            <c:strRef>
              <c:f>Sheet1!$F$1</c:f>
              <c:strCache>
                <c:ptCount val="1"/>
                <c:pt idx="0">
                  <c:v>其他</c:v>
                </c:pt>
              </c:strCache>
            </c:strRef>
          </c:tx>
          <c:spPr>
            <a:solidFill>
              <a:srgbClr val="003462"/>
            </a:solidFill>
            <a:ln w="12700" cap="flat">
              <a:noFill/>
              <a:miter lim="400000"/>
            </a:ln>
            <a:effectLst/>
          </c:spPr>
          <c:invertIfNegative val="0"/>
          <c:cat>
            <c:strRef>
              <c:f>Sheet1!$A$2:$A$5</c:f>
              <c:strCache>
                <c:ptCount val="4"/>
                <c:pt idx="0">
                  <c:v>2014</c:v>
                </c:pt>
                <c:pt idx="1">
                  <c:v>2015</c:v>
                </c:pt>
                <c:pt idx="2">
                  <c:v>2016</c:v>
                </c:pt>
                <c:pt idx="3">
                  <c:v>2017Q1</c:v>
                </c:pt>
              </c:strCache>
            </c:strRef>
          </c:cat>
          <c:val>
            <c:numRef>
              <c:f>Sheet1!$F$2:$F$5</c:f>
              <c:numCache>
                <c:formatCode>General</c:formatCode>
                <c:ptCount val="4"/>
                <c:pt idx="0">
                  <c:v>0.03</c:v>
                </c:pt>
                <c:pt idx="1">
                  <c:v>0.01</c:v>
                </c:pt>
                <c:pt idx="2">
                  <c:v>0.01</c:v>
                </c:pt>
                <c:pt idx="3">
                  <c:v>0.0</c:v>
                </c:pt>
              </c:numCache>
            </c:numRef>
          </c:val>
        </c:ser>
        <c:dLbls>
          <c:showLegendKey val="0"/>
          <c:showVal val="0"/>
          <c:showCatName val="0"/>
          <c:showSerName val="0"/>
          <c:showPercent val="0"/>
          <c:showBubbleSize val="0"/>
        </c:dLbls>
        <c:gapWidth val="40"/>
        <c:overlap val="100"/>
        <c:axId val="1150791360"/>
        <c:axId val="1072287120"/>
      </c:barChart>
      <c:catAx>
        <c:axId val="1150791360"/>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2200" b="0" i="0" u="none" strike="noStrike">
                <a:solidFill>
                  <a:srgbClr val="000000"/>
                </a:solidFill>
                <a:latin typeface="Skia Regular"/>
              </a:defRPr>
            </a:pPr>
            <a:endParaRPr lang="zh-CN"/>
          </a:p>
        </c:txPr>
        <c:crossAx val="1072287120"/>
        <c:crosses val="autoZero"/>
        <c:auto val="1"/>
        <c:lblAlgn val="ctr"/>
        <c:lblOffset val="100"/>
        <c:noMultiLvlLbl val="1"/>
      </c:catAx>
      <c:valAx>
        <c:axId val="1072287120"/>
        <c:scaling>
          <c:orientation val="minMax"/>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sz="2200" b="0" i="0" u="none" strike="noStrike">
                <a:solidFill>
                  <a:srgbClr val="000000"/>
                </a:solidFill>
                <a:latin typeface="Skia Regular"/>
              </a:defRPr>
            </a:pPr>
            <a:endParaRPr lang="zh-CN"/>
          </a:p>
        </c:txPr>
        <c:crossAx val="1150791360"/>
        <c:crosses val="autoZero"/>
        <c:crossBetween val="between"/>
        <c:majorUnit val="0.25"/>
        <c:minorUnit val="0.125"/>
      </c:valAx>
      <c:spPr>
        <a:noFill/>
        <a:ln w="12700" cap="flat">
          <a:noFill/>
          <a:miter lim="400000"/>
        </a:ln>
        <a:effectLst/>
      </c:spPr>
    </c:plotArea>
    <c:legend>
      <c:legendPos val="t"/>
      <c:overlay val="1"/>
      <c:spPr>
        <a:noFill/>
        <a:ln w="12700" cap="flat">
          <a:noFill/>
          <a:miter lim="400000"/>
        </a:ln>
        <a:effectLst/>
      </c:spPr>
      <c:txPr>
        <a:bodyPr rot="0"/>
        <a:lstStyle/>
        <a:p>
          <a:pPr>
            <a:defRPr sz="2600" b="0" i="0" u="none" strike="noStrike">
              <a:solidFill>
                <a:srgbClr val="000000"/>
              </a:solidFill>
              <a:latin typeface="Skia Regular"/>
            </a:defRPr>
          </a:pPr>
          <a:endParaRPr lang="zh-CN"/>
        </a:p>
      </c:txPr>
    </c:legend>
    <c:plotVisOnly val="1"/>
    <c:dispBlanksAs val="gap"/>
    <c:showDLblsOverMax val="1"/>
  </c:chart>
  <c:spPr>
    <a:noFill/>
    <a:ln>
      <a:noFill/>
    </a:ln>
    <a:effectLst/>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1"/>
  <c:lang val="zh-CN"/>
  <c:roundedCorners val="0"/>
  <c:style val="18"/>
  <c:chart>
    <c:title>
      <c:tx>
        <c:rich>
          <a:bodyPr rot="0"/>
          <a:lstStyle/>
          <a:p>
            <a:pPr>
              <a:defRPr sz="3060" b="0" i="0" u="none" strike="noStrike">
                <a:solidFill>
                  <a:srgbClr val="000000"/>
                </a:solidFill>
                <a:latin typeface="Skia Regular"/>
              </a:defRPr>
            </a:pPr>
            <a:r>
              <a:rPr lang="en-US" altLang="zh-CN" sz="3060" b="0" i="0" u="none" strike="noStrike">
                <a:solidFill>
                  <a:srgbClr val="000000"/>
                </a:solidFill>
                <a:latin typeface="Skia Regular"/>
              </a:rPr>
              <a:t>2017</a:t>
            </a:r>
            <a:r>
              <a:rPr lang="zh-CN" altLang="en-US" sz="3060" b="0" i="0" u="none" strike="noStrike">
                <a:solidFill>
                  <a:srgbClr val="000000"/>
                </a:solidFill>
                <a:latin typeface="Skia Regular"/>
              </a:rPr>
              <a:t>年上半年平行进口车畅销车型</a:t>
            </a:r>
            <a:r>
              <a:rPr lang="en-US" altLang="zh-CN" sz="3060" b="0" i="0" u="none" strike="noStrike">
                <a:solidFill>
                  <a:srgbClr val="000000"/>
                </a:solidFill>
                <a:latin typeface="Skia Regular"/>
              </a:rPr>
              <a:t>Top10</a:t>
            </a:r>
          </a:p>
        </c:rich>
      </c:tx>
      <c:layout>
        <c:manualLayout>
          <c:xMode val="edge"/>
          <c:yMode val="edge"/>
          <c:x val="0.2739"/>
          <c:y val="0.0"/>
          <c:w val="0.452201"/>
          <c:h val="0.146953"/>
        </c:manualLayout>
      </c:layout>
      <c:overlay val="1"/>
      <c:spPr>
        <a:noFill/>
        <a:effectLst/>
      </c:spPr>
    </c:title>
    <c:autoTitleDeleted val="0"/>
    <c:plotArea>
      <c:layout>
        <c:manualLayout>
          <c:layoutTarget val="inner"/>
          <c:xMode val="edge"/>
          <c:yMode val="edge"/>
          <c:x val="0.141307"/>
          <c:y val="0.146953"/>
          <c:w val="0.827603"/>
          <c:h val="0.770687"/>
        </c:manualLayout>
      </c:layout>
      <c:barChart>
        <c:barDir val="bar"/>
        <c:grouping val="clustered"/>
        <c:varyColors val="0"/>
        <c:ser>
          <c:idx val="0"/>
          <c:order val="0"/>
          <c:tx>
            <c:strRef>
              <c:f>Sheet1!$A$2</c:f>
              <c:strCache>
                <c:ptCount val="1"/>
                <c:pt idx="0">
                  <c:v>区域 1</c:v>
                </c:pt>
              </c:strCache>
            </c:strRef>
          </c:tx>
          <c:spPr>
            <a:solidFill>
              <a:schemeClr val="accent1">
                <a:lumOff val="16847"/>
              </a:schemeClr>
            </a:solidFill>
            <a:ln w="12700" cap="flat">
              <a:noFill/>
              <a:miter lim="400000"/>
            </a:ln>
            <a:effectLst/>
          </c:spPr>
          <c:invertIfNegative val="0"/>
          <c:dLbls>
            <c:numFmt formatCode="#,##0" sourceLinked="0"/>
            <c:spPr>
              <a:noFill/>
              <a:ln>
                <a:noFill/>
              </a:ln>
              <a:effectLst/>
            </c:spPr>
            <c:txPr>
              <a:bodyPr/>
              <a:lstStyle/>
              <a:p>
                <a:pPr>
                  <a:defRPr sz="2760" b="0" i="0" u="none" strike="noStrike">
                    <a:solidFill>
                      <a:srgbClr val="000000"/>
                    </a:solidFill>
                    <a:latin typeface="Skia Regular"/>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Sheet1!$B$1:$K$1</c:f>
              <c:strCache>
                <c:ptCount val="10"/>
                <c:pt idx="0">
                  <c:v>丰田霸道2.7</c:v>
                </c:pt>
                <c:pt idx="1">
                  <c:v>丰田陆巡4.0</c:v>
                </c:pt>
                <c:pt idx="2">
                  <c:v>日产途乐4.0</c:v>
                </c:pt>
                <c:pt idx="3">
                  <c:v>路虎揽胜</c:v>
                </c:pt>
                <c:pt idx="4">
                  <c:v>宝马X5</c:v>
                </c:pt>
                <c:pt idx="5">
                  <c:v>奔驰GLS450</c:v>
                </c:pt>
                <c:pt idx="6">
                  <c:v>路虎揽胜运动</c:v>
                </c:pt>
                <c:pt idx="7">
                  <c:v>丰田塞纳</c:v>
                </c:pt>
                <c:pt idx="8">
                  <c:v>奔驰GLE</c:v>
                </c:pt>
                <c:pt idx="9">
                  <c:v>宝马X6</c:v>
                </c:pt>
              </c:strCache>
            </c:strRef>
          </c:cat>
          <c:val>
            <c:numRef>
              <c:f>Sheet1!$B$2:$K$2</c:f>
              <c:numCache>
                <c:formatCode>General</c:formatCode>
                <c:ptCount val="10"/>
                <c:pt idx="0">
                  <c:v>15107.0</c:v>
                </c:pt>
                <c:pt idx="1">
                  <c:v>10949.0</c:v>
                </c:pt>
                <c:pt idx="2">
                  <c:v>10602.0</c:v>
                </c:pt>
                <c:pt idx="3">
                  <c:v>6207.0</c:v>
                </c:pt>
                <c:pt idx="4">
                  <c:v>6160.0</c:v>
                </c:pt>
                <c:pt idx="5">
                  <c:v>5119.0</c:v>
                </c:pt>
                <c:pt idx="6">
                  <c:v>3342.0</c:v>
                </c:pt>
                <c:pt idx="7">
                  <c:v>3116.0</c:v>
                </c:pt>
                <c:pt idx="8">
                  <c:v>2229.0</c:v>
                </c:pt>
                <c:pt idx="9">
                  <c:v>1444.0</c:v>
                </c:pt>
              </c:numCache>
            </c:numRef>
          </c:val>
        </c:ser>
        <c:dLbls>
          <c:showLegendKey val="0"/>
          <c:showVal val="0"/>
          <c:showCatName val="0"/>
          <c:showSerName val="0"/>
          <c:showPercent val="0"/>
          <c:showBubbleSize val="0"/>
        </c:dLbls>
        <c:gapWidth val="40"/>
        <c:overlap val="-10"/>
        <c:axId val="1072368816"/>
        <c:axId val="1072370864"/>
      </c:barChart>
      <c:catAx>
        <c:axId val="1072368816"/>
        <c:scaling>
          <c:orientation val="maxMin"/>
        </c:scaling>
        <c:delete val="0"/>
        <c:axPos val="l"/>
        <c:numFmt formatCode="General" sourceLinked="0"/>
        <c:majorTickMark val="none"/>
        <c:minorTickMark val="none"/>
        <c:tickLblPos val="nextTo"/>
        <c:spPr>
          <a:ln w="12700" cap="flat">
            <a:solidFill>
              <a:srgbClr val="000000"/>
            </a:solidFill>
            <a:prstDash val="solid"/>
            <a:miter lim="400000"/>
          </a:ln>
        </c:spPr>
        <c:txPr>
          <a:bodyPr rot="0"/>
          <a:lstStyle/>
          <a:p>
            <a:pPr>
              <a:defRPr sz="1979" b="0" i="0" u="none" strike="noStrike">
                <a:solidFill>
                  <a:srgbClr val="000000"/>
                </a:solidFill>
                <a:latin typeface="Skia Regular"/>
              </a:defRPr>
            </a:pPr>
            <a:endParaRPr lang="zh-CN"/>
          </a:p>
        </c:txPr>
        <c:crossAx val="1072370864"/>
        <c:crosses val="autoZero"/>
        <c:auto val="1"/>
        <c:lblAlgn val="ctr"/>
        <c:lblOffset val="100"/>
        <c:noMultiLvlLbl val="1"/>
      </c:catAx>
      <c:valAx>
        <c:axId val="1072370864"/>
        <c:scaling>
          <c:orientation val="minMax"/>
        </c:scaling>
        <c:delete val="0"/>
        <c:axPos val="t"/>
        <c:majorGridlines>
          <c:spPr>
            <a:ln w="12700" cap="flat">
              <a:solidFill>
                <a:srgbClr val="B8B8B8"/>
              </a:solidFill>
              <a:prstDash val="solid"/>
              <a:miter lim="400000"/>
            </a:ln>
          </c:spPr>
        </c:majorGridlines>
        <c:numFmt formatCode="General" sourceLinked="0"/>
        <c:majorTickMark val="none"/>
        <c:minorTickMark val="none"/>
        <c:tickLblPos val="high"/>
        <c:spPr>
          <a:ln w="12700" cap="flat">
            <a:noFill/>
            <a:prstDash val="solid"/>
            <a:miter lim="400000"/>
          </a:ln>
        </c:spPr>
        <c:txPr>
          <a:bodyPr rot="0"/>
          <a:lstStyle/>
          <a:p>
            <a:pPr>
              <a:defRPr sz="1979" b="0" i="0" u="none" strike="noStrike">
                <a:solidFill>
                  <a:srgbClr val="000000"/>
                </a:solidFill>
                <a:latin typeface="Skia Regular"/>
              </a:defRPr>
            </a:pPr>
            <a:endParaRPr lang="zh-CN"/>
          </a:p>
        </c:txPr>
        <c:crossAx val="1072368816"/>
        <c:crosses val="autoZero"/>
        <c:crossBetween val="between"/>
        <c:majorUnit val="4000.0"/>
        <c:minorUnit val="2000.0"/>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1"/>
  <c:lang val="zh-CN"/>
  <c:roundedCorners val="0"/>
  <c:style val="18"/>
  <c:chart>
    <c:title>
      <c:tx>
        <c:rich>
          <a:bodyPr rot="0"/>
          <a:lstStyle/>
          <a:p>
            <a:pPr>
              <a:defRPr sz="2750" b="0" i="0" u="none" strike="noStrike">
                <a:solidFill>
                  <a:srgbClr val="000000"/>
                </a:solidFill>
                <a:latin typeface="Skia Regular"/>
              </a:defRPr>
            </a:pPr>
            <a:r>
              <a:rPr lang="zh-CN" altLang="en-US" sz="2750" b="0" i="0" u="none" strike="noStrike">
                <a:solidFill>
                  <a:srgbClr val="000000"/>
                </a:solidFill>
                <a:latin typeface="Skia Regular"/>
              </a:rPr>
              <a:t>平行进口车排量占比</a:t>
            </a:r>
          </a:p>
        </c:rich>
      </c:tx>
      <c:layout>
        <c:manualLayout>
          <c:xMode val="edge"/>
          <c:yMode val="edge"/>
          <c:x val="0.2406"/>
          <c:y val="0.0"/>
          <c:w val="0.5188"/>
          <c:h val="0.147559"/>
        </c:manualLayout>
      </c:layout>
      <c:overlay val="1"/>
      <c:spPr>
        <a:noFill/>
        <a:effectLst/>
      </c:spPr>
    </c:title>
    <c:autoTitleDeleted val="0"/>
    <c:plotArea>
      <c:layout>
        <c:manualLayout>
          <c:layoutTarget val="inner"/>
          <c:xMode val="edge"/>
          <c:yMode val="edge"/>
          <c:x val="0.005"/>
          <c:y val="0.147559"/>
          <c:w val="0.99"/>
          <c:h val="0.839941"/>
        </c:manualLayout>
      </c:layout>
      <c:pieChart>
        <c:varyColors val="0"/>
        <c:ser>
          <c:idx val="0"/>
          <c:order val="0"/>
          <c:tx>
            <c:strRef>
              <c:f>Sheet1!$A$2</c:f>
              <c:strCache>
                <c:ptCount val="1"/>
                <c:pt idx="0">
                  <c:v>区域 1</c:v>
                </c:pt>
              </c:strCache>
            </c:strRef>
          </c:tx>
          <c:spPr>
            <a:solidFill>
              <a:schemeClr val="accent1">
                <a:lumOff val="16847"/>
              </a:schemeClr>
            </a:solidFill>
            <a:ln w="12700" cap="flat">
              <a:noFill/>
              <a:miter lim="400000"/>
            </a:ln>
            <a:effectLst/>
          </c:spPr>
          <c:dPt>
            <c:idx val="0"/>
            <c:bubble3D val="0"/>
          </c:dPt>
          <c:dPt>
            <c:idx val="1"/>
            <c:bubble3D val="0"/>
            <c:spPr>
              <a:solidFill>
                <a:schemeClr val="accent1"/>
              </a:solidFill>
              <a:ln w="12700" cap="flat">
                <a:noFill/>
                <a:miter lim="400000"/>
              </a:ln>
              <a:effectLst/>
            </c:spPr>
          </c:dPt>
          <c:dPt>
            <c:idx val="2"/>
            <c:bubble3D val="0"/>
            <c:spPr>
              <a:solidFill>
                <a:schemeClr val="accent1">
                  <a:lumOff val="-13575"/>
                </a:schemeClr>
              </a:solidFill>
              <a:ln w="12700" cap="flat">
                <a:noFill/>
                <a:miter lim="400000"/>
              </a:ln>
              <a:effectLst/>
            </c:spPr>
          </c:dPt>
          <c:dLbls>
            <c:dLbl>
              <c:idx val="0"/>
              <c:numFmt formatCode="#,##0%" sourceLinked="0"/>
              <c:spPr/>
              <c:txPr>
                <a:bodyPr/>
                <a:lstStyle/>
                <a:p>
                  <a:pPr>
                    <a:defRPr sz="2750" b="0" i="0" u="none" strike="noStrike">
                      <a:solidFill>
                        <a:srgbClr val="FFFFFF"/>
                      </a:solidFill>
                      <a:latin typeface="Skia Regular"/>
                    </a:defRPr>
                  </a:pPr>
                  <a:endParaRPr lang="zh-CN"/>
                </a:p>
              </c:txPr>
              <c:dLblPos val="ctr"/>
              <c:showLegendKey val="0"/>
              <c:showVal val="0"/>
              <c:showCatName val="1"/>
              <c:showSerName val="0"/>
              <c:showPercent val="1"/>
              <c:showBubbleSize val="0"/>
            </c:dLbl>
            <c:dLbl>
              <c:idx val="1"/>
              <c:numFmt formatCode="#,##0%" sourceLinked="0"/>
              <c:spPr/>
              <c:txPr>
                <a:bodyPr/>
                <a:lstStyle/>
                <a:p>
                  <a:pPr>
                    <a:defRPr sz="2750" b="0" i="0" u="none" strike="noStrike">
                      <a:solidFill>
                        <a:srgbClr val="FFFFFF"/>
                      </a:solidFill>
                      <a:latin typeface="Skia Regular"/>
                    </a:defRPr>
                  </a:pPr>
                  <a:endParaRPr lang="zh-CN"/>
                </a:p>
              </c:txPr>
              <c:dLblPos val="ctr"/>
              <c:showLegendKey val="0"/>
              <c:showVal val="0"/>
              <c:showCatName val="1"/>
              <c:showSerName val="0"/>
              <c:showPercent val="1"/>
              <c:showBubbleSize val="0"/>
            </c:dLbl>
            <c:dLbl>
              <c:idx val="2"/>
              <c:numFmt formatCode="#,##0%" sourceLinked="0"/>
              <c:spPr/>
              <c:txPr>
                <a:bodyPr/>
                <a:lstStyle/>
                <a:p>
                  <a:pPr>
                    <a:defRPr sz="2750" b="0" i="0" u="none" strike="noStrike">
                      <a:solidFill>
                        <a:srgbClr val="FFFFFF"/>
                      </a:solidFill>
                      <a:latin typeface="Skia Regular"/>
                    </a:defRPr>
                  </a:pPr>
                  <a:endParaRPr lang="zh-CN"/>
                </a:p>
              </c:txPr>
              <c:dLblPos val="ctr"/>
              <c:showLegendKey val="0"/>
              <c:showVal val="0"/>
              <c:showCatName val="1"/>
              <c:showSerName val="0"/>
              <c:showPercent val="1"/>
              <c:showBubbleSize val="0"/>
            </c:dLbl>
            <c:numFmt formatCode="#,##0%" sourceLinked="0"/>
            <c:spPr>
              <a:noFill/>
              <a:ln>
                <a:noFill/>
              </a:ln>
              <a:effectLst/>
            </c:spPr>
            <c:txPr>
              <a:bodyPr/>
              <a:lstStyle/>
              <a:p>
                <a:pPr>
                  <a:defRPr sz="2750" b="0" i="0" u="none" strike="noStrike">
                    <a:solidFill>
                      <a:srgbClr val="FFFFFF"/>
                    </a:solidFill>
                    <a:latin typeface="Skia Regular"/>
                  </a:defRPr>
                </a:pPr>
                <a:endParaRPr lang="zh-CN"/>
              </a:p>
            </c:txPr>
            <c:dLblPos val="ctr"/>
            <c:showLegendKey val="0"/>
            <c:showVal val="0"/>
            <c:showCatName val="1"/>
            <c:showSerName val="0"/>
            <c:showPercent val="1"/>
            <c:showBubbleSize val="0"/>
            <c:showLeaderLines val="1"/>
            <c:leaderLines>
              <c:spPr>
                <a:ln w="6350" cap="flat">
                  <a:solidFill>
                    <a:srgbClr val="000000"/>
                  </a:solidFill>
                  <a:prstDash val="solid"/>
                  <a:miter lim="400000"/>
                </a:ln>
                <a:effectLst/>
              </c:spPr>
            </c:leaderLines>
            <c:extLst>
              <c:ext xmlns:c15="http://schemas.microsoft.com/office/drawing/2012/chart" uri="{CE6537A1-D6FC-4f65-9D91-7224C49458BB}"/>
            </c:extLst>
          </c:dLbls>
          <c:cat>
            <c:strRef>
              <c:f>Sheet1!$B$1:$D$1</c:f>
              <c:strCache>
                <c:ptCount val="3"/>
                <c:pt idx="0">
                  <c:v>2.0-3.0L</c:v>
                </c:pt>
                <c:pt idx="1">
                  <c:v>3.0-4.0L</c:v>
                </c:pt>
                <c:pt idx="2">
                  <c:v>其他</c:v>
                </c:pt>
              </c:strCache>
            </c:strRef>
          </c:cat>
          <c:val>
            <c:numRef>
              <c:f>Sheet1!$B$2:$D$2</c:f>
              <c:numCache>
                <c:formatCode>General</c:formatCode>
                <c:ptCount val="3"/>
                <c:pt idx="0">
                  <c:v>0.53</c:v>
                </c:pt>
                <c:pt idx="1">
                  <c:v>0.35</c:v>
                </c:pt>
                <c:pt idx="2">
                  <c:v>0.12</c:v>
                </c:pt>
              </c:numCache>
            </c:numRef>
          </c:val>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omments/comment1.xml><?xml version="1.0" encoding="utf-8"?>
<p:cmLst xmlns:a="http://schemas.openxmlformats.org/drawingml/2006/main" xmlns:r="http://schemas.openxmlformats.org/officeDocument/2006/relationships" xmlns:p="http://schemas.openxmlformats.org/presentationml/2006/main">
  <p:cm authorId="0" dt="2017-10-27T20:46:04.002" idx="1">
    <p:pos x="4162" y="3109"/>
    <p:text>见附件中: 工商总局关于停止实施汽车总经销商和汽车品牌授权经销商备案工作的公告
</p:text>
    <p:extLst mod="1">
      <p:ext uri="{C676402C-5697-4E1C-873F-D02D1690AC5C}">
        <p15:threadingInfo xmlns:p15="http://schemas.microsoft.com/office/powerpoint/2012/main" timeZoneBias="-48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0" dt="2017-10-28T22:18:19.121" idx="1">
    <p:pos x="10" y="10"/>
    <p:text>数据来自天津平行进口汽车流通协会发布的公开数据: https://mp.weixin.qq.com/s/qrb0L4HjYMrwHZPpUvdGsQ 及 https://mp.weixin.qq.com/s/HpENU1lU6kcTYGzYtmO3NQ</p:text>
    <p:extLst>
      <p:ext uri="{C676402C-5697-4E1C-873F-D02D1690AC5C}">
        <p15:threadingInfo xmlns:p15="http://schemas.microsoft.com/office/powerpoint/2012/main" timeZoneBias="-48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0" dt="2017-10-28T16:06:50.211" idx="5">
    <p:pos x="4422" y="1526"/>
    <p:text>数据来自天津平行进口汽车流通协会公开数据: https://mp.weixin.qq.com/s/D8_X-8a_guiNc1vBZvPO9Q
</p:text>
    <p:extLst mod="1">
      <p:ext uri="{C676402C-5697-4E1C-873F-D02D1690AC5C}">
        <p15:threadingInfo xmlns:p15="http://schemas.microsoft.com/office/powerpoint/2012/main" timeZoneBias="-48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1" dt="2017-10-28T22:24:12.944" idx="1">
    <p:pos x="7298" y="1746"/>
    <p:text>数据来自天津平行进口汽车流通协会发布的公开数据: https://mp.weixin.qq.com/s/MFScQXZkapBM6AOPfza5ow</p:text>
    <p:extLst>
      <p:ext uri="{C676402C-5697-4E1C-873F-D02D1690AC5C}">
        <p15:threadingInfo xmlns:p15="http://schemas.microsoft.com/office/powerpoint/2012/main" timeZoneBias="-48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2" dt="2017-10-28T22:24:35.144" idx="1">
    <p:pos x="4767" y="682"/>
    <p:text>表格根据中国海关总署, 商务部和财政部发布的公开税率进行计算绘制.</p:text>
    <p:extLst>
      <p:ext uri="{C676402C-5697-4E1C-873F-D02D1690AC5C}">
        <p15:threadingInfo xmlns:p15="http://schemas.microsoft.com/office/powerpoint/2012/main" timeZoneBias="-48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0" dt="2017-10-28T17:53:08.961" idx="6">
    <p:pos x="4182" y="5031"/>
    <p:text>最新要求</p:text>
    <p:extLst>
      <p:ext uri="{C676402C-5697-4E1C-873F-D02D1690AC5C}">
        <p15:threadingInfo xmlns:p15="http://schemas.microsoft.com/office/powerpoint/2012/main" timeZoneBias="-48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17-10-29T09:58:25.456" idx="1">
    <p:pos x="3791" y="2277"/>
    <p:text>汽车之家车型页面: https://www.autohome.com.cn/spec/29842/#pvareaid=2042251</p:text>
    <p:extLst>
      <p:ext uri="{C676402C-5697-4E1C-873F-D02D1690AC5C}">
        <p15:threadingInfo xmlns:p15="http://schemas.microsoft.com/office/powerpoint/2012/main" timeZoneBias="-480"/>
      </p:ext>
    </p:extLst>
  </p:cm>
  <p:cm authorId="1" dt="2017-10-29T10:00:09.391" idx="2">
    <p:pos x="5222" y="2276"/>
    <p:text>海淘车页面: http://www.htche.com/detail/5627</p:text>
    <p:extLst>
      <p:ext uri="{C676402C-5697-4E1C-873F-D02D1690AC5C}">
        <p15:threadingInfo xmlns:p15="http://schemas.microsoft.com/office/powerpoint/2012/main" timeZoneBias="-480"/>
      </p:ext>
    </p:extLst>
  </p:cm>
  <p:cm authorId="1" dt="2017-10-29T10:00:41.556" idx="3">
    <p:pos x="7246" y="2267"/>
    <p:text>林肯美国官网: https://shop.lincoln.com/build/navigator/2017/#/config/Config%5B%7CLincoln%7CNavigator%7C2017%7C1%7C1.%7C300A.J3L.....99T.NONF.%5D</p:text>
    <p:extLst>
      <p:ext uri="{C676402C-5697-4E1C-873F-D02D1690AC5C}">
        <p15:threadingInfo xmlns:p15="http://schemas.microsoft.com/office/powerpoint/2012/main" timeZoneBias="-480"/>
      </p:ext>
    </p:extLst>
  </p:cm>
  <p:cm authorId="1" dt="2017-10-29T10:08:51.089" idx="4">
    <p:pos x="5816" y="4339"/>
    <p:text>PICC与海淘车合作三包: http://www.htche.com/warranty/1057</p:text>
    <p:extLst>
      <p:ext uri="{C676402C-5697-4E1C-873F-D02D1690AC5C}">
        <p15:threadingInfo xmlns:p15="http://schemas.microsoft.com/office/powerpoint/2012/main" timeZoneBias="-48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0" dt="2017-10-28T16:53:11.460" idx="7">
    <p:pos x="4160" y="1512"/>
    <p:text>见附录</p:text>
    <p:extLst>
      <p:ext uri="{C676402C-5697-4E1C-873F-D02D1690AC5C}">
        <p15:threadingInfo xmlns:p15="http://schemas.microsoft.com/office/powerpoint/2012/main" timeZoneBias="-48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0" dt="2017-10-28T17:26:52.318" idx="8">
    <p:pos x="4091" y="3500"/>
    <p:text>数据来自天津平行进口车流通协会https://mp.weixin.qq.com/s/aZyXf0834qR1WAFkML78Ew</p:text>
    <p:extLst mod="1">
      <p:ext uri="{C676402C-5697-4E1C-873F-D02D1690AC5C}">
        <p15:threadingInfo xmlns:p15="http://schemas.microsoft.com/office/powerpoint/2012/main" timeZoneBias="-480"/>
      </p:ext>
    </p:extLst>
  </p:cm>
  <p:cm authorId="14" dt="2017-10-28T22:28:44.371" idx="1">
    <p:pos x="4936" y="2674"/>
    <p:text>数据来自万高数据发布《2016中国平行进口汽车质保市场发展报告》和天津自贸区发布的公开公示文件.</p:text>
    <p:extLst>
      <p:ext uri="{C676402C-5697-4E1C-873F-D02D1690AC5C}">
        <p15:threadingInfo xmlns:p15="http://schemas.microsoft.com/office/powerpoint/2012/main" timeZoneBias="-480"/>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13" dt="2017-10-28T22:26:40.713" idx="1">
    <p:pos x="10" y="10"/>
    <p:text>数据统计自国家工商信用信息公示系统</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7-10-28T21:56:14.042" idx="1">
    <p:pos x="7374" y="520"/>
    <p:text>数据来自中国海关总署统计月报http://www.customs.gov.cn/customs/302249/302274/302277/index.html</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3" dt="2017-10-28T21:58:09.311" idx="1">
    <p:pos x="10" y="10"/>
    <p:text>进口汽车总量来自中国海关总署月度统计公开数据http://www.customs.gov.cn/customs/302249/302274/302277/index.html</p:text>
    <p:extLst>
      <p:ext uri="{C676402C-5697-4E1C-873F-D02D1690AC5C}">
        <p15:threadingInfo xmlns:p15="http://schemas.microsoft.com/office/powerpoint/2012/main" timeZoneBias="-480"/>
      </p:ext>
    </p:extLst>
  </p:cm>
  <p:cm authorId="4" dt="2017-10-28T22:00:12.344" idx="1">
    <p:pos x="8162" y="789"/>
    <p:text>进口汽车总量数据来自万高发布的&lt;2016中国平行进口汽车质保市场发展报告&gt;http://www.imvango.com/newsDetail.html?id=268</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0" dt="2017-10-27T20:46:46.244" idx="2">
    <p:pos x="4045" y="1544"/>
    <p:text>http://www.shanghai.gov.cn/nw2/nw2314/nw39309/nw39342/nw39345/nw39365/u26aw41202.html</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5" dt="2017-10-28T22:02:07.062" idx="1">
    <p:pos x="8071" y="1455"/>
    <p:text>图片是根据百度地图坐标, 在Echarts中绘制的.</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6" dt="2017-10-28T22:03:30.714" idx="1">
    <p:pos x="7270" y="591"/>
    <p:text>数据来自中国港口协会公开统计数据http://www.port.org.cn/info/2017/198123.htm</p:text>
    <p:extLst>
      <p:ext uri="{C676402C-5697-4E1C-873F-D02D1690AC5C}">
        <p15:threadingInfo xmlns:p15="http://schemas.microsoft.com/office/powerpoint/2012/main" timeZoneBias="-4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7" dt="2017-10-28T22:05:09.840" idx="1">
    <p:pos x="7366" y="2045"/>
    <p:text>数据来自天津平行进口汽车流通协会官方微信公众号发布文章: https://mp.weixin.qq.com/s/IuJSpnc_5GrM0NNb8TSafw</p:text>
    <p:extLst>
      <p:ext uri="{C676402C-5697-4E1C-873F-D02D1690AC5C}">
        <p15:threadingInfo xmlns:p15="http://schemas.microsoft.com/office/powerpoint/2012/main" timeZoneBias="-4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8" dt="2017-10-28T22:15:26.131" idx="1">
    <p:pos x="10" y="10"/>
    <p:text>数据来自天津平行进口汽车流通协会发布的公开数据: https://mp.weixin.qq.com/s/CUlmifvoXefzq-TmDbi5rg</p:text>
    <p:extLst>
      <p:ext uri="{C676402C-5697-4E1C-873F-D02D1690AC5C}">
        <p15:threadingInfo xmlns:p15="http://schemas.microsoft.com/office/powerpoint/2012/main" timeZoneBias="-48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9" dt="2017-10-28T22:17:13.609" idx="1">
    <p:pos x="7592" y="1366"/>
    <p:text>数据来自天津平行进口汽车流通协会发布的公开数据: 2014年—2017年第一季度平行进口量分车型情况：SUV仍是主力，皮卡占比达5% https://mp.weixin.qq.com/s/sYRv9FaFuK2Xy0OuS2CSMg</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1270000" y="1638300"/>
            <a:ext cx="10464800" cy="3302000"/>
          </a:xfrm>
          <a:prstGeom prst="rect">
            <a:avLst/>
          </a:prstGeom>
        </p:spPr>
        <p:txBody>
          <a:bodyPr anchor="b"/>
          <a:lstStyle/>
          <a:p>
            <a:r>
              <a:t>标题文本</a:t>
            </a:r>
          </a:p>
        </p:txBody>
      </p:sp>
      <p:sp>
        <p:nvSpPr>
          <p:cNvPr id="12" name="正文级别 1…"/>
          <p:cNvSpPr txBox="1">
            <a:spLocks noGrp="1"/>
          </p:cNvSpPr>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94" name="“在此键入引文。”"/>
          <p:cNvSpPr txBox="1">
            <a:spLocks noGrp="1"/>
          </p:cNvSpPr>
          <p:nvPr>
            <p:ph type="body" sz="quarter" idx="14"/>
          </p:nvPr>
        </p:nvSpPr>
        <p:spPr>
          <a:xfrm>
            <a:off x="1270000" y="4216400"/>
            <a:ext cx="10464800" cy="711201"/>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r>
              <a:t>“在此键入引文。”</a:t>
            </a:r>
          </a:p>
        </p:txBody>
      </p:sp>
      <p:sp>
        <p:nvSpPr>
          <p:cNvPr id="9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图像"/>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图像"/>
          <p:cNvSpPr>
            <a:spLocks noGrp="1"/>
          </p:cNvSpPr>
          <p:nvPr>
            <p:ph type="pic" idx="13"/>
          </p:nvPr>
        </p:nvSpPr>
        <p:spPr>
          <a:xfrm>
            <a:off x="1625600" y="673100"/>
            <a:ext cx="9753600" cy="5905500"/>
          </a:xfrm>
          <a:prstGeom prst="rect">
            <a:avLst/>
          </a:prstGeom>
        </p:spPr>
        <p:txBody>
          <a:bodyPr lIns="91439" tIns="45719" rIns="91439" bIns="45719" anchor="t">
            <a:noAutofit/>
          </a:bodyPr>
          <a:lstStyle/>
          <a:p>
            <a:endParaRPr/>
          </a:p>
        </p:txBody>
      </p:sp>
      <p:sp>
        <p:nvSpPr>
          <p:cNvPr id="21" name="标题文本"/>
          <p:cNvSpPr txBox="1">
            <a:spLocks noGrp="1"/>
          </p:cNvSpPr>
          <p:nvPr>
            <p:ph type="title"/>
          </p:nvPr>
        </p:nvSpPr>
        <p:spPr>
          <a:xfrm>
            <a:off x="1270000" y="6718300"/>
            <a:ext cx="10464800" cy="1422400"/>
          </a:xfrm>
          <a:prstGeom prst="rect">
            <a:avLst/>
          </a:prstGeom>
        </p:spPr>
        <p:txBody>
          <a:bodyPr anchor="b"/>
          <a:lstStyle/>
          <a:p>
            <a:r>
              <a:t>标题文本</a:t>
            </a:r>
          </a:p>
        </p:txBody>
      </p:sp>
      <p:sp>
        <p:nvSpPr>
          <p:cNvPr id="22" name="正文级别 1…"/>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r>
              <a:t>正文级别 1</a:t>
            </a:r>
          </a:p>
          <a:p>
            <a:pPr lvl="1"/>
            <a:r>
              <a:t>正文级别 2</a:t>
            </a:r>
          </a:p>
          <a:p>
            <a:pPr lvl="2"/>
            <a:r>
              <a:t>正文级别 3</a:t>
            </a:r>
          </a:p>
          <a:p>
            <a:pPr lvl="3"/>
            <a:r>
              <a:t>正文级别 4</a:t>
            </a:r>
          </a:p>
          <a:p>
            <a:pPr lvl="4"/>
            <a:r>
              <a:t>正文级别 5</a:t>
            </a:r>
          </a:p>
        </p:txBody>
      </p:sp>
      <p:sp>
        <p:nvSpPr>
          <p:cNvPr id="2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标题文本"/>
          <p:cNvSpPr txBox="1">
            <a:spLocks noGrp="1"/>
          </p:cNvSpPr>
          <p:nvPr>
            <p:ph type="title"/>
          </p:nvPr>
        </p:nvSpPr>
        <p:spPr>
          <a:xfrm>
            <a:off x="1270000" y="3225800"/>
            <a:ext cx="10464800" cy="3302000"/>
          </a:xfrm>
          <a:prstGeom prst="rect">
            <a:avLst/>
          </a:prstGeom>
        </p:spPr>
        <p:txBody>
          <a:bodyPr/>
          <a:lstStyle/>
          <a:p>
            <a:r>
              <a:t>标题文本</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图像"/>
          <p:cNvSpPr>
            <a:spLocks noGrp="1"/>
          </p:cNvSpPr>
          <p:nvPr>
            <p:ph type="pic" sz="half" idx="13"/>
          </p:nvPr>
        </p:nvSpPr>
        <p:spPr>
          <a:xfrm>
            <a:off x="6718300" y="635000"/>
            <a:ext cx="5334000" cy="8216900"/>
          </a:xfrm>
          <a:prstGeom prst="rect">
            <a:avLst/>
          </a:prstGeom>
        </p:spPr>
        <p:txBody>
          <a:bodyPr lIns="91439" tIns="45719" rIns="91439" bIns="45719" anchor="t">
            <a:noAutofit/>
          </a:bodyPr>
          <a:lstStyle/>
          <a:p>
            <a:endParaRPr/>
          </a:p>
        </p:txBody>
      </p:sp>
      <p:sp>
        <p:nvSpPr>
          <p:cNvPr id="39" name="标题文本"/>
          <p:cNvSpPr txBox="1">
            <a:spLocks noGrp="1"/>
          </p:cNvSpPr>
          <p:nvPr>
            <p:ph type="title"/>
          </p:nvPr>
        </p:nvSpPr>
        <p:spPr>
          <a:xfrm>
            <a:off x="952500" y="635000"/>
            <a:ext cx="5334000" cy="3987800"/>
          </a:xfrm>
          <a:prstGeom prst="rect">
            <a:avLst/>
          </a:prstGeom>
        </p:spPr>
        <p:txBody>
          <a:bodyPr anchor="b"/>
          <a:lstStyle>
            <a:lvl1pPr>
              <a:defRPr sz="6000"/>
            </a:lvl1pPr>
          </a:lstStyle>
          <a:p>
            <a:r>
              <a:t>标题文本</a:t>
            </a:r>
          </a:p>
        </p:txBody>
      </p:sp>
      <p:sp>
        <p:nvSpPr>
          <p:cNvPr id="40" name="正文级别 1…"/>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r>
              <a:t>正文级别 1</a:t>
            </a:r>
          </a:p>
          <a:p>
            <a:pPr lvl="1"/>
            <a:r>
              <a:t>正文级别 2</a:t>
            </a:r>
          </a:p>
          <a:p>
            <a:pPr lvl="2"/>
            <a:r>
              <a:t>正文级别 3</a:t>
            </a:r>
          </a:p>
          <a:p>
            <a:pPr lvl="3"/>
            <a:r>
              <a:t>正文级别 4</a:t>
            </a:r>
          </a:p>
          <a:p>
            <a:pPr lvl="4"/>
            <a:r>
              <a:t>正文级别 5</a:t>
            </a:r>
          </a:p>
        </p:txBody>
      </p:sp>
      <p:sp>
        <p:nvSpPr>
          <p:cNvPr id="4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标题文本"/>
          <p:cNvSpPr txBox="1">
            <a:spLocks noGrp="1"/>
          </p:cNvSpPr>
          <p:nvPr>
            <p:ph type="title"/>
          </p:nvPr>
        </p:nvSpPr>
        <p:spPr>
          <a:prstGeom prst="rect">
            <a:avLst/>
          </a:prstGeom>
        </p:spPr>
        <p:txBody>
          <a:bodyPr/>
          <a:lstStyle/>
          <a:p>
            <a:r>
              <a:t>标题文本</a:t>
            </a:r>
          </a:p>
        </p:txBody>
      </p:sp>
      <p:sp>
        <p:nvSpPr>
          <p:cNvPr id="49"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标题文本"/>
          <p:cNvSpPr txBox="1">
            <a:spLocks noGrp="1"/>
          </p:cNvSpPr>
          <p:nvPr>
            <p:ph type="title"/>
          </p:nvPr>
        </p:nvSpPr>
        <p:spPr>
          <a:prstGeom prst="rect">
            <a:avLst/>
          </a:prstGeom>
        </p:spPr>
        <p:txBody>
          <a:bodyPr/>
          <a:lstStyle/>
          <a:p>
            <a:r>
              <a:t>标题文本</a:t>
            </a:r>
          </a:p>
        </p:txBody>
      </p:sp>
      <p:sp>
        <p:nvSpPr>
          <p:cNvPr id="57"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图像"/>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标题文本"/>
          <p:cNvSpPr txBox="1">
            <a:spLocks noGrp="1"/>
          </p:cNvSpPr>
          <p:nvPr>
            <p:ph type="title"/>
          </p:nvPr>
        </p:nvSpPr>
        <p:spPr>
          <a:prstGeom prst="rect">
            <a:avLst/>
          </a:prstGeom>
        </p:spPr>
        <p:txBody>
          <a:bodyPr/>
          <a:lstStyle/>
          <a:p>
            <a:r>
              <a:t>标题文本</a:t>
            </a:r>
          </a:p>
        </p:txBody>
      </p:sp>
      <p:sp>
        <p:nvSpPr>
          <p:cNvPr id="67" name="正文级别 1…"/>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正文级别 1</a:t>
            </a:r>
          </a:p>
          <a:p>
            <a:pPr lvl="1"/>
            <a:r>
              <a:t>正文级别 2</a:t>
            </a:r>
          </a:p>
          <a:p>
            <a:pPr lvl="2"/>
            <a:r>
              <a:t>正文级别 3</a:t>
            </a:r>
          </a:p>
          <a:p>
            <a:pPr lvl="3"/>
            <a:r>
              <a:t>正文级别 4</a:t>
            </a:r>
          </a:p>
          <a:p>
            <a:pPr lvl="4"/>
            <a:r>
              <a:t>正文级别 5</a:t>
            </a:r>
          </a:p>
        </p:txBody>
      </p:sp>
      <p:sp>
        <p:nvSpPr>
          <p:cNvPr id="68" name="幻灯片编号"/>
          <p:cNvSpPr txBox="1">
            <a:spLocks noGrp="1"/>
          </p:cNvSpPr>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正文级别 1…"/>
          <p:cNvSpPr txBox="1">
            <a:spLocks noGrp="1"/>
          </p:cNvSpPr>
          <p:nvPr>
            <p:ph type="body" idx="1"/>
          </p:nvPr>
        </p:nvSpPr>
        <p:spPr>
          <a:xfrm>
            <a:off x="952500" y="1270000"/>
            <a:ext cx="11099800" cy="72136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图像"/>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图像"/>
          <p:cNvSpPr>
            <a:spLocks noGrp="1"/>
          </p:cNvSpPr>
          <p:nvPr>
            <p:ph type="pic" sz="quarter" idx="14"/>
          </p:nvPr>
        </p:nvSpPr>
        <p:spPr>
          <a:xfrm>
            <a:off x="6718300" y="889000"/>
            <a:ext cx="5334000" cy="3771900"/>
          </a:xfrm>
          <a:prstGeom prst="rect">
            <a:avLst/>
          </a:prstGeom>
        </p:spPr>
        <p:txBody>
          <a:bodyPr lIns="91439" tIns="45719" rIns="91439" bIns="45719" anchor="t">
            <a:noAutofit/>
          </a:bodyPr>
          <a:lstStyle/>
          <a:p>
            <a:endParaRPr/>
          </a:p>
        </p:txBody>
      </p:sp>
      <p:sp>
        <p:nvSpPr>
          <p:cNvPr id="85" name="图像"/>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标题文本</a:t>
            </a:r>
          </a:p>
        </p:txBody>
      </p:sp>
      <p:sp>
        <p:nvSpPr>
          <p:cNvPr id="3" name="正文级别 1…"/>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1pPr>
      <a:lvl2pPr marL="0" marR="0" indent="2286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2pPr>
      <a:lvl3pPr marL="0" marR="0" indent="4572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3pPr>
      <a:lvl4pPr marL="0" marR="0" indent="6858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4pPr>
      <a:lvl5pPr marL="0" marR="0" indent="9144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5pPr>
      <a:lvl6pPr marL="0" marR="0" indent="11430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6pPr>
      <a:lvl7pPr marL="0" marR="0" indent="13716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7pPr>
      <a:lvl8pPr marL="0" marR="0" indent="16002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8pPr>
      <a:lvl9pPr marL="0" marR="0" indent="18288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6.xml"/><Relationship Id="rId4" Type="http://schemas.openxmlformats.org/officeDocument/2006/relationships/comments" Target="../comments/comment8.xml"/><Relationship Id="rId1" Type="http://schemas.openxmlformats.org/officeDocument/2006/relationships/slideLayout" Target="../slideLayouts/slideLayout5.xml"/><Relationship Id="rId2" Type="http://schemas.openxmlformats.org/officeDocument/2006/relationships/chart" Target="../charts/char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7.xml"/><Relationship Id="rId3" Type="http://schemas.openxmlformats.org/officeDocument/2006/relationships/comments" Target="../comments/commen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omments" Target="../comments/commen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chart" Target="../charts/chart8.xml"/><Relationship Id="rId3" Type="http://schemas.openxmlformats.org/officeDocument/2006/relationships/comments" Target="../comments/commen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9.xml"/><Relationship Id="rId3" Type="http://schemas.openxmlformats.org/officeDocument/2006/relationships/comments" Target="../comments/commen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omments" Target="../comments/commen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omments" Target="../comments/commen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omments" Target="../comments/commen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omments" Target="../comments/commen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omments" Target="../comments/commen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comments" Target="../comments/commen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xml"/><Relationship Id="rId3" Type="http://schemas.openxmlformats.org/officeDocument/2006/relationships/comments" Target="../comments/commen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4" Type="http://schemas.openxmlformats.org/officeDocument/2006/relationships/comments" Target="../comments/comment3.xml"/><Relationship Id="rId1" Type="http://schemas.openxmlformats.org/officeDocument/2006/relationships/slideLayout" Target="../slideLayouts/slideLayout12.xml"/><Relationship Id="rId2" Type="http://schemas.openxmlformats.org/officeDocument/2006/relationships/chart" Target="../charts/char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omments" Target="../comments/commen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 Id="rId3" Type="http://schemas.openxmlformats.org/officeDocument/2006/relationships/comments" Target="../comments/commen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4.xml"/><Relationship Id="rId3" Type="http://schemas.openxmlformats.org/officeDocument/2006/relationships/comments" Target="../comments/commen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omments" Target="../comments/commen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平行进口汽车行业调研"/>
          <p:cNvSpPr txBox="1">
            <a:spLocks noGrp="1"/>
          </p:cNvSpPr>
          <p:nvPr>
            <p:ph type="ctrTitle"/>
          </p:nvPr>
        </p:nvSpPr>
        <p:spPr>
          <a:prstGeom prst="rect">
            <a:avLst/>
          </a:prstGeom>
        </p:spPr>
        <p:txBody>
          <a:bodyPr/>
          <a:lstStyle/>
          <a:p>
            <a:r>
              <a:t>平行进口汽车行业调研</a:t>
            </a:r>
          </a:p>
        </p:txBody>
      </p:sp>
      <p:sp>
        <p:nvSpPr>
          <p:cNvPr id="120" name="2017年10月 张磊"/>
          <p:cNvSpPr txBox="1">
            <a:spLocks noGrp="1"/>
          </p:cNvSpPr>
          <p:nvPr>
            <p:ph type="subTitle" sz="quarter" idx="1"/>
          </p:nvPr>
        </p:nvSpPr>
        <p:spPr>
          <a:prstGeom prst="rect">
            <a:avLst/>
          </a:prstGeom>
        </p:spPr>
        <p:txBody>
          <a:bodyPr/>
          <a:lstStyle/>
          <a:p>
            <a:r>
              <a:t>2017年10月 张磊</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2017年1-9月Top5口岸"/>
          <p:cNvSpPr txBox="1">
            <a:spLocks noGrp="1"/>
          </p:cNvSpPr>
          <p:nvPr>
            <p:ph type="title"/>
          </p:nvPr>
        </p:nvSpPr>
        <p:spPr>
          <a:prstGeom prst="rect">
            <a:avLst/>
          </a:prstGeom>
        </p:spPr>
        <p:txBody>
          <a:bodyPr/>
          <a:lstStyle/>
          <a:p>
            <a:r>
              <a:t>2017年1-9月Top5口岸</a:t>
            </a:r>
          </a:p>
        </p:txBody>
      </p:sp>
      <p:graphicFrame>
        <p:nvGraphicFramePr>
          <p:cNvPr id="146" name="二维饼图"/>
          <p:cNvGraphicFramePr/>
          <p:nvPr>
            <p:extLst>
              <p:ext uri="{D42A27DB-BD31-4B8C-83A1-F6EECF244321}">
                <p14:modId xmlns:p14="http://schemas.microsoft.com/office/powerpoint/2010/main" val="607779708"/>
              </p:ext>
            </p:extLst>
          </p:nvPr>
        </p:nvGraphicFramePr>
        <p:xfrm>
          <a:off x="6324871" y="2221866"/>
          <a:ext cx="7037069" cy="703706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7" name="口岸平行进口量Top5"/>
          <p:cNvGraphicFramePr/>
          <p:nvPr>
            <p:extLst>
              <p:ext uri="{D42A27DB-BD31-4B8C-83A1-F6EECF244321}">
                <p14:modId xmlns:p14="http://schemas.microsoft.com/office/powerpoint/2010/main" val="1214675043"/>
              </p:ext>
            </p:extLst>
          </p:nvPr>
        </p:nvGraphicFramePr>
        <p:xfrm>
          <a:off x="532047" y="2732201"/>
          <a:ext cx="5792824" cy="563500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绝对主力车型: SUV"/>
          <p:cNvSpPr txBox="1">
            <a:spLocks noGrp="1"/>
          </p:cNvSpPr>
          <p:nvPr>
            <p:ph type="title"/>
          </p:nvPr>
        </p:nvSpPr>
        <p:spPr>
          <a:prstGeom prst="rect">
            <a:avLst/>
          </a:prstGeom>
        </p:spPr>
        <p:txBody>
          <a:bodyPr/>
          <a:lstStyle/>
          <a:p>
            <a:r>
              <a:t>绝对主力车型: SUV</a:t>
            </a:r>
          </a:p>
        </p:txBody>
      </p:sp>
      <p:sp>
        <p:nvSpPr>
          <p:cNvPr id="150" name="全国进口车中, 轿车和MPV增长趋势明显, SUV仍处于下滑态势.…"/>
          <p:cNvSpPr txBox="1">
            <a:spLocks noGrp="1"/>
          </p:cNvSpPr>
          <p:nvPr>
            <p:ph type="body" sz="half" idx="1"/>
          </p:nvPr>
        </p:nvSpPr>
        <p:spPr>
          <a:prstGeom prst="rect">
            <a:avLst/>
          </a:prstGeom>
        </p:spPr>
        <p:txBody>
          <a:bodyPr/>
          <a:lstStyle/>
          <a:p>
            <a:r>
              <a:t>全国进口车中, 轿车和MPV增长趋势明显, SUV仍处于下滑态势.</a:t>
            </a:r>
          </a:p>
          <a:p>
            <a:r>
              <a:t>在平行进口方面, SUV仍然是绝对主力, 占比超过80%, 而皮卡车型的占比也达到了5%.</a:t>
            </a:r>
          </a:p>
        </p:txBody>
      </p:sp>
      <p:graphicFrame>
        <p:nvGraphicFramePr>
          <p:cNvPr id="151" name="平行进口车车型分布"/>
          <p:cNvGraphicFramePr/>
          <p:nvPr/>
        </p:nvGraphicFramePr>
        <p:xfrm>
          <a:off x="6684468" y="2168078"/>
          <a:ext cx="5367832" cy="663537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平行进口车黑马品牌—日产"/>
          <p:cNvSpPr txBox="1">
            <a:spLocks noGrp="1"/>
          </p:cNvSpPr>
          <p:nvPr>
            <p:ph type="title"/>
          </p:nvPr>
        </p:nvSpPr>
        <p:spPr>
          <a:prstGeom prst="rect">
            <a:avLst/>
          </a:prstGeom>
        </p:spPr>
        <p:txBody>
          <a:bodyPr/>
          <a:lstStyle>
            <a:lvl1pPr defTabSz="525779">
              <a:defRPr sz="7200"/>
            </a:lvl1pPr>
          </a:lstStyle>
          <a:p>
            <a:r>
              <a:t>平行进口车黑马品牌—日产</a:t>
            </a:r>
          </a:p>
        </p:txBody>
      </p:sp>
      <p:sp>
        <p:nvSpPr>
          <p:cNvPr id="154" name="2015至2016年, 丰田,路虎,奔驰,宝马,福特,奥迪六大中高端品牌市场占比超过96%.…"/>
          <p:cNvSpPr txBox="1">
            <a:spLocks noGrp="1"/>
          </p:cNvSpPr>
          <p:nvPr>
            <p:ph type="body" idx="1"/>
          </p:nvPr>
        </p:nvSpPr>
        <p:spPr>
          <a:prstGeom prst="rect">
            <a:avLst/>
          </a:prstGeom>
        </p:spPr>
        <p:txBody>
          <a:bodyPr/>
          <a:lstStyle/>
          <a:p>
            <a:pPr marL="395604" indent="-395604" defTabSz="519937">
              <a:spcBef>
                <a:spcPts val="3700"/>
              </a:spcBef>
              <a:defRPr sz="2848"/>
            </a:pPr>
            <a:r>
              <a:rPr dirty="0"/>
              <a:t>2015至2016年, 丰田,路虎,奔驰,宝马,福特,奥迪六大中高端品牌市场占比超过96%. </a:t>
            </a:r>
          </a:p>
          <a:p>
            <a:pPr marL="395604" indent="-395604" defTabSz="519937">
              <a:spcBef>
                <a:spcPts val="3700"/>
              </a:spcBef>
              <a:defRPr sz="2848"/>
            </a:pPr>
            <a:r>
              <a:rPr dirty="0"/>
              <a:t>丰田在2015和2016年进口量分别达到</a:t>
            </a:r>
            <a:r>
              <a:rPr dirty="0">
                <a:solidFill>
                  <a:schemeClr val="accent5">
                    <a:lumOff val="-29866"/>
                  </a:schemeClr>
                </a:solidFill>
              </a:rPr>
              <a:t>68,851</a:t>
            </a:r>
            <a:r>
              <a:rPr dirty="0"/>
              <a:t>辆和</a:t>
            </a:r>
            <a:r>
              <a:rPr dirty="0">
                <a:solidFill>
                  <a:schemeClr val="accent5">
                    <a:lumOff val="-29866"/>
                  </a:schemeClr>
                </a:solidFill>
              </a:rPr>
              <a:t>66,130</a:t>
            </a:r>
            <a:r>
              <a:rPr dirty="0"/>
              <a:t>辆排名第一, 市场占比达到50%. </a:t>
            </a:r>
          </a:p>
          <a:p>
            <a:pPr marL="395604" indent="-395604" defTabSz="519937">
              <a:spcBef>
                <a:spcPts val="3700"/>
              </a:spcBef>
              <a:defRPr sz="2848"/>
            </a:pPr>
            <a:r>
              <a:rPr dirty="0"/>
              <a:t>路虎在2015和2016年进口量分别为</a:t>
            </a:r>
            <a:r>
              <a:rPr dirty="0">
                <a:solidFill>
                  <a:schemeClr val="accent5">
                    <a:lumOff val="-29866"/>
                  </a:schemeClr>
                </a:solidFill>
              </a:rPr>
              <a:t>12,982</a:t>
            </a:r>
            <a:r>
              <a:rPr dirty="0"/>
              <a:t>辆和</a:t>
            </a:r>
            <a:r>
              <a:rPr dirty="0">
                <a:solidFill>
                  <a:schemeClr val="accent5">
                    <a:lumOff val="-29866"/>
                  </a:schemeClr>
                </a:solidFill>
              </a:rPr>
              <a:t>18,526</a:t>
            </a:r>
            <a:r>
              <a:rPr dirty="0"/>
              <a:t>辆排名第二, 市场占比14%.</a:t>
            </a:r>
          </a:p>
          <a:p>
            <a:pPr marL="395604" indent="-395604" defTabSz="519937">
              <a:spcBef>
                <a:spcPts val="3700"/>
              </a:spcBef>
              <a:defRPr sz="2848"/>
            </a:pPr>
            <a:r>
              <a:rPr dirty="0"/>
              <a:t>但截至2017年8月, 凭借着’途乐’这块车型的畅销, 日产的进口量从2016年的</a:t>
            </a:r>
            <a:r>
              <a:rPr dirty="0">
                <a:solidFill>
                  <a:schemeClr val="accent5">
                    <a:lumOff val="-29866"/>
                  </a:schemeClr>
                </a:solidFill>
              </a:rPr>
              <a:t>247</a:t>
            </a:r>
            <a:r>
              <a:rPr dirty="0"/>
              <a:t>辆激增至2017年的</a:t>
            </a:r>
            <a:r>
              <a:rPr dirty="0" smtClean="0">
                <a:solidFill>
                  <a:schemeClr val="accent5">
                    <a:hueOff val="-82419"/>
                    <a:satOff val="-9513"/>
                    <a:lumOff val="-16343"/>
                  </a:schemeClr>
                </a:solidFill>
              </a:rPr>
              <a:t>14,307</a:t>
            </a:r>
            <a:r>
              <a:rPr lang="zh-CN" altLang="en-US" dirty="0" smtClean="0"/>
              <a:t>辆</a:t>
            </a:r>
            <a:r>
              <a:rPr dirty="0" smtClean="0"/>
              <a:t>, </a:t>
            </a:r>
            <a:r>
              <a:rPr dirty="0">
                <a:solidFill>
                  <a:schemeClr val="accent5">
                    <a:hueOff val="-82419"/>
                    <a:satOff val="-9513"/>
                    <a:lumOff val="-16343"/>
                  </a:schemeClr>
                </a:solidFill>
              </a:rPr>
              <a:t>一举超过路虎排名第二, 成为2017年平行进口车品牌中最大黑马</a:t>
            </a:r>
            <a:r>
              <a:rPr dirty="0"/>
              <a:t>.</a:t>
            </a: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6" name="2017年上半年平行进口车畅销车型Top10"/>
          <p:cNvGraphicFramePr/>
          <p:nvPr/>
        </p:nvGraphicFramePr>
        <p:xfrm>
          <a:off x="377861" y="1851551"/>
          <a:ext cx="12151149" cy="561742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平行进口车排量分布"/>
          <p:cNvSpPr txBox="1">
            <a:spLocks noGrp="1"/>
          </p:cNvSpPr>
          <p:nvPr>
            <p:ph type="title"/>
          </p:nvPr>
        </p:nvSpPr>
        <p:spPr>
          <a:prstGeom prst="rect">
            <a:avLst/>
          </a:prstGeom>
        </p:spPr>
        <p:txBody>
          <a:bodyPr/>
          <a:lstStyle/>
          <a:p>
            <a:r>
              <a:t>平行进口车排量分布</a:t>
            </a:r>
          </a:p>
        </p:txBody>
      </p:sp>
      <p:sp>
        <p:nvSpPr>
          <p:cNvPr id="159" name="从Top10的主力品牌车型和车型来看, 平行进口车的主力车型为中高端SUV.…"/>
          <p:cNvSpPr txBox="1">
            <a:spLocks noGrp="1"/>
          </p:cNvSpPr>
          <p:nvPr>
            <p:ph type="body" sz="half" idx="1"/>
          </p:nvPr>
        </p:nvSpPr>
        <p:spPr>
          <a:prstGeom prst="rect">
            <a:avLst/>
          </a:prstGeom>
        </p:spPr>
        <p:txBody>
          <a:bodyPr/>
          <a:lstStyle/>
          <a:p>
            <a:pPr marL="339470" indent="-339470" defTabSz="578358">
              <a:spcBef>
                <a:spcPts val="3100"/>
              </a:spcBef>
              <a:defRPr sz="2772"/>
            </a:pPr>
            <a:r>
              <a:t>从Top10的主力品牌车型和车型来看, 平行进口车的主力车型为</a:t>
            </a:r>
            <a:r>
              <a:rPr>
                <a:solidFill>
                  <a:schemeClr val="accent5">
                    <a:lumOff val="-29866"/>
                  </a:schemeClr>
                </a:solidFill>
              </a:rPr>
              <a:t>中高端SUV</a:t>
            </a:r>
            <a:r>
              <a:t>.</a:t>
            </a:r>
          </a:p>
          <a:p>
            <a:pPr marL="339470" indent="-339470" defTabSz="578358">
              <a:spcBef>
                <a:spcPts val="3100"/>
              </a:spcBef>
              <a:defRPr sz="2772"/>
            </a:pPr>
            <a:r>
              <a:t>88%的平行进口车的排量为2.0—4.0L.</a:t>
            </a:r>
          </a:p>
          <a:p>
            <a:pPr marL="339470" indent="-339470" defTabSz="578358">
              <a:spcBef>
                <a:spcPts val="3100"/>
              </a:spcBef>
              <a:defRPr sz="2772"/>
            </a:pPr>
            <a:r>
              <a:t>3.0L成为平行进口车排量分水岭: 2.5–3.0L排量以下车型综合税率为66.1%; 而3.0—4.0L排量车型的综合税率达到了</a:t>
            </a:r>
            <a:r>
              <a:rPr>
                <a:solidFill>
                  <a:schemeClr val="accent5">
                    <a:lumOff val="-29866"/>
                  </a:schemeClr>
                </a:solidFill>
              </a:rPr>
              <a:t>95%</a:t>
            </a:r>
            <a:r>
              <a:t>; 4.0L排量以上车型税率更是高达</a:t>
            </a:r>
            <a:r>
              <a:rPr>
                <a:solidFill>
                  <a:schemeClr val="accent5">
                    <a:hueOff val="-82419"/>
                    <a:satOff val="-9513"/>
                    <a:lumOff val="-16343"/>
                  </a:schemeClr>
                </a:solidFill>
              </a:rPr>
              <a:t>143.8%</a:t>
            </a:r>
            <a:r>
              <a:t>.</a:t>
            </a:r>
          </a:p>
        </p:txBody>
      </p:sp>
      <p:graphicFrame>
        <p:nvGraphicFramePr>
          <p:cNvPr id="160" name="平行进口车排量占比"/>
          <p:cNvGraphicFramePr/>
          <p:nvPr/>
        </p:nvGraphicFramePr>
        <p:xfrm>
          <a:off x="7184288" y="2771038"/>
          <a:ext cx="4402024" cy="516402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2" name="平行进口车税率"/>
          <p:cNvGraphicFramePr/>
          <p:nvPr/>
        </p:nvGraphicFramePr>
        <p:xfrm>
          <a:off x="952500" y="1009650"/>
          <a:ext cx="11099800" cy="7734300"/>
        </p:xfrm>
        <a:graphic>
          <a:graphicData uri="http://schemas.openxmlformats.org/drawingml/2006/table">
            <a:tbl>
              <a:tblPr firstRow="1" firstCol="1" bandRow="1">
                <a:tableStyleId>{4C3C2611-4C71-4FC5-86AE-919BDF0F9419}</a:tableStyleId>
              </a:tblPr>
              <a:tblGrid>
                <a:gridCol w="2219960"/>
                <a:gridCol w="2219960"/>
                <a:gridCol w="2219960"/>
                <a:gridCol w="2219960"/>
                <a:gridCol w="2219960"/>
              </a:tblGrid>
              <a:tr h="520700">
                <a:tc gridSpan="5">
                  <a:txBody>
                    <a:bodyPr/>
                    <a:lstStyle/>
                    <a:p>
                      <a:pPr>
                        <a:defRPr sz="1800" b="0">
                          <a:solidFill>
                            <a:srgbClr val="000000"/>
                          </a:solidFill>
                        </a:defRPr>
                      </a:pPr>
                      <a:r>
                        <a:rPr sz="2400" dirty="0">
                          <a:latin typeface="Helvetica Neue Light"/>
                          <a:ea typeface="Helvetica Neue Light"/>
                          <a:cs typeface="Helvetica Neue Light"/>
                        </a:rPr>
                        <a:t>平行进口车税率</a:t>
                      </a:r>
                    </a:p>
                  </a:txBody>
                  <a:tcPr marL="50800" marR="50800" marT="50800" marB="50800" anchor="ctr" horzOverflow="overflow">
                    <a:lnL/>
                    <a:lnR/>
                    <a:lnT/>
                    <a:lnB w="12700">
                      <a:solidFill>
                        <a:srgbClr val="000000"/>
                      </a:solidFill>
                      <a:miter lim="400000"/>
                    </a:lnB>
                    <a:solidFill>
                      <a:srgbClr val="000000">
                        <a:alpha val="0"/>
                      </a:srgbClr>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r>
              <a:tr h="901700">
                <a:tc>
                  <a:txBody>
                    <a:bodyPr/>
                    <a:lstStyle/>
                    <a:p>
                      <a:pPr defTabSz="914400">
                        <a:defRPr sz="1800" b="0">
                          <a:solidFill>
                            <a:srgbClr val="000000"/>
                          </a:solidFill>
                        </a:defRPr>
                      </a:pPr>
                      <a:r>
                        <a:rPr sz="2300" dirty="0">
                          <a:solidFill>
                            <a:srgbClr val="FFFFFF"/>
                          </a:solidFill>
                          <a:latin typeface="Skia Bold"/>
                          <a:ea typeface="Skia Bold"/>
                          <a:cs typeface="Skia Bold"/>
                          <a:sym typeface="Skia Bold"/>
                        </a:rPr>
                        <a:t>排量</a:t>
                      </a:r>
                    </a:p>
                  </a:txBody>
                  <a:tcPr marL="50800" marR="50800" marT="50800" marB="50800" anchor="ctr" horzOverflow="overflow">
                    <a:lnL w="12700">
                      <a:solidFill>
                        <a:srgbClr val="000000"/>
                      </a:solidFill>
                      <a:miter lim="400000"/>
                    </a:lnL>
                    <a:lnR w="12700">
                      <a:solidFill>
                        <a:srgbClr val="FFFFFF"/>
                      </a:solidFill>
                      <a:miter lim="400000"/>
                    </a:lnR>
                    <a:lnT w="12700">
                      <a:solidFill>
                        <a:srgbClr val="000000"/>
                      </a:solidFill>
                      <a:miter lim="400000"/>
                    </a:lnT>
                    <a:solidFill>
                      <a:schemeClr val="accent1">
                        <a:hueOff val="114395"/>
                        <a:lumOff val="-24975"/>
                      </a:schemeClr>
                    </a:solidFill>
                  </a:tcPr>
                </a:tc>
                <a:tc>
                  <a:txBody>
                    <a:bodyPr/>
                    <a:lstStyle/>
                    <a:p>
                      <a:pPr defTabSz="914400">
                        <a:defRPr sz="1800"/>
                      </a:pPr>
                      <a:r>
                        <a:rPr sz="2300">
                          <a:solidFill>
                            <a:srgbClr val="FFFFFF"/>
                          </a:solidFill>
                          <a:latin typeface="Skia Bold"/>
                          <a:ea typeface="Skia Bold"/>
                          <a:cs typeface="Skia Bold"/>
                          <a:sym typeface="Skia Bold"/>
                        </a:rPr>
                        <a:t>报关税率
(车价+运费)</a:t>
                      </a:r>
                    </a:p>
                  </a:txBody>
                  <a:tcPr marL="50800" marR="50800" marT="50800" marB="50800" anchor="ctr" horzOverflow="overflow">
                    <a:lnL w="12700">
                      <a:solidFill>
                        <a:srgbClr val="FFFFFF"/>
                      </a:solidFill>
                      <a:miter lim="400000"/>
                    </a:lnL>
                    <a:lnR w="12700">
                      <a:solidFill>
                        <a:srgbClr val="FFFFFF"/>
                      </a:solidFill>
                      <a:miter lim="400000"/>
                    </a:lnR>
                    <a:lnT w="12700">
                      <a:solidFill>
                        <a:srgbClr val="000000"/>
                      </a:solidFill>
                      <a:miter lim="400000"/>
                    </a:lnT>
                    <a:solidFill>
                      <a:schemeClr val="accent1">
                        <a:hueOff val="114395"/>
                        <a:lumOff val="-24975"/>
                      </a:schemeClr>
                    </a:solidFill>
                  </a:tcPr>
                </a:tc>
                <a:tc>
                  <a:txBody>
                    <a:bodyPr/>
                    <a:lstStyle/>
                    <a:p>
                      <a:pPr defTabSz="914400">
                        <a:defRPr sz="1800"/>
                      </a:pPr>
                      <a:r>
                        <a:rPr sz="2300">
                          <a:solidFill>
                            <a:srgbClr val="FFFFFF"/>
                          </a:solidFill>
                          <a:latin typeface="Skia Bold"/>
                          <a:ea typeface="Skia Bold"/>
                          <a:cs typeface="Skia Bold"/>
                          <a:sym typeface="Skia Bold"/>
                        </a:rPr>
                        <a:t>消费税</a:t>
                      </a:r>
                    </a:p>
                  </a:txBody>
                  <a:tcPr marL="50800" marR="50800" marT="50800" marB="50800" anchor="ctr" horzOverflow="overflow">
                    <a:lnL w="12700">
                      <a:solidFill>
                        <a:srgbClr val="FFFFFF"/>
                      </a:solidFill>
                      <a:miter lim="400000"/>
                    </a:lnL>
                    <a:lnR w="12700">
                      <a:solidFill>
                        <a:srgbClr val="FFFFFF"/>
                      </a:solidFill>
                      <a:miter lim="400000"/>
                    </a:lnR>
                    <a:lnT w="12700">
                      <a:solidFill>
                        <a:srgbClr val="000000"/>
                      </a:solidFill>
                      <a:miter lim="400000"/>
                    </a:lnT>
                    <a:solidFill>
                      <a:schemeClr val="accent1">
                        <a:hueOff val="114395"/>
                        <a:lumOff val="-24975"/>
                      </a:schemeClr>
                    </a:solidFill>
                  </a:tcPr>
                </a:tc>
                <a:tc>
                  <a:txBody>
                    <a:bodyPr/>
                    <a:lstStyle/>
                    <a:p>
                      <a:pPr defTabSz="914400">
                        <a:defRPr sz="1800"/>
                      </a:pPr>
                      <a:r>
                        <a:rPr sz="2300">
                          <a:solidFill>
                            <a:srgbClr val="FFFFFF"/>
                          </a:solidFill>
                          <a:latin typeface="Skia Bold"/>
                          <a:ea typeface="Skia Bold"/>
                          <a:cs typeface="Skia Bold"/>
                          <a:sym typeface="Skia Bold"/>
                        </a:rPr>
                        <a:t>增值税率</a:t>
                      </a:r>
                    </a:p>
                  </a:txBody>
                  <a:tcPr marL="50800" marR="50800" marT="50800" marB="50800" anchor="ctr" horzOverflow="overflow">
                    <a:lnL w="12700">
                      <a:solidFill>
                        <a:srgbClr val="FFFFFF"/>
                      </a:solidFill>
                      <a:miter lim="400000"/>
                    </a:lnL>
                    <a:lnR w="12700">
                      <a:solidFill>
                        <a:srgbClr val="FFFFFF"/>
                      </a:solidFill>
                      <a:miter lim="400000"/>
                    </a:lnR>
                    <a:lnT w="12700">
                      <a:solidFill>
                        <a:srgbClr val="000000"/>
                      </a:solidFill>
                      <a:miter lim="400000"/>
                    </a:lnT>
                    <a:solidFill>
                      <a:schemeClr val="accent1">
                        <a:hueOff val="114395"/>
                        <a:lumOff val="-24975"/>
                      </a:schemeClr>
                    </a:solidFill>
                  </a:tcPr>
                </a:tc>
                <a:tc>
                  <a:txBody>
                    <a:bodyPr/>
                    <a:lstStyle/>
                    <a:p>
                      <a:pPr defTabSz="914400">
                        <a:defRPr sz="1800"/>
                      </a:pPr>
                      <a:r>
                        <a:rPr sz="2300" dirty="0">
                          <a:solidFill>
                            <a:srgbClr val="FFFFFF"/>
                          </a:solidFill>
                          <a:latin typeface="Skia Bold"/>
                          <a:ea typeface="Skia Bold"/>
                          <a:cs typeface="Skia Bold"/>
                          <a:sym typeface="Skia Bold"/>
                        </a:rPr>
                        <a:t>综合税率</a:t>
                      </a:r>
                    </a:p>
                  </a:txBody>
                  <a:tcPr marL="50800" marR="50800" marT="50800" marB="50800" anchor="ctr" horzOverflow="overflow">
                    <a:lnL w="12700">
                      <a:solidFill>
                        <a:srgbClr val="FFFFFF"/>
                      </a:solidFill>
                      <a:miter lim="400000"/>
                    </a:lnL>
                    <a:lnR w="12700">
                      <a:solidFill>
                        <a:srgbClr val="000000"/>
                      </a:solidFill>
                      <a:miter lim="400000"/>
                    </a:lnR>
                    <a:lnT w="12700">
                      <a:solidFill>
                        <a:srgbClr val="000000"/>
                      </a:solidFill>
                      <a:miter lim="400000"/>
                    </a:lnT>
                    <a:solidFill>
                      <a:schemeClr val="accent1">
                        <a:hueOff val="114395"/>
                        <a:lumOff val="-24975"/>
                      </a:schemeClr>
                    </a:solidFill>
                  </a:tcPr>
                </a:tc>
              </a:tr>
              <a:tr h="901700">
                <a:tc>
                  <a:txBody>
                    <a:bodyPr/>
                    <a:lstStyle/>
                    <a:p>
                      <a:pPr defTabSz="914400">
                        <a:defRPr sz="1800" b="0">
                          <a:solidFill>
                            <a:srgbClr val="000000"/>
                          </a:solidFill>
                        </a:defRPr>
                      </a:pPr>
                      <a:r>
                        <a:rPr sz="2300" dirty="0">
                          <a:solidFill>
                            <a:srgbClr val="FFFFFF"/>
                          </a:solidFill>
                          <a:latin typeface="Skia Bold"/>
                          <a:ea typeface="Skia Bold"/>
                          <a:cs typeface="Skia Bold"/>
                          <a:sym typeface="Skia Bold"/>
                        </a:rPr>
                        <a:t>&lt; 1.0L</a:t>
                      </a:r>
                    </a:p>
                  </a:txBody>
                  <a:tcPr marL="50800" marR="50800" marT="50800" marB="50800" anchor="ctr" horzOverflow="overflow">
                    <a:lnL w="12700">
                      <a:solidFill>
                        <a:srgbClr val="000000"/>
                      </a:solidFill>
                      <a:miter lim="400000"/>
                    </a:lnL>
                    <a:lnB w="12700">
                      <a:solidFill>
                        <a:srgbClr val="FFFFFF"/>
                      </a:solidFill>
                      <a:miter lim="400000"/>
                    </a:lnB>
                  </a:tcPr>
                </a:tc>
                <a:tc rowSpan="7">
                  <a:txBody>
                    <a:bodyPr/>
                    <a:lstStyle/>
                    <a:p>
                      <a:pPr defTabSz="914400">
                        <a:defRPr sz="1800"/>
                      </a:pPr>
                      <a:r>
                        <a:rPr sz="2300">
                          <a:latin typeface="Skia Regular"/>
                          <a:ea typeface="Skia Regular"/>
                          <a:cs typeface="Skia Regular"/>
                          <a:sym typeface="Skia Regular"/>
                        </a:rPr>
                        <a:t>25%</a:t>
                      </a:r>
                    </a:p>
                  </a:txBody>
                  <a:tcPr marL="50800" marR="50800" marT="50800" marB="50800" anchor="ctr" horzOverflow="overflow">
                    <a:lnR w="12700">
                      <a:solidFill>
                        <a:srgbClr val="B8B8B8"/>
                      </a:solidFill>
                      <a:miter lim="400000"/>
                    </a:lnR>
                    <a:lnB w="12700">
                      <a:solidFill>
                        <a:srgbClr val="000000"/>
                      </a:solidFill>
                      <a:miter lim="400000"/>
                    </a:lnB>
                    <a:solidFill>
                      <a:srgbClr val="FFFFFF"/>
                    </a:solidFill>
                  </a:tcPr>
                </a:tc>
                <a:tc>
                  <a:txBody>
                    <a:bodyPr/>
                    <a:lstStyle/>
                    <a:p>
                      <a:pPr defTabSz="914400">
                        <a:defRPr sz="1800"/>
                      </a:pPr>
                      <a:r>
                        <a:rPr sz="2300">
                          <a:latin typeface="Skia Regular"/>
                          <a:ea typeface="Skia Regular"/>
                          <a:cs typeface="Skia Regular"/>
                          <a:sym typeface="Skia Regular"/>
                        </a:rPr>
                        <a:t>1%</a:t>
                      </a:r>
                    </a:p>
                  </a:txBody>
                  <a:tcPr marL="50800" marR="50800" marT="50800" marB="50800" anchor="ctr" horzOverflow="overflow">
                    <a:lnL w="12700">
                      <a:solidFill>
                        <a:srgbClr val="B8B8B8"/>
                      </a:solidFill>
                      <a:miter lim="400000"/>
                    </a:lnL>
                    <a:lnR w="12700">
                      <a:solidFill>
                        <a:srgbClr val="B8B8B8"/>
                      </a:solidFill>
                      <a:miter lim="400000"/>
                    </a:lnR>
                    <a:lnB w="12700">
                      <a:solidFill>
                        <a:srgbClr val="B8B8B8"/>
                      </a:solidFill>
                      <a:miter lim="400000"/>
                    </a:lnB>
                    <a:solidFill>
                      <a:srgbClr val="FFFFFF"/>
                    </a:solidFill>
                  </a:tcPr>
                </a:tc>
                <a:tc rowSpan="7">
                  <a:txBody>
                    <a:bodyPr/>
                    <a:lstStyle/>
                    <a:p>
                      <a:pPr defTabSz="914400">
                        <a:defRPr sz="1800"/>
                      </a:pPr>
                      <a:r>
                        <a:rPr sz="2300">
                          <a:latin typeface="Skia Regular"/>
                          <a:ea typeface="Skia Regular"/>
                          <a:cs typeface="Skia Regular"/>
                          <a:sym typeface="Skia Regular"/>
                        </a:rPr>
                        <a:t>17%</a:t>
                      </a:r>
                    </a:p>
                  </a:txBody>
                  <a:tcPr marL="50800" marR="50800" marT="50800" marB="50800" anchor="ctr" horzOverflow="overflow">
                    <a:lnL w="12700">
                      <a:solidFill>
                        <a:srgbClr val="B8B8B8"/>
                      </a:solidFill>
                      <a:miter lim="400000"/>
                    </a:lnL>
                    <a:lnR w="12700">
                      <a:solidFill>
                        <a:srgbClr val="B8B8B8"/>
                      </a:solidFill>
                      <a:miter lim="400000"/>
                    </a:lnR>
                    <a:lnB w="12700">
                      <a:solidFill>
                        <a:srgbClr val="000000"/>
                      </a:solidFill>
                      <a:miter lim="400000"/>
                    </a:lnB>
                    <a:solidFill>
                      <a:srgbClr val="FFFFFF"/>
                    </a:solidFill>
                  </a:tcPr>
                </a:tc>
                <a:tc>
                  <a:txBody>
                    <a:bodyPr/>
                    <a:lstStyle/>
                    <a:p>
                      <a:pPr defTabSz="914400">
                        <a:defRPr sz="1800"/>
                      </a:pPr>
                      <a:r>
                        <a:rPr sz="2300">
                          <a:latin typeface="Skia Regular"/>
                          <a:ea typeface="Skia Regular"/>
                          <a:cs typeface="Skia Regular"/>
                          <a:sym typeface="Skia Regular"/>
                        </a:rPr>
                        <a:t>147.8%</a:t>
                      </a:r>
                    </a:p>
                  </a:txBody>
                  <a:tcPr marL="50800" marR="50800" marT="50800" marB="50800" anchor="ctr" horzOverflow="overflow">
                    <a:lnL w="12700">
                      <a:solidFill>
                        <a:srgbClr val="B8B8B8"/>
                      </a:solidFill>
                      <a:miter lim="400000"/>
                    </a:lnL>
                    <a:lnR w="12700">
                      <a:solidFill>
                        <a:srgbClr val="000000"/>
                      </a:solidFill>
                      <a:miter lim="400000"/>
                    </a:lnR>
                    <a:lnB w="12700">
                      <a:solidFill>
                        <a:srgbClr val="B8B8B8"/>
                      </a:solidFill>
                      <a:miter lim="400000"/>
                    </a:lnB>
                    <a:solidFill>
                      <a:srgbClr val="FFFFFF"/>
                    </a:solidFill>
                  </a:tcPr>
                </a:tc>
              </a:tr>
              <a:tr h="901700">
                <a:tc>
                  <a:txBody>
                    <a:bodyPr/>
                    <a:lstStyle/>
                    <a:p>
                      <a:pPr defTabSz="914400">
                        <a:defRPr sz="1800" b="0">
                          <a:solidFill>
                            <a:srgbClr val="000000"/>
                          </a:solidFill>
                        </a:defRPr>
                      </a:pPr>
                      <a:r>
                        <a:rPr sz="2300">
                          <a:solidFill>
                            <a:srgbClr val="FFFFFF"/>
                          </a:solidFill>
                          <a:latin typeface="Skia Bold"/>
                          <a:ea typeface="Skia Bold"/>
                          <a:cs typeface="Skia Bold"/>
                          <a:sym typeface="Skia Bold"/>
                        </a:rPr>
                        <a:t>1.0L - 1.5L</a:t>
                      </a:r>
                    </a:p>
                  </a:txBody>
                  <a:tcPr marL="50800" marR="50800" marT="50800" marB="50800" anchor="ctr" horzOverflow="overflow">
                    <a:lnL w="12700">
                      <a:solidFill>
                        <a:srgbClr val="000000"/>
                      </a:solidFill>
                      <a:miter lim="400000"/>
                    </a:lnL>
                    <a:lnT w="12700">
                      <a:solidFill>
                        <a:srgbClr val="FFFFFF"/>
                      </a:solidFill>
                      <a:miter lim="400000"/>
                    </a:lnT>
                    <a:lnB w="12700">
                      <a:solidFill>
                        <a:srgbClr val="FFFFFF"/>
                      </a:solidFill>
                      <a:miter lim="400000"/>
                    </a:lnB>
                  </a:tcPr>
                </a:tc>
                <a:tc vMerge="1">
                  <a:txBody>
                    <a:bodyPr/>
                    <a:lstStyle/>
                    <a:p>
                      <a:endParaRPr lang="zh-CN"/>
                    </a:p>
                  </a:txBody>
                  <a:tcPr/>
                </a:tc>
                <a:tc>
                  <a:txBody>
                    <a:bodyPr/>
                    <a:lstStyle/>
                    <a:p>
                      <a:pPr defTabSz="914400">
                        <a:defRPr sz="1800"/>
                      </a:pPr>
                      <a:r>
                        <a:rPr sz="2300">
                          <a:latin typeface="Skia Regular"/>
                          <a:ea typeface="Skia Regular"/>
                          <a:cs typeface="Skia Regular"/>
                          <a:sym typeface="Skia Regular"/>
                        </a:rPr>
                        <a:t>3%</a:t>
                      </a:r>
                    </a:p>
                  </a:txBody>
                  <a:tcPr marL="50800" marR="50800" marT="50800" marB="50800" anchor="ctr" horzOverflow="overflow">
                    <a:lnL w="12700">
                      <a:solidFill>
                        <a:srgbClr val="B8B8B8"/>
                      </a:solidFill>
                      <a:miter lim="400000"/>
                    </a:lnL>
                    <a:lnR w="12700">
                      <a:solidFill>
                        <a:srgbClr val="B8B8B8"/>
                      </a:solidFill>
                      <a:miter lim="400000"/>
                    </a:lnR>
                    <a:lnT w="12700">
                      <a:solidFill>
                        <a:srgbClr val="B8B8B8"/>
                      </a:solidFill>
                      <a:miter lim="400000"/>
                    </a:lnT>
                    <a:lnB w="12700">
                      <a:solidFill>
                        <a:srgbClr val="B8B8B8"/>
                      </a:solidFill>
                      <a:miter lim="400000"/>
                    </a:lnB>
                    <a:solidFill>
                      <a:srgbClr val="E3E5E8"/>
                    </a:solidFill>
                  </a:tcPr>
                </a:tc>
                <a:tc vMerge="1">
                  <a:txBody>
                    <a:bodyPr/>
                    <a:lstStyle/>
                    <a:p>
                      <a:endParaRPr lang="zh-CN"/>
                    </a:p>
                  </a:txBody>
                  <a:tcPr/>
                </a:tc>
                <a:tc>
                  <a:txBody>
                    <a:bodyPr/>
                    <a:lstStyle/>
                    <a:p>
                      <a:pPr defTabSz="914400">
                        <a:defRPr sz="1800"/>
                      </a:pPr>
                      <a:r>
                        <a:rPr sz="2300">
                          <a:latin typeface="Skia Regular"/>
                          <a:ea typeface="Skia Regular"/>
                          <a:cs typeface="Skia Regular"/>
                          <a:sym typeface="Skia Regular"/>
                        </a:rPr>
                        <a:t>150.8%</a:t>
                      </a:r>
                    </a:p>
                  </a:txBody>
                  <a:tcPr marL="50800" marR="50800" marT="50800" marB="50800" anchor="ctr" horzOverflow="overflow">
                    <a:lnL w="12700">
                      <a:solidFill>
                        <a:srgbClr val="B8B8B8"/>
                      </a:solidFill>
                      <a:miter lim="400000"/>
                    </a:lnL>
                    <a:lnR w="12700">
                      <a:solidFill>
                        <a:srgbClr val="000000"/>
                      </a:solidFill>
                      <a:miter lim="400000"/>
                    </a:lnR>
                    <a:lnT w="12700">
                      <a:solidFill>
                        <a:srgbClr val="B8B8B8"/>
                      </a:solidFill>
                      <a:miter lim="400000"/>
                    </a:lnT>
                    <a:lnB w="12700">
                      <a:solidFill>
                        <a:srgbClr val="B8B8B8"/>
                      </a:solidFill>
                      <a:miter lim="400000"/>
                    </a:lnB>
                    <a:solidFill>
                      <a:srgbClr val="E3E5E8"/>
                    </a:solidFill>
                  </a:tcPr>
                </a:tc>
              </a:tr>
              <a:tr h="901700">
                <a:tc>
                  <a:txBody>
                    <a:bodyPr/>
                    <a:lstStyle/>
                    <a:p>
                      <a:pPr defTabSz="914400">
                        <a:defRPr sz="1800" b="0">
                          <a:solidFill>
                            <a:srgbClr val="000000"/>
                          </a:solidFill>
                        </a:defRPr>
                      </a:pPr>
                      <a:r>
                        <a:rPr sz="2300">
                          <a:solidFill>
                            <a:srgbClr val="FFFFFF"/>
                          </a:solidFill>
                          <a:latin typeface="Skia Bold"/>
                          <a:ea typeface="Skia Bold"/>
                          <a:cs typeface="Skia Bold"/>
                          <a:sym typeface="Skia Bold"/>
                        </a:rPr>
                        <a:t>1.5L - 2.0L</a:t>
                      </a:r>
                    </a:p>
                  </a:txBody>
                  <a:tcPr marL="50800" marR="50800" marT="50800" marB="50800" anchor="ctr" horzOverflow="overflow">
                    <a:lnL w="12700">
                      <a:solidFill>
                        <a:srgbClr val="000000"/>
                      </a:solidFill>
                      <a:miter lim="400000"/>
                    </a:lnL>
                    <a:lnT w="12700">
                      <a:solidFill>
                        <a:srgbClr val="FFFFFF"/>
                      </a:solidFill>
                      <a:miter lim="400000"/>
                    </a:lnT>
                    <a:lnB w="12700">
                      <a:solidFill>
                        <a:srgbClr val="FFFFFF"/>
                      </a:solidFill>
                      <a:miter lim="400000"/>
                    </a:lnB>
                  </a:tcPr>
                </a:tc>
                <a:tc vMerge="1">
                  <a:txBody>
                    <a:bodyPr/>
                    <a:lstStyle/>
                    <a:p>
                      <a:endParaRPr lang="zh-CN"/>
                    </a:p>
                  </a:txBody>
                  <a:tcPr/>
                </a:tc>
                <a:tc>
                  <a:txBody>
                    <a:bodyPr/>
                    <a:lstStyle/>
                    <a:p>
                      <a:pPr defTabSz="914400">
                        <a:defRPr sz="1800"/>
                      </a:pPr>
                      <a:r>
                        <a:rPr sz="2300">
                          <a:latin typeface="Skia Regular"/>
                          <a:ea typeface="Skia Regular"/>
                          <a:cs typeface="Skia Regular"/>
                          <a:sym typeface="Skia Regular"/>
                        </a:rPr>
                        <a:t>5%</a:t>
                      </a:r>
                    </a:p>
                  </a:txBody>
                  <a:tcPr marL="50800" marR="50800" marT="50800" marB="50800" anchor="ctr" horzOverflow="overflow">
                    <a:lnL w="12700">
                      <a:solidFill>
                        <a:srgbClr val="B8B8B8"/>
                      </a:solidFill>
                      <a:miter lim="400000"/>
                    </a:lnL>
                    <a:lnR w="12700">
                      <a:solidFill>
                        <a:srgbClr val="B8B8B8"/>
                      </a:solidFill>
                      <a:miter lim="400000"/>
                    </a:lnR>
                    <a:lnT w="12700">
                      <a:solidFill>
                        <a:srgbClr val="B8B8B8"/>
                      </a:solidFill>
                      <a:miter lim="400000"/>
                    </a:lnT>
                    <a:lnB w="12700">
                      <a:solidFill>
                        <a:srgbClr val="B8B8B8"/>
                      </a:solidFill>
                      <a:miter lim="400000"/>
                    </a:lnB>
                    <a:solidFill>
                      <a:srgbClr val="FFFFFF"/>
                    </a:solidFill>
                  </a:tcPr>
                </a:tc>
                <a:tc vMerge="1">
                  <a:txBody>
                    <a:bodyPr/>
                    <a:lstStyle/>
                    <a:p>
                      <a:endParaRPr lang="zh-CN"/>
                    </a:p>
                  </a:txBody>
                  <a:tcPr/>
                </a:tc>
                <a:tc>
                  <a:txBody>
                    <a:bodyPr/>
                    <a:lstStyle/>
                    <a:p>
                      <a:pPr defTabSz="914400">
                        <a:defRPr sz="1800"/>
                      </a:pPr>
                      <a:r>
                        <a:rPr sz="2300">
                          <a:latin typeface="Skia Regular"/>
                          <a:ea typeface="Skia Regular"/>
                          <a:cs typeface="Skia Regular"/>
                          <a:sym typeface="Skia Regular"/>
                        </a:rPr>
                        <a:t>154.0%</a:t>
                      </a:r>
                    </a:p>
                  </a:txBody>
                  <a:tcPr marL="50800" marR="50800" marT="50800" marB="50800" anchor="ctr" horzOverflow="overflow">
                    <a:lnL w="12700">
                      <a:solidFill>
                        <a:srgbClr val="B8B8B8"/>
                      </a:solidFill>
                      <a:miter lim="400000"/>
                    </a:lnL>
                    <a:lnR w="12700">
                      <a:solidFill>
                        <a:srgbClr val="000000"/>
                      </a:solidFill>
                      <a:miter lim="400000"/>
                    </a:lnR>
                    <a:lnT w="12700">
                      <a:solidFill>
                        <a:srgbClr val="B8B8B8"/>
                      </a:solidFill>
                      <a:miter lim="400000"/>
                    </a:lnT>
                    <a:lnB w="12700">
                      <a:solidFill>
                        <a:srgbClr val="B8B8B8"/>
                      </a:solidFill>
                      <a:miter lim="400000"/>
                    </a:lnB>
                    <a:solidFill>
                      <a:srgbClr val="FFFFFF"/>
                    </a:solidFill>
                  </a:tcPr>
                </a:tc>
              </a:tr>
              <a:tr h="901700">
                <a:tc>
                  <a:txBody>
                    <a:bodyPr/>
                    <a:lstStyle/>
                    <a:p>
                      <a:pPr defTabSz="914400">
                        <a:defRPr sz="1800" b="0">
                          <a:solidFill>
                            <a:srgbClr val="000000"/>
                          </a:solidFill>
                        </a:defRPr>
                      </a:pPr>
                      <a:r>
                        <a:rPr sz="2300">
                          <a:solidFill>
                            <a:srgbClr val="FFFFFF"/>
                          </a:solidFill>
                          <a:latin typeface="Skia Bold"/>
                          <a:ea typeface="Skia Bold"/>
                          <a:cs typeface="Skia Bold"/>
                          <a:sym typeface="Skia Bold"/>
                        </a:rPr>
                        <a:t>2.0L - 2.5L</a:t>
                      </a:r>
                    </a:p>
                  </a:txBody>
                  <a:tcPr marL="50800" marR="50800" marT="50800" marB="50800" anchor="ctr" horzOverflow="overflow">
                    <a:lnL w="12700">
                      <a:solidFill>
                        <a:srgbClr val="000000"/>
                      </a:solidFill>
                      <a:miter lim="400000"/>
                    </a:lnL>
                    <a:lnT w="12700">
                      <a:solidFill>
                        <a:srgbClr val="FFFFFF"/>
                      </a:solidFill>
                      <a:miter lim="400000"/>
                    </a:lnT>
                    <a:lnB w="12700">
                      <a:solidFill>
                        <a:srgbClr val="FFFFFF"/>
                      </a:solidFill>
                      <a:miter lim="400000"/>
                    </a:lnB>
                  </a:tcPr>
                </a:tc>
                <a:tc vMerge="1">
                  <a:txBody>
                    <a:bodyPr/>
                    <a:lstStyle/>
                    <a:p>
                      <a:endParaRPr lang="zh-CN"/>
                    </a:p>
                  </a:txBody>
                  <a:tcPr/>
                </a:tc>
                <a:tc>
                  <a:txBody>
                    <a:bodyPr/>
                    <a:lstStyle/>
                    <a:p>
                      <a:pPr defTabSz="914400">
                        <a:defRPr sz="1800"/>
                      </a:pPr>
                      <a:r>
                        <a:rPr sz="2300">
                          <a:latin typeface="Skia Regular"/>
                          <a:ea typeface="Skia Regular"/>
                          <a:cs typeface="Skia Regular"/>
                          <a:sym typeface="Skia Regular"/>
                        </a:rPr>
                        <a:t>9%</a:t>
                      </a:r>
                    </a:p>
                  </a:txBody>
                  <a:tcPr marL="50800" marR="50800" marT="50800" marB="50800" anchor="ctr" horzOverflow="overflow">
                    <a:lnL w="12700">
                      <a:solidFill>
                        <a:srgbClr val="B8B8B8"/>
                      </a:solidFill>
                      <a:miter lim="400000"/>
                    </a:lnL>
                    <a:lnR w="12700">
                      <a:solidFill>
                        <a:srgbClr val="B8B8B8"/>
                      </a:solidFill>
                      <a:miter lim="400000"/>
                    </a:lnR>
                    <a:lnT w="12700">
                      <a:solidFill>
                        <a:srgbClr val="B8B8B8"/>
                      </a:solidFill>
                      <a:miter lim="400000"/>
                    </a:lnT>
                    <a:lnB w="12700">
                      <a:solidFill>
                        <a:srgbClr val="B8B8B8"/>
                      </a:solidFill>
                      <a:miter lim="400000"/>
                    </a:lnB>
                    <a:solidFill>
                      <a:srgbClr val="E3E5E8"/>
                    </a:solidFill>
                  </a:tcPr>
                </a:tc>
                <a:tc vMerge="1">
                  <a:txBody>
                    <a:bodyPr/>
                    <a:lstStyle/>
                    <a:p>
                      <a:endParaRPr lang="zh-CN"/>
                    </a:p>
                  </a:txBody>
                  <a:tcPr/>
                </a:tc>
                <a:tc>
                  <a:txBody>
                    <a:bodyPr/>
                    <a:lstStyle/>
                    <a:p>
                      <a:pPr defTabSz="914400">
                        <a:defRPr sz="1800"/>
                      </a:pPr>
                      <a:r>
                        <a:rPr sz="2300">
                          <a:latin typeface="Skia Regular"/>
                          <a:ea typeface="Skia Regular"/>
                          <a:cs typeface="Skia Regular"/>
                          <a:sym typeface="Skia Regular"/>
                        </a:rPr>
                        <a:t>160.1%</a:t>
                      </a:r>
                    </a:p>
                  </a:txBody>
                  <a:tcPr marL="50800" marR="50800" marT="50800" marB="50800" anchor="ctr" horzOverflow="overflow">
                    <a:lnL w="12700">
                      <a:solidFill>
                        <a:srgbClr val="B8B8B8"/>
                      </a:solidFill>
                      <a:miter lim="400000"/>
                    </a:lnL>
                    <a:lnR w="12700">
                      <a:solidFill>
                        <a:srgbClr val="000000"/>
                      </a:solidFill>
                      <a:miter lim="400000"/>
                    </a:lnR>
                    <a:lnT w="12700">
                      <a:solidFill>
                        <a:srgbClr val="B8B8B8"/>
                      </a:solidFill>
                      <a:miter lim="400000"/>
                    </a:lnT>
                    <a:lnB w="12700">
                      <a:solidFill>
                        <a:srgbClr val="B8B8B8"/>
                      </a:solidFill>
                      <a:miter lim="400000"/>
                    </a:lnB>
                    <a:solidFill>
                      <a:srgbClr val="E3E5E8"/>
                    </a:solidFill>
                  </a:tcPr>
                </a:tc>
              </a:tr>
              <a:tr h="901700">
                <a:tc>
                  <a:txBody>
                    <a:bodyPr/>
                    <a:lstStyle/>
                    <a:p>
                      <a:pPr defTabSz="914400">
                        <a:defRPr sz="1800" b="0">
                          <a:solidFill>
                            <a:srgbClr val="000000"/>
                          </a:solidFill>
                        </a:defRPr>
                      </a:pPr>
                      <a:r>
                        <a:rPr sz="2300">
                          <a:solidFill>
                            <a:srgbClr val="FFFFFF"/>
                          </a:solidFill>
                          <a:latin typeface="Skia Bold"/>
                          <a:ea typeface="Skia Bold"/>
                          <a:cs typeface="Skia Bold"/>
                          <a:sym typeface="Skia Bold"/>
                        </a:rPr>
                        <a:t>2.5L - 3.0L</a:t>
                      </a:r>
                    </a:p>
                  </a:txBody>
                  <a:tcPr marL="50800" marR="50800" marT="50800" marB="50800" anchor="ctr" horzOverflow="overflow">
                    <a:lnL w="12700">
                      <a:solidFill>
                        <a:srgbClr val="000000"/>
                      </a:solidFill>
                      <a:miter lim="400000"/>
                    </a:lnL>
                    <a:lnT w="12700">
                      <a:solidFill>
                        <a:srgbClr val="FFFFFF"/>
                      </a:solidFill>
                      <a:miter lim="400000"/>
                    </a:lnT>
                    <a:lnB w="12700">
                      <a:solidFill>
                        <a:srgbClr val="FFFFFF"/>
                      </a:solidFill>
                      <a:miter lim="400000"/>
                    </a:lnB>
                  </a:tcPr>
                </a:tc>
                <a:tc vMerge="1">
                  <a:txBody>
                    <a:bodyPr/>
                    <a:lstStyle/>
                    <a:p>
                      <a:endParaRPr lang="zh-CN"/>
                    </a:p>
                  </a:txBody>
                  <a:tcPr/>
                </a:tc>
                <a:tc>
                  <a:txBody>
                    <a:bodyPr/>
                    <a:lstStyle/>
                    <a:p>
                      <a:pPr defTabSz="914400">
                        <a:defRPr sz="1800"/>
                      </a:pPr>
                      <a:r>
                        <a:rPr sz="2300">
                          <a:latin typeface="Skia Regular"/>
                          <a:ea typeface="Skia Regular"/>
                          <a:cs typeface="Skia Regular"/>
                          <a:sym typeface="Skia Regular"/>
                        </a:rPr>
                        <a:t>12%</a:t>
                      </a:r>
                    </a:p>
                  </a:txBody>
                  <a:tcPr marL="50800" marR="50800" marT="50800" marB="50800" anchor="ctr" horzOverflow="overflow">
                    <a:lnL w="12700">
                      <a:solidFill>
                        <a:srgbClr val="B8B8B8"/>
                      </a:solidFill>
                      <a:miter lim="400000"/>
                    </a:lnL>
                    <a:lnR w="12700">
                      <a:solidFill>
                        <a:srgbClr val="B8B8B8"/>
                      </a:solidFill>
                      <a:miter lim="400000"/>
                    </a:lnR>
                    <a:lnT w="12700">
                      <a:solidFill>
                        <a:srgbClr val="B8B8B8"/>
                      </a:solidFill>
                      <a:miter lim="400000"/>
                    </a:lnT>
                    <a:lnB w="12700">
                      <a:solidFill>
                        <a:srgbClr val="B8B8B8"/>
                      </a:solidFill>
                      <a:miter lim="400000"/>
                    </a:lnB>
                    <a:solidFill>
                      <a:srgbClr val="FFFFFF"/>
                    </a:solidFill>
                  </a:tcPr>
                </a:tc>
                <a:tc vMerge="1">
                  <a:txBody>
                    <a:bodyPr/>
                    <a:lstStyle/>
                    <a:p>
                      <a:endParaRPr lang="zh-CN"/>
                    </a:p>
                  </a:txBody>
                  <a:tcPr/>
                </a:tc>
                <a:tc>
                  <a:txBody>
                    <a:bodyPr/>
                    <a:lstStyle/>
                    <a:p>
                      <a:pPr defTabSz="914400">
                        <a:defRPr sz="1800"/>
                      </a:pPr>
                      <a:r>
                        <a:rPr sz="2300">
                          <a:solidFill>
                            <a:schemeClr val="accent5"/>
                          </a:solidFill>
                          <a:latin typeface="Skia Regular"/>
                          <a:ea typeface="Skia Regular"/>
                          <a:cs typeface="Skia Regular"/>
                          <a:sym typeface="Skia Regular"/>
                        </a:rPr>
                        <a:t>166.1%</a:t>
                      </a:r>
                    </a:p>
                  </a:txBody>
                  <a:tcPr marL="50800" marR="50800" marT="50800" marB="50800" anchor="ctr" horzOverflow="overflow">
                    <a:lnL w="12700">
                      <a:solidFill>
                        <a:srgbClr val="B8B8B8"/>
                      </a:solidFill>
                      <a:miter lim="400000"/>
                    </a:lnL>
                    <a:lnR w="12700">
                      <a:solidFill>
                        <a:srgbClr val="000000"/>
                      </a:solidFill>
                      <a:miter lim="400000"/>
                    </a:lnR>
                    <a:lnT w="12700">
                      <a:solidFill>
                        <a:srgbClr val="B8B8B8"/>
                      </a:solidFill>
                      <a:miter lim="400000"/>
                    </a:lnT>
                    <a:lnB w="12700">
                      <a:solidFill>
                        <a:srgbClr val="B8B8B8"/>
                      </a:solidFill>
                      <a:miter lim="400000"/>
                    </a:lnB>
                    <a:solidFill>
                      <a:srgbClr val="FFFFFF"/>
                    </a:solidFill>
                  </a:tcPr>
                </a:tc>
              </a:tr>
              <a:tr h="901700">
                <a:tc>
                  <a:txBody>
                    <a:bodyPr/>
                    <a:lstStyle/>
                    <a:p>
                      <a:pPr defTabSz="914400">
                        <a:defRPr sz="1800" b="0">
                          <a:solidFill>
                            <a:srgbClr val="000000"/>
                          </a:solidFill>
                        </a:defRPr>
                      </a:pPr>
                      <a:r>
                        <a:rPr sz="2300">
                          <a:solidFill>
                            <a:srgbClr val="FFFFFF"/>
                          </a:solidFill>
                          <a:latin typeface="Skia Bold"/>
                          <a:ea typeface="Skia Bold"/>
                          <a:cs typeface="Skia Bold"/>
                          <a:sym typeface="Skia Bold"/>
                        </a:rPr>
                        <a:t>3.0L - 4.0L</a:t>
                      </a:r>
                    </a:p>
                  </a:txBody>
                  <a:tcPr marL="50800" marR="50800" marT="50800" marB="50800" anchor="ctr" horzOverflow="overflow">
                    <a:lnL w="12700">
                      <a:solidFill>
                        <a:srgbClr val="000000"/>
                      </a:solidFill>
                      <a:miter lim="400000"/>
                    </a:lnL>
                    <a:lnT w="12700">
                      <a:solidFill>
                        <a:srgbClr val="FFFFFF"/>
                      </a:solidFill>
                      <a:miter lim="400000"/>
                    </a:lnT>
                    <a:lnB w="12700">
                      <a:solidFill>
                        <a:srgbClr val="FFFFFF"/>
                      </a:solidFill>
                      <a:miter lim="400000"/>
                    </a:lnB>
                  </a:tcPr>
                </a:tc>
                <a:tc vMerge="1">
                  <a:txBody>
                    <a:bodyPr/>
                    <a:lstStyle/>
                    <a:p>
                      <a:endParaRPr lang="zh-CN"/>
                    </a:p>
                  </a:txBody>
                  <a:tcPr/>
                </a:tc>
                <a:tc>
                  <a:txBody>
                    <a:bodyPr/>
                    <a:lstStyle/>
                    <a:p>
                      <a:pPr defTabSz="914400">
                        <a:defRPr sz="1800"/>
                      </a:pPr>
                      <a:r>
                        <a:rPr sz="2300">
                          <a:latin typeface="Skia Regular"/>
                          <a:ea typeface="Skia Regular"/>
                          <a:cs typeface="Skia Regular"/>
                          <a:sym typeface="Skia Regular"/>
                        </a:rPr>
                        <a:t>25%</a:t>
                      </a:r>
                    </a:p>
                  </a:txBody>
                  <a:tcPr marL="50800" marR="50800" marT="50800" marB="50800" anchor="ctr" horzOverflow="overflow">
                    <a:lnL w="12700">
                      <a:solidFill>
                        <a:srgbClr val="B8B8B8"/>
                      </a:solidFill>
                      <a:miter lim="400000"/>
                    </a:lnL>
                    <a:lnR w="12700">
                      <a:solidFill>
                        <a:srgbClr val="B8B8B8"/>
                      </a:solidFill>
                      <a:miter lim="400000"/>
                    </a:lnR>
                    <a:lnT w="12700">
                      <a:solidFill>
                        <a:srgbClr val="B8B8B8"/>
                      </a:solidFill>
                      <a:miter lim="400000"/>
                    </a:lnT>
                    <a:lnB w="12700">
                      <a:solidFill>
                        <a:srgbClr val="B8B8B8"/>
                      </a:solidFill>
                      <a:miter lim="400000"/>
                    </a:lnB>
                    <a:solidFill>
                      <a:srgbClr val="E3E5E8"/>
                    </a:solidFill>
                  </a:tcPr>
                </a:tc>
                <a:tc vMerge="1">
                  <a:txBody>
                    <a:bodyPr/>
                    <a:lstStyle/>
                    <a:p>
                      <a:endParaRPr lang="zh-CN"/>
                    </a:p>
                  </a:txBody>
                  <a:tcPr/>
                </a:tc>
                <a:tc>
                  <a:txBody>
                    <a:bodyPr/>
                    <a:lstStyle/>
                    <a:p>
                      <a:pPr defTabSz="914400">
                        <a:defRPr sz="1800"/>
                      </a:pPr>
                      <a:r>
                        <a:rPr sz="2300">
                          <a:solidFill>
                            <a:schemeClr val="accent5">
                              <a:hueOff val="-82419"/>
                              <a:satOff val="-9513"/>
                              <a:lumOff val="-16343"/>
                            </a:schemeClr>
                          </a:solidFill>
                          <a:latin typeface="Skia Regular"/>
                          <a:ea typeface="Skia Regular"/>
                          <a:cs typeface="Skia Regular"/>
                          <a:sym typeface="Skia Regular"/>
                        </a:rPr>
                        <a:t>195.0%</a:t>
                      </a:r>
                    </a:p>
                  </a:txBody>
                  <a:tcPr marL="50800" marR="50800" marT="50800" marB="50800" anchor="ctr" horzOverflow="overflow">
                    <a:lnL w="12700">
                      <a:solidFill>
                        <a:srgbClr val="B8B8B8"/>
                      </a:solidFill>
                      <a:miter lim="400000"/>
                    </a:lnL>
                    <a:lnR w="12700">
                      <a:solidFill>
                        <a:srgbClr val="000000"/>
                      </a:solidFill>
                      <a:miter lim="400000"/>
                    </a:lnR>
                    <a:lnT w="12700">
                      <a:solidFill>
                        <a:srgbClr val="B8B8B8"/>
                      </a:solidFill>
                      <a:miter lim="400000"/>
                    </a:lnT>
                    <a:lnB w="12700">
                      <a:solidFill>
                        <a:srgbClr val="B8B8B8"/>
                      </a:solidFill>
                      <a:miter lim="400000"/>
                    </a:lnB>
                    <a:solidFill>
                      <a:srgbClr val="E3E5E8"/>
                    </a:solidFill>
                  </a:tcPr>
                </a:tc>
              </a:tr>
              <a:tr h="901700">
                <a:tc>
                  <a:txBody>
                    <a:bodyPr/>
                    <a:lstStyle/>
                    <a:p>
                      <a:pPr defTabSz="914400">
                        <a:defRPr sz="1800" b="0">
                          <a:solidFill>
                            <a:srgbClr val="000000"/>
                          </a:solidFill>
                        </a:defRPr>
                      </a:pPr>
                      <a:r>
                        <a:rPr sz="2300">
                          <a:solidFill>
                            <a:srgbClr val="FFFFFF"/>
                          </a:solidFill>
                          <a:latin typeface="Skia Bold"/>
                          <a:ea typeface="Skia Bold"/>
                          <a:cs typeface="Skia Bold"/>
                          <a:sym typeface="Skia Bold"/>
                        </a:rPr>
                        <a:t>&gt; 4.0L</a:t>
                      </a:r>
                    </a:p>
                  </a:txBody>
                  <a:tcPr marL="50800" marR="50800" marT="50800" marB="50800" anchor="ctr" horzOverflow="overflow">
                    <a:lnL w="12700">
                      <a:solidFill>
                        <a:srgbClr val="000000"/>
                      </a:solidFill>
                      <a:miter lim="400000"/>
                    </a:lnL>
                    <a:lnT w="12700">
                      <a:solidFill>
                        <a:srgbClr val="FFFFFF"/>
                      </a:solidFill>
                      <a:miter lim="400000"/>
                    </a:lnT>
                    <a:lnB w="12700">
                      <a:solidFill>
                        <a:srgbClr val="000000"/>
                      </a:solidFill>
                      <a:miter lim="400000"/>
                    </a:lnB>
                  </a:tcPr>
                </a:tc>
                <a:tc vMerge="1">
                  <a:txBody>
                    <a:bodyPr/>
                    <a:lstStyle/>
                    <a:p>
                      <a:endParaRPr lang="zh-CN"/>
                    </a:p>
                  </a:txBody>
                  <a:tcPr/>
                </a:tc>
                <a:tc>
                  <a:txBody>
                    <a:bodyPr/>
                    <a:lstStyle/>
                    <a:p>
                      <a:pPr defTabSz="914400">
                        <a:defRPr sz="1800"/>
                      </a:pPr>
                      <a:r>
                        <a:rPr sz="2300">
                          <a:latin typeface="Skia Regular"/>
                          <a:ea typeface="Skia Regular"/>
                          <a:cs typeface="Skia Regular"/>
                          <a:sym typeface="Skia Regular"/>
                        </a:rPr>
                        <a:t>40%</a:t>
                      </a:r>
                    </a:p>
                  </a:txBody>
                  <a:tcPr marL="50800" marR="50800" marT="50800" marB="50800" anchor="ctr" horzOverflow="overflow">
                    <a:lnL w="12700">
                      <a:solidFill>
                        <a:srgbClr val="B8B8B8"/>
                      </a:solidFill>
                      <a:miter lim="400000"/>
                    </a:lnL>
                    <a:lnR w="12700">
                      <a:solidFill>
                        <a:srgbClr val="B8B8B8"/>
                      </a:solidFill>
                      <a:miter lim="400000"/>
                    </a:lnR>
                    <a:lnT w="12700">
                      <a:solidFill>
                        <a:srgbClr val="B8B8B8"/>
                      </a:solidFill>
                      <a:miter lim="400000"/>
                    </a:lnT>
                    <a:lnB w="12700">
                      <a:solidFill>
                        <a:srgbClr val="000000"/>
                      </a:solidFill>
                      <a:miter lim="400000"/>
                    </a:lnB>
                    <a:solidFill>
                      <a:srgbClr val="FFFFFF"/>
                    </a:solidFill>
                  </a:tcPr>
                </a:tc>
                <a:tc vMerge="1">
                  <a:txBody>
                    <a:bodyPr/>
                    <a:lstStyle/>
                    <a:p>
                      <a:endParaRPr lang="zh-CN"/>
                    </a:p>
                  </a:txBody>
                  <a:tcPr/>
                </a:tc>
                <a:tc>
                  <a:txBody>
                    <a:bodyPr/>
                    <a:lstStyle/>
                    <a:p>
                      <a:pPr defTabSz="914400">
                        <a:defRPr sz="1800"/>
                      </a:pPr>
                      <a:r>
                        <a:rPr sz="2300" dirty="0">
                          <a:solidFill>
                            <a:schemeClr val="accent5">
                              <a:lumOff val="-29866"/>
                            </a:schemeClr>
                          </a:solidFill>
                          <a:latin typeface="Skia Regular"/>
                          <a:ea typeface="Skia Regular"/>
                          <a:cs typeface="Skia Regular"/>
                          <a:sym typeface="Skia Regular"/>
                        </a:rPr>
                        <a:t>243.8%</a:t>
                      </a:r>
                    </a:p>
                  </a:txBody>
                  <a:tcPr marL="50800" marR="50800" marT="50800" marB="50800" anchor="ctr" horzOverflow="overflow">
                    <a:lnL w="12700">
                      <a:solidFill>
                        <a:srgbClr val="B8B8B8"/>
                      </a:solidFill>
                      <a:miter lim="400000"/>
                    </a:lnL>
                    <a:lnR w="12700">
                      <a:solidFill>
                        <a:srgbClr val="000000"/>
                      </a:solidFill>
                      <a:miter lim="400000"/>
                    </a:lnR>
                    <a:lnT w="12700">
                      <a:solidFill>
                        <a:srgbClr val="B8B8B8"/>
                      </a:solidFill>
                      <a:miter lim="400000"/>
                    </a:lnT>
                    <a:lnB w="12700">
                      <a:solidFill>
                        <a:srgbClr val="000000"/>
                      </a:solidFill>
                      <a:miter lim="400000"/>
                    </a:lnB>
                    <a:solidFill>
                      <a:srgbClr val="FFFFFF"/>
                    </a:solidFill>
                  </a:tcPr>
                </a:tc>
              </a:tr>
            </a:tbl>
          </a:graphicData>
        </a:graphic>
      </p:graphicFrame>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中规"/>
          <p:cNvSpPr txBox="1">
            <a:spLocks noGrp="1"/>
          </p:cNvSpPr>
          <p:nvPr>
            <p:ph type="title"/>
          </p:nvPr>
        </p:nvSpPr>
        <p:spPr>
          <a:prstGeom prst="rect">
            <a:avLst/>
          </a:prstGeom>
        </p:spPr>
        <p:txBody>
          <a:bodyPr/>
          <a:lstStyle/>
          <a:p>
            <a:r>
              <a:t>中规</a:t>
            </a:r>
          </a:p>
        </p:txBody>
      </p:sp>
      <p:sp>
        <p:nvSpPr>
          <p:cNvPr id="165" name="国内品牌经销商销售的车型被称为中规, 即符合中国国家规定的车型.…"/>
          <p:cNvSpPr txBox="1">
            <a:spLocks noGrp="1"/>
          </p:cNvSpPr>
          <p:nvPr>
            <p:ph type="body" idx="1"/>
          </p:nvPr>
        </p:nvSpPr>
        <p:spPr>
          <a:prstGeom prst="rect">
            <a:avLst/>
          </a:prstGeom>
        </p:spPr>
        <p:txBody>
          <a:bodyPr/>
          <a:lstStyle/>
          <a:p>
            <a:pPr marL="351155" indent="-351155" defTabSz="461518">
              <a:spcBef>
                <a:spcPts val="3300"/>
              </a:spcBef>
              <a:defRPr sz="2528"/>
            </a:pPr>
            <a:r>
              <a:rPr dirty="0"/>
              <a:t>国内品牌经销商销售的车型被称为</a:t>
            </a:r>
            <a:r>
              <a:rPr dirty="0">
                <a:solidFill>
                  <a:schemeClr val="accent5">
                    <a:lumOff val="-29866"/>
                  </a:schemeClr>
                </a:solidFill>
              </a:rPr>
              <a:t>中规</a:t>
            </a:r>
            <a:r>
              <a:rPr dirty="0"/>
              <a:t>, 即符合中国国家规定的车型.</a:t>
            </a:r>
          </a:p>
          <a:p>
            <a:pPr marL="351155" indent="-351155" defTabSz="461518">
              <a:spcBef>
                <a:spcPts val="3300"/>
              </a:spcBef>
              <a:defRPr sz="2528"/>
            </a:pPr>
            <a:r>
              <a:rPr dirty="0"/>
              <a:t>平行进口车按照渠道和原销售地区的不同, 一般常听说到的规格包括</a:t>
            </a:r>
            <a:r>
              <a:rPr dirty="0">
                <a:solidFill>
                  <a:schemeClr val="accent5">
                    <a:lumOff val="-29866"/>
                  </a:schemeClr>
                </a:solidFill>
              </a:rPr>
              <a:t>北美版, 中东版, 欧版</a:t>
            </a:r>
            <a:r>
              <a:rPr dirty="0"/>
              <a:t>, 以及部分</a:t>
            </a:r>
            <a:r>
              <a:rPr dirty="0">
                <a:solidFill>
                  <a:schemeClr val="accent5">
                    <a:lumOff val="-29866"/>
                  </a:schemeClr>
                </a:solidFill>
              </a:rPr>
              <a:t>黎巴嫩版</a:t>
            </a:r>
            <a:r>
              <a:rPr dirty="0"/>
              <a:t>和</a:t>
            </a:r>
            <a:r>
              <a:rPr dirty="0">
                <a:solidFill>
                  <a:schemeClr val="accent5">
                    <a:lumOff val="-29866"/>
                  </a:schemeClr>
                </a:solidFill>
              </a:rPr>
              <a:t>墨西哥版</a:t>
            </a:r>
            <a:r>
              <a:rPr dirty="0"/>
              <a:t>.</a:t>
            </a:r>
          </a:p>
          <a:p>
            <a:pPr marL="351155" indent="-351155" defTabSz="461518">
              <a:spcBef>
                <a:spcPts val="3300"/>
              </a:spcBef>
              <a:defRPr sz="2528"/>
            </a:pPr>
            <a:r>
              <a:rPr dirty="0"/>
              <a:t>这些不同版本的车型, 与中规车在</a:t>
            </a:r>
            <a:r>
              <a:rPr dirty="0">
                <a:solidFill>
                  <a:schemeClr val="accent5">
                    <a:lumOff val="-29866"/>
                  </a:schemeClr>
                </a:solidFill>
              </a:rPr>
              <a:t>整体上没有太大差异</a:t>
            </a:r>
            <a:r>
              <a:rPr dirty="0"/>
              <a:t>. 但是例如美国汽车市场的准入机制十分严格, 车辆品控水平较高, 所以跟中规车比起来, 其质量较有保障; 而中东版由于中东地区沙漠地区较多, 其越野性能更佳, 同时由于石油储量丰富, 较为富有, 所以在车辆配置方面更为丰富, 而相同配置价格更低</a:t>
            </a:r>
            <a:r>
              <a:rPr dirty="0" smtClean="0"/>
              <a:t>.</a:t>
            </a:r>
            <a:endParaRPr lang="en-US" dirty="0" smtClean="0"/>
          </a:p>
          <a:p>
            <a:pPr marL="351155" indent="-351155" defTabSz="461518">
              <a:spcBef>
                <a:spcPts val="3300"/>
              </a:spcBef>
              <a:defRPr sz="2528"/>
            </a:pPr>
            <a:r>
              <a:rPr lang="zh-CN" altLang="en-US" dirty="0" smtClean="0"/>
              <a:t>与中规车相比</a:t>
            </a:r>
            <a:r>
              <a:rPr lang="en-US" altLang="zh-CN" dirty="0" smtClean="0"/>
              <a:t>,</a:t>
            </a:r>
            <a:r>
              <a:rPr lang="zh-CN" altLang="en-US" dirty="0" smtClean="0"/>
              <a:t> 平行进口车的售价一般会低</a:t>
            </a:r>
            <a:r>
              <a:rPr lang="en-US" altLang="zh-CN" dirty="0" smtClean="0"/>
              <a:t>5%-15%</a:t>
            </a:r>
            <a:r>
              <a:rPr lang="zh-CN" altLang="en-US" dirty="0" smtClean="0"/>
              <a:t>不等</a:t>
            </a:r>
            <a:r>
              <a:rPr lang="en-US" altLang="zh-CN" dirty="0" smtClean="0"/>
              <a:t>.</a:t>
            </a:r>
            <a:endParaRPr dirty="0"/>
          </a:p>
          <a:p>
            <a:pPr marL="351155" indent="-351155" defTabSz="461518">
              <a:spcBef>
                <a:spcPts val="3300"/>
              </a:spcBef>
              <a:defRPr sz="2528"/>
            </a:pPr>
            <a:r>
              <a:rPr dirty="0"/>
              <a:t>但由于准入机制的不同, 这些平行进口车在进入中国市场时都需要进行或多或少的</a:t>
            </a:r>
            <a:r>
              <a:rPr dirty="0">
                <a:solidFill>
                  <a:schemeClr val="accent5">
                    <a:lumOff val="-29866"/>
                  </a:schemeClr>
                </a:solidFill>
              </a:rPr>
              <a:t>改装</a:t>
            </a:r>
            <a:r>
              <a:rPr dirty="0"/>
              <a:t>, 并备齐</a:t>
            </a:r>
            <a:r>
              <a:rPr dirty="0">
                <a:solidFill>
                  <a:schemeClr val="accent5">
                    <a:lumOff val="-29866"/>
                  </a:schemeClr>
                </a:solidFill>
              </a:rPr>
              <a:t>货物进口证明书, 随车检验单, 车辆一致性证书, 车辆购置发票,进口车辆电子信息以及强制性产品认证</a:t>
            </a:r>
            <a:r>
              <a:rPr dirty="0"/>
              <a:t>才能顺利上牌.</a:t>
            </a: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p:cNvGraphicFramePr>
            <a:graphicFrameLocks noGrp="1"/>
          </p:cNvGraphicFramePr>
          <p:nvPr>
            <p:extLst>
              <p:ext uri="{D42A27DB-BD31-4B8C-83A1-F6EECF244321}">
                <p14:modId xmlns:p14="http://schemas.microsoft.com/office/powerpoint/2010/main" val="641361615"/>
              </p:ext>
            </p:extLst>
          </p:nvPr>
        </p:nvGraphicFramePr>
        <p:xfrm>
          <a:off x="958644" y="337845"/>
          <a:ext cx="11285388" cy="9076542"/>
        </p:xfrm>
        <a:graphic>
          <a:graphicData uri="http://schemas.openxmlformats.org/drawingml/2006/table">
            <a:tbl>
              <a:tblPr firstRow="1" bandRow="1">
                <a:tableStyleId>{4C3C2611-4C71-4FC5-86AE-919BDF0F9419}</a:tableStyleId>
              </a:tblPr>
              <a:tblGrid>
                <a:gridCol w="2821347"/>
                <a:gridCol w="2821347"/>
                <a:gridCol w="2821347"/>
                <a:gridCol w="2821347"/>
              </a:tblGrid>
              <a:tr h="1512757">
                <a:tc>
                  <a:txBody>
                    <a:bodyPr/>
                    <a:lstStyle/>
                    <a:p>
                      <a:r>
                        <a:rPr lang="zh-CN" altLang="en-US" dirty="0" smtClean="0">
                          <a:latin typeface="Skia" charset="0"/>
                          <a:ea typeface="Skia" charset="0"/>
                          <a:cs typeface="Skia" charset="0"/>
                        </a:rPr>
                        <a:t>林肯领航员</a:t>
                      </a:r>
                      <a:r>
                        <a:rPr lang="en-US" altLang="zh-CN" dirty="0" smtClean="0">
                          <a:latin typeface="Skia" charset="0"/>
                          <a:ea typeface="Skia" charset="0"/>
                          <a:cs typeface="Skia" charset="0"/>
                        </a:rPr>
                        <a:t>2017</a:t>
                      </a:r>
                      <a:r>
                        <a:rPr lang="zh-CN" altLang="en-US" dirty="0" smtClean="0">
                          <a:latin typeface="Skia" charset="0"/>
                          <a:ea typeface="Skia" charset="0"/>
                          <a:cs typeface="Skia" charset="0"/>
                        </a:rPr>
                        <a:t>款</a:t>
                      </a:r>
                      <a:endParaRPr lang="en-US" altLang="zh-CN" dirty="0" smtClean="0">
                        <a:latin typeface="Skia" charset="0"/>
                        <a:ea typeface="Skia" charset="0"/>
                        <a:cs typeface="Skia" charset="0"/>
                      </a:endParaRPr>
                    </a:p>
                    <a:p>
                      <a:r>
                        <a:rPr lang="en-US" altLang="zh-CN" dirty="0" smtClean="0">
                          <a:latin typeface="Skia" charset="0"/>
                          <a:ea typeface="Skia" charset="0"/>
                          <a:cs typeface="Skia" charset="0"/>
                        </a:rPr>
                        <a:t>3.5T</a:t>
                      </a:r>
                      <a:r>
                        <a:rPr lang="zh-CN" altLang="en-US" baseline="0" dirty="0" smtClean="0">
                          <a:latin typeface="Skia" charset="0"/>
                          <a:ea typeface="Skia" charset="0"/>
                          <a:cs typeface="Skia" charset="0"/>
                        </a:rPr>
                        <a:t> 四驱</a:t>
                      </a:r>
                      <a:endParaRPr lang="zh-CN" altLang="en-US" dirty="0">
                        <a:latin typeface="Skia" charset="0"/>
                        <a:ea typeface="Skia" charset="0"/>
                        <a:cs typeface="Skia" charset="0"/>
                      </a:endParaRPr>
                    </a:p>
                  </a:txBody>
                  <a:tcPr anchor="ctr">
                    <a:lnL w="12700" cap="flat">
                      <a:noFill/>
                      <a:miter lim="400000"/>
                    </a:lnL>
                    <a:lnR w="12700" cap="flat">
                      <a:noFill/>
                      <a:miter lim="400000"/>
                    </a:lnR>
                    <a:lnT w="12700" cap="flat">
                      <a:noFill/>
                      <a:miter lim="400000"/>
                    </a:lnT>
                    <a:lnB w="12700" cap="flat">
                      <a:noFill/>
                      <a:miter lim="400000"/>
                    </a:lnB>
                    <a:lnTlToBr w="12700" cmpd="sng">
                      <a:noFill/>
                      <a:prstDash val="solid"/>
                    </a:lnTlToBr>
                    <a:lnBlToTr w="12700" cmpd="sng">
                      <a:noFill/>
                      <a:prstDash val="solid"/>
                    </a:lnBlToTr>
                    <a:solidFill>
                      <a:srgbClr val="004D80"/>
                    </a:solidFill>
                  </a:tcPr>
                </a:tc>
                <a:tc>
                  <a:txBody>
                    <a:bodyPr/>
                    <a:lstStyle/>
                    <a:p>
                      <a:r>
                        <a:rPr lang="zh-CN" altLang="en-US" dirty="0" smtClean="0">
                          <a:latin typeface="Skia" charset="0"/>
                          <a:ea typeface="Skia" charset="0"/>
                          <a:cs typeface="Skia" charset="0"/>
                        </a:rPr>
                        <a:t>中规标准轴距</a:t>
                      </a:r>
                      <a:endParaRPr lang="en-US" altLang="zh-CN" dirty="0" smtClean="0">
                        <a:latin typeface="Skia" charset="0"/>
                        <a:ea typeface="Skia" charset="0"/>
                        <a:cs typeface="Skia" charset="0"/>
                      </a:endParaRPr>
                    </a:p>
                    <a:p>
                      <a:r>
                        <a:rPr lang="en-US" altLang="zh-CN" dirty="0" smtClean="0">
                          <a:latin typeface="Skia" charset="0"/>
                          <a:ea typeface="Skia" charset="0"/>
                          <a:cs typeface="Skia" charset="0"/>
                        </a:rPr>
                        <a:t>(</a:t>
                      </a:r>
                      <a:r>
                        <a:rPr lang="zh-CN" altLang="en-US" dirty="0" smtClean="0">
                          <a:latin typeface="Skia" charset="0"/>
                          <a:ea typeface="Skia" charset="0"/>
                          <a:cs typeface="Skia" charset="0"/>
                        </a:rPr>
                        <a:t>中规无加长版</a:t>
                      </a:r>
                      <a:r>
                        <a:rPr lang="en-US" altLang="zh-CN" dirty="0" smtClean="0">
                          <a:latin typeface="Skia" charset="0"/>
                          <a:ea typeface="Skia" charset="0"/>
                          <a:cs typeface="Skia" charset="0"/>
                        </a:rPr>
                        <a:t>)</a:t>
                      </a:r>
                      <a:endParaRPr lang="zh-CN" altLang="en-US" dirty="0">
                        <a:latin typeface="Skia" charset="0"/>
                        <a:ea typeface="Skia" charset="0"/>
                        <a:cs typeface="Skia" charset="0"/>
                      </a:endParaRPr>
                    </a:p>
                  </a:txBody>
                  <a:tcPr anchor="ctr">
                    <a:lnL w="12700" cap="flat">
                      <a:noFill/>
                      <a:miter lim="400000"/>
                    </a:lnL>
                    <a:lnR w="12700" cap="flat">
                      <a:noFill/>
                      <a:miter lim="400000"/>
                    </a:lnR>
                    <a:lnT w="12700" cap="flat">
                      <a:noFill/>
                      <a:miter lim="400000"/>
                    </a:lnT>
                    <a:lnB w="12700" cap="flat">
                      <a:noFill/>
                      <a:miter lim="400000"/>
                    </a:lnB>
                    <a:lnTlToBr w="12700" cmpd="sng">
                      <a:noFill/>
                      <a:prstDash val="solid"/>
                    </a:lnTlToBr>
                    <a:lnBlToTr w="12700" cmpd="sng">
                      <a:noFill/>
                      <a:prstDash val="solid"/>
                    </a:lnBlToTr>
                  </a:tcPr>
                </a:tc>
                <a:tc>
                  <a:txBody>
                    <a:bodyPr/>
                    <a:lstStyle/>
                    <a:p>
                      <a:r>
                        <a:rPr lang="zh-CN" altLang="en-US" dirty="0" smtClean="0">
                          <a:latin typeface="Skia" charset="0"/>
                          <a:ea typeface="Skia" charset="0"/>
                          <a:cs typeface="Skia" charset="0"/>
                        </a:rPr>
                        <a:t>墨版 加长版</a:t>
                      </a:r>
                      <a:endParaRPr lang="en-US" altLang="zh-CN" dirty="0" smtClean="0">
                        <a:latin typeface="Skia" charset="0"/>
                        <a:ea typeface="Skia" charset="0"/>
                        <a:cs typeface="Skia" charset="0"/>
                      </a:endParaRPr>
                    </a:p>
                    <a:p>
                      <a:r>
                        <a:rPr lang="en-US" altLang="zh-CN" dirty="0" smtClean="0">
                          <a:latin typeface="Skia" charset="0"/>
                          <a:ea typeface="Skia" charset="0"/>
                          <a:cs typeface="Skia" charset="0"/>
                        </a:rPr>
                        <a:t>(</a:t>
                      </a:r>
                      <a:r>
                        <a:rPr lang="zh-CN" altLang="en-US" dirty="0" smtClean="0">
                          <a:latin typeface="Skia" charset="0"/>
                          <a:ea typeface="Skia" charset="0"/>
                          <a:cs typeface="Skia" charset="0"/>
                        </a:rPr>
                        <a:t>海淘车无标准轴距</a:t>
                      </a:r>
                      <a:r>
                        <a:rPr lang="en-US" altLang="zh-CN" dirty="0" smtClean="0">
                          <a:latin typeface="Skia" charset="0"/>
                          <a:ea typeface="Skia" charset="0"/>
                          <a:cs typeface="Skia" charset="0"/>
                        </a:rPr>
                        <a:t>,</a:t>
                      </a:r>
                      <a:r>
                        <a:rPr lang="zh-CN" altLang="en-US" dirty="0" smtClean="0">
                          <a:latin typeface="Skia" charset="0"/>
                          <a:ea typeface="Skia" charset="0"/>
                          <a:cs typeface="Skia" charset="0"/>
                        </a:rPr>
                        <a:t> 车辆与美规一致</a:t>
                      </a:r>
                      <a:r>
                        <a:rPr lang="en-US" altLang="zh-CN" dirty="0" smtClean="0">
                          <a:latin typeface="Skia" charset="0"/>
                          <a:ea typeface="Skia" charset="0"/>
                          <a:cs typeface="Skia" charset="0"/>
                        </a:rPr>
                        <a:t>)</a:t>
                      </a:r>
                      <a:endParaRPr lang="zh-CN" altLang="en-US" dirty="0">
                        <a:latin typeface="Skia" charset="0"/>
                        <a:ea typeface="Skia" charset="0"/>
                        <a:cs typeface="Skia" charset="0"/>
                      </a:endParaRPr>
                    </a:p>
                  </a:txBody>
                  <a:tcPr anchor="ctr">
                    <a:lnL w="12700" cap="flat">
                      <a:noFill/>
                      <a:miter lim="400000"/>
                    </a:lnL>
                    <a:lnR w="12700" cap="flat">
                      <a:noFill/>
                      <a:miter lim="400000"/>
                    </a:lnR>
                    <a:lnT w="12700" cap="flat">
                      <a:noFill/>
                      <a:miter lim="400000"/>
                    </a:lnT>
                    <a:lnB w="12700" cap="flat">
                      <a:noFill/>
                      <a:miter lim="400000"/>
                    </a:lnB>
                    <a:lnTlToBr w="12700" cmpd="sng">
                      <a:noFill/>
                      <a:prstDash val="solid"/>
                    </a:lnTlToBr>
                    <a:lnBlToTr w="12700" cmpd="sng">
                      <a:noFill/>
                      <a:prstDash val="solid"/>
                    </a:lnBlToTr>
                  </a:tcPr>
                </a:tc>
                <a:tc>
                  <a:txBody>
                    <a:bodyPr/>
                    <a:lstStyle/>
                    <a:p>
                      <a:r>
                        <a:rPr lang="zh-CN" altLang="en-US" dirty="0" smtClean="0">
                          <a:latin typeface="Skia" charset="0"/>
                          <a:ea typeface="Skia" charset="0"/>
                          <a:cs typeface="Skia" charset="0"/>
                        </a:rPr>
                        <a:t>官网</a:t>
                      </a:r>
                      <a:endParaRPr lang="en-US" altLang="zh-CN" dirty="0" smtClean="0">
                        <a:latin typeface="Skia" charset="0"/>
                        <a:ea typeface="Skia" charset="0"/>
                        <a:cs typeface="Skia" charset="0"/>
                      </a:endParaRPr>
                    </a:p>
                    <a:p>
                      <a:r>
                        <a:rPr lang="en-US" altLang="zh-CN" dirty="0" smtClean="0">
                          <a:latin typeface="Skia" charset="0"/>
                          <a:ea typeface="Skia" charset="0"/>
                          <a:cs typeface="Skia" charset="0"/>
                        </a:rPr>
                        <a:t>(</a:t>
                      </a:r>
                      <a:r>
                        <a:rPr lang="zh-CN" altLang="en-US" dirty="0" smtClean="0">
                          <a:latin typeface="Skia" charset="0"/>
                          <a:ea typeface="Skia" charset="0"/>
                          <a:cs typeface="Skia" charset="0"/>
                        </a:rPr>
                        <a:t>美规加长版</a:t>
                      </a:r>
                      <a:r>
                        <a:rPr lang="en-US" altLang="zh-CN" dirty="0" smtClean="0">
                          <a:latin typeface="Skia" charset="0"/>
                          <a:ea typeface="Skia" charset="0"/>
                          <a:cs typeface="Skia" charset="0"/>
                        </a:rPr>
                        <a:t>)</a:t>
                      </a:r>
                      <a:endParaRPr lang="zh-CN" altLang="en-US" dirty="0">
                        <a:latin typeface="Skia" charset="0"/>
                        <a:ea typeface="Skia" charset="0"/>
                        <a:cs typeface="Skia" charset="0"/>
                      </a:endParaRPr>
                    </a:p>
                  </a:txBody>
                  <a:tcPr anchor="ctr">
                    <a:lnL w="12700" cap="flat">
                      <a:noFill/>
                      <a:miter lim="400000"/>
                    </a:lnL>
                    <a:lnR w="12700" cap="flat">
                      <a:noFill/>
                      <a:miter lim="400000"/>
                    </a:lnR>
                    <a:lnT w="12700" cap="flat">
                      <a:noFill/>
                      <a:miter lim="400000"/>
                    </a:lnT>
                    <a:lnB w="12700" cap="flat">
                      <a:noFill/>
                      <a:miter lim="400000"/>
                    </a:lnB>
                    <a:lnTlToBr w="12700" cmpd="sng">
                      <a:noFill/>
                      <a:prstDash val="solid"/>
                    </a:lnTlToBr>
                    <a:lnBlToTr w="12700" cmpd="sng">
                      <a:noFill/>
                      <a:prstDash val="solid"/>
                    </a:lnBlToTr>
                  </a:tcPr>
                </a:tc>
              </a:tr>
              <a:tr h="1512757">
                <a:tc>
                  <a:txBody>
                    <a:bodyPr/>
                    <a:lstStyle/>
                    <a:p>
                      <a:r>
                        <a:rPr lang="zh-CN" altLang="en-US" dirty="0" smtClean="0">
                          <a:solidFill>
                            <a:schemeClr val="bg1"/>
                          </a:solidFill>
                          <a:latin typeface="Skia" charset="0"/>
                          <a:ea typeface="Skia" charset="0"/>
                          <a:cs typeface="Skia" charset="0"/>
                        </a:rPr>
                        <a:t>裸车公示价格</a:t>
                      </a:r>
                      <a:endParaRPr lang="zh-CN" altLang="en-US" dirty="0">
                        <a:solidFill>
                          <a:schemeClr val="bg1"/>
                        </a:solidFill>
                        <a:latin typeface="Skia" charset="0"/>
                        <a:ea typeface="Skia" charset="0"/>
                        <a:cs typeface="Skia" charset="0"/>
                      </a:endParaRPr>
                    </a:p>
                  </a:txBody>
                  <a:tcPr anchor="ctr">
                    <a:lnL w="12700" cap="flat">
                      <a:noFill/>
                      <a:miter lim="400000"/>
                    </a:lnL>
                    <a:lnR w="12700" cap="flat">
                      <a:noFill/>
                      <a:miter lim="400000"/>
                    </a:lnR>
                    <a:lnT w="12700" cap="flat">
                      <a:noFill/>
                      <a:miter lim="400000"/>
                    </a:lnT>
                    <a:lnB w="12700" cap="flat">
                      <a:noFill/>
                      <a:miter lim="400000"/>
                    </a:lnB>
                    <a:lnTlToBr w="12700" cmpd="sng">
                      <a:noFill/>
                      <a:prstDash val="solid"/>
                    </a:lnTlToBr>
                    <a:lnBlToTr w="12700" cmpd="sng">
                      <a:noFill/>
                      <a:prstDash val="solid"/>
                    </a:lnBlToTr>
                    <a:solidFill>
                      <a:srgbClr val="0076BA"/>
                    </a:solidFill>
                  </a:tcPr>
                </a:tc>
                <a:tc>
                  <a:txBody>
                    <a:bodyPr/>
                    <a:lstStyle/>
                    <a:p>
                      <a:r>
                        <a:rPr lang="en-US" altLang="zh-CN" dirty="0" smtClean="0">
                          <a:latin typeface="Skia" charset="0"/>
                          <a:ea typeface="Skia" charset="0"/>
                          <a:cs typeface="Skia" charset="0"/>
                        </a:rPr>
                        <a:t>98.88</a:t>
                      </a:r>
                      <a:r>
                        <a:rPr lang="zh-CN" altLang="en-US" dirty="0" smtClean="0">
                          <a:latin typeface="Skia" charset="0"/>
                          <a:ea typeface="Skia" charset="0"/>
                          <a:cs typeface="Skia" charset="0"/>
                        </a:rPr>
                        <a:t>万人民币</a:t>
                      </a:r>
                      <a:endParaRPr lang="zh-CN" altLang="en-US" dirty="0">
                        <a:latin typeface="Skia" charset="0"/>
                        <a:ea typeface="Skia" charset="0"/>
                        <a:cs typeface="Skia" charset="0"/>
                      </a:endParaRPr>
                    </a:p>
                  </a:txBody>
                  <a:tcPr anchor="ctr">
                    <a:lnL w="12700" cap="flat">
                      <a:noFill/>
                      <a:miter lim="400000"/>
                    </a:lnL>
                    <a:lnR w="12700" cap="flat">
                      <a:noFill/>
                      <a:miter lim="400000"/>
                    </a:lnR>
                    <a:lnT w="12700" cap="flat">
                      <a:noFill/>
                      <a:miter lim="400000"/>
                    </a:lnT>
                    <a:lnB w="12700" cap="flat">
                      <a:noFill/>
                      <a:miter lim="400000"/>
                    </a:lnB>
                    <a:lnTlToBr w="12700" cmpd="sng">
                      <a:noFill/>
                      <a:prstDash val="solid"/>
                    </a:lnTlToBr>
                    <a:lnBlToTr w="12700" cmpd="sng">
                      <a:noFill/>
                      <a:prstDash val="solid"/>
                    </a:lnBlToTr>
                  </a:tcPr>
                </a:tc>
                <a:tc>
                  <a:txBody>
                    <a:bodyPr/>
                    <a:lstStyle/>
                    <a:p>
                      <a:r>
                        <a:rPr lang="en-US" altLang="zh-CN" dirty="0" smtClean="0">
                          <a:latin typeface="Skia" charset="0"/>
                          <a:ea typeface="Skia" charset="0"/>
                          <a:cs typeface="Skia" charset="0"/>
                        </a:rPr>
                        <a:t>90.50</a:t>
                      </a:r>
                      <a:r>
                        <a:rPr lang="zh-CN" altLang="en-US" dirty="0" smtClean="0">
                          <a:latin typeface="Skia" charset="0"/>
                          <a:ea typeface="Skia" charset="0"/>
                          <a:cs typeface="Skia" charset="0"/>
                        </a:rPr>
                        <a:t>万人民币</a:t>
                      </a:r>
                      <a:endParaRPr lang="zh-CN" altLang="en-US" dirty="0">
                        <a:latin typeface="Skia" charset="0"/>
                        <a:ea typeface="Skia" charset="0"/>
                        <a:cs typeface="Skia" charset="0"/>
                      </a:endParaRPr>
                    </a:p>
                  </a:txBody>
                  <a:tcPr anchor="ctr">
                    <a:lnL w="12700" cap="flat">
                      <a:noFill/>
                      <a:miter lim="400000"/>
                    </a:lnL>
                    <a:lnR w="12700" cap="flat">
                      <a:noFill/>
                      <a:miter lim="400000"/>
                    </a:lnR>
                    <a:lnT w="12700" cap="flat">
                      <a:noFill/>
                      <a:miter lim="400000"/>
                    </a:lnT>
                    <a:lnB w="12700" cap="flat">
                      <a:noFill/>
                      <a:miter lim="400000"/>
                    </a:lnB>
                    <a:lnTlToBr w="12700" cmpd="sng">
                      <a:noFill/>
                      <a:prstDash val="solid"/>
                    </a:lnTlToBr>
                    <a:lnBlToTr w="12700" cmpd="sng">
                      <a:noFill/>
                      <a:prstDash val="solid"/>
                    </a:lnBlToTr>
                  </a:tcPr>
                </a:tc>
                <a:tc>
                  <a:txBody>
                    <a:bodyPr/>
                    <a:lstStyle/>
                    <a:p>
                      <a:r>
                        <a:rPr lang="en-US" altLang="zh-CN" dirty="0" smtClean="0">
                          <a:latin typeface="Skia" charset="0"/>
                          <a:ea typeface="Skia" charset="0"/>
                          <a:cs typeface="Skia" charset="0"/>
                        </a:rPr>
                        <a:t>76,165</a:t>
                      </a:r>
                      <a:r>
                        <a:rPr lang="zh-CN" altLang="en-US" dirty="0" smtClean="0">
                          <a:latin typeface="Skia" charset="0"/>
                          <a:ea typeface="Skia" charset="0"/>
                          <a:cs typeface="Skia" charset="0"/>
                        </a:rPr>
                        <a:t>美元</a:t>
                      </a:r>
                      <a:endParaRPr lang="en-US" altLang="zh-CN" dirty="0" smtClean="0">
                        <a:latin typeface="Skia" charset="0"/>
                        <a:ea typeface="Skia" charset="0"/>
                        <a:cs typeface="Skia" charset="0"/>
                      </a:endParaRPr>
                    </a:p>
                    <a:p>
                      <a:r>
                        <a:rPr lang="en-US" altLang="zh-CN" dirty="0" smtClean="0">
                          <a:latin typeface="Skia" charset="0"/>
                          <a:ea typeface="Skia" charset="0"/>
                          <a:cs typeface="Skia" charset="0"/>
                        </a:rPr>
                        <a:t>(</a:t>
                      </a:r>
                      <a:r>
                        <a:rPr lang="zh-CN" altLang="en-US" dirty="0" smtClean="0">
                          <a:latin typeface="Skia" charset="0"/>
                          <a:ea typeface="Skia" charset="0"/>
                          <a:cs typeface="Skia" charset="0"/>
                        </a:rPr>
                        <a:t>按当前汇率</a:t>
                      </a:r>
                      <a:r>
                        <a:rPr lang="en-US" altLang="zh-CN" dirty="0" smtClean="0">
                          <a:latin typeface="Skia" charset="0"/>
                          <a:ea typeface="Skia" charset="0"/>
                          <a:cs typeface="Skia" charset="0"/>
                        </a:rPr>
                        <a:t>1:6.6507,</a:t>
                      </a:r>
                      <a:r>
                        <a:rPr lang="zh-CN" altLang="en-US" dirty="0" smtClean="0">
                          <a:latin typeface="Skia" charset="0"/>
                          <a:ea typeface="Skia" charset="0"/>
                          <a:cs typeface="Skia" charset="0"/>
                        </a:rPr>
                        <a:t> 合人民币</a:t>
                      </a:r>
                      <a:r>
                        <a:rPr lang="en-US" altLang="zh-CN" dirty="0" smtClean="0">
                          <a:latin typeface="Skia" charset="0"/>
                          <a:ea typeface="Skia" charset="0"/>
                          <a:cs typeface="Skia" charset="0"/>
                        </a:rPr>
                        <a:t>50.65</a:t>
                      </a:r>
                      <a:r>
                        <a:rPr lang="zh-CN" altLang="en-US" dirty="0" smtClean="0">
                          <a:latin typeface="Skia" charset="0"/>
                          <a:ea typeface="Skia" charset="0"/>
                          <a:cs typeface="Skia" charset="0"/>
                        </a:rPr>
                        <a:t>万</a:t>
                      </a:r>
                      <a:r>
                        <a:rPr lang="en-US" altLang="zh-CN" dirty="0" smtClean="0">
                          <a:latin typeface="Skia" charset="0"/>
                          <a:ea typeface="Skia" charset="0"/>
                          <a:cs typeface="Skia" charset="0"/>
                        </a:rPr>
                        <a:t>,</a:t>
                      </a:r>
                      <a:r>
                        <a:rPr lang="zh-CN" altLang="en-US" dirty="0" smtClean="0">
                          <a:latin typeface="Skia" charset="0"/>
                          <a:ea typeface="Skia" charset="0"/>
                          <a:cs typeface="Skia" charset="0"/>
                        </a:rPr>
                        <a:t> 缴纳进口关税消费税和增值税后价格约为</a:t>
                      </a:r>
                      <a:r>
                        <a:rPr lang="en-US" altLang="zh-CN" dirty="0" smtClean="0">
                          <a:latin typeface="Skia" charset="0"/>
                          <a:ea typeface="Skia" charset="0"/>
                          <a:cs typeface="Skia" charset="0"/>
                        </a:rPr>
                        <a:t>98</a:t>
                      </a:r>
                      <a:r>
                        <a:rPr lang="zh-CN" altLang="en-US" dirty="0" smtClean="0">
                          <a:latin typeface="Skia" charset="0"/>
                          <a:ea typeface="Skia" charset="0"/>
                          <a:cs typeface="Skia" charset="0"/>
                        </a:rPr>
                        <a:t>万</a:t>
                      </a:r>
                      <a:r>
                        <a:rPr lang="en-US" altLang="zh-CN" dirty="0" smtClean="0">
                          <a:latin typeface="Skia" charset="0"/>
                          <a:ea typeface="Skia" charset="0"/>
                          <a:cs typeface="Skia" charset="0"/>
                        </a:rPr>
                        <a:t>)</a:t>
                      </a:r>
                      <a:endParaRPr lang="zh-CN" altLang="en-US" dirty="0">
                        <a:latin typeface="Skia" charset="0"/>
                        <a:ea typeface="Skia" charset="0"/>
                        <a:cs typeface="Skia" charset="0"/>
                      </a:endParaRPr>
                    </a:p>
                  </a:txBody>
                  <a:tcPr anchor="ctr">
                    <a:lnL w="12700" cap="flat">
                      <a:noFill/>
                      <a:miter lim="400000"/>
                    </a:lnL>
                    <a:lnR w="12700" cap="flat">
                      <a:noFill/>
                      <a:miter lim="400000"/>
                    </a:lnR>
                    <a:lnT w="12700" cap="flat">
                      <a:noFill/>
                      <a:miter lim="400000"/>
                    </a:lnT>
                    <a:lnB w="12700" cap="flat">
                      <a:noFill/>
                      <a:miter lim="400000"/>
                    </a:lnB>
                    <a:lnTlToBr w="12700" cmpd="sng">
                      <a:noFill/>
                      <a:prstDash val="solid"/>
                    </a:lnTlToBr>
                    <a:lnBlToTr w="12700" cmpd="sng">
                      <a:noFill/>
                      <a:prstDash val="solid"/>
                    </a:lnBlToTr>
                  </a:tcPr>
                </a:tc>
              </a:tr>
              <a:tr h="1512757">
                <a:tc>
                  <a:txBody>
                    <a:bodyPr/>
                    <a:lstStyle/>
                    <a:p>
                      <a:r>
                        <a:rPr lang="zh-CN" altLang="en-US" dirty="0" smtClean="0">
                          <a:solidFill>
                            <a:schemeClr val="bg1"/>
                          </a:solidFill>
                          <a:latin typeface="Skia" charset="0"/>
                          <a:ea typeface="Skia" charset="0"/>
                          <a:cs typeface="Skia" charset="0"/>
                        </a:rPr>
                        <a:t>价格来源</a:t>
                      </a:r>
                      <a:endParaRPr lang="zh-CN" altLang="en-US" dirty="0">
                        <a:solidFill>
                          <a:schemeClr val="bg1"/>
                        </a:solidFill>
                        <a:latin typeface="Skia" charset="0"/>
                        <a:ea typeface="Skia" charset="0"/>
                        <a:cs typeface="Skia" charset="0"/>
                      </a:endParaRPr>
                    </a:p>
                  </a:txBody>
                  <a:tcPr anchor="ctr">
                    <a:lnL w="12700" cap="flat">
                      <a:noFill/>
                      <a:miter lim="400000"/>
                    </a:lnL>
                    <a:lnR w="12700" cap="flat">
                      <a:noFill/>
                      <a:miter lim="400000"/>
                    </a:lnR>
                    <a:lnT w="12700" cap="flat">
                      <a:noFill/>
                      <a:miter lim="400000"/>
                    </a:lnT>
                    <a:lnB w="12700" cap="flat">
                      <a:noFill/>
                      <a:miter lim="400000"/>
                    </a:lnB>
                    <a:lnTlToBr w="12700" cmpd="sng">
                      <a:noFill/>
                      <a:prstDash val="solid"/>
                    </a:lnTlToBr>
                    <a:lnBlToTr w="12700" cmpd="sng">
                      <a:noFill/>
                      <a:prstDash val="solid"/>
                    </a:lnBlToTr>
                    <a:solidFill>
                      <a:srgbClr val="0076BA"/>
                    </a:solidFill>
                  </a:tcPr>
                </a:tc>
                <a:tc>
                  <a:txBody>
                    <a:bodyPr/>
                    <a:lstStyle/>
                    <a:p>
                      <a:r>
                        <a:rPr lang="zh-CN" altLang="en-US" dirty="0" smtClean="0">
                          <a:latin typeface="Skia" charset="0"/>
                          <a:ea typeface="Skia" charset="0"/>
                          <a:cs typeface="Skia" charset="0"/>
                        </a:rPr>
                        <a:t>汽车之家天津</a:t>
                      </a:r>
                      <a:r>
                        <a:rPr lang="en-US" altLang="zh-CN" dirty="0" smtClean="0">
                          <a:latin typeface="Skia" charset="0"/>
                          <a:ea typeface="Skia" charset="0"/>
                          <a:cs typeface="Skia" charset="0"/>
                        </a:rPr>
                        <a:t>4S</a:t>
                      </a:r>
                      <a:r>
                        <a:rPr lang="zh-CN" altLang="en-US" dirty="0" smtClean="0">
                          <a:latin typeface="Skia" charset="0"/>
                          <a:ea typeface="Skia" charset="0"/>
                          <a:cs typeface="Skia" charset="0"/>
                        </a:rPr>
                        <a:t>经销商报价</a:t>
                      </a:r>
                      <a:endParaRPr lang="en-US" altLang="zh-CN" dirty="0" smtClean="0">
                        <a:latin typeface="Skia" charset="0"/>
                        <a:ea typeface="Skia" charset="0"/>
                        <a:cs typeface="Skia" charset="0"/>
                      </a:endParaRPr>
                    </a:p>
                    <a:p>
                      <a:r>
                        <a:rPr lang="zh-CN" altLang="en-US" dirty="0" smtClean="0">
                          <a:latin typeface="Skia" charset="0"/>
                          <a:ea typeface="Skia" charset="0"/>
                          <a:cs typeface="Skia" charset="0"/>
                        </a:rPr>
                        <a:t>全款购车参考总价为</a:t>
                      </a:r>
                      <a:r>
                        <a:rPr lang="en-US" altLang="zh-CN" dirty="0" smtClean="0">
                          <a:latin typeface="Skia" charset="0"/>
                          <a:ea typeface="Skia" charset="0"/>
                          <a:cs typeface="Skia" charset="0"/>
                        </a:rPr>
                        <a:t>:</a:t>
                      </a:r>
                      <a:r>
                        <a:rPr lang="zh-CN" altLang="en-US" dirty="0" smtClean="0">
                          <a:latin typeface="Skia" charset="0"/>
                          <a:ea typeface="Skia" charset="0"/>
                          <a:cs typeface="Skia" charset="0"/>
                        </a:rPr>
                        <a:t> </a:t>
                      </a:r>
                      <a:r>
                        <a:rPr lang="en-US" altLang="zh-CN" dirty="0" smtClean="0">
                          <a:latin typeface="Skia" charset="0"/>
                          <a:ea typeface="Skia" charset="0"/>
                          <a:cs typeface="Skia" charset="0"/>
                        </a:rPr>
                        <a:t>110.13</a:t>
                      </a:r>
                      <a:r>
                        <a:rPr lang="zh-CN" altLang="en-US" dirty="0" smtClean="0">
                          <a:latin typeface="Skia" charset="0"/>
                          <a:ea typeface="Skia" charset="0"/>
                          <a:cs typeface="Skia" charset="0"/>
                        </a:rPr>
                        <a:t>万</a:t>
                      </a:r>
                      <a:endParaRPr lang="en-US" altLang="zh-CN" dirty="0" smtClean="0">
                        <a:latin typeface="Skia" charset="0"/>
                        <a:ea typeface="Skia" charset="0"/>
                        <a:cs typeface="Skia" charset="0"/>
                      </a:endParaRPr>
                    </a:p>
                  </a:txBody>
                  <a:tcPr anchor="ctr">
                    <a:lnL w="12700" cap="flat">
                      <a:noFill/>
                      <a:miter lim="400000"/>
                    </a:lnL>
                    <a:lnR w="12700" cap="flat">
                      <a:noFill/>
                      <a:miter lim="400000"/>
                    </a:lnR>
                    <a:lnT w="12700" cap="flat">
                      <a:noFill/>
                      <a:miter lim="400000"/>
                    </a:lnT>
                    <a:lnB w="12700" cap="flat">
                      <a:noFill/>
                      <a:miter lim="400000"/>
                    </a:lnB>
                    <a:lnTlToBr w="12700" cmpd="sng">
                      <a:noFill/>
                      <a:prstDash val="solid"/>
                    </a:lnTlToBr>
                    <a:lnBlToTr w="12700" cmpd="sng">
                      <a:noFill/>
                      <a:prstDash val="solid"/>
                    </a:lnBlToTr>
                  </a:tcPr>
                </a:tc>
                <a:tc>
                  <a:txBody>
                    <a:bodyPr/>
                    <a:lstStyle/>
                    <a:p>
                      <a:r>
                        <a:rPr lang="zh-CN" altLang="en-US" dirty="0" smtClean="0">
                          <a:latin typeface="Skia" charset="0"/>
                          <a:ea typeface="Skia" charset="0"/>
                          <a:cs typeface="Skia" charset="0"/>
                        </a:rPr>
                        <a:t>海淘车</a:t>
                      </a:r>
                      <a:endParaRPr lang="en-US" altLang="zh-CN" dirty="0" smtClean="0">
                        <a:latin typeface="Skia" charset="0"/>
                        <a:ea typeface="Skia" charset="0"/>
                        <a:cs typeface="Skia" charset="0"/>
                      </a:endParaRPr>
                    </a:p>
                    <a:p>
                      <a:r>
                        <a:rPr lang="zh-CN" altLang="en-US" dirty="0" smtClean="0">
                          <a:latin typeface="Skia" charset="0"/>
                          <a:ea typeface="Skia" charset="0"/>
                          <a:cs typeface="Skia" charset="0"/>
                        </a:rPr>
                        <a:t>全款购车参考总价为</a:t>
                      </a:r>
                      <a:r>
                        <a:rPr lang="en-US" altLang="zh-CN" dirty="0" smtClean="0">
                          <a:latin typeface="Skia" charset="0"/>
                          <a:ea typeface="Skia" charset="0"/>
                          <a:cs typeface="Skia" charset="0"/>
                        </a:rPr>
                        <a:t>:</a:t>
                      </a:r>
                      <a:r>
                        <a:rPr lang="zh-CN" altLang="en-US" dirty="0" smtClean="0">
                          <a:latin typeface="Skia" charset="0"/>
                          <a:ea typeface="Skia" charset="0"/>
                          <a:cs typeface="Skia" charset="0"/>
                        </a:rPr>
                        <a:t> </a:t>
                      </a:r>
                      <a:r>
                        <a:rPr lang="en-US" altLang="zh-CN" dirty="0" smtClean="0">
                          <a:latin typeface="Skia" charset="0"/>
                          <a:ea typeface="Skia" charset="0"/>
                          <a:cs typeface="Skia" charset="0"/>
                        </a:rPr>
                        <a:t>102.52</a:t>
                      </a:r>
                      <a:r>
                        <a:rPr lang="zh-CN" altLang="en-US" dirty="0" smtClean="0">
                          <a:latin typeface="Skia" charset="0"/>
                          <a:ea typeface="Skia" charset="0"/>
                          <a:cs typeface="Skia" charset="0"/>
                        </a:rPr>
                        <a:t>万</a:t>
                      </a:r>
                      <a:endParaRPr lang="zh-CN" altLang="en-US" dirty="0">
                        <a:latin typeface="Skia" charset="0"/>
                        <a:ea typeface="Skia" charset="0"/>
                        <a:cs typeface="Skia" charset="0"/>
                      </a:endParaRPr>
                    </a:p>
                  </a:txBody>
                  <a:tcPr anchor="ctr">
                    <a:lnL w="12700" cap="flat">
                      <a:noFill/>
                      <a:miter lim="400000"/>
                    </a:lnL>
                    <a:lnR w="12700" cap="flat">
                      <a:noFill/>
                      <a:miter lim="400000"/>
                    </a:lnR>
                    <a:lnT w="12700" cap="flat">
                      <a:noFill/>
                      <a:miter lim="400000"/>
                    </a:lnT>
                    <a:lnB w="12700" cap="flat">
                      <a:noFill/>
                      <a:miter lim="400000"/>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zh-CN" altLang="en-US" dirty="0" smtClean="0">
                          <a:latin typeface="Skia" charset="0"/>
                          <a:ea typeface="Skia" charset="0"/>
                          <a:cs typeface="Skia" charset="0"/>
                        </a:rPr>
                        <a:t>林肯美国网站车型配置</a:t>
                      </a:r>
                      <a:endParaRPr lang="en-US" altLang="zh-CN" dirty="0" smtClean="0">
                        <a:latin typeface="Skia" charset="0"/>
                        <a:ea typeface="Skia" charset="0"/>
                        <a:cs typeface="Skia" charset="0"/>
                      </a:endParaRPr>
                    </a:p>
                    <a:p>
                      <a:pPr marL="0" marR="0" indent="0" algn="ctr" defTabSz="584200" rtl="0" eaLnBrk="1" fontAlgn="auto" latinLnBrk="0" hangingPunct="1">
                        <a:lnSpc>
                          <a:spcPct val="100000"/>
                        </a:lnSpc>
                        <a:spcBef>
                          <a:spcPts val="0"/>
                        </a:spcBef>
                        <a:spcAft>
                          <a:spcPts val="0"/>
                        </a:spcAft>
                        <a:buClrTx/>
                        <a:buSzTx/>
                        <a:buFontTx/>
                        <a:buNone/>
                        <a:tabLst/>
                        <a:defRPr/>
                      </a:pPr>
                      <a:r>
                        <a:rPr lang="en-US" altLang="zh-CN" dirty="0" smtClean="0">
                          <a:latin typeface="Skia" charset="0"/>
                          <a:ea typeface="Skia" charset="0"/>
                          <a:cs typeface="Skia" charset="0"/>
                        </a:rPr>
                        <a:t>(</a:t>
                      </a:r>
                      <a:r>
                        <a:rPr lang="zh-CN" altLang="en-US" dirty="0" smtClean="0">
                          <a:latin typeface="Skia" charset="0"/>
                          <a:ea typeface="Skia" charset="0"/>
                          <a:cs typeface="Skia" charset="0"/>
                        </a:rPr>
                        <a:t>根据购买的州税率不同而不同</a:t>
                      </a:r>
                      <a:r>
                        <a:rPr lang="en-US" altLang="zh-CN" dirty="0" smtClean="0">
                          <a:latin typeface="Skia" charset="0"/>
                          <a:ea typeface="Skia" charset="0"/>
                          <a:cs typeface="Skia" charset="0"/>
                        </a:rPr>
                        <a:t>,</a:t>
                      </a:r>
                      <a:r>
                        <a:rPr lang="zh-CN" altLang="en-US" dirty="0" smtClean="0">
                          <a:latin typeface="Skia" charset="0"/>
                          <a:ea typeface="Skia" charset="0"/>
                          <a:cs typeface="Skia" charset="0"/>
                        </a:rPr>
                        <a:t> 上述价格以消费税率最高的西海岸加州为例</a:t>
                      </a:r>
                      <a:r>
                        <a:rPr lang="en-US" altLang="zh-CN" dirty="0" smtClean="0">
                          <a:latin typeface="Skia" charset="0"/>
                          <a:ea typeface="Skia" charset="0"/>
                          <a:cs typeface="Skia" charset="0"/>
                        </a:rPr>
                        <a:t>)</a:t>
                      </a:r>
                      <a:endParaRPr lang="zh-CN" altLang="en-US" dirty="0" smtClean="0">
                        <a:latin typeface="Skia" charset="0"/>
                        <a:ea typeface="Skia" charset="0"/>
                        <a:cs typeface="Skia" charset="0"/>
                      </a:endParaRPr>
                    </a:p>
                  </a:txBody>
                  <a:tcPr anchor="ctr">
                    <a:lnL w="12700" cap="flat">
                      <a:noFill/>
                      <a:miter lim="400000"/>
                    </a:lnL>
                    <a:lnR w="12700" cap="flat">
                      <a:noFill/>
                      <a:miter lim="400000"/>
                    </a:lnR>
                    <a:lnT w="12700" cap="flat">
                      <a:noFill/>
                      <a:miter lim="400000"/>
                    </a:lnT>
                    <a:lnB w="12700" cap="flat">
                      <a:noFill/>
                      <a:miter lim="400000"/>
                    </a:lnB>
                    <a:lnTlToBr w="12700" cmpd="sng">
                      <a:noFill/>
                      <a:prstDash val="solid"/>
                    </a:lnTlToBr>
                    <a:lnBlToTr w="12700" cmpd="sng">
                      <a:noFill/>
                      <a:prstDash val="solid"/>
                    </a:lnBlToTr>
                  </a:tcPr>
                </a:tc>
              </a:tr>
              <a:tr h="1512757">
                <a:tc>
                  <a:txBody>
                    <a:bodyPr/>
                    <a:lstStyle/>
                    <a:p>
                      <a:r>
                        <a:rPr lang="zh-CN" altLang="en-US" dirty="0" smtClean="0">
                          <a:solidFill>
                            <a:schemeClr val="bg1"/>
                          </a:solidFill>
                          <a:latin typeface="Skia" charset="0"/>
                          <a:ea typeface="Skia" charset="0"/>
                          <a:cs typeface="Skia" charset="0"/>
                        </a:rPr>
                        <a:t>尺寸</a:t>
                      </a:r>
                      <a:endParaRPr lang="zh-CN" altLang="en-US" dirty="0">
                        <a:solidFill>
                          <a:schemeClr val="bg1"/>
                        </a:solidFill>
                        <a:latin typeface="Skia" charset="0"/>
                        <a:ea typeface="Skia" charset="0"/>
                        <a:cs typeface="Skia" charset="0"/>
                      </a:endParaRPr>
                    </a:p>
                  </a:txBody>
                  <a:tcPr anchor="ctr">
                    <a:lnL w="12700" cap="flat">
                      <a:noFill/>
                      <a:miter lim="400000"/>
                    </a:lnL>
                    <a:lnR w="12700" cap="flat">
                      <a:noFill/>
                      <a:miter lim="400000"/>
                    </a:lnR>
                    <a:lnT w="12700" cap="flat">
                      <a:noFill/>
                      <a:miter lim="400000"/>
                    </a:lnT>
                    <a:lnB w="12700" cap="flat">
                      <a:noFill/>
                      <a:miter lim="400000"/>
                    </a:lnB>
                    <a:lnTlToBr w="12700" cmpd="sng">
                      <a:noFill/>
                      <a:prstDash val="solid"/>
                    </a:lnTlToBr>
                    <a:lnBlToTr w="12700" cmpd="sng">
                      <a:noFill/>
                      <a:prstDash val="solid"/>
                    </a:lnBlToTr>
                    <a:solidFill>
                      <a:srgbClr val="0076BA"/>
                    </a:solidFill>
                  </a:tcPr>
                </a:tc>
                <a:tc>
                  <a:txBody>
                    <a:bodyPr/>
                    <a:lstStyle/>
                    <a:p>
                      <a:r>
                        <a:rPr lang="en-US" altLang="zh-CN" dirty="0" smtClean="0">
                          <a:latin typeface="Skia" charset="0"/>
                          <a:ea typeface="Skia" charset="0"/>
                          <a:cs typeface="Skia" charset="0"/>
                        </a:rPr>
                        <a:t>5269</a:t>
                      </a:r>
                      <a:r>
                        <a:rPr lang="zh-CN" altLang="en-US" dirty="0" smtClean="0">
                          <a:latin typeface="Skia" charset="0"/>
                          <a:ea typeface="Skia" charset="0"/>
                          <a:cs typeface="Skia" charset="0"/>
                        </a:rPr>
                        <a:t>*</a:t>
                      </a:r>
                      <a:r>
                        <a:rPr lang="en-US" altLang="zh-CN" dirty="0" smtClean="0">
                          <a:latin typeface="Skia" charset="0"/>
                          <a:ea typeface="Skia" charset="0"/>
                          <a:cs typeface="Skia" charset="0"/>
                        </a:rPr>
                        <a:t>2001</a:t>
                      </a:r>
                      <a:r>
                        <a:rPr lang="zh-CN" altLang="en-US" dirty="0" smtClean="0">
                          <a:latin typeface="Skia" charset="0"/>
                          <a:ea typeface="Skia" charset="0"/>
                          <a:cs typeface="Skia" charset="0"/>
                        </a:rPr>
                        <a:t>*</a:t>
                      </a:r>
                      <a:r>
                        <a:rPr lang="en-US" altLang="zh-CN" dirty="0" smtClean="0">
                          <a:latin typeface="Skia" charset="0"/>
                          <a:ea typeface="Skia" charset="0"/>
                          <a:cs typeface="Skia" charset="0"/>
                        </a:rPr>
                        <a:t>1981</a:t>
                      </a:r>
                      <a:endParaRPr lang="zh-CN" altLang="en-US" dirty="0">
                        <a:latin typeface="Skia" charset="0"/>
                        <a:ea typeface="Skia" charset="0"/>
                        <a:cs typeface="Skia" charset="0"/>
                      </a:endParaRPr>
                    </a:p>
                  </a:txBody>
                  <a:tcPr anchor="ctr">
                    <a:lnL w="12700" cap="flat">
                      <a:noFill/>
                      <a:miter lim="400000"/>
                    </a:lnL>
                    <a:lnR w="12700" cap="flat">
                      <a:noFill/>
                      <a:miter lim="400000"/>
                    </a:lnR>
                    <a:lnT w="12700" cap="flat">
                      <a:noFill/>
                      <a:miter lim="400000"/>
                    </a:lnT>
                    <a:lnB w="12700" cap="flat">
                      <a:noFill/>
                      <a:miter lim="400000"/>
                    </a:lnB>
                    <a:lnTlToBr w="12700" cmpd="sng">
                      <a:noFill/>
                      <a:prstDash val="solid"/>
                    </a:lnTlToBr>
                    <a:lnBlToTr w="12700" cmpd="sng">
                      <a:noFill/>
                      <a:prstDash val="solid"/>
                    </a:lnBlToTr>
                  </a:tcPr>
                </a:tc>
                <a:tc>
                  <a:txBody>
                    <a:bodyPr/>
                    <a:lstStyle/>
                    <a:p>
                      <a:r>
                        <a:rPr lang="en-US" altLang="zh-CN" dirty="0" smtClean="0">
                          <a:latin typeface="Skia" charset="0"/>
                          <a:ea typeface="Skia" charset="0"/>
                          <a:cs typeface="Skia" charset="0"/>
                        </a:rPr>
                        <a:t>5646</a:t>
                      </a:r>
                      <a:r>
                        <a:rPr lang="zh-CN" altLang="en-US" dirty="0" smtClean="0">
                          <a:latin typeface="Skia" charset="0"/>
                          <a:ea typeface="Skia" charset="0"/>
                          <a:cs typeface="Skia" charset="0"/>
                        </a:rPr>
                        <a:t>*</a:t>
                      </a:r>
                      <a:r>
                        <a:rPr lang="en-US" altLang="zh-CN" dirty="0" smtClean="0">
                          <a:latin typeface="Skia" charset="0"/>
                          <a:ea typeface="Skia" charset="0"/>
                          <a:cs typeface="Skia" charset="0"/>
                        </a:rPr>
                        <a:t>2002</a:t>
                      </a:r>
                      <a:r>
                        <a:rPr lang="zh-CN" altLang="en-US" dirty="0" smtClean="0">
                          <a:latin typeface="Skia" charset="0"/>
                          <a:ea typeface="Skia" charset="0"/>
                          <a:cs typeface="Skia" charset="0"/>
                        </a:rPr>
                        <a:t>*</a:t>
                      </a:r>
                      <a:r>
                        <a:rPr lang="en-US" altLang="zh-CN" dirty="0" smtClean="0">
                          <a:latin typeface="Skia" charset="0"/>
                          <a:ea typeface="Skia" charset="0"/>
                          <a:cs typeface="Skia" charset="0"/>
                        </a:rPr>
                        <a:t>2000</a:t>
                      </a:r>
                      <a:endParaRPr lang="zh-CN" altLang="en-US" dirty="0">
                        <a:latin typeface="Skia" charset="0"/>
                        <a:ea typeface="Skia" charset="0"/>
                        <a:cs typeface="Skia" charset="0"/>
                      </a:endParaRPr>
                    </a:p>
                  </a:txBody>
                  <a:tcPr anchor="ctr">
                    <a:lnL w="12700" cap="flat">
                      <a:noFill/>
                      <a:miter lim="400000"/>
                    </a:lnL>
                    <a:lnR w="12700" cap="flat">
                      <a:noFill/>
                      <a:miter lim="400000"/>
                    </a:lnR>
                    <a:lnT w="12700" cap="flat">
                      <a:noFill/>
                      <a:miter lim="400000"/>
                    </a:lnT>
                    <a:lnB w="12700" cap="flat">
                      <a:noFill/>
                      <a:miter lim="400000"/>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CN" dirty="0" smtClean="0">
                          <a:latin typeface="Skia" charset="0"/>
                          <a:ea typeface="Skia" charset="0"/>
                          <a:cs typeface="Skia" charset="0"/>
                        </a:rPr>
                        <a:t>5646</a:t>
                      </a:r>
                      <a:r>
                        <a:rPr lang="zh-CN" altLang="en-US" dirty="0" smtClean="0">
                          <a:latin typeface="Skia" charset="0"/>
                          <a:ea typeface="Skia" charset="0"/>
                          <a:cs typeface="Skia" charset="0"/>
                        </a:rPr>
                        <a:t>*</a:t>
                      </a:r>
                      <a:r>
                        <a:rPr lang="en-US" altLang="zh-CN" dirty="0" smtClean="0">
                          <a:latin typeface="Skia" charset="0"/>
                          <a:ea typeface="Skia" charset="0"/>
                          <a:cs typeface="Skia" charset="0"/>
                        </a:rPr>
                        <a:t>2002</a:t>
                      </a:r>
                      <a:r>
                        <a:rPr lang="zh-CN" altLang="en-US" dirty="0" smtClean="0">
                          <a:latin typeface="Skia" charset="0"/>
                          <a:ea typeface="Skia" charset="0"/>
                          <a:cs typeface="Skia" charset="0"/>
                        </a:rPr>
                        <a:t>*</a:t>
                      </a:r>
                      <a:r>
                        <a:rPr lang="en-US" altLang="zh-CN" dirty="0" smtClean="0">
                          <a:latin typeface="Skia" charset="0"/>
                          <a:ea typeface="Skia" charset="0"/>
                          <a:cs typeface="Skia" charset="0"/>
                        </a:rPr>
                        <a:t>2000</a:t>
                      </a:r>
                      <a:endParaRPr lang="zh-CN" altLang="en-US" dirty="0" smtClean="0">
                        <a:latin typeface="Skia" charset="0"/>
                        <a:ea typeface="Skia" charset="0"/>
                        <a:cs typeface="Skia" charset="0"/>
                      </a:endParaRPr>
                    </a:p>
                  </a:txBody>
                  <a:tcPr anchor="ctr">
                    <a:lnL w="12700" cap="flat">
                      <a:noFill/>
                      <a:miter lim="400000"/>
                    </a:lnL>
                    <a:lnR w="12700" cap="flat">
                      <a:noFill/>
                      <a:miter lim="400000"/>
                    </a:lnR>
                    <a:lnT w="12700" cap="flat">
                      <a:noFill/>
                      <a:miter lim="400000"/>
                    </a:lnT>
                    <a:lnB w="12700" cap="flat">
                      <a:noFill/>
                      <a:miter lim="400000"/>
                    </a:lnB>
                    <a:lnTlToBr w="12700" cmpd="sng">
                      <a:noFill/>
                      <a:prstDash val="solid"/>
                    </a:lnTlToBr>
                    <a:lnBlToTr w="12700" cmpd="sng">
                      <a:noFill/>
                      <a:prstDash val="solid"/>
                    </a:lnBlToTr>
                  </a:tcPr>
                </a:tc>
              </a:tr>
              <a:tr h="1512757">
                <a:tc>
                  <a:txBody>
                    <a:bodyPr/>
                    <a:lstStyle/>
                    <a:p>
                      <a:r>
                        <a:rPr lang="zh-CN" altLang="en-US" dirty="0" smtClean="0">
                          <a:solidFill>
                            <a:schemeClr val="bg1"/>
                          </a:solidFill>
                          <a:latin typeface="Skia" charset="0"/>
                          <a:ea typeface="Skia" charset="0"/>
                          <a:cs typeface="Skia" charset="0"/>
                        </a:rPr>
                        <a:t>质保</a:t>
                      </a:r>
                      <a:endParaRPr lang="zh-CN" altLang="en-US" dirty="0">
                        <a:solidFill>
                          <a:schemeClr val="bg1"/>
                        </a:solidFill>
                        <a:latin typeface="Skia" charset="0"/>
                        <a:ea typeface="Skia" charset="0"/>
                        <a:cs typeface="Skia" charset="0"/>
                      </a:endParaRPr>
                    </a:p>
                  </a:txBody>
                  <a:tcPr anchor="ctr">
                    <a:lnL w="12700" cap="flat">
                      <a:noFill/>
                      <a:miter lim="400000"/>
                    </a:lnL>
                    <a:lnR w="12700" cap="flat">
                      <a:noFill/>
                      <a:miter lim="400000"/>
                    </a:lnR>
                    <a:lnT w="12700" cap="flat">
                      <a:noFill/>
                      <a:miter lim="400000"/>
                    </a:lnT>
                    <a:lnB w="12700" cap="flat">
                      <a:noFill/>
                      <a:miter lim="400000"/>
                    </a:lnB>
                    <a:lnTlToBr w="12700" cmpd="sng">
                      <a:noFill/>
                      <a:prstDash val="solid"/>
                    </a:lnTlToBr>
                    <a:lnBlToTr w="12700" cmpd="sng">
                      <a:noFill/>
                      <a:prstDash val="solid"/>
                    </a:lnBlToTr>
                    <a:solidFill>
                      <a:srgbClr val="0076BA"/>
                    </a:solidFill>
                  </a:tcPr>
                </a:tc>
                <a:tc>
                  <a:txBody>
                    <a:bodyPr/>
                    <a:lstStyle/>
                    <a:p>
                      <a:r>
                        <a:rPr lang="zh-CN" altLang="en-US" dirty="0" smtClean="0">
                          <a:latin typeface="Skia" charset="0"/>
                          <a:ea typeface="Skia" charset="0"/>
                          <a:cs typeface="Skia" charset="0"/>
                        </a:rPr>
                        <a:t>林肯</a:t>
                      </a:r>
                      <a:r>
                        <a:rPr lang="en-US" altLang="zh-CN" dirty="0" smtClean="0">
                          <a:latin typeface="Skia" charset="0"/>
                          <a:ea typeface="Skia" charset="0"/>
                          <a:cs typeface="Skia" charset="0"/>
                        </a:rPr>
                        <a:t>4S</a:t>
                      </a:r>
                      <a:r>
                        <a:rPr lang="zh-CN" altLang="en-US" dirty="0" smtClean="0">
                          <a:latin typeface="Skia" charset="0"/>
                          <a:ea typeface="Skia" charset="0"/>
                          <a:cs typeface="Skia" charset="0"/>
                        </a:rPr>
                        <a:t>店提供三包和质保</a:t>
                      </a:r>
                      <a:endParaRPr lang="zh-CN" altLang="en-US" dirty="0">
                        <a:latin typeface="Skia" charset="0"/>
                        <a:ea typeface="Skia" charset="0"/>
                        <a:cs typeface="Skia" charset="0"/>
                      </a:endParaRPr>
                    </a:p>
                  </a:txBody>
                  <a:tcPr anchor="ctr">
                    <a:lnL w="12700" cap="flat">
                      <a:noFill/>
                      <a:miter lim="400000"/>
                    </a:lnL>
                    <a:lnR w="12700" cap="flat">
                      <a:noFill/>
                      <a:miter lim="400000"/>
                    </a:lnR>
                    <a:lnT w="12700" cap="flat">
                      <a:noFill/>
                      <a:miter lim="400000"/>
                    </a:lnT>
                    <a:lnB w="12700" cap="flat">
                      <a:noFill/>
                      <a:miter lim="400000"/>
                    </a:lnB>
                    <a:lnTlToBr w="12700" cmpd="sng">
                      <a:noFill/>
                      <a:prstDash val="solid"/>
                    </a:lnTlToBr>
                    <a:lnBlToTr w="12700" cmpd="sng">
                      <a:noFill/>
                      <a:prstDash val="solid"/>
                    </a:lnBlToTr>
                  </a:tcPr>
                </a:tc>
                <a:tc>
                  <a:txBody>
                    <a:bodyPr/>
                    <a:lstStyle/>
                    <a:p>
                      <a:r>
                        <a:rPr lang="en-US" altLang="zh-CN" dirty="0" smtClean="0">
                          <a:latin typeface="Skia" charset="0"/>
                          <a:ea typeface="Skia" charset="0"/>
                          <a:cs typeface="Skia" charset="0"/>
                        </a:rPr>
                        <a:t>PICC</a:t>
                      </a:r>
                      <a:r>
                        <a:rPr lang="zh-CN" altLang="en-US" dirty="0" smtClean="0">
                          <a:latin typeface="Skia" charset="0"/>
                          <a:ea typeface="Skia" charset="0"/>
                          <a:cs typeface="Skia" charset="0"/>
                        </a:rPr>
                        <a:t>与海淘车的合作三包业务</a:t>
                      </a:r>
                      <a:endParaRPr lang="zh-CN" altLang="en-US" dirty="0">
                        <a:latin typeface="Skia" charset="0"/>
                        <a:ea typeface="Skia" charset="0"/>
                        <a:cs typeface="Skia" charset="0"/>
                      </a:endParaRPr>
                    </a:p>
                  </a:txBody>
                  <a:tcPr anchor="ctr">
                    <a:lnL w="12700" cap="flat">
                      <a:noFill/>
                      <a:miter lim="400000"/>
                    </a:lnL>
                    <a:lnR w="12700" cap="flat">
                      <a:noFill/>
                      <a:miter lim="400000"/>
                    </a:lnR>
                    <a:lnT w="12700" cap="flat">
                      <a:noFill/>
                      <a:miter lim="400000"/>
                    </a:lnT>
                    <a:lnB w="12700" cap="flat">
                      <a:noFill/>
                      <a:miter lim="400000"/>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zh-CN" altLang="en-US" dirty="0" smtClean="0">
                          <a:latin typeface="Skia" charset="0"/>
                          <a:ea typeface="Skia" charset="0"/>
                          <a:cs typeface="Skia" charset="0"/>
                        </a:rPr>
                        <a:t>个人自行平行</a:t>
                      </a:r>
                      <a:r>
                        <a:rPr lang="zh-CN" altLang="en-US" dirty="0" smtClean="0">
                          <a:latin typeface="Skia" charset="0"/>
                          <a:ea typeface="Skia" charset="0"/>
                          <a:cs typeface="Skia" charset="0"/>
                        </a:rPr>
                        <a:t>进口后无三包服务</a:t>
                      </a:r>
                    </a:p>
                  </a:txBody>
                  <a:tcPr anchor="ctr">
                    <a:lnL w="12700" cap="flat">
                      <a:noFill/>
                      <a:miter lim="400000"/>
                    </a:lnL>
                    <a:lnR w="12700" cap="flat">
                      <a:noFill/>
                      <a:miter lim="400000"/>
                    </a:lnR>
                    <a:lnT w="12700" cap="flat">
                      <a:noFill/>
                      <a:miter lim="400000"/>
                    </a:lnT>
                    <a:lnB w="12700" cap="flat">
                      <a:noFill/>
                      <a:miter lim="400000"/>
                    </a:lnB>
                    <a:lnTlToBr w="12700" cmpd="sng">
                      <a:noFill/>
                      <a:prstDash val="solid"/>
                    </a:lnTlToBr>
                    <a:lnBlToTr w="12700" cmpd="sng">
                      <a:noFill/>
                      <a:prstDash val="solid"/>
                    </a:lnBlToTr>
                  </a:tcPr>
                </a:tc>
              </a:tr>
              <a:tr h="1512757">
                <a:tc gridSpan="4">
                  <a:txBody>
                    <a:bodyPr/>
                    <a:lstStyle/>
                    <a:p>
                      <a:pPr marL="285750" indent="-285750" algn="l">
                        <a:buFont typeface="Arial" charset="0"/>
                        <a:buChar char="•"/>
                      </a:pPr>
                      <a:r>
                        <a:rPr lang="zh-CN" altLang="en-US" baseline="0" dirty="0" smtClean="0">
                          <a:latin typeface="Skia" charset="0"/>
                          <a:ea typeface="Skia" charset="0"/>
                          <a:cs typeface="Skia" charset="0"/>
                        </a:rPr>
                        <a:t>车型选择</a:t>
                      </a:r>
                      <a:r>
                        <a:rPr lang="en-US" altLang="zh-CN" baseline="0" dirty="0" smtClean="0">
                          <a:latin typeface="Skia" charset="0"/>
                          <a:ea typeface="Skia" charset="0"/>
                          <a:cs typeface="Skia" charset="0"/>
                        </a:rPr>
                        <a:t>:</a:t>
                      </a:r>
                      <a:r>
                        <a:rPr lang="zh-CN" altLang="en-US" baseline="0" dirty="0" smtClean="0">
                          <a:latin typeface="Skia" charset="0"/>
                          <a:ea typeface="Skia" charset="0"/>
                          <a:cs typeface="Skia" charset="0"/>
                        </a:rPr>
                        <a:t> 中规提供的选择和车型相较于平行进口车而言较少</a:t>
                      </a:r>
                      <a:r>
                        <a:rPr lang="en-US" altLang="zh-CN" baseline="0" dirty="0" smtClean="0">
                          <a:latin typeface="Skia" charset="0"/>
                          <a:ea typeface="Skia" charset="0"/>
                          <a:cs typeface="Skia" charset="0"/>
                        </a:rPr>
                        <a:t>,</a:t>
                      </a:r>
                      <a:r>
                        <a:rPr lang="zh-CN" altLang="en-US" baseline="0" dirty="0" smtClean="0">
                          <a:latin typeface="Skia" charset="0"/>
                          <a:ea typeface="Skia" charset="0"/>
                          <a:cs typeface="Skia" charset="0"/>
                        </a:rPr>
                        <a:t> 只有标准轴距版</a:t>
                      </a:r>
                      <a:r>
                        <a:rPr lang="en-US" altLang="zh-CN" baseline="0" dirty="0" smtClean="0">
                          <a:latin typeface="Skia" charset="0"/>
                          <a:ea typeface="Skia" charset="0"/>
                          <a:cs typeface="Skia" charset="0"/>
                        </a:rPr>
                        <a:t>,</a:t>
                      </a:r>
                      <a:r>
                        <a:rPr lang="zh-CN" altLang="en-US" baseline="0" dirty="0" smtClean="0">
                          <a:latin typeface="Skia" charset="0"/>
                          <a:ea typeface="Skia" charset="0"/>
                          <a:cs typeface="Skia" charset="0"/>
                        </a:rPr>
                        <a:t> 无加长版</a:t>
                      </a:r>
                      <a:r>
                        <a:rPr lang="en-US" altLang="zh-CN" baseline="0" dirty="0" smtClean="0">
                          <a:latin typeface="Skia" charset="0"/>
                          <a:ea typeface="Skia" charset="0"/>
                          <a:cs typeface="Skia" charset="0"/>
                        </a:rPr>
                        <a:t>.</a:t>
                      </a:r>
                      <a:r>
                        <a:rPr lang="zh-CN" altLang="en-US" baseline="0" dirty="0" smtClean="0">
                          <a:latin typeface="Skia" charset="0"/>
                          <a:ea typeface="Skia" charset="0"/>
                          <a:cs typeface="Skia" charset="0"/>
                        </a:rPr>
                        <a:t> 美规车还有更多配置</a:t>
                      </a:r>
                      <a:r>
                        <a:rPr lang="en-US" altLang="zh-CN" baseline="0" dirty="0" smtClean="0">
                          <a:latin typeface="Skia" charset="0"/>
                          <a:ea typeface="Skia" charset="0"/>
                          <a:cs typeface="Skia" charset="0"/>
                        </a:rPr>
                        <a:t>,</a:t>
                      </a:r>
                      <a:r>
                        <a:rPr lang="zh-CN" altLang="en-US" baseline="0" dirty="0" smtClean="0">
                          <a:latin typeface="Skia" charset="0"/>
                          <a:ea typeface="Skia" charset="0"/>
                          <a:cs typeface="Skia" charset="0"/>
                        </a:rPr>
                        <a:t> 可以定制</a:t>
                      </a:r>
                      <a:r>
                        <a:rPr lang="en-US" altLang="zh-CN" baseline="0" dirty="0" smtClean="0">
                          <a:latin typeface="Skia" charset="0"/>
                          <a:ea typeface="Skia" charset="0"/>
                          <a:cs typeface="Skia" charset="0"/>
                        </a:rPr>
                        <a:t>.</a:t>
                      </a:r>
                      <a:endParaRPr lang="en-US" altLang="zh-CN" baseline="0" dirty="0" smtClean="0">
                        <a:latin typeface="Skia" charset="0"/>
                        <a:ea typeface="Skia" charset="0"/>
                        <a:cs typeface="Skia" charset="0"/>
                      </a:endParaRPr>
                    </a:p>
                    <a:p>
                      <a:pPr marL="285750" indent="-285750" algn="l">
                        <a:buFont typeface="Arial" charset="0"/>
                        <a:buChar char="•"/>
                      </a:pPr>
                      <a:r>
                        <a:rPr lang="zh-CN" altLang="en-US" baseline="0" dirty="0" smtClean="0">
                          <a:latin typeface="Skia" charset="0"/>
                          <a:ea typeface="Skia" charset="0"/>
                          <a:cs typeface="Skia" charset="0"/>
                        </a:rPr>
                        <a:t>价格</a:t>
                      </a:r>
                      <a:r>
                        <a:rPr lang="en-US" altLang="zh-CN" baseline="0" dirty="0" smtClean="0">
                          <a:latin typeface="Skia" charset="0"/>
                          <a:ea typeface="Skia" charset="0"/>
                          <a:cs typeface="Skia" charset="0"/>
                        </a:rPr>
                        <a:t>:</a:t>
                      </a:r>
                      <a:r>
                        <a:rPr lang="zh-CN" altLang="en-US" baseline="0" dirty="0" smtClean="0">
                          <a:latin typeface="Skia" charset="0"/>
                          <a:ea typeface="Skia" charset="0"/>
                          <a:cs typeface="Skia" charset="0"/>
                        </a:rPr>
                        <a:t> 平行进口车价格便宜幅度为</a:t>
                      </a:r>
                      <a:r>
                        <a:rPr lang="en-US" altLang="zh-CN" baseline="0" dirty="0" smtClean="0">
                          <a:latin typeface="Skia" charset="0"/>
                          <a:ea typeface="Skia" charset="0"/>
                          <a:cs typeface="Skia" charset="0"/>
                        </a:rPr>
                        <a:t>6.91%-8.47%.</a:t>
                      </a:r>
                    </a:p>
                    <a:p>
                      <a:pPr marL="285750" indent="-285750" algn="l">
                        <a:buFont typeface="Arial" charset="0"/>
                        <a:buChar char="•"/>
                      </a:pPr>
                      <a:r>
                        <a:rPr lang="zh-CN" altLang="en-US" dirty="0" smtClean="0">
                          <a:latin typeface="Skia" charset="0"/>
                          <a:ea typeface="Skia" charset="0"/>
                          <a:cs typeface="Skia" charset="0"/>
                        </a:rPr>
                        <a:t>质保</a:t>
                      </a:r>
                      <a:r>
                        <a:rPr lang="en-US" altLang="zh-CN" dirty="0" smtClean="0">
                          <a:latin typeface="Skia" charset="0"/>
                          <a:ea typeface="Skia" charset="0"/>
                          <a:cs typeface="Skia" charset="0"/>
                        </a:rPr>
                        <a:t>:</a:t>
                      </a:r>
                      <a:r>
                        <a:rPr lang="zh-CN" altLang="en-US" dirty="0" smtClean="0">
                          <a:latin typeface="Skia" charset="0"/>
                          <a:ea typeface="Skia" charset="0"/>
                          <a:cs typeface="Skia" charset="0"/>
                        </a:rPr>
                        <a:t> 中规提供的是</a:t>
                      </a:r>
                      <a:r>
                        <a:rPr lang="en-US" altLang="zh-CN" dirty="0" smtClean="0">
                          <a:latin typeface="Skia" charset="0"/>
                          <a:ea typeface="Skia" charset="0"/>
                          <a:cs typeface="Skia" charset="0"/>
                        </a:rPr>
                        <a:t>4S</a:t>
                      </a:r>
                      <a:r>
                        <a:rPr lang="zh-CN" altLang="en-US" dirty="0" smtClean="0">
                          <a:latin typeface="Skia" charset="0"/>
                          <a:ea typeface="Skia" charset="0"/>
                          <a:cs typeface="Skia" charset="0"/>
                        </a:rPr>
                        <a:t>经销商质保</a:t>
                      </a:r>
                      <a:r>
                        <a:rPr lang="en-US" altLang="zh-CN" dirty="0" smtClean="0">
                          <a:latin typeface="Skia" charset="0"/>
                          <a:ea typeface="Skia" charset="0"/>
                          <a:cs typeface="Skia" charset="0"/>
                        </a:rPr>
                        <a:t>,</a:t>
                      </a:r>
                      <a:r>
                        <a:rPr lang="zh-CN" altLang="en-US" dirty="0" smtClean="0">
                          <a:latin typeface="Skia" charset="0"/>
                          <a:ea typeface="Skia" charset="0"/>
                          <a:cs typeface="Skia" charset="0"/>
                        </a:rPr>
                        <a:t> 平行进口车通过与保险公司合作提供三包服务</a:t>
                      </a:r>
                      <a:r>
                        <a:rPr lang="en-US" altLang="zh-CN" dirty="0" smtClean="0">
                          <a:latin typeface="Skia" charset="0"/>
                          <a:ea typeface="Skia" charset="0"/>
                          <a:cs typeface="Skia" charset="0"/>
                        </a:rPr>
                        <a:t>.</a:t>
                      </a:r>
                    </a:p>
                  </a:txBody>
                  <a:tcPr anchor="ctr">
                    <a:lnL w="12700" cap="flat">
                      <a:noFill/>
                      <a:miter lim="400000"/>
                    </a:lnL>
                    <a:lnR w="12700" cap="flat">
                      <a:noFill/>
                      <a:miter lim="400000"/>
                    </a:lnR>
                    <a:lnT w="12700" cap="flat">
                      <a:noFill/>
                      <a:miter lim="400000"/>
                    </a:lnT>
                    <a:lnB w="12700" cap="flat">
                      <a:noFill/>
                      <a:miter lim="400000"/>
                    </a:lnB>
                    <a:lnTlToBr w="12700" cmpd="sng">
                      <a:noFill/>
                      <a:prstDash val="solid"/>
                    </a:lnTlToBr>
                    <a:lnBlToTr w="12700" cmpd="sng">
                      <a:noFill/>
                      <a:prstDash val="solid"/>
                    </a:lnBlToTr>
                    <a:solidFill>
                      <a:schemeClr val="bg1"/>
                    </a:solidFill>
                  </a:tcPr>
                </a:tc>
                <a:tc hMerge="1">
                  <a:txBody>
                    <a:bodyPr/>
                    <a:lstStyle/>
                    <a:p>
                      <a:endParaRPr lang="zh-CN" altLang="en-US" dirty="0">
                        <a:latin typeface="Skia" charset="0"/>
                        <a:ea typeface="Skia" charset="0"/>
                        <a:cs typeface="Skia" charset="0"/>
                      </a:endParaRPr>
                    </a:p>
                  </a:txBody>
                  <a:tcPr anchor="ctr">
                    <a:lnL w="12700" cap="flat">
                      <a:noFill/>
                      <a:miter lim="400000"/>
                    </a:lnL>
                    <a:lnR w="12700" cap="flat">
                      <a:noFill/>
                      <a:miter lim="400000"/>
                    </a:lnR>
                    <a:lnT w="12700" cap="flat">
                      <a:noFill/>
                      <a:miter lim="400000"/>
                    </a:lnT>
                    <a:lnB w="12700" cap="flat">
                      <a:noFill/>
                      <a:miter lim="400000"/>
                    </a:lnB>
                    <a:lnTlToBr w="12700" cmpd="sng">
                      <a:noFill/>
                      <a:prstDash val="solid"/>
                    </a:lnTlToBr>
                    <a:lnBlToTr w="12700" cmpd="sng">
                      <a:noFill/>
                      <a:prstDash val="solid"/>
                    </a:lnBlToTr>
                  </a:tcPr>
                </a:tc>
                <a:tc hMerge="1">
                  <a:txBody>
                    <a:bodyPr/>
                    <a:lstStyle/>
                    <a:p>
                      <a:endParaRPr lang="zh-CN" altLang="en-US">
                        <a:latin typeface="Skia" charset="0"/>
                        <a:ea typeface="Skia" charset="0"/>
                        <a:cs typeface="Skia" charset="0"/>
                      </a:endParaRPr>
                    </a:p>
                  </a:txBody>
                  <a:tcPr anchor="ctr">
                    <a:lnL w="12700" cap="flat">
                      <a:noFill/>
                      <a:miter lim="400000"/>
                    </a:lnL>
                    <a:lnR w="12700" cap="flat">
                      <a:noFill/>
                      <a:miter lim="400000"/>
                    </a:lnR>
                    <a:lnT w="12700" cap="flat">
                      <a:noFill/>
                      <a:miter lim="400000"/>
                    </a:lnT>
                    <a:lnB w="12700" cap="flat">
                      <a:noFill/>
                      <a:miter lim="400000"/>
                    </a:lnB>
                    <a:lnTlToBr w="12700" cmpd="sng">
                      <a:noFill/>
                      <a:prstDash val="solid"/>
                    </a:lnTlToBr>
                    <a:lnBlToTr w="12700" cmpd="sng">
                      <a:noFill/>
                      <a:prstDash val="solid"/>
                    </a:lnBlToTr>
                  </a:tcPr>
                </a:tc>
                <a:tc hMerge="1">
                  <a:txBody>
                    <a:bodyPr/>
                    <a:lstStyle/>
                    <a:p>
                      <a:endParaRPr lang="zh-CN" altLang="en-US" dirty="0">
                        <a:latin typeface="Skia" charset="0"/>
                        <a:ea typeface="Skia" charset="0"/>
                        <a:cs typeface="Skia" charset="0"/>
                      </a:endParaRPr>
                    </a:p>
                  </a:txBody>
                  <a:tcPr anchor="ctr">
                    <a:lnL w="12700" cap="flat">
                      <a:noFill/>
                      <a:miter lim="400000"/>
                    </a:lnL>
                    <a:lnR w="12700" cap="flat">
                      <a:noFill/>
                      <a:miter lim="400000"/>
                    </a:lnR>
                    <a:lnT w="12700" cap="flat">
                      <a:noFill/>
                      <a:miter lim="400000"/>
                    </a:lnT>
                    <a:lnB w="12700" cap="flat">
                      <a:noFill/>
                      <a:miter lim="400000"/>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39462826"/>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国家鼓励和扶持"/>
          <p:cNvSpPr txBox="1">
            <a:spLocks noGrp="1"/>
          </p:cNvSpPr>
          <p:nvPr>
            <p:ph type="title"/>
          </p:nvPr>
        </p:nvSpPr>
        <p:spPr>
          <a:prstGeom prst="rect">
            <a:avLst/>
          </a:prstGeom>
        </p:spPr>
        <p:txBody>
          <a:bodyPr/>
          <a:lstStyle/>
          <a:p>
            <a:r>
              <a:t>国家鼓励和扶持</a:t>
            </a:r>
          </a:p>
        </p:txBody>
      </p:sp>
      <p:sp>
        <p:nvSpPr>
          <p:cNvPr id="168" name="2015年年底, 国家认监委发布《关于自贸区平行进口汽车CCC认证改个试点措施的公告》, 出台放宽制造商品牌授权文件要求,放宽非量产车认证模式数量限制, 简化工厂检查要求等三项重要改革措施, 从而简化了平行进口汽车3C认证流程.…"/>
          <p:cNvSpPr txBox="1">
            <a:spLocks noGrp="1"/>
          </p:cNvSpPr>
          <p:nvPr>
            <p:ph type="body" idx="1"/>
          </p:nvPr>
        </p:nvSpPr>
        <p:spPr>
          <a:prstGeom prst="rect">
            <a:avLst/>
          </a:prstGeom>
        </p:spPr>
        <p:txBody>
          <a:bodyPr/>
          <a:lstStyle/>
          <a:p>
            <a:pPr marL="395604" indent="-395604" defTabSz="519937">
              <a:spcBef>
                <a:spcPts val="3700"/>
              </a:spcBef>
              <a:defRPr sz="2848"/>
            </a:pPr>
            <a:r>
              <a:t>2015年年底, 国家认监委发布《关于自贸区平行进口汽车CCC认证改个试点措施的公告》, 出台</a:t>
            </a:r>
            <a:r>
              <a:rPr>
                <a:solidFill>
                  <a:schemeClr val="accent5">
                    <a:lumOff val="-29866"/>
                  </a:schemeClr>
                </a:solidFill>
              </a:rPr>
              <a:t>放宽制造商品牌授权文件要求,放宽非量产车认证模式数量限制, 简化工厂检查要求</a:t>
            </a:r>
            <a:r>
              <a:t>等三项重要改革措施, 从而简化了平行进口汽车3C认证流程.</a:t>
            </a:r>
          </a:p>
          <a:p>
            <a:pPr marL="395604" indent="-395604" defTabSz="519937">
              <a:spcBef>
                <a:spcPts val="3700"/>
              </a:spcBef>
              <a:defRPr sz="2848"/>
            </a:pPr>
            <a:r>
              <a:t>2016年年初, 国家商务部, 工信部, 公安部, 环保部, 交通部, 海关总署, 质检总局和认监委联合发布《关于促进汽车平行进口试点的若干意见》, 加快推动汽车平行进口试点政策措施落地. 意见明确</a:t>
            </a:r>
            <a:r>
              <a:rPr>
                <a:solidFill>
                  <a:schemeClr val="accent5">
                    <a:lumOff val="-29866"/>
                  </a:schemeClr>
                </a:solidFill>
              </a:rPr>
              <a:t>简化汽车自动进口许可证申领管理制度; 提出深化平行进口汽车强制性产品认证改革; 要求进一步提高汽车平行进口贸易便利化水平; 明确积极推动平行进口汽车环保和维修信息公开; 加强平行进口汽车注册登记管理服务</a:t>
            </a:r>
            <a:r>
              <a:t>.</a:t>
            </a: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双积分政策—行业利好"/>
          <p:cNvSpPr txBox="1">
            <a:spLocks noGrp="1"/>
          </p:cNvSpPr>
          <p:nvPr>
            <p:ph type="title"/>
          </p:nvPr>
        </p:nvSpPr>
        <p:spPr>
          <a:prstGeom prst="rect">
            <a:avLst/>
          </a:prstGeom>
        </p:spPr>
        <p:txBody>
          <a:bodyPr/>
          <a:lstStyle/>
          <a:p>
            <a:r>
              <a:t>双积分政策—行业利好</a:t>
            </a:r>
          </a:p>
        </p:txBody>
      </p:sp>
      <p:sp>
        <p:nvSpPr>
          <p:cNvPr id="171" name="2017年8月16日, 国家工业和信息化部通过了《乘用车企业平均燃料消耗量与新能源汽车积分并行管理办法》, 也就是俗称的双积分政策.…"/>
          <p:cNvSpPr txBox="1">
            <a:spLocks noGrp="1"/>
          </p:cNvSpPr>
          <p:nvPr>
            <p:ph type="body" idx="1"/>
          </p:nvPr>
        </p:nvSpPr>
        <p:spPr>
          <a:prstGeom prst="rect">
            <a:avLst/>
          </a:prstGeom>
        </p:spPr>
        <p:txBody>
          <a:bodyPr/>
          <a:lstStyle/>
          <a:p>
            <a:pPr marL="435609" indent="-435609" defTabSz="572516">
              <a:spcBef>
                <a:spcPts val="4100"/>
              </a:spcBef>
              <a:defRPr sz="3136"/>
            </a:pPr>
            <a:r>
              <a:t>2017年8月16日, 国家工业和信息化部通过了《乘用车企业平均燃料消耗量与新能源汽车积分并行管理办法》, 也就是俗称的双积分政策.</a:t>
            </a:r>
          </a:p>
          <a:p>
            <a:pPr marL="435609" indent="-435609" defTabSz="572516">
              <a:spcBef>
                <a:spcPts val="4100"/>
              </a:spcBef>
              <a:defRPr sz="3136"/>
            </a:pPr>
            <a:r>
              <a:t>其中第二章第十二条规定, </a:t>
            </a:r>
            <a:r>
              <a:rPr>
                <a:solidFill>
                  <a:schemeClr val="accent5">
                    <a:lumOff val="-29866"/>
                  </a:schemeClr>
                </a:solidFill>
              </a:rPr>
              <a:t>未获境外乘用车生产企业授权的进口乘用车供应企业按照前款的规定管理，并自2019年度起实施企业平均燃料消耗量积分核算；但是，核算年度进口量2000辆以下的，暂不实施积分核算。</a:t>
            </a:r>
          </a:p>
          <a:p>
            <a:pPr marL="435609" indent="-435609" defTabSz="572516">
              <a:spcBef>
                <a:spcPts val="4100"/>
              </a:spcBef>
              <a:defRPr sz="3136"/>
            </a:pPr>
            <a:r>
              <a:t>在现阶段, 绝大多数平行进口车经销商的年进口量都不超过2000辆, 不会受到双积分政策的限制.</a:t>
            </a: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平行进口车”合法化”"/>
          <p:cNvSpPr txBox="1">
            <a:spLocks noGrp="1"/>
          </p:cNvSpPr>
          <p:nvPr>
            <p:ph type="title"/>
          </p:nvPr>
        </p:nvSpPr>
        <p:spPr>
          <a:prstGeom prst="rect">
            <a:avLst/>
          </a:prstGeom>
        </p:spPr>
        <p:txBody>
          <a:bodyPr/>
          <a:lstStyle/>
          <a:p>
            <a:r>
              <a:rPr dirty="0"/>
              <a:t>平行进口车”合法化”</a:t>
            </a:r>
          </a:p>
        </p:txBody>
      </p:sp>
      <p:sp>
        <p:nvSpPr>
          <p:cNvPr id="123" name="平行进口车是指经过专业渠道直接从海外市场购买, 并引入中国市场销售的汽车.。在2014年8月之前，平行进口车一直处于灰色地带, 类似于俗称的”水货”和”代购”。…"/>
          <p:cNvSpPr txBox="1">
            <a:spLocks noGrp="1"/>
          </p:cNvSpPr>
          <p:nvPr>
            <p:ph type="body" idx="1"/>
          </p:nvPr>
        </p:nvSpPr>
        <p:spPr>
          <a:prstGeom prst="rect">
            <a:avLst/>
          </a:prstGeom>
        </p:spPr>
        <p:txBody>
          <a:bodyPr/>
          <a:lstStyle/>
          <a:p>
            <a:r>
              <a:t>平行进口车是指经过专业渠道直接从海外市场购买, 并引入中国市场销售的汽车.。在2014年8月之前，平行进口车一直处于灰色地带, 类似于俗称的”水货”和”代购”。</a:t>
            </a:r>
          </a:p>
          <a:p>
            <a:r>
              <a:t>2014年8月1日, 国家工商行政管理总局发布了《工商总局关于停止实施汽车总经销商和汽车品牌授权经销商备案工作的公告》。</a:t>
            </a:r>
            <a:r>
              <a:rPr>
                <a:solidFill>
                  <a:schemeClr val="accent5">
                    <a:hueOff val="-82419"/>
                    <a:satOff val="-9513"/>
                    <a:lumOff val="-16343"/>
                  </a:schemeClr>
                </a:solidFill>
              </a:rPr>
              <a:t>平行进口车经销商不再受备案制度限制，完全合法化。</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平行进口车试点企业"/>
          <p:cNvSpPr txBox="1">
            <a:spLocks noGrp="1"/>
          </p:cNvSpPr>
          <p:nvPr>
            <p:ph type="title"/>
          </p:nvPr>
        </p:nvSpPr>
        <p:spPr>
          <a:prstGeom prst="rect">
            <a:avLst/>
          </a:prstGeom>
        </p:spPr>
        <p:txBody>
          <a:bodyPr/>
          <a:lstStyle/>
          <a:p>
            <a:r>
              <a:t>平行进口车试点企业</a:t>
            </a:r>
          </a:p>
        </p:txBody>
      </p:sp>
      <p:sp>
        <p:nvSpPr>
          <p:cNvPr id="174" name="截至2017年9月, 全国共批复平行进口汽车试点企业111家, 其中上海28家, 天津40家, 广州13家, 福建18家, 新疆7家, 大连5家. 唯一内陆平行进口汽车试点城市成都在2017年7月表示首批试点企业将不超过5家.…"/>
          <p:cNvSpPr txBox="1">
            <a:spLocks noGrp="1"/>
          </p:cNvSpPr>
          <p:nvPr>
            <p:ph type="body" idx="1"/>
          </p:nvPr>
        </p:nvSpPr>
        <p:spPr>
          <a:prstGeom prst="rect">
            <a:avLst/>
          </a:prstGeom>
        </p:spPr>
        <p:txBody>
          <a:bodyPr/>
          <a:lstStyle/>
          <a:p>
            <a:r>
              <a:rPr dirty="0"/>
              <a:t>截至2017年9月, 全国共批复平行进口汽车试点企业</a:t>
            </a:r>
            <a:r>
              <a:rPr dirty="0">
                <a:solidFill>
                  <a:schemeClr val="accent5">
                    <a:lumOff val="-29866"/>
                  </a:schemeClr>
                </a:solidFill>
              </a:rPr>
              <a:t>111</a:t>
            </a:r>
            <a:r>
              <a:rPr dirty="0"/>
              <a:t>家, 其中上海28家, 天津40家, 广州13家, 福建18家, 新疆7家, 大连5家. 唯一内陆平行进口汽车试点城市成都在2017年7月表示首批试点企业将不超过5家.</a:t>
            </a:r>
          </a:p>
          <a:p>
            <a:r>
              <a:rPr dirty="0"/>
              <a:t>在111家试点企业中, 依托于天津港的优势, 天津</a:t>
            </a:r>
            <a:r>
              <a:rPr dirty="0">
                <a:solidFill>
                  <a:schemeClr val="accent5">
                    <a:lumOff val="-29866"/>
                  </a:schemeClr>
                </a:solidFill>
              </a:rPr>
              <a:t>9</a:t>
            </a:r>
            <a:r>
              <a:rPr dirty="0"/>
              <a:t>家企业占据了进口额排行榜Top10, </a:t>
            </a:r>
            <a:r>
              <a:rPr dirty="0">
                <a:solidFill>
                  <a:schemeClr val="accent5">
                    <a:lumOff val="-29866"/>
                  </a:schemeClr>
                </a:solidFill>
              </a:rPr>
              <a:t>17</a:t>
            </a:r>
            <a:r>
              <a:rPr dirty="0"/>
              <a:t>家企业占据了进口额排行榜Top20.</a:t>
            </a: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天津平行进口车试点平台和企业申请条件(第二批最新要求)"/>
          <p:cNvSpPr txBox="1">
            <a:spLocks noGrp="1"/>
          </p:cNvSpPr>
          <p:nvPr>
            <p:ph type="title"/>
          </p:nvPr>
        </p:nvSpPr>
        <p:spPr>
          <a:prstGeom prst="rect">
            <a:avLst/>
          </a:prstGeom>
        </p:spPr>
        <p:txBody>
          <a:bodyPr/>
          <a:lstStyle>
            <a:lvl1pPr defTabSz="420624">
              <a:defRPr sz="5760"/>
            </a:lvl1pPr>
          </a:lstStyle>
          <a:p>
            <a:r>
              <a:t>天津平行进口车试点平台和企业申请条件(第二批最新要求)</a:t>
            </a:r>
          </a:p>
        </p:txBody>
      </p:sp>
      <p:graphicFrame>
        <p:nvGraphicFramePr>
          <p:cNvPr id="177" name="表格"/>
          <p:cNvGraphicFramePr/>
          <p:nvPr/>
        </p:nvGraphicFramePr>
        <p:xfrm>
          <a:off x="1130300" y="2597150"/>
          <a:ext cx="10744199" cy="6286500"/>
        </p:xfrm>
        <a:graphic>
          <a:graphicData uri="http://schemas.openxmlformats.org/drawingml/2006/table">
            <a:tbl>
              <a:tblPr firstRow="1" firstCol="1" bandRow="1">
                <a:tableStyleId>{4C3C2611-4C71-4FC5-86AE-919BDF0F9419}</a:tableStyleId>
              </a:tblPr>
              <a:tblGrid>
                <a:gridCol w="2358032"/>
                <a:gridCol w="4099173"/>
                <a:gridCol w="4286994"/>
              </a:tblGrid>
              <a:tr h="1571625">
                <a:tc>
                  <a:txBody>
                    <a:bodyPr/>
                    <a:lstStyle/>
                    <a:p>
                      <a:pPr defTabSz="914400">
                        <a:defRPr sz="1500">
                          <a:sym typeface="Helvetica Neue"/>
                        </a:defRPr>
                      </a:pPr>
                      <a:endParaRPr/>
                    </a:p>
                  </a:txBody>
                  <a:tcPr marL="50800" marR="50800" marT="50800" marB="50800" anchor="ctr" horzOverflow="overflow"/>
                </a:tc>
                <a:tc>
                  <a:txBody>
                    <a:bodyPr/>
                    <a:lstStyle/>
                    <a:p>
                      <a:pPr defTabSz="914400">
                        <a:defRPr sz="1800" b="0">
                          <a:solidFill>
                            <a:srgbClr val="000000"/>
                          </a:solidFill>
                        </a:defRPr>
                      </a:pPr>
                      <a:r>
                        <a:rPr sz="1500" b="1">
                          <a:solidFill>
                            <a:srgbClr val="FFFFFF"/>
                          </a:solidFill>
                          <a:sym typeface="Helvetica Neue"/>
                        </a:rPr>
                        <a:t>试点平台</a:t>
                      </a:r>
                    </a:p>
                  </a:txBody>
                  <a:tcPr marL="50800" marR="50800" marT="50800" marB="50800" anchor="ctr" horzOverflow="overflow"/>
                </a:tc>
                <a:tc>
                  <a:txBody>
                    <a:bodyPr/>
                    <a:lstStyle/>
                    <a:p>
                      <a:pPr defTabSz="914400">
                        <a:defRPr sz="1800" b="0">
                          <a:solidFill>
                            <a:srgbClr val="000000"/>
                          </a:solidFill>
                        </a:defRPr>
                      </a:pPr>
                      <a:r>
                        <a:rPr sz="1500" b="1">
                          <a:solidFill>
                            <a:srgbClr val="FFFFFF"/>
                          </a:solidFill>
                          <a:sym typeface="Helvetica Neue"/>
                        </a:rPr>
                        <a:t>试点企业</a:t>
                      </a:r>
                    </a:p>
                  </a:txBody>
                  <a:tcPr marL="50800" marR="50800" marT="50800" marB="50800" anchor="ctr" horzOverflow="overflow"/>
                </a:tc>
              </a:tr>
              <a:tr h="1571625">
                <a:tc>
                  <a:txBody>
                    <a:bodyPr/>
                    <a:lstStyle/>
                    <a:p>
                      <a:pPr defTabSz="914400">
                        <a:defRPr sz="1800" b="0">
                          <a:solidFill>
                            <a:srgbClr val="000000"/>
                          </a:solidFill>
                        </a:defRPr>
                      </a:pPr>
                      <a:r>
                        <a:rPr sz="1500" b="1">
                          <a:solidFill>
                            <a:srgbClr val="FFFFFF"/>
                          </a:solidFill>
                          <a:sym typeface="Helvetica Neue"/>
                        </a:rPr>
                        <a:t>企业实力</a:t>
                      </a:r>
                    </a:p>
                  </a:txBody>
                  <a:tcPr marL="50800" marR="50800" marT="50800" marB="50800" anchor="ctr" horzOverflow="overflow"/>
                </a:tc>
                <a:tc>
                  <a:txBody>
                    <a:bodyPr/>
                    <a:lstStyle/>
                    <a:p>
                      <a:pPr defTabSz="914400">
                        <a:defRPr sz="1500">
                          <a:sym typeface="Helvetica Neue"/>
                        </a:defRPr>
                      </a:pPr>
                      <a:r>
                        <a:t>企业</a:t>
                      </a:r>
                      <a:r>
                        <a:rPr>
                          <a:solidFill>
                            <a:schemeClr val="accent5">
                              <a:lumOff val="-29866"/>
                            </a:schemeClr>
                          </a:solidFill>
                        </a:rPr>
                        <a:t>注册资本不少于5000万元人民币</a:t>
                      </a:r>
                      <a:r>
                        <a:t>，企业</a:t>
                      </a:r>
                      <a:r>
                        <a:rPr>
                          <a:solidFill>
                            <a:schemeClr val="accent5">
                              <a:lumOff val="-29866"/>
                            </a:schemeClr>
                          </a:solidFill>
                        </a:rPr>
                        <a:t>近两年年均汽车销售额不少于5亿元人民币，企业固定资产不少于4亿元人民币</a:t>
                      </a:r>
                      <a:r>
                        <a:t>，在天津市范围内拥有平行进口汽车</a:t>
                      </a:r>
                      <a:r>
                        <a:rPr>
                          <a:solidFill>
                            <a:schemeClr val="accent5">
                              <a:lumOff val="-29866"/>
                            </a:schemeClr>
                          </a:solidFill>
                        </a:rPr>
                        <a:t>销售展示和仓储面积3万平方米以上</a:t>
                      </a:r>
                      <a:r>
                        <a:t>。</a:t>
                      </a:r>
                    </a:p>
                  </a:txBody>
                  <a:tcPr marL="50800" marR="50800" marT="50800" marB="50800" anchor="ctr" horzOverflow="overflow"/>
                </a:tc>
                <a:tc>
                  <a:txBody>
                    <a:bodyPr/>
                    <a:lstStyle/>
                    <a:p>
                      <a:pPr defTabSz="914400">
                        <a:defRPr sz="1500">
                          <a:sym typeface="Helvetica Neue"/>
                        </a:defRPr>
                      </a:pPr>
                      <a:r>
                        <a:t>企业</a:t>
                      </a:r>
                      <a:r>
                        <a:rPr>
                          <a:solidFill>
                            <a:schemeClr val="accent5">
                              <a:lumOff val="-29866"/>
                            </a:schemeClr>
                          </a:solidFill>
                        </a:rPr>
                        <a:t>注册资本不少于2000万元人民币</a:t>
                      </a:r>
                      <a:r>
                        <a:t>，企业或企业投资方</a:t>
                      </a:r>
                      <a:r>
                        <a:rPr>
                          <a:solidFill>
                            <a:schemeClr val="accent5">
                              <a:lumOff val="-29866"/>
                            </a:schemeClr>
                          </a:solidFill>
                        </a:rPr>
                        <a:t>上一财务年度汽车销售额不少于2亿元人民币</a:t>
                      </a:r>
                      <a:r>
                        <a:t>，有与其经营规模相匹配的固定资产或建立的风险保障机制。</a:t>
                      </a:r>
                    </a:p>
                  </a:txBody>
                  <a:tcPr marL="50800" marR="50800" marT="50800" marB="50800" anchor="ctr" horzOverflow="overflow"/>
                </a:tc>
              </a:tr>
              <a:tr h="1571625">
                <a:tc>
                  <a:txBody>
                    <a:bodyPr/>
                    <a:lstStyle/>
                    <a:p>
                      <a:pPr defTabSz="914400">
                        <a:defRPr sz="1800" b="0">
                          <a:solidFill>
                            <a:srgbClr val="000000"/>
                          </a:solidFill>
                        </a:defRPr>
                      </a:pPr>
                      <a:r>
                        <a:rPr sz="1500" b="1">
                          <a:solidFill>
                            <a:srgbClr val="FFFFFF"/>
                          </a:solidFill>
                          <a:sym typeface="Helvetica Neue"/>
                        </a:rPr>
                        <a:t>企业资质</a:t>
                      </a:r>
                    </a:p>
                  </a:txBody>
                  <a:tcPr marL="50800" marR="50800" marT="50800" marB="50800" anchor="ctr" horzOverflow="overflow"/>
                </a:tc>
                <a:tc>
                  <a:txBody>
                    <a:bodyPr/>
                    <a:lstStyle/>
                    <a:p>
                      <a:pPr defTabSz="914400">
                        <a:defRPr sz="1500">
                          <a:sym typeface="Helvetica Neue"/>
                        </a:defRPr>
                      </a:pPr>
                      <a:r>
                        <a:t>企业</a:t>
                      </a:r>
                      <a:r>
                        <a:rPr>
                          <a:solidFill>
                            <a:schemeClr val="accent5">
                              <a:lumOff val="-29866"/>
                            </a:schemeClr>
                          </a:solidFill>
                        </a:rPr>
                        <a:t>具备完善的境外车源采购渠道</a:t>
                      </a:r>
                      <a:r>
                        <a:t>及汽车国内销售和售后维修、服务网络，其售后维修、服务、零部件供应体系具备服务试点平台内会员企业的能力。</a:t>
                      </a:r>
                    </a:p>
                  </a:txBody>
                  <a:tcPr marL="50800" marR="50800" marT="50800" marB="50800" anchor="ctr" horzOverflow="overflow"/>
                </a:tc>
                <a:tc>
                  <a:txBody>
                    <a:bodyPr/>
                    <a:lstStyle/>
                    <a:p>
                      <a:pPr defTabSz="914400">
                        <a:defRPr sz="1500">
                          <a:sym typeface="Helvetica Neue"/>
                        </a:defRPr>
                      </a:pPr>
                      <a:r>
                        <a:rPr>
                          <a:solidFill>
                            <a:schemeClr val="accent5">
                              <a:lumOff val="-29866"/>
                            </a:schemeClr>
                          </a:solidFill>
                        </a:rPr>
                        <a:t>具备与经营规模相适应的境外车源采购渠道</a:t>
                      </a:r>
                      <a:r>
                        <a:t>及汽车售后维修、服务、零部件供应体系。</a:t>
                      </a:r>
                    </a:p>
                  </a:txBody>
                  <a:tcPr marL="50800" marR="50800" marT="50800" marB="50800" anchor="ctr" horzOverflow="overflow"/>
                </a:tc>
              </a:tr>
              <a:tr h="1571625">
                <a:tc>
                  <a:txBody>
                    <a:bodyPr/>
                    <a:lstStyle/>
                    <a:p>
                      <a:pPr defTabSz="914400">
                        <a:defRPr sz="1800" b="0">
                          <a:solidFill>
                            <a:srgbClr val="000000"/>
                          </a:solidFill>
                        </a:defRPr>
                      </a:pPr>
                      <a:r>
                        <a:rPr sz="1500" b="1">
                          <a:solidFill>
                            <a:srgbClr val="FFFFFF"/>
                          </a:solidFill>
                          <a:sym typeface="Helvetica Neue"/>
                        </a:rPr>
                        <a:t>企业信誉及注册地</a:t>
                      </a:r>
                    </a:p>
                  </a:txBody>
                  <a:tcPr marL="50800" marR="50800" marT="50800" marB="50800" anchor="ctr" horzOverflow="overflow"/>
                </a:tc>
                <a:tc gridSpan="2">
                  <a:txBody>
                    <a:bodyPr/>
                    <a:lstStyle/>
                    <a:p>
                      <a:pPr defTabSz="914400">
                        <a:defRPr sz="1500">
                          <a:sym typeface="Helvetica Neue"/>
                        </a:defRPr>
                      </a:pPr>
                      <a:r>
                        <a:rPr>
                          <a:solidFill>
                            <a:schemeClr val="accent5">
                              <a:lumOff val="-29866"/>
                            </a:schemeClr>
                          </a:solidFill>
                        </a:rPr>
                        <a:t>企业具备独立开具信用证的能力</a:t>
                      </a:r>
                      <a:r>
                        <a:t>;信誉良好, 在市场和质量监督, 检验检疫, 海关, 审计等监管部门中无不良行为记录; 企业注册地点在中国(天津)自由贸易试验区东疆片区.</a:t>
                      </a:r>
                    </a:p>
                  </a:txBody>
                  <a:tcPr marL="50800" marR="50800" marT="50800" marB="50800" anchor="ctr" horzOverflow="overflow"/>
                </a:tc>
                <a:tc hMerge="1">
                  <a:txBody>
                    <a:bodyPr/>
                    <a:lstStyle/>
                    <a:p>
                      <a:endParaRPr lang="zh-CN"/>
                    </a:p>
                  </a:txBody>
                  <a:tcPr/>
                </a:tc>
              </a:tr>
            </a:tbl>
          </a:graphicData>
        </a:graphic>
      </p:graphicFrame>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天津平行进口汽车试点平台"/>
          <p:cNvSpPr txBox="1">
            <a:spLocks noGrp="1"/>
          </p:cNvSpPr>
          <p:nvPr>
            <p:ph type="title"/>
          </p:nvPr>
        </p:nvSpPr>
        <p:spPr>
          <a:prstGeom prst="rect">
            <a:avLst/>
          </a:prstGeom>
        </p:spPr>
        <p:txBody>
          <a:bodyPr/>
          <a:lstStyle>
            <a:lvl1pPr defTabSz="525779">
              <a:defRPr sz="7200"/>
            </a:lvl1pPr>
          </a:lstStyle>
          <a:p>
            <a:r>
              <a:t>天津平行进口汽车试点平台</a:t>
            </a:r>
          </a:p>
        </p:txBody>
      </p:sp>
      <p:graphicFrame>
        <p:nvGraphicFramePr>
          <p:cNvPr id="180" name="表格"/>
          <p:cNvGraphicFramePr/>
          <p:nvPr/>
        </p:nvGraphicFramePr>
        <p:xfrm>
          <a:off x="952500" y="2597150"/>
          <a:ext cx="11099796" cy="6286500"/>
        </p:xfrm>
        <a:graphic>
          <a:graphicData uri="http://schemas.openxmlformats.org/drawingml/2006/table">
            <a:tbl>
              <a:tblPr firstRow="1" firstCol="1" bandRow="1">
                <a:tableStyleId>{4C3C2611-4C71-4FC5-86AE-919BDF0F9419}</a:tableStyleId>
              </a:tblPr>
              <a:tblGrid>
                <a:gridCol w="1849966"/>
                <a:gridCol w="1849966"/>
                <a:gridCol w="1849966"/>
                <a:gridCol w="1849966"/>
                <a:gridCol w="1849966"/>
                <a:gridCol w="1849966"/>
              </a:tblGrid>
              <a:tr h="2095500">
                <a:tc>
                  <a:txBody>
                    <a:bodyPr/>
                    <a:lstStyle/>
                    <a:p>
                      <a:pPr defTabSz="914400">
                        <a:defRPr sz="2200">
                          <a:sym typeface="Helvetica Neue"/>
                        </a:defRPr>
                      </a:pPr>
                      <a:endParaRPr/>
                    </a:p>
                  </a:txBody>
                  <a:tcPr marL="50800" marR="50800" marT="50800" marB="50800" anchor="ctr" horzOverflow="overflow"/>
                </a:tc>
                <a:tc>
                  <a:txBody>
                    <a:bodyPr/>
                    <a:lstStyle/>
                    <a:p>
                      <a:pPr defTabSz="914400">
                        <a:defRPr sz="1800" b="0">
                          <a:solidFill>
                            <a:srgbClr val="000000"/>
                          </a:solidFill>
                        </a:defRPr>
                      </a:pPr>
                      <a:r>
                        <a:rPr sz="2200" b="1">
                          <a:solidFill>
                            <a:srgbClr val="FFFFFF"/>
                          </a:solidFill>
                          <a:sym typeface="Helvetica Neue"/>
                        </a:rPr>
                        <a:t>天津滨海国际汽车城有限公司</a:t>
                      </a:r>
                    </a:p>
                  </a:txBody>
                  <a:tcPr marL="50800" marR="50800" marT="50800" marB="50800" anchor="ctr" horzOverflow="overflow"/>
                </a:tc>
                <a:tc>
                  <a:txBody>
                    <a:bodyPr/>
                    <a:lstStyle/>
                    <a:p>
                      <a:pPr defTabSz="914400">
                        <a:defRPr sz="1800" b="0">
                          <a:solidFill>
                            <a:srgbClr val="000000"/>
                          </a:solidFill>
                        </a:defRPr>
                      </a:pPr>
                      <a:r>
                        <a:rPr sz="2200" b="1">
                          <a:solidFill>
                            <a:srgbClr val="FFFFFF"/>
                          </a:solidFill>
                          <a:sym typeface="Helvetica Neue"/>
                        </a:rPr>
                        <a:t>天津渤海名车供应链管理有限公司</a:t>
                      </a:r>
                    </a:p>
                  </a:txBody>
                  <a:tcPr marL="50800" marR="50800" marT="50800" marB="50800" anchor="ctr" horzOverflow="overflow"/>
                </a:tc>
                <a:tc>
                  <a:txBody>
                    <a:bodyPr/>
                    <a:lstStyle/>
                    <a:p>
                      <a:pPr defTabSz="914400">
                        <a:defRPr sz="1800" b="0">
                          <a:solidFill>
                            <a:srgbClr val="000000"/>
                          </a:solidFill>
                        </a:defRPr>
                      </a:pPr>
                      <a:r>
                        <a:rPr sz="2200" b="1">
                          <a:solidFill>
                            <a:srgbClr val="FFFFFF"/>
                          </a:solidFill>
                          <a:sym typeface="Helvetica Neue"/>
                        </a:rPr>
                        <a:t>天津天元伟业国际贸易有限公司</a:t>
                      </a:r>
                    </a:p>
                  </a:txBody>
                  <a:tcPr marL="50800" marR="50800" marT="50800" marB="50800" anchor="ctr" horzOverflow="overflow"/>
                </a:tc>
                <a:tc>
                  <a:txBody>
                    <a:bodyPr/>
                    <a:lstStyle/>
                    <a:p>
                      <a:pPr defTabSz="914400">
                        <a:defRPr sz="1800" b="0">
                          <a:solidFill>
                            <a:srgbClr val="000000"/>
                          </a:solidFill>
                        </a:defRPr>
                      </a:pPr>
                      <a:r>
                        <a:rPr sz="2200" b="1">
                          <a:solidFill>
                            <a:srgbClr val="FFFFFF"/>
                          </a:solidFill>
                          <a:sym typeface="Helvetica Neue"/>
                        </a:rPr>
                        <a:t>天津空港国际汽车园发展有限公司</a:t>
                      </a:r>
                    </a:p>
                  </a:txBody>
                  <a:tcPr marL="50800" marR="50800" marT="50800" marB="50800" anchor="ctr" horzOverflow="overflow"/>
                </a:tc>
                <a:tc>
                  <a:txBody>
                    <a:bodyPr/>
                    <a:lstStyle/>
                    <a:p>
                      <a:pPr defTabSz="914400">
                        <a:defRPr sz="1800" b="0">
                          <a:solidFill>
                            <a:srgbClr val="000000"/>
                          </a:solidFill>
                        </a:defRPr>
                      </a:pPr>
                      <a:r>
                        <a:rPr sz="2200" b="1">
                          <a:solidFill>
                            <a:srgbClr val="FFFFFF"/>
                          </a:solidFill>
                          <a:sym typeface="Helvetica Neue"/>
                        </a:rPr>
                        <a:t>天津浩物骏驰国际贸易有限公司</a:t>
                      </a:r>
                    </a:p>
                  </a:txBody>
                  <a:tcPr marL="50800" marR="50800" marT="50800" marB="50800" anchor="ctr" horzOverflow="overflow"/>
                </a:tc>
              </a:tr>
              <a:tr h="2095500">
                <a:tc>
                  <a:txBody>
                    <a:bodyPr/>
                    <a:lstStyle/>
                    <a:p>
                      <a:pPr defTabSz="914400">
                        <a:defRPr sz="1800" b="0">
                          <a:solidFill>
                            <a:srgbClr val="000000"/>
                          </a:solidFill>
                        </a:defRPr>
                      </a:pPr>
                      <a:r>
                        <a:rPr sz="2200" b="1">
                          <a:solidFill>
                            <a:srgbClr val="FFFFFF"/>
                          </a:solidFill>
                          <a:sym typeface="Helvetica Neue"/>
                        </a:rPr>
                        <a:t>注册资本
(万人民币)</a:t>
                      </a:r>
                    </a:p>
                  </a:txBody>
                  <a:tcPr marL="50800" marR="50800" marT="50800" marB="50800" anchor="ctr" horzOverflow="overflow"/>
                </a:tc>
                <a:tc>
                  <a:txBody>
                    <a:bodyPr/>
                    <a:lstStyle/>
                    <a:p>
                      <a:pPr defTabSz="914400">
                        <a:defRPr sz="1800"/>
                      </a:pPr>
                      <a:r>
                        <a:rPr sz="2200">
                          <a:sym typeface="Helvetica Neue"/>
                        </a:rPr>
                        <a:t>30000</a:t>
                      </a:r>
                    </a:p>
                  </a:txBody>
                  <a:tcPr marL="50800" marR="50800" marT="50800" marB="50800" anchor="ctr" horzOverflow="overflow"/>
                </a:tc>
                <a:tc>
                  <a:txBody>
                    <a:bodyPr/>
                    <a:lstStyle/>
                    <a:p>
                      <a:pPr defTabSz="914400">
                        <a:defRPr sz="1800"/>
                      </a:pPr>
                      <a:r>
                        <a:rPr sz="2200">
                          <a:sym typeface="Helvetica Neue"/>
                        </a:rPr>
                        <a:t>5000</a:t>
                      </a:r>
                    </a:p>
                  </a:txBody>
                  <a:tcPr marL="50800" marR="50800" marT="50800" marB="50800" anchor="ctr" horzOverflow="overflow"/>
                </a:tc>
                <a:tc>
                  <a:txBody>
                    <a:bodyPr/>
                    <a:lstStyle/>
                    <a:p>
                      <a:pPr defTabSz="914400">
                        <a:defRPr sz="1800"/>
                      </a:pPr>
                      <a:r>
                        <a:rPr sz="2200">
                          <a:sym typeface="Helvetica Neue"/>
                        </a:rPr>
                        <a:t>32500</a:t>
                      </a:r>
                    </a:p>
                  </a:txBody>
                  <a:tcPr marL="50800" marR="50800" marT="50800" marB="50800" anchor="ctr" horzOverflow="overflow"/>
                </a:tc>
                <a:tc>
                  <a:txBody>
                    <a:bodyPr/>
                    <a:lstStyle/>
                    <a:p>
                      <a:pPr defTabSz="914400">
                        <a:defRPr sz="1800"/>
                      </a:pPr>
                      <a:r>
                        <a:rPr sz="2200">
                          <a:sym typeface="Helvetica Neue"/>
                        </a:rPr>
                        <a:t>14700</a:t>
                      </a:r>
                    </a:p>
                  </a:txBody>
                  <a:tcPr marL="50800" marR="50800" marT="50800" marB="50800" anchor="ctr" horzOverflow="overflow"/>
                </a:tc>
                <a:tc>
                  <a:txBody>
                    <a:bodyPr/>
                    <a:lstStyle/>
                    <a:p>
                      <a:pPr defTabSz="914400">
                        <a:defRPr sz="1800"/>
                      </a:pPr>
                      <a:r>
                        <a:rPr sz="2200">
                          <a:sym typeface="Helvetica Neue"/>
                        </a:rPr>
                        <a:t>86600</a:t>
                      </a:r>
                    </a:p>
                  </a:txBody>
                  <a:tcPr marL="50800" marR="50800" marT="50800" marB="50800" anchor="ctr" horzOverflow="overflow"/>
                </a:tc>
              </a:tr>
              <a:tr h="2095500">
                <a:tc>
                  <a:txBody>
                    <a:bodyPr/>
                    <a:lstStyle/>
                    <a:p>
                      <a:pPr defTabSz="914400">
                        <a:defRPr sz="1800" b="0">
                          <a:solidFill>
                            <a:srgbClr val="000000"/>
                          </a:solidFill>
                        </a:defRPr>
                      </a:pPr>
                      <a:r>
                        <a:rPr sz="2200" b="1">
                          <a:solidFill>
                            <a:srgbClr val="FFFFFF"/>
                          </a:solidFill>
                          <a:sym typeface="Helvetica Neue"/>
                        </a:rPr>
                        <a:t>成立日期</a:t>
                      </a:r>
                    </a:p>
                  </a:txBody>
                  <a:tcPr marL="50800" marR="50800" marT="50800" marB="50800" anchor="ctr" horzOverflow="overflow"/>
                </a:tc>
                <a:tc>
                  <a:txBody>
                    <a:bodyPr/>
                    <a:lstStyle/>
                    <a:p>
                      <a:pPr defTabSz="914400">
                        <a:defRPr sz="1800"/>
                      </a:pPr>
                      <a:r>
                        <a:rPr sz="2200">
                          <a:sym typeface="Helvetica Neue"/>
                        </a:rPr>
                        <a:t>2001-02-28</a:t>
                      </a:r>
                    </a:p>
                  </a:txBody>
                  <a:tcPr marL="50800" marR="50800" marT="50800" marB="50800" anchor="ctr" horzOverflow="overflow"/>
                </a:tc>
                <a:tc>
                  <a:txBody>
                    <a:bodyPr/>
                    <a:lstStyle/>
                    <a:p>
                      <a:pPr defTabSz="914400">
                        <a:defRPr sz="1800"/>
                      </a:pPr>
                      <a:r>
                        <a:rPr sz="2200">
                          <a:sym typeface="Helvetica Neue"/>
                        </a:rPr>
                        <a:t>2015-06-04</a:t>
                      </a:r>
                    </a:p>
                  </a:txBody>
                  <a:tcPr marL="50800" marR="50800" marT="50800" marB="50800" anchor="ctr" horzOverflow="overflow"/>
                </a:tc>
                <a:tc>
                  <a:txBody>
                    <a:bodyPr/>
                    <a:lstStyle/>
                    <a:p>
                      <a:pPr defTabSz="914400">
                        <a:defRPr sz="1800"/>
                      </a:pPr>
                      <a:r>
                        <a:rPr sz="2200">
                          <a:sym typeface="Helvetica Neue"/>
                        </a:rPr>
                        <a:t>2005-03-24</a:t>
                      </a:r>
                    </a:p>
                  </a:txBody>
                  <a:tcPr marL="50800" marR="50800" marT="50800" marB="50800" anchor="ctr" horzOverflow="overflow"/>
                </a:tc>
                <a:tc>
                  <a:txBody>
                    <a:bodyPr/>
                    <a:lstStyle/>
                    <a:p>
                      <a:pPr defTabSz="914400">
                        <a:defRPr sz="1800"/>
                      </a:pPr>
                      <a:r>
                        <a:rPr sz="2200">
                          <a:sym typeface="Helvetica Neue"/>
                        </a:rPr>
                        <a:t>2003-06-25</a:t>
                      </a:r>
                    </a:p>
                  </a:txBody>
                  <a:tcPr marL="50800" marR="50800" marT="50800" marB="50800" anchor="ctr" horzOverflow="overflow"/>
                </a:tc>
                <a:tc>
                  <a:txBody>
                    <a:bodyPr/>
                    <a:lstStyle/>
                    <a:p>
                      <a:pPr defTabSz="914400">
                        <a:defRPr sz="1800"/>
                      </a:pPr>
                      <a:r>
                        <a:rPr sz="2200">
                          <a:sym typeface="Helvetica Neue"/>
                        </a:rPr>
                        <a:t>2010-03-15</a:t>
                      </a:r>
                    </a:p>
                  </a:txBody>
                  <a:tcPr marL="50800" marR="50800" marT="50800" marB="50800" anchor="ctr" horzOverflow="overflow"/>
                </a:tc>
              </a:tr>
            </a:tbl>
          </a:graphicData>
        </a:graphic>
      </p:graphicFrame>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平行进口车行业相关企业"/>
          <p:cNvSpPr txBox="1">
            <a:spLocks noGrp="1"/>
          </p:cNvSpPr>
          <p:nvPr>
            <p:ph type="title"/>
          </p:nvPr>
        </p:nvSpPr>
        <p:spPr>
          <a:prstGeom prst="rect">
            <a:avLst/>
          </a:prstGeom>
        </p:spPr>
        <p:txBody>
          <a:bodyPr/>
          <a:lstStyle>
            <a:lvl1pPr defTabSz="572516">
              <a:defRPr sz="7840"/>
            </a:lvl1pPr>
          </a:lstStyle>
          <a:p>
            <a:r>
              <a:t>平行进口车行业相关企业</a:t>
            </a:r>
          </a:p>
        </p:txBody>
      </p:sp>
      <p:sp>
        <p:nvSpPr>
          <p:cNvPr id="183" name="天津鸿逸汽车科技发展股份有限公司(代码:872005)致力于成为平行进口汽车领域的全产业链运营商, 被誉为平行进口汽车行业第一股, 是该行业的翘楚. 同时鸿逸汽车着力打造自主高端品牌TUKING图灵, 图灵塞纳作为首发车型于今年10月上市.…"/>
          <p:cNvSpPr txBox="1">
            <a:spLocks noGrp="1"/>
          </p:cNvSpPr>
          <p:nvPr>
            <p:ph type="body" idx="1"/>
          </p:nvPr>
        </p:nvSpPr>
        <p:spPr>
          <a:prstGeom prst="rect">
            <a:avLst/>
          </a:prstGeom>
        </p:spPr>
        <p:txBody>
          <a:bodyPr/>
          <a:lstStyle/>
          <a:p>
            <a:r>
              <a:t>天津鸿逸汽车科技发展股份有限公司(代码:872005)致力于成为平行进口汽车领域的全产业链运营商, 被誉为</a:t>
            </a:r>
            <a:r>
              <a:rPr>
                <a:solidFill>
                  <a:schemeClr val="accent5">
                    <a:lumOff val="-29866"/>
                  </a:schemeClr>
                </a:solidFill>
              </a:rPr>
              <a:t>平行进口汽车行业第一股</a:t>
            </a:r>
            <a:r>
              <a:t>, 是该行业的翘楚. 同时鸿逸汽车着力打造自主高端品牌TUKING图灵, 图灵塞纳作为首发车型于今年10月上市.</a:t>
            </a:r>
          </a:p>
          <a:p>
            <a:r>
              <a:t>天津东泰和盛国际汽车市场管理有限公司作为平行进口汽车试点认证企业, 是阿里巴巴进口货源平台上</a:t>
            </a:r>
            <a:r>
              <a:rPr>
                <a:solidFill>
                  <a:schemeClr val="accent5">
                    <a:lumOff val="-29866"/>
                  </a:schemeClr>
                </a:solidFill>
              </a:rPr>
              <a:t>唯一</a:t>
            </a:r>
            <a:r>
              <a:t>的平行进口车入驻品牌. </a:t>
            </a: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5" name="表格"/>
          <p:cNvGraphicFramePr/>
          <p:nvPr>
            <p:extLst>
              <p:ext uri="{D42A27DB-BD31-4B8C-83A1-F6EECF244321}">
                <p14:modId xmlns:p14="http://schemas.microsoft.com/office/powerpoint/2010/main" val="1369795333"/>
              </p:ext>
            </p:extLst>
          </p:nvPr>
        </p:nvGraphicFramePr>
        <p:xfrm>
          <a:off x="952500" y="1041400"/>
          <a:ext cx="11099800" cy="7670800"/>
        </p:xfrm>
        <a:graphic>
          <a:graphicData uri="http://schemas.openxmlformats.org/drawingml/2006/table">
            <a:tbl>
              <a:tblPr firstRow="1" firstCol="1" bandRow="1">
                <a:tableStyleId>{4C3C2611-4C71-4FC5-86AE-919BDF0F9419}</a:tableStyleId>
              </a:tblPr>
              <a:tblGrid>
                <a:gridCol w="2774950"/>
                <a:gridCol w="2774950"/>
                <a:gridCol w="2774950"/>
                <a:gridCol w="2774950"/>
              </a:tblGrid>
              <a:tr h="1534160">
                <a:tc>
                  <a:txBody>
                    <a:bodyPr/>
                    <a:lstStyle/>
                    <a:p>
                      <a:pPr defTabSz="914400">
                        <a:defRPr sz="1800" b="0">
                          <a:solidFill>
                            <a:srgbClr val="000000"/>
                          </a:solidFill>
                        </a:defRPr>
                      </a:pPr>
                      <a:r>
                        <a:rPr sz="1600">
                          <a:solidFill>
                            <a:srgbClr val="FFFFFF"/>
                          </a:solidFill>
                          <a:latin typeface="Skia Bold"/>
                          <a:ea typeface="Skia Bold"/>
                          <a:cs typeface="Skia Bold"/>
                          <a:sym typeface="Skia Bold"/>
                        </a:rPr>
                        <a:t>企业</a:t>
                      </a:r>
                    </a:p>
                  </a:txBody>
                  <a:tcPr marL="50800" marR="50800" marT="50800" marB="50800" anchor="ctr" horzOverflow="overflow"/>
                </a:tc>
                <a:tc gridSpan="3">
                  <a:txBody>
                    <a:bodyPr/>
                    <a:lstStyle/>
                    <a:p>
                      <a:pPr defTabSz="914400">
                        <a:defRPr sz="1800" b="0">
                          <a:solidFill>
                            <a:srgbClr val="000000"/>
                          </a:solidFill>
                        </a:defRPr>
                      </a:pPr>
                      <a:r>
                        <a:rPr sz="1600" dirty="0">
                          <a:solidFill>
                            <a:srgbClr val="FFFFFF"/>
                          </a:solidFill>
                          <a:latin typeface="Skia Bold"/>
                          <a:ea typeface="Skia Bold"/>
                          <a:cs typeface="Skia Bold"/>
                          <a:sym typeface="Skia Bold"/>
                        </a:rPr>
                        <a:t>介入情况</a:t>
                      </a:r>
                    </a:p>
                  </a:txBody>
                  <a:tcPr marL="50800" marR="50800" marT="50800" marB="50800" anchor="ctr" horzOverflow="overflow"/>
                </a:tc>
                <a:tc hMerge="1">
                  <a:txBody>
                    <a:bodyPr/>
                    <a:lstStyle/>
                    <a:p>
                      <a:endParaRPr lang="zh-CN"/>
                    </a:p>
                  </a:txBody>
                  <a:tcPr/>
                </a:tc>
                <a:tc hMerge="1">
                  <a:txBody>
                    <a:bodyPr/>
                    <a:lstStyle/>
                    <a:p>
                      <a:endParaRPr lang="zh-CN"/>
                    </a:p>
                  </a:txBody>
                  <a:tcPr/>
                </a:tc>
              </a:tr>
              <a:tr h="1534160">
                <a:tc>
                  <a:txBody>
                    <a:bodyPr/>
                    <a:lstStyle/>
                    <a:p>
                      <a:pPr defTabSz="914400">
                        <a:defRPr sz="1800" b="0">
                          <a:solidFill>
                            <a:srgbClr val="000000"/>
                          </a:solidFill>
                        </a:defRPr>
                      </a:pPr>
                      <a:r>
                        <a:rPr sz="1600">
                          <a:solidFill>
                            <a:srgbClr val="FFFFFF"/>
                          </a:solidFill>
                          <a:latin typeface="Skia Bold"/>
                          <a:ea typeface="Skia Bold"/>
                          <a:cs typeface="Skia Bold"/>
                          <a:sym typeface="Skia Bold"/>
                        </a:rPr>
                        <a:t>阿里</a:t>
                      </a:r>
                    </a:p>
                  </a:txBody>
                  <a:tcPr marL="50800" marR="50800" marT="50800" marB="50800" anchor="ctr" horzOverflow="overflow"/>
                </a:tc>
                <a:tc gridSpan="3">
                  <a:txBody>
                    <a:bodyPr/>
                    <a:lstStyle/>
                    <a:p>
                      <a:pPr marL="222250" indent="-222250" algn="l" defTabSz="914400">
                        <a:buSzPct val="145000"/>
                        <a:buChar char="*"/>
                        <a:defRPr>
                          <a:latin typeface="Skia Regular"/>
                          <a:ea typeface="Skia Regular"/>
                          <a:cs typeface="Skia Regular"/>
                          <a:sym typeface="Skia Regular"/>
                        </a:defRPr>
                      </a:pPr>
                      <a:r>
                        <a:rPr dirty="0"/>
                        <a:t>2015年4月8日, 阿里集团对外宣布整合旗下汽车相关业务, 成立阿里汽车事业部. </a:t>
                      </a:r>
                    </a:p>
                    <a:p>
                      <a:pPr marL="222250" indent="-222250" algn="l" defTabSz="914400">
                        <a:buSzPct val="145000"/>
                        <a:buChar char="*"/>
                        <a:defRPr>
                          <a:latin typeface="Skia Regular"/>
                          <a:ea typeface="Skia Regular"/>
                          <a:cs typeface="Skia Regular"/>
                          <a:sym typeface="Skia Regular"/>
                        </a:defRPr>
                      </a:pPr>
                      <a:r>
                        <a:rPr dirty="0"/>
                        <a:t>同年5月20日, 天猫宣布推出”车海淘”, 正式进军平行进口汽车行业. </a:t>
                      </a:r>
                    </a:p>
                    <a:p>
                      <a:pPr marL="222250" indent="-222250" algn="l" defTabSz="914400">
                        <a:buSzPct val="145000"/>
                        <a:buChar char="*"/>
                        <a:defRPr>
                          <a:latin typeface="Skia Regular"/>
                          <a:ea typeface="Skia Regular"/>
                          <a:cs typeface="Skia Regular"/>
                          <a:sym typeface="Skia Regular"/>
                        </a:defRPr>
                      </a:pPr>
                      <a:r>
                        <a:rPr dirty="0"/>
                        <a:t>目前天猫有四家店铺提供平行进口车, 商品为订金和全款两种. </a:t>
                      </a:r>
                    </a:p>
                    <a:p>
                      <a:pPr marL="222250" indent="-222250" algn="l" defTabSz="914400">
                        <a:buSzPct val="145000"/>
                        <a:buChar char="*"/>
                        <a:defRPr>
                          <a:latin typeface="Skia Regular"/>
                          <a:ea typeface="Skia Regular"/>
                          <a:cs typeface="Skia Regular"/>
                          <a:sym typeface="Skia Regular"/>
                        </a:defRPr>
                      </a:pPr>
                      <a:r>
                        <a:rPr dirty="0"/>
                        <a:t>销量最高的店铺象翌进口汽车, 入驻4年销量45量, 销量最多的车型是中东版宝马X6. </a:t>
                      </a:r>
                    </a:p>
                    <a:p>
                      <a:pPr marL="222250" indent="-222250" algn="l" defTabSz="914400">
                        <a:buSzPct val="145000"/>
                        <a:buChar char="*"/>
                        <a:defRPr>
                          <a:latin typeface="Skia Regular"/>
                          <a:ea typeface="Skia Regular"/>
                          <a:cs typeface="Skia Regular"/>
                          <a:sym typeface="Skia Regular"/>
                        </a:defRPr>
                      </a:pPr>
                      <a:r>
                        <a:rPr dirty="0"/>
                        <a:t>天猫并未为平行进口车商家提供额外金融业务和质保.</a:t>
                      </a:r>
                    </a:p>
                  </a:txBody>
                  <a:tcPr marL="50800" marR="50800" marT="50800" marB="50800" anchor="ctr" horzOverflow="overflow"/>
                </a:tc>
                <a:tc hMerge="1">
                  <a:txBody>
                    <a:bodyPr/>
                    <a:lstStyle/>
                    <a:p>
                      <a:endParaRPr lang="zh-CN"/>
                    </a:p>
                  </a:txBody>
                  <a:tcPr/>
                </a:tc>
                <a:tc hMerge="1">
                  <a:txBody>
                    <a:bodyPr/>
                    <a:lstStyle/>
                    <a:p>
                      <a:endParaRPr lang="zh-CN"/>
                    </a:p>
                  </a:txBody>
                  <a:tcPr/>
                </a:tc>
              </a:tr>
              <a:tr h="1534160">
                <a:tc>
                  <a:txBody>
                    <a:bodyPr/>
                    <a:lstStyle/>
                    <a:p>
                      <a:pPr defTabSz="914400">
                        <a:defRPr sz="1800" b="0">
                          <a:solidFill>
                            <a:srgbClr val="000000"/>
                          </a:solidFill>
                        </a:defRPr>
                      </a:pPr>
                      <a:r>
                        <a:rPr sz="1600">
                          <a:solidFill>
                            <a:srgbClr val="FFFFFF"/>
                          </a:solidFill>
                          <a:latin typeface="Skia Bold"/>
                          <a:ea typeface="Skia Bold"/>
                          <a:cs typeface="Skia Bold"/>
                          <a:sym typeface="Skia Bold"/>
                        </a:rPr>
                        <a:t>百度</a:t>
                      </a:r>
                    </a:p>
                  </a:txBody>
                  <a:tcPr marL="50800" marR="50800" marT="50800" marB="50800" anchor="ctr" horzOverflow="overflow"/>
                </a:tc>
                <a:tc gridSpan="3">
                  <a:txBody>
                    <a:bodyPr/>
                    <a:lstStyle/>
                    <a:p>
                      <a:pPr algn="l" defTabSz="914400">
                        <a:defRPr sz="1800"/>
                      </a:pPr>
                      <a:r>
                        <a:rPr sz="1600" dirty="0">
                          <a:latin typeface="Skia Regular"/>
                          <a:ea typeface="Skia Regular"/>
                          <a:cs typeface="Skia Regular"/>
                          <a:sym typeface="Skia Regular"/>
                        </a:rPr>
                        <a:t>百度目前着重于智能汽车的研发, 并未介入平行进口车市场.</a:t>
                      </a:r>
                    </a:p>
                  </a:txBody>
                  <a:tcPr marL="50800" marR="50800" marT="50800" marB="50800" anchor="ctr" horzOverflow="overflow"/>
                </a:tc>
                <a:tc hMerge="1">
                  <a:txBody>
                    <a:bodyPr/>
                    <a:lstStyle/>
                    <a:p>
                      <a:endParaRPr lang="zh-CN"/>
                    </a:p>
                  </a:txBody>
                  <a:tcPr/>
                </a:tc>
                <a:tc hMerge="1">
                  <a:txBody>
                    <a:bodyPr/>
                    <a:lstStyle/>
                    <a:p>
                      <a:endParaRPr lang="zh-CN"/>
                    </a:p>
                  </a:txBody>
                  <a:tcPr/>
                </a:tc>
              </a:tr>
              <a:tr h="1534160">
                <a:tc>
                  <a:txBody>
                    <a:bodyPr/>
                    <a:lstStyle/>
                    <a:p>
                      <a:pPr defTabSz="914400">
                        <a:defRPr sz="1800" b="0">
                          <a:solidFill>
                            <a:srgbClr val="000000"/>
                          </a:solidFill>
                        </a:defRPr>
                      </a:pPr>
                      <a:r>
                        <a:rPr sz="1600">
                          <a:solidFill>
                            <a:srgbClr val="FFFFFF"/>
                          </a:solidFill>
                          <a:latin typeface="Skia Bold"/>
                          <a:ea typeface="Skia Bold"/>
                          <a:cs typeface="Skia Bold"/>
                          <a:sym typeface="Skia Bold"/>
                        </a:rPr>
                        <a:t>腾讯</a:t>
                      </a:r>
                    </a:p>
                  </a:txBody>
                  <a:tcPr marL="50800" marR="50800" marT="50800" marB="50800" anchor="ctr" horzOverflow="overflow"/>
                </a:tc>
                <a:tc gridSpan="3">
                  <a:txBody>
                    <a:bodyPr/>
                    <a:lstStyle/>
                    <a:p>
                      <a:pPr algn="l" defTabSz="914400">
                        <a:defRPr sz="1800"/>
                      </a:pPr>
                      <a:r>
                        <a:rPr sz="1600" dirty="0">
                          <a:latin typeface="Skia Regular"/>
                          <a:ea typeface="Skia Regular"/>
                          <a:cs typeface="Skia Regular"/>
                          <a:sym typeface="Skia Regular"/>
                        </a:rPr>
                        <a:t>目前腾讯汽车商城上以国产和合资国产车为主, 没有平行进口车经销商入驻.</a:t>
                      </a:r>
                    </a:p>
                  </a:txBody>
                  <a:tcPr marL="50800" marR="50800" marT="50800" marB="50800" anchor="ctr" horzOverflow="overflow"/>
                </a:tc>
                <a:tc hMerge="1">
                  <a:txBody>
                    <a:bodyPr/>
                    <a:lstStyle/>
                    <a:p>
                      <a:endParaRPr lang="zh-CN"/>
                    </a:p>
                  </a:txBody>
                  <a:tcPr/>
                </a:tc>
                <a:tc hMerge="1">
                  <a:txBody>
                    <a:bodyPr/>
                    <a:lstStyle/>
                    <a:p>
                      <a:endParaRPr lang="zh-CN"/>
                    </a:p>
                  </a:txBody>
                  <a:tcPr/>
                </a:tc>
              </a:tr>
              <a:tr h="1534160">
                <a:tc>
                  <a:txBody>
                    <a:bodyPr/>
                    <a:lstStyle/>
                    <a:p>
                      <a:pPr defTabSz="914400">
                        <a:defRPr sz="1800" b="0">
                          <a:solidFill>
                            <a:srgbClr val="000000"/>
                          </a:solidFill>
                        </a:defRPr>
                      </a:pPr>
                      <a:r>
                        <a:rPr sz="1600">
                          <a:solidFill>
                            <a:srgbClr val="FFFFFF"/>
                          </a:solidFill>
                          <a:latin typeface="Skia Bold"/>
                          <a:ea typeface="Skia Bold"/>
                          <a:cs typeface="Skia Bold"/>
                          <a:sym typeface="Skia Bold"/>
                        </a:rPr>
                        <a:t>汽车之家</a:t>
                      </a:r>
                    </a:p>
                  </a:txBody>
                  <a:tcPr marL="50800" marR="50800" marT="50800" marB="50800" anchor="ctr" horzOverflow="overflow"/>
                </a:tc>
                <a:tc gridSpan="3">
                  <a:txBody>
                    <a:bodyPr/>
                    <a:lstStyle/>
                    <a:p>
                      <a:pPr marL="222250" indent="-222250" algn="l" defTabSz="914400">
                        <a:buSzPct val="145000"/>
                        <a:buChar char="*"/>
                        <a:defRPr>
                          <a:latin typeface="Skia Regular"/>
                          <a:ea typeface="Skia Regular"/>
                          <a:cs typeface="Skia Regular"/>
                          <a:sym typeface="Skia Regular"/>
                        </a:defRPr>
                      </a:pPr>
                      <a:r>
                        <a:rPr dirty="0"/>
                        <a:t>汽车之家提供车商城平台, 为具有资质的平行进口车经销商提供入驻. </a:t>
                      </a:r>
                    </a:p>
                    <a:p>
                      <a:pPr marL="222250" indent="-222250" algn="l" defTabSz="914400">
                        <a:buSzPct val="145000"/>
                        <a:buChar char="*"/>
                        <a:defRPr>
                          <a:latin typeface="Skia Regular"/>
                          <a:ea typeface="Skia Regular"/>
                          <a:cs typeface="Skia Regular"/>
                          <a:sym typeface="Skia Regular"/>
                        </a:defRPr>
                      </a:pPr>
                      <a:r>
                        <a:rPr dirty="0"/>
                        <a:t>提供与银行合作的分期购车服务</a:t>
                      </a:r>
                    </a:p>
                    <a:p>
                      <a:pPr marL="222250" indent="-222250" algn="l" defTabSz="914400">
                        <a:buSzPct val="145000"/>
                        <a:buChar char="*"/>
                        <a:defRPr>
                          <a:latin typeface="Skia Regular"/>
                          <a:ea typeface="Skia Regular"/>
                          <a:cs typeface="Skia Regular"/>
                          <a:sym typeface="Skia Regular"/>
                        </a:defRPr>
                      </a:pPr>
                      <a:r>
                        <a:rPr dirty="0"/>
                        <a:t>专业质保公司提供的3年或6万公里整车质量保证. </a:t>
                      </a:r>
                    </a:p>
                    <a:p>
                      <a:pPr marL="222250" indent="-222250" algn="l" defTabSz="914400">
                        <a:buSzPct val="145000"/>
                        <a:buChar char="*"/>
                        <a:defRPr>
                          <a:latin typeface="Skia Regular"/>
                          <a:ea typeface="Skia Regular"/>
                          <a:cs typeface="Skia Regular"/>
                          <a:sym typeface="Skia Regular"/>
                        </a:defRPr>
                      </a:pPr>
                      <a:r>
                        <a:rPr dirty="0"/>
                        <a:t>全程接待看车和购车环节. </a:t>
                      </a:r>
                    </a:p>
                    <a:p>
                      <a:pPr marL="222250" indent="-222250" algn="l" defTabSz="914400">
                        <a:buSzPct val="145000"/>
                        <a:buChar char="*"/>
                        <a:defRPr>
                          <a:latin typeface="Skia Regular"/>
                          <a:ea typeface="Skia Regular"/>
                          <a:cs typeface="Skia Regular"/>
                          <a:sym typeface="Skia Regular"/>
                        </a:defRPr>
                      </a:pPr>
                      <a:r>
                        <a:rPr dirty="0"/>
                        <a:t>在售车数量为5163个, 以中高端SUV为主.</a:t>
                      </a:r>
                    </a:p>
                  </a:txBody>
                  <a:tcPr marL="50800" marR="50800" marT="50800" marB="50800" anchor="ctr" horzOverflow="overflow"/>
                </a:tc>
                <a:tc hMerge="1">
                  <a:txBody>
                    <a:bodyPr/>
                    <a:lstStyle/>
                    <a:p>
                      <a:endParaRPr lang="zh-CN"/>
                    </a:p>
                  </a:txBody>
                  <a:tcPr/>
                </a:tc>
                <a:tc hMerge="1">
                  <a:txBody>
                    <a:bodyPr/>
                    <a:lstStyle/>
                    <a:p>
                      <a:endParaRPr lang="zh-CN"/>
                    </a:p>
                  </a:txBody>
                  <a:tcPr/>
                </a:tc>
              </a:tr>
            </a:tbl>
          </a:graphicData>
        </a:graphic>
      </p:graphicFrame>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7" name="表格"/>
          <p:cNvGraphicFramePr/>
          <p:nvPr>
            <p:extLst>
              <p:ext uri="{D42A27DB-BD31-4B8C-83A1-F6EECF244321}">
                <p14:modId xmlns:p14="http://schemas.microsoft.com/office/powerpoint/2010/main" val="1640272781"/>
              </p:ext>
            </p:extLst>
          </p:nvPr>
        </p:nvGraphicFramePr>
        <p:xfrm>
          <a:off x="952500" y="1041400"/>
          <a:ext cx="11099800" cy="7670800"/>
        </p:xfrm>
        <a:graphic>
          <a:graphicData uri="http://schemas.openxmlformats.org/drawingml/2006/table">
            <a:tbl>
              <a:tblPr firstRow="1" firstCol="1" bandRow="1">
                <a:tableStyleId>{4C3C2611-4C71-4FC5-86AE-919BDF0F9419}</a:tableStyleId>
              </a:tblPr>
              <a:tblGrid>
                <a:gridCol w="2774950"/>
                <a:gridCol w="2774950"/>
                <a:gridCol w="2774950"/>
                <a:gridCol w="2774950"/>
              </a:tblGrid>
              <a:tr h="1917700">
                <a:tc>
                  <a:txBody>
                    <a:bodyPr/>
                    <a:lstStyle/>
                    <a:p>
                      <a:pPr defTabSz="914400">
                        <a:defRPr sz="1800" b="0">
                          <a:solidFill>
                            <a:srgbClr val="000000"/>
                          </a:solidFill>
                        </a:defRPr>
                      </a:pPr>
                      <a:r>
                        <a:rPr sz="1600">
                          <a:solidFill>
                            <a:srgbClr val="FFFFFF"/>
                          </a:solidFill>
                          <a:latin typeface="Skia Bold"/>
                          <a:ea typeface="Skia Bold"/>
                          <a:cs typeface="Skia Bold"/>
                          <a:sym typeface="Skia Bold"/>
                        </a:rPr>
                        <a:t>企业</a:t>
                      </a:r>
                    </a:p>
                  </a:txBody>
                  <a:tcPr marL="50800" marR="50800" marT="50800" marB="50800" anchor="ctr" horzOverflow="overflow"/>
                </a:tc>
                <a:tc gridSpan="3">
                  <a:txBody>
                    <a:bodyPr/>
                    <a:lstStyle/>
                    <a:p>
                      <a:pPr defTabSz="914400">
                        <a:defRPr sz="1800" b="0">
                          <a:solidFill>
                            <a:srgbClr val="000000"/>
                          </a:solidFill>
                        </a:defRPr>
                      </a:pPr>
                      <a:r>
                        <a:rPr sz="1600">
                          <a:solidFill>
                            <a:srgbClr val="FFFFFF"/>
                          </a:solidFill>
                          <a:latin typeface="Skia Bold"/>
                          <a:ea typeface="Skia Bold"/>
                          <a:cs typeface="Skia Bold"/>
                          <a:sym typeface="Skia Bold"/>
                        </a:rPr>
                        <a:t>介入情况</a:t>
                      </a:r>
                    </a:p>
                  </a:txBody>
                  <a:tcPr marL="50800" marR="50800" marT="50800" marB="50800" anchor="ctr" horzOverflow="overflow"/>
                </a:tc>
                <a:tc hMerge="1">
                  <a:txBody>
                    <a:bodyPr/>
                    <a:lstStyle/>
                    <a:p>
                      <a:endParaRPr lang="zh-CN"/>
                    </a:p>
                  </a:txBody>
                  <a:tcPr/>
                </a:tc>
                <a:tc hMerge="1">
                  <a:txBody>
                    <a:bodyPr/>
                    <a:lstStyle/>
                    <a:p>
                      <a:endParaRPr lang="zh-CN"/>
                    </a:p>
                  </a:txBody>
                  <a:tcPr/>
                </a:tc>
              </a:tr>
              <a:tr h="1917700">
                <a:tc>
                  <a:txBody>
                    <a:bodyPr/>
                    <a:lstStyle/>
                    <a:p>
                      <a:pPr defTabSz="914400">
                        <a:defRPr sz="1800" b="0">
                          <a:solidFill>
                            <a:srgbClr val="000000"/>
                          </a:solidFill>
                        </a:defRPr>
                      </a:pPr>
                      <a:r>
                        <a:rPr sz="1600">
                          <a:solidFill>
                            <a:srgbClr val="FFFFFF"/>
                          </a:solidFill>
                          <a:latin typeface="Skia Bold"/>
                          <a:ea typeface="Skia Bold"/>
                          <a:cs typeface="Skia Bold"/>
                          <a:sym typeface="Skia Bold"/>
                        </a:rPr>
                        <a:t>海淘车</a:t>
                      </a:r>
                    </a:p>
                  </a:txBody>
                  <a:tcPr marL="50800" marR="50800" marT="50800" marB="50800" anchor="ctr" horzOverflow="overflow"/>
                </a:tc>
                <a:tc gridSpan="3">
                  <a:txBody>
                    <a:bodyPr/>
                    <a:lstStyle/>
                    <a:p>
                      <a:pPr algn="l" defTabSz="914400">
                        <a:defRPr>
                          <a:latin typeface="Skia Regular"/>
                          <a:ea typeface="Skia Regular"/>
                          <a:cs typeface="Skia Regular"/>
                          <a:sym typeface="Skia Regular"/>
                        </a:defRPr>
                      </a:pPr>
                      <a:r>
                        <a:rPr dirty="0"/>
                        <a:t>第一个获得商务部批准备案的汽车平行进口试点牌照的电商企业. </a:t>
                      </a:r>
                    </a:p>
                    <a:p>
                      <a:pPr algn="l" defTabSz="914400">
                        <a:defRPr>
                          <a:latin typeface="Skia Regular"/>
                          <a:ea typeface="Skia Regular"/>
                          <a:cs typeface="Skia Regular"/>
                          <a:sym typeface="Skia Regular"/>
                        </a:defRPr>
                      </a:pPr>
                      <a:r>
                        <a:rPr dirty="0"/>
                        <a:t>汇集几百家港口贸易商资源, 是国内真正汽车电商平台直接开具发票给用户. </a:t>
                      </a:r>
                    </a:p>
                    <a:p>
                      <a:pPr marL="222250" indent="-222250" algn="l" defTabSz="914400">
                        <a:buSzPct val="145000"/>
                        <a:buChar char="*"/>
                        <a:defRPr>
                          <a:latin typeface="Skia Regular"/>
                          <a:ea typeface="Skia Regular"/>
                          <a:cs typeface="Skia Regular"/>
                          <a:sym typeface="Skia Regular"/>
                        </a:defRPr>
                      </a:pPr>
                      <a:r>
                        <a:rPr dirty="0" smtClean="0"/>
                        <a:t>目前车型品牌为</a:t>
                      </a:r>
                      <a:r>
                        <a:rPr dirty="0"/>
                        <a:t>20个, 提供线下体验中心和全国配送服务. </a:t>
                      </a:r>
                    </a:p>
                    <a:p>
                      <a:pPr marL="222250" indent="-222250" algn="l" defTabSz="914400">
                        <a:buSzPct val="145000"/>
                        <a:buChar char="*"/>
                        <a:defRPr>
                          <a:latin typeface="Skia Regular"/>
                          <a:ea typeface="Skia Regular"/>
                          <a:cs typeface="Skia Regular"/>
                          <a:sym typeface="Skia Regular"/>
                        </a:defRPr>
                      </a:pPr>
                      <a:r>
                        <a:rPr dirty="0"/>
                        <a:t>同时与PICC等多家保险公司合作, 为用户提供售后三包.</a:t>
                      </a:r>
                    </a:p>
                    <a:p>
                      <a:pPr marL="222250" indent="-222250" algn="l" defTabSz="914400">
                        <a:buSzPct val="145000"/>
                        <a:buChar char="*"/>
                        <a:defRPr>
                          <a:latin typeface="Skia Regular"/>
                          <a:ea typeface="Skia Regular"/>
                          <a:cs typeface="Skia Regular"/>
                          <a:sym typeface="Skia Regular"/>
                        </a:defRPr>
                      </a:pPr>
                      <a:r>
                        <a:rPr dirty="0" smtClean="0"/>
                        <a:t>购车方式提供全款定车</a:t>
                      </a:r>
                      <a:r>
                        <a:rPr dirty="0"/>
                        <a:t>, 定金尾款购车和贷款购车三种方式. </a:t>
                      </a:r>
                    </a:p>
                    <a:p>
                      <a:pPr marL="222250" indent="-222250" algn="l" defTabSz="914400">
                        <a:buSzPct val="145000"/>
                        <a:buChar char="*"/>
                        <a:defRPr>
                          <a:latin typeface="Skia Regular"/>
                          <a:ea typeface="Skia Regular"/>
                          <a:cs typeface="Skia Regular"/>
                          <a:sym typeface="Skia Regular"/>
                        </a:defRPr>
                      </a:pPr>
                      <a:r>
                        <a:rPr dirty="0"/>
                        <a:t>同时提供定制服务, 按照用户需求海外购买车辆.</a:t>
                      </a:r>
                    </a:p>
                  </a:txBody>
                  <a:tcPr marL="50800" marR="50800" marT="50800" marB="50800" anchor="ctr" horzOverflow="overflow"/>
                </a:tc>
                <a:tc hMerge="1">
                  <a:txBody>
                    <a:bodyPr/>
                    <a:lstStyle/>
                    <a:p>
                      <a:endParaRPr lang="zh-CN"/>
                    </a:p>
                  </a:txBody>
                  <a:tcPr/>
                </a:tc>
                <a:tc hMerge="1">
                  <a:txBody>
                    <a:bodyPr/>
                    <a:lstStyle/>
                    <a:p>
                      <a:endParaRPr lang="zh-CN"/>
                    </a:p>
                  </a:txBody>
                  <a:tcPr/>
                </a:tc>
              </a:tr>
              <a:tr h="1917700">
                <a:tc>
                  <a:txBody>
                    <a:bodyPr/>
                    <a:lstStyle/>
                    <a:p>
                      <a:pPr defTabSz="914400">
                        <a:defRPr sz="1800" b="0">
                          <a:solidFill>
                            <a:srgbClr val="000000"/>
                          </a:solidFill>
                        </a:defRPr>
                      </a:pPr>
                      <a:r>
                        <a:rPr sz="1600">
                          <a:solidFill>
                            <a:srgbClr val="FFFFFF"/>
                          </a:solidFill>
                          <a:latin typeface="Skia Bold"/>
                          <a:ea typeface="Skia Bold"/>
                          <a:cs typeface="Skia Bold"/>
                          <a:sym typeface="Skia Bold"/>
                        </a:rPr>
                        <a:t>51进口车</a:t>
                      </a:r>
                    </a:p>
                  </a:txBody>
                  <a:tcPr marL="50800" marR="50800" marT="50800" marB="50800" anchor="ctr" horzOverflow="overflow"/>
                </a:tc>
                <a:tc gridSpan="3">
                  <a:txBody>
                    <a:bodyPr/>
                    <a:lstStyle/>
                    <a:p>
                      <a:pPr algn="l" defTabSz="914400">
                        <a:defRPr sz="1800"/>
                      </a:pPr>
                      <a:r>
                        <a:rPr sz="1600" dirty="0">
                          <a:latin typeface="Skia Regular"/>
                          <a:ea typeface="Skia Regular"/>
                          <a:cs typeface="Skia Regular"/>
                          <a:sym typeface="Skia Regular"/>
                        </a:rPr>
                        <a:t>51进口车与汽车之家车商城实现官方合作方式. </a:t>
                      </a:r>
                      <a:r>
                        <a:rPr sz="1600" dirty="0" smtClean="0">
                          <a:latin typeface="Skia Regular"/>
                          <a:ea typeface="Skia Regular"/>
                          <a:cs typeface="Skia Regular"/>
                          <a:sym typeface="Skia Regular"/>
                        </a:rPr>
                        <a:t>整体方式与</a:t>
                      </a:r>
                      <a:r>
                        <a:rPr lang="zh-CN" altLang="en-US" sz="1600" dirty="0" smtClean="0">
                          <a:latin typeface="Skia Regular"/>
                          <a:ea typeface="Skia Regular"/>
                          <a:cs typeface="Skia Regular"/>
                          <a:sym typeface="Skia Regular"/>
                        </a:rPr>
                        <a:t>海淘</a:t>
                      </a:r>
                      <a:r>
                        <a:rPr sz="1600" dirty="0" smtClean="0">
                          <a:latin typeface="Skia Regular"/>
                          <a:ea typeface="Skia Regular"/>
                          <a:cs typeface="Skia Regular"/>
                          <a:sym typeface="Skia Regular"/>
                        </a:rPr>
                        <a:t>车类似</a:t>
                      </a:r>
                      <a:r>
                        <a:rPr sz="1600" dirty="0">
                          <a:latin typeface="Skia Regular"/>
                          <a:ea typeface="Skia Regular"/>
                          <a:cs typeface="Skia Regular"/>
                          <a:sym typeface="Skia Regular"/>
                        </a:rPr>
                        <a:t>. 涉及车型品牌17家, 略少于海淘车. 在价格方面略高于海淘车. </a:t>
                      </a:r>
                    </a:p>
                  </a:txBody>
                  <a:tcPr marL="50800" marR="50800" marT="50800" marB="50800" anchor="ctr" horzOverflow="overflow"/>
                </a:tc>
                <a:tc hMerge="1">
                  <a:txBody>
                    <a:bodyPr/>
                    <a:lstStyle/>
                    <a:p>
                      <a:endParaRPr lang="zh-CN"/>
                    </a:p>
                  </a:txBody>
                  <a:tcPr/>
                </a:tc>
                <a:tc hMerge="1">
                  <a:txBody>
                    <a:bodyPr/>
                    <a:lstStyle/>
                    <a:p>
                      <a:endParaRPr lang="zh-CN"/>
                    </a:p>
                  </a:txBody>
                  <a:tcPr/>
                </a:tc>
              </a:tr>
              <a:tr h="1917700">
                <a:tc>
                  <a:txBody>
                    <a:bodyPr/>
                    <a:lstStyle/>
                    <a:p>
                      <a:pPr defTabSz="914400">
                        <a:defRPr sz="1800" b="0">
                          <a:solidFill>
                            <a:srgbClr val="000000"/>
                          </a:solidFill>
                        </a:defRPr>
                      </a:pPr>
                      <a:r>
                        <a:rPr sz="1600">
                          <a:solidFill>
                            <a:srgbClr val="FFFFFF"/>
                          </a:solidFill>
                          <a:latin typeface="Skia Bold"/>
                          <a:ea typeface="Skia Bold"/>
                          <a:cs typeface="Skia Bold"/>
                          <a:sym typeface="Skia Bold"/>
                        </a:rPr>
                        <a:t>苏宁</a:t>
                      </a:r>
                    </a:p>
                  </a:txBody>
                  <a:tcPr marL="50800" marR="50800" marT="50800" marB="50800" anchor="ctr" horzOverflow="overflow"/>
                </a:tc>
                <a:tc gridSpan="3">
                  <a:txBody>
                    <a:bodyPr/>
                    <a:lstStyle/>
                    <a:p>
                      <a:pPr algn="l" defTabSz="914400">
                        <a:defRPr sz="1800"/>
                      </a:pPr>
                      <a:r>
                        <a:rPr sz="1600" dirty="0">
                          <a:latin typeface="Skia Regular"/>
                          <a:ea typeface="Skia Regular"/>
                          <a:cs typeface="Skia Regular"/>
                          <a:sym typeface="Skia Regular"/>
                        </a:rPr>
                        <a:t>2017年苏宁易购将在线上线下双线启动平行进口车项目. 7月15日, 苏宁的首家汽车超市在南京开业. 但目前苏宁易购商城中并没有平行进口汽车相关商品. </a:t>
                      </a:r>
                    </a:p>
                  </a:txBody>
                  <a:tcPr marL="50800" marR="50800" marT="50800" marB="50800" anchor="ctr" horzOverflow="overflow"/>
                </a:tc>
                <a:tc hMerge="1">
                  <a:txBody>
                    <a:bodyPr/>
                    <a:lstStyle/>
                    <a:p>
                      <a:endParaRPr lang="zh-CN"/>
                    </a:p>
                  </a:txBody>
                  <a:tcPr/>
                </a:tc>
                <a:tc hMerge="1">
                  <a:txBody>
                    <a:bodyPr/>
                    <a:lstStyle/>
                    <a:p>
                      <a:endParaRPr lang="zh-CN"/>
                    </a:p>
                  </a:txBody>
                  <a:tcPr/>
                </a:tc>
              </a:tr>
            </a:tbl>
          </a:graphicData>
        </a:graphic>
      </p:graphicFrame>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总结与展望"/>
          <p:cNvSpPr txBox="1">
            <a:spLocks noGrp="1"/>
          </p:cNvSpPr>
          <p:nvPr>
            <p:ph type="title"/>
          </p:nvPr>
        </p:nvSpPr>
        <p:spPr>
          <a:prstGeom prst="rect">
            <a:avLst/>
          </a:prstGeom>
        </p:spPr>
        <p:txBody>
          <a:bodyPr/>
          <a:lstStyle/>
          <a:p>
            <a:r>
              <a:t>总结与展望</a:t>
            </a:r>
          </a:p>
        </p:txBody>
      </p:sp>
      <p:sp>
        <p:nvSpPr>
          <p:cNvPr id="190" name="平行进口车从2014年8月合法化3年以来, 呈现出了较为快速的增长趋势.…"/>
          <p:cNvSpPr txBox="1">
            <a:spLocks noGrp="1"/>
          </p:cNvSpPr>
          <p:nvPr>
            <p:ph type="body" idx="1"/>
          </p:nvPr>
        </p:nvSpPr>
        <p:spPr>
          <a:prstGeom prst="rect">
            <a:avLst/>
          </a:prstGeom>
        </p:spPr>
        <p:txBody>
          <a:bodyPr>
            <a:normAutofit lnSpcReduction="10000"/>
          </a:bodyPr>
          <a:lstStyle/>
          <a:p>
            <a:pPr marL="386715" indent="-386715" defTabSz="508254">
              <a:spcBef>
                <a:spcPts val="3600"/>
              </a:spcBef>
              <a:defRPr sz="2784"/>
            </a:pPr>
            <a:r>
              <a:rPr dirty="0"/>
              <a:t>平行进口车从2014年8月合法化3年以来, 呈现出了较为快速的增长趋势.</a:t>
            </a:r>
          </a:p>
          <a:p>
            <a:pPr marL="386715" indent="-386715" defTabSz="508254">
              <a:spcBef>
                <a:spcPts val="3600"/>
              </a:spcBef>
              <a:defRPr sz="2784"/>
            </a:pPr>
            <a:r>
              <a:rPr dirty="0"/>
              <a:t>平行进口车的优势在于更为丰富的配置和选择, 相对较高的质量保障和安全保障以及更低的价格.</a:t>
            </a:r>
          </a:p>
          <a:p>
            <a:pPr marL="386715" indent="-386715" defTabSz="508254">
              <a:spcBef>
                <a:spcPts val="3600"/>
              </a:spcBef>
              <a:defRPr sz="2784"/>
            </a:pPr>
            <a:r>
              <a:rPr dirty="0"/>
              <a:t>劣势在于目前售后服务相对并不如传统品牌经销商完善, 一般是由经销商或与保险公司签订三包协议实现质保</a:t>
            </a:r>
            <a:r>
              <a:rPr dirty="0" smtClean="0"/>
              <a:t>.</a:t>
            </a:r>
            <a:endParaRPr lang="en-US" dirty="0" smtClean="0"/>
          </a:p>
          <a:p>
            <a:pPr marL="386715" indent="-386715" defTabSz="508254">
              <a:spcBef>
                <a:spcPts val="3600"/>
              </a:spcBef>
              <a:defRPr sz="2784"/>
            </a:pPr>
            <a:r>
              <a:rPr lang="zh-CN" altLang="en-US" dirty="0" smtClean="0"/>
              <a:t>平行进口车的价格优势逐渐被汽车厂商的应对策略所蚕食</a:t>
            </a:r>
            <a:r>
              <a:rPr lang="en-US" altLang="zh-CN" dirty="0" smtClean="0"/>
              <a:t>,</a:t>
            </a:r>
            <a:r>
              <a:rPr lang="zh-CN" altLang="en-US" dirty="0" smtClean="0"/>
              <a:t> 但是相关经销商也正在改变经营策略</a:t>
            </a:r>
            <a:r>
              <a:rPr lang="en-US" altLang="zh-CN" dirty="0" smtClean="0"/>
              <a:t>,</a:t>
            </a:r>
            <a:r>
              <a:rPr lang="zh-CN" altLang="en-US" dirty="0" smtClean="0"/>
              <a:t> 逐渐向订购化和批量化方向改变</a:t>
            </a:r>
            <a:r>
              <a:rPr lang="en-US" altLang="zh-CN" dirty="0" smtClean="0"/>
              <a:t>.</a:t>
            </a:r>
            <a:endParaRPr dirty="0"/>
          </a:p>
          <a:p>
            <a:pPr marL="386715" indent="-386715" defTabSz="508254">
              <a:spcBef>
                <a:spcPts val="3600"/>
              </a:spcBef>
              <a:defRPr sz="2784"/>
            </a:pPr>
            <a:r>
              <a:rPr dirty="0"/>
              <a:t>平行进口车在限制外资品牌垄断和鼓励进口方面都积极响应了国家政策, 伴随着双积分政策落地, 国家政策鼓励和扶持下, 在逐步完善售后机制和行业规范之后, 将在未来数年继续呈现出持续增长的态势.</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5" name="2014-2017.9中国进口汽车分车型总量(单位:万辆)"/>
          <p:cNvGraphicFramePr/>
          <p:nvPr/>
        </p:nvGraphicFramePr>
        <p:xfrm>
          <a:off x="800677" y="825061"/>
          <a:ext cx="10905268" cy="7012751"/>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平行进口车逆势上涨"/>
          <p:cNvSpPr txBox="1">
            <a:spLocks noGrp="1"/>
          </p:cNvSpPr>
          <p:nvPr>
            <p:ph type="title"/>
          </p:nvPr>
        </p:nvSpPr>
        <p:spPr>
          <a:prstGeom prst="rect">
            <a:avLst/>
          </a:prstGeom>
        </p:spPr>
        <p:txBody>
          <a:bodyPr/>
          <a:lstStyle/>
          <a:p>
            <a:r>
              <a:t>平行进口车逆势上涨</a:t>
            </a:r>
          </a:p>
        </p:txBody>
      </p:sp>
      <p:sp>
        <p:nvSpPr>
          <p:cNvPr id="128" name="2015年和2016年,我国进口汽车总量下滑明显,与2014年相比, 降幅分别达到22.4%和25.9%.…"/>
          <p:cNvSpPr txBox="1">
            <a:spLocks noGrp="1"/>
          </p:cNvSpPr>
          <p:nvPr>
            <p:ph type="body" idx="1"/>
          </p:nvPr>
        </p:nvSpPr>
        <p:spPr>
          <a:prstGeom prst="rect">
            <a:avLst/>
          </a:prstGeom>
        </p:spPr>
        <p:txBody>
          <a:bodyPr/>
          <a:lstStyle/>
          <a:p>
            <a:pPr marL="395604" indent="-395604" defTabSz="519937">
              <a:spcBef>
                <a:spcPts val="3700"/>
              </a:spcBef>
              <a:defRPr sz="2848"/>
            </a:pPr>
            <a:r>
              <a:t>2015年和2016年,我国进口汽车总量下滑明显,与2014年相比, 降幅分别达到</a:t>
            </a:r>
            <a:r>
              <a:rPr>
                <a:solidFill>
                  <a:schemeClr val="accent5">
                    <a:lumOff val="-29866"/>
                  </a:schemeClr>
                </a:solidFill>
              </a:rPr>
              <a:t>22.4%</a:t>
            </a:r>
            <a:r>
              <a:t>和</a:t>
            </a:r>
            <a:r>
              <a:rPr>
                <a:solidFill>
                  <a:schemeClr val="accent5">
                    <a:lumOff val="-29866"/>
                  </a:schemeClr>
                </a:solidFill>
              </a:rPr>
              <a:t>25.9%</a:t>
            </a:r>
            <a:r>
              <a:t>. </a:t>
            </a:r>
          </a:p>
          <a:p>
            <a:pPr marL="395604" indent="-395604" defTabSz="519937">
              <a:spcBef>
                <a:spcPts val="3700"/>
              </a:spcBef>
              <a:defRPr sz="2848"/>
            </a:pPr>
            <a:r>
              <a:t>主要原因是2014年进口车辆积压造成的高库存, 对于国内经销商的库存和资金流运转造成了巨大的压力; 同时2014年年底开始, 国内进口汽车销量增长开始放缓, 市场需求出现疲软; 另外畅销型进口车国产化进程加速, 在价格这个市场主要驱动力的驱动下, 进口汽车市场被国产化合资车挤占.</a:t>
            </a:r>
          </a:p>
          <a:p>
            <a:pPr marL="395604" indent="-395604" defTabSz="519937">
              <a:spcBef>
                <a:spcPts val="3700"/>
              </a:spcBef>
              <a:defRPr sz="2848"/>
            </a:pPr>
            <a:r>
              <a:t>但是随着平行进口车试点省市和试点企业的相继成立, 平行进口车出现了逆势上涨, 相较于2014年的10.96万进口量, 分别实现</a:t>
            </a:r>
            <a:r>
              <a:rPr>
                <a:solidFill>
                  <a:schemeClr val="accent5">
                    <a:lumOff val="-29866"/>
                  </a:schemeClr>
                </a:solidFill>
              </a:rPr>
              <a:t>4.28%</a:t>
            </a:r>
            <a:r>
              <a:t>和</a:t>
            </a:r>
            <a:r>
              <a:rPr>
                <a:solidFill>
                  <a:schemeClr val="accent5">
                    <a:lumOff val="-29866"/>
                  </a:schemeClr>
                </a:solidFill>
              </a:rPr>
              <a:t>21.25%</a:t>
            </a:r>
            <a:r>
              <a:t>的正增长. </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0" name="2014-2017.9 平行进口汽车数量和进口汽车总量(单位:万辆)"/>
          <p:cNvGraphicFramePr/>
          <p:nvPr>
            <p:extLst>
              <p:ext uri="{D42A27DB-BD31-4B8C-83A1-F6EECF244321}">
                <p14:modId xmlns:p14="http://schemas.microsoft.com/office/powerpoint/2010/main" val="1240886959"/>
              </p:ext>
            </p:extLst>
          </p:nvPr>
        </p:nvGraphicFramePr>
        <p:xfrm>
          <a:off x="184738" y="714571"/>
          <a:ext cx="6200656" cy="754488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1" name="2014-2017.9中国乘用车平行进口与总进口量占比"/>
          <p:cNvGraphicFramePr/>
          <p:nvPr/>
        </p:nvGraphicFramePr>
        <p:xfrm>
          <a:off x="6514689" y="1252848"/>
          <a:ext cx="6442415" cy="703200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平行进口车试点城市"/>
          <p:cNvSpPr txBox="1">
            <a:spLocks noGrp="1"/>
          </p:cNvSpPr>
          <p:nvPr>
            <p:ph type="title"/>
          </p:nvPr>
        </p:nvSpPr>
        <p:spPr>
          <a:prstGeom prst="rect">
            <a:avLst/>
          </a:prstGeom>
        </p:spPr>
        <p:txBody>
          <a:bodyPr/>
          <a:lstStyle/>
          <a:p>
            <a:r>
              <a:t>平行进口车试点城市</a:t>
            </a:r>
          </a:p>
        </p:txBody>
      </p:sp>
      <p:sp>
        <p:nvSpPr>
          <p:cNvPr id="134" name="2015年1月7日，《中国（上海）自由贸易实验区开展平行进口车试点的通知》正式出台，规定了可以申办平行进口车试点业务的企业资质；确定了平行进口车将由经销商承担召回、质保以及三包等政策；不允许进口旧车和非法改装车。这意味着平行进口车进入了政府大力扶植的风口期。…"/>
          <p:cNvSpPr txBox="1">
            <a:spLocks noGrp="1"/>
          </p:cNvSpPr>
          <p:nvPr>
            <p:ph type="body" idx="1"/>
          </p:nvPr>
        </p:nvSpPr>
        <p:spPr>
          <a:prstGeom prst="rect">
            <a:avLst/>
          </a:prstGeom>
        </p:spPr>
        <p:txBody>
          <a:bodyPr/>
          <a:lstStyle/>
          <a:p>
            <a:pPr marL="395604" indent="-395604" defTabSz="519937">
              <a:spcBef>
                <a:spcPts val="3700"/>
              </a:spcBef>
              <a:defRPr sz="2848"/>
            </a:pPr>
            <a:r>
              <a:t>2015年1月7日，《中国（上海）自由贸易实验区开展平行进口车试点的通知》正式出台，规定了可以申办平行进口车试点业务的企业资质；确定了平行进口车将由经销商承担召回、质保以及三包等政策；不允许进口旧车和非法改装车。这意味着平行进口车进入了政府大力扶植的风口期。</a:t>
            </a:r>
          </a:p>
          <a:p>
            <a:pPr marL="395604" indent="-395604" defTabSz="519937">
              <a:spcBef>
                <a:spcPts val="3700"/>
              </a:spcBef>
              <a:defRPr sz="2848"/>
            </a:pPr>
            <a:r>
              <a:t>随着天津自贸区的挂牌成立，以及天津自贸区平行进口车试点方案获批，天津口岸汽车平行进口贸易迅速发展。</a:t>
            </a:r>
          </a:p>
          <a:p>
            <a:pPr marL="395604" indent="-395604" defTabSz="519937">
              <a:spcBef>
                <a:spcPts val="3700"/>
              </a:spcBef>
              <a:defRPr sz="2848"/>
            </a:pPr>
            <a:r>
              <a:t>截止到2017年10月，全国分两批次</a:t>
            </a:r>
            <a:r>
              <a:rPr>
                <a:solidFill>
                  <a:schemeClr val="accent5">
                    <a:hueOff val="-82419"/>
                    <a:satOff val="-9513"/>
                    <a:lumOff val="-16343"/>
                  </a:schemeClr>
                </a:solidFill>
              </a:rPr>
              <a:t>共计9个平行进口车试点省市</a:t>
            </a:r>
            <a:r>
              <a:t>，不仅涵盖了上海，天津，广东，大连等港口城市，还包含了四川成都这样的内陆城市。</a:t>
            </a: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整车进口口岸和平行进口车试点口岸.jpg" descr="整车进口口岸和平行进口车试点口岸.jpg"/>
          <p:cNvPicPr>
            <a:picLocks noGrp="1" noChangeAspect="1"/>
          </p:cNvPicPr>
          <p:nvPr>
            <p:ph type="pic" idx="13"/>
          </p:nvPr>
        </p:nvPicPr>
        <p:blipFill>
          <a:blip r:embed="rId2">
            <a:extLst/>
          </a:blip>
          <a:srcRect/>
          <a:stretch>
            <a:fillRect/>
          </a:stretch>
        </p:blipFill>
        <p:spPr>
          <a:xfrm>
            <a:off x="5957490" y="2310209"/>
            <a:ext cx="6855742" cy="6847676"/>
          </a:xfrm>
          <a:prstGeom prst="rect">
            <a:avLst/>
          </a:prstGeom>
        </p:spPr>
      </p:pic>
      <p:sp>
        <p:nvSpPr>
          <p:cNvPr id="137" name="28个进口口岸"/>
          <p:cNvSpPr txBox="1">
            <a:spLocks noGrp="1"/>
          </p:cNvSpPr>
          <p:nvPr>
            <p:ph type="title"/>
          </p:nvPr>
        </p:nvSpPr>
        <p:spPr>
          <a:prstGeom prst="rect">
            <a:avLst/>
          </a:prstGeom>
        </p:spPr>
        <p:txBody>
          <a:bodyPr/>
          <a:lstStyle/>
          <a:p>
            <a:r>
              <a:t>28个进口口岸</a:t>
            </a:r>
          </a:p>
        </p:txBody>
      </p:sp>
      <p:sp>
        <p:nvSpPr>
          <p:cNvPr id="138" name="截至2017年7月，国家共计批复了28个整车进口口岸，沿海沿江水运口岸16个，沿边陆运口岸4个，内陆铁路口岸6个，空港口岸2个。…"/>
          <p:cNvSpPr txBox="1">
            <a:spLocks noGrp="1"/>
          </p:cNvSpPr>
          <p:nvPr>
            <p:ph type="body" sz="half" idx="1"/>
          </p:nvPr>
        </p:nvSpPr>
        <p:spPr>
          <a:xfrm>
            <a:off x="533400" y="2590800"/>
            <a:ext cx="5334000" cy="6286500"/>
          </a:xfrm>
          <a:prstGeom prst="rect">
            <a:avLst/>
          </a:prstGeom>
        </p:spPr>
        <p:txBody>
          <a:bodyPr/>
          <a:lstStyle/>
          <a:p>
            <a:r>
              <a:t>截至2017年7月，国家共计批复了28个整车进口口岸，沿海沿江水运口岸16个，沿边陆运口岸4个，内陆铁路口岸6个，空港口岸2个。</a:t>
            </a:r>
          </a:p>
          <a:p>
            <a:r>
              <a:t>其中，上海、天津、广州、福州、新疆、大连、宁波、成都和青岛分两批次被批准为平行进口车试点口岸(共计9个省市,含单列省市)。</a:t>
            </a: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0" name="2017年9月规模以上沿海港口外贸货物,集装箱吞吐量Top10"/>
          <p:cNvGraphicFramePr/>
          <p:nvPr/>
        </p:nvGraphicFramePr>
        <p:xfrm>
          <a:off x="1169434" y="938624"/>
          <a:ext cx="10371785" cy="682880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天津港一家独大局面暂难改变"/>
          <p:cNvSpPr txBox="1">
            <a:spLocks noGrp="1"/>
          </p:cNvSpPr>
          <p:nvPr>
            <p:ph type="title"/>
          </p:nvPr>
        </p:nvSpPr>
        <p:spPr>
          <a:prstGeom prst="rect">
            <a:avLst/>
          </a:prstGeom>
        </p:spPr>
        <p:txBody>
          <a:bodyPr/>
          <a:lstStyle>
            <a:lvl1pPr defTabSz="484886">
              <a:defRPr sz="6640"/>
            </a:lvl1pPr>
          </a:lstStyle>
          <a:p>
            <a:r>
              <a:t>天津港一家独大局面暂难改变</a:t>
            </a:r>
          </a:p>
        </p:txBody>
      </p:sp>
      <p:sp>
        <p:nvSpPr>
          <p:cNvPr id="143" name="天津港是中国北方最大的综合性港口, 拥有各类泊位总数173个, 其中万吨级以上泊位119个. 2017年5月开始天津港集团开始洗牌重组, 集装箱吞吐量有望进一步增加.…"/>
          <p:cNvSpPr txBox="1">
            <a:spLocks noGrp="1"/>
          </p:cNvSpPr>
          <p:nvPr>
            <p:ph type="body" idx="1"/>
          </p:nvPr>
        </p:nvSpPr>
        <p:spPr>
          <a:prstGeom prst="rect">
            <a:avLst/>
          </a:prstGeom>
        </p:spPr>
        <p:txBody>
          <a:bodyPr/>
          <a:lstStyle/>
          <a:p>
            <a:r>
              <a:rPr dirty="0"/>
              <a:t>天津港是</a:t>
            </a:r>
            <a:r>
              <a:rPr dirty="0">
                <a:solidFill>
                  <a:schemeClr val="accent5">
                    <a:lumOff val="-29866"/>
                  </a:schemeClr>
                </a:solidFill>
              </a:rPr>
              <a:t>中国北方最大的综合性港口</a:t>
            </a:r>
            <a:r>
              <a:rPr dirty="0"/>
              <a:t>, 拥有各类泊位总数173个, 其中万吨级以上泊位119个. 2017年5月开始天津港集团开始洗牌重组, 集装箱吞吐量有望进一步增加.</a:t>
            </a:r>
          </a:p>
          <a:p>
            <a:r>
              <a:rPr dirty="0"/>
              <a:t>截至2017年9月,天津港的外贸货物吞吐量排名全国</a:t>
            </a:r>
            <a:r>
              <a:rPr dirty="0">
                <a:solidFill>
                  <a:schemeClr val="accent5">
                    <a:lumOff val="-29866"/>
                  </a:schemeClr>
                </a:solidFill>
              </a:rPr>
              <a:t>第四</a:t>
            </a:r>
            <a:r>
              <a:rPr dirty="0"/>
              <a:t>, 集装箱吞吐量排名</a:t>
            </a:r>
            <a:r>
              <a:rPr dirty="0">
                <a:solidFill>
                  <a:schemeClr val="accent5">
                    <a:lumOff val="-29866"/>
                  </a:schemeClr>
                </a:solidFill>
              </a:rPr>
              <a:t>第六</a:t>
            </a:r>
            <a:r>
              <a:rPr dirty="0"/>
              <a:t>. </a:t>
            </a:r>
          </a:p>
          <a:p>
            <a:r>
              <a:rPr dirty="0"/>
              <a:t>天津港凭借较强的通关能力和货源优势, 一直占据着平行汽车进口的半壁江山, 是</a:t>
            </a:r>
            <a:r>
              <a:rPr dirty="0">
                <a:solidFill>
                  <a:schemeClr val="accent5">
                    <a:lumOff val="-29866"/>
                  </a:schemeClr>
                </a:solidFill>
              </a:rPr>
              <a:t>全国保税平行进口汽车进口数量和进口额最大的口岸, </a:t>
            </a:r>
            <a:r>
              <a:rPr dirty="0"/>
              <a:t>已经形成</a:t>
            </a:r>
            <a:r>
              <a:rPr dirty="0">
                <a:solidFill>
                  <a:schemeClr val="accent5">
                    <a:lumOff val="-29866"/>
                  </a:schemeClr>
                </a:solidFill>
              </a:rPr>
              <a:t>群聚效应</a:t>
            </a:r>
            <a:r>
              <a:rPr dirty="0"/>
              <a:t>.</a:t>
            </a:r>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253</TotalTime>
  <Words>1275</Words>
  <Application>Microsoft Macintosh PowerPoint</Application>
  <PresentationFormat>自定义</PresentationFormat>
  <Paragraphs>186</Paragraphs>
  <Slides>26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26</vt:i4>
      </vt:variant>
    </vt:vector>
  </HeadingPairs>
  <TitlesOfParts>
    <vt:vector size="36" baseType="lpstr">
      <vt:lpstr>Helvetica Light</vt:lpstr>
      <vt:lpstr>Helvetica Neue</vt:lpstr>
      <vt:lpstr>Helvetica Neue Light</vt:lpstr>
      <vt:lpstr>Helvetica Neue Medium</vt:lpstr>
      <vt:lpstr>Helvetica Neue Thin</vt:lpstr>
      <vt:lpstr>Skia</vt:lpstr>
      <vt:lpstr>Skia Bold</vt:lpstr>
      <vt:lpstr>Skia Regular</vt:lpstr>
      <vt:lpstr>Arial</vt:lpstr>
      <vt:lpstr>White</vt:lpstr>
      <vt:lpstr>平行进口汽车行业调研</vt:lpstr>
      <vt:lpstr>平行进口车”合法化”</vt:lpstr>
      <vt:lpstr>PowerPoint 演示文稿</vt:lpstr>
      <vt:lpstr>平行进口车逆势上涨</vt:lpstr>
      <vt:lpstr>PowerPoint 演示文稿</vt:lpstr>
      <vt:lpstr>平行进口车试点城市</vt:lpstr>
      <vt:lpstr>28个进口口岸</vt:lpstr>
      <vt:lpstr>PowerPoint 演示文稿</vt:lpstr>
      <vt:lpstr>天津港一家独大局面暂难改变</vt:lpstr>
      <vt:lpstr>2017年1-9月Top5口岸</vt:lpstr>
      <vt:lpstr>绝对主力车型: SUV</vt:lpstr>
      <vt:lpstr>平行进口车黑马品牌—日产</vt:lpstr>
      <vt:lpstr>PowerPoint 演示文稿</vt:lpstr>
      <vt:lpstr>平行进口车排量分布</vt:lpstr>
      <vt:lpstr>PowerPoint 演示文稿</vt:lpstr>
      <vt:lpstr>中规</vt:lpstr>
      <vt:lpstr>PowerPoint 演示文稿</vt:lpstr>
      <vt:lpstr>国家鼓励和扶持</vt:lpstr>
      <vt:lpstr>双积分政策—行业利好</vt:lpstr>
      <vt:lpstr>平行进口车试点企业</vt:lpstr>
      <vt:lpstr>天津平行进口车试点平台和企业申请条件(第二批最新要求)</vt:lpstr>
      <vt:lpstr>天津平行进口汽车试点平台</vt:lpstr>
      <vt:lpstr>平行进口车行业相关企业</vt:lpstr>
      <vt:lpstr>PowerPoint 演示文稿</vt:lpstr>
      <vt:lpstr>PowerPoint 演示文稿</vt:lpstr>
      <vt:lpstr>总结与展望</vt:lpstr>
    </vt:vector>
  </TitlesOfParts>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平行进口汽车行业调研</dc:title>
  <cp:lastModifiedBy>Lei Zhang</cp:lastModifiedBy>
  <cp:revision>42</cp:revision>
  <dcterms:modified xsi:type="dcterms:W3CDTF">2017-10-29T04:03:15Z</dcterms:modified>
</cp:coreProperties>
</file>