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2d439b0e95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2d439b0e95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d439b0e9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2d439b0e9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2d439b0e95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2d439b0e95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2d439b0e95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2d439b0e95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2d439b0e9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2d439b0e9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2d439b0e95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2d439b0e95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d439b0e9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2d439b0e9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f7585edc1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f7585edc1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2d439b0e9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2d439b0e9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f7585edc1_8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f7585edc1_8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2d439b0e95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2d439b0e95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2d439b0e95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2d439b0e95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2d439b0e95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2d439b0e95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d439b0e95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2d439b0e95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16250" y="1521675"/>
            <a:ext cx="8527800" cy="213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5800" u="sng"/>
              <a:t>FEATURE </a:t>
            </a:r>
            <a:r>
              <a:rPr lang="en" sz="5800" u="sng"/>
              <a:t>SELECTION IN  MACHINE LEARNING</a:t>
            </a:r>
            <a:r>
              <a:rPr lang="en" sz="5800" u="sng"/>
              <a:t>.</a:t>
            </a:r>
            <a:endParaRPr sz="5800" u="sng"/>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t>GROUP 5</a:t>
            </a:r>
            <a:endParaRPr b="1"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1710350" y="840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What is bias- variance tradeoff?</a:t>
            </a:r>
            <a:endParaRPr u="sng"/>
          </a:p>
        </p:txBody>
      </p:sp>
      <p:sp>
        <p:nvSpPr>
          <p:cNvPr id="140" name="Google Shape;140;p22"/>
          <p:cNvSpPr txBox="1"/>
          <p:nvPr>
            <p:ph idx="1" type="body"/>
          </p:nvPr>
        </p:nvSpPr>
        <p:spPr>
          <a:xfrm>
            <a:off x="377275" y="1375975"/>
            <a:ext cx="8040900" cy="3767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608">
                <a:solidFill>
                  <a:srgbClr val="000000"/>
                </a:solidFill>
                <a:latin typeface="Arial"/>
                <a:ea typeface="Arial"/>
                <a:cs typeface="Arial"/>
                <a:sym typeface="Arial"/>
              </a:rPr>
              <a:t>The </a:t>
            </a:r>
            <a:r>
              <a:rPr b="1" lang="en" sz="1608">
                <a:solidFill>
                  <a:srgbClr val="000000"/>
                </a:solidFill>
                <a:latin typeface="Arial"/>
                <a:ea typeface="Arial"/>
                <a:cs typeface="Arial"/>
                <a:sym typeface="Arial"/>
              </a:rPr>
              <a:t>bias-variance tradeoff</a:t>
            </a:r>
            <a:r>
              <a:rPr lang="en" sz="1608">
                <a:solidFill>
                  <a:srgbClr val="000000"/>
                </a:solidFill>
                <a:latin typeface="Arial"/>
                <a:ea typeface="Arial"/>
                <a:cs typeface="Arial"/>
                <a:sym typeface="Arial"/>
              </a:rPr>
              <a:t> refers to the balance between two types of errors:</a:t>
            </a:r>
            <a:endParaRPr sz="1608">
              <a:solidFill>
                <a:srgbClr val="000000"/>
              </a:solidFill>
              <a:latin typeface="Arial"/>
              <a:ea typeface="Arial"/>
              <a:cs typeface="Arial"/>
              <a:sym typeface="Arial"/>
            </a:endParaRPr>
          </a:p>
          <a:p>
            <a:pPr indent="-330715" lvl="0" marL="457200" rtl="0" algn="l">
              <a:spcBef>
                <a:spcPts val="1200"/>
              </a:spcBef>
              <a:spcAft>
                <a:spcPts val="0"/>
              </a:spcAft>
              <a:buClr>
                <a:srgbClr val="000000"/>
              </a:buClr>
              <a:buSzPts val="1608"/>
              <a:buFont typeface="Arial"/>
              <a:buAutoNum type="arabicPeriod"/>
            </a:pPr>
            <a:r>
              <a:rPr b="1" lang="en" sz="1608">
                <a:solidFill>
                  <a:srgbClr val="000000"/>
                </a:solidFill>
                <a:latin typeface="Arial"/>
                <a:ea typeface="Arial"/>
                <a:cs typeface="Arial"/>
                <a:sym typeface="Arial"/>
              </a:rPr>
              <a:t>Bias</a:t>
            </a:r>
            <a:r>
              <a:rPr lang="en" sz="1608">
                <a:solidFill>
                  <a:srgbClr val="000000"/>
                </a:solidFill>
                <a:latin typeface="Arial"/>
                <a:ea typeface="Arial"/>
                <a:cs typeface="Arial"/>
                <a:sym typeface="Arial"/>
              </a:rPr>
              <a:t>: Error from overly simple models that </a:t>
            </a:r>
            <a:r>
              <a:rPr b="1" lang="en" sz="1608">
                <a:solidFill>
                  <a:srgbClr val="000000"/>
                </a:solidFill>
                <a:latin typeface="Arial"/>
                <a:ea typeface="Arial"/>
                <a:cs typeface="Arial"/>
                <a:sym typeface="Arial"/>
              </a:rPr>
              <a:t>underfit</a:t>
            </a:r>
            <a:r>
              <a:rPr lang="en" sz="1608">
                <a:solidFill>
                  <a:srgbClr val="000000"/>
                </a:solidFill>
                <a:latin typeface="Arial"/>
                <a:ea typeface="Arial"/>
                <a:cs typeface="Arial"/>
                <a:sym typeface="Arial"/>
              </a:rPr>
              <a:t> the data, leading to poor performance.</a:t>
            </a:r>
            <a:endParaRPr sz="1608">
              <a:solidFill>
                <a:srgbClr val="000000"/>
              </a:solidFill>
              <a:latin typeface="Arial"/>
              <a:ea typeface="Arial"/>
              <a:cs typeface="Arial"/>
              <a:sym typeface="Arial"/>
            </a:endParaRPr>
          </a:p>
          <a:p>
            <a:pPr indent="-330715" lvl="0" marL="457200" rtl="0" algn="l">
              <a:spcBef>
                <a:spcPts val="0"/>
              </a:spcBef>
              <a:spcAft>
                <a:spcPts val="0"/>
              </a:spcAft>
              <a:buClr>
                <a:srgbClr val="000000"/>
              </a:buClr>
              <a:buSzPts val="1608"/>
              <a:buFont typeface="Arial"/>
              <a:buAutoNum type="arabicPeriod"/>
            </a:pPr>
            <a:r>
              <a:rPr b="1" lang="en" sz="1608">
                <a:solidFill>
                  <a:srgbClr val="000000"/>
                </a:solidFill>
                <a:latin typeface="Arial"/>
                <a:ea typeface="Arial"/>
                <a:cs typeface="Arial"/>
                <a:sym typeface="Arial"/>
              </a:rPr>
              <a:t>Variance</a:t>
            </a:r>
            <a:r>
              <a:rPr lang="en" sz="1608">
                <a:solidFill>
                  <a:srgbClr val="000000"/>
                </a:solidFill>
                <a:latin typeface="Arial"/>
                <a:ea typeface="Arial"/>
                <a:cs typeface="Arial"/>
                <a:sym typeface="Arial"/>
              </a:rPr>
              <a:t>: Error from complex models that </a:t>
            </a:r>
            <a:r>
              <a:rPr b="1" lang="en" sz="1608">
                <a:solidFill>
                  <a:srgbClr val="000000"/>
                </a:solidFill>
                <a:latin typeface="Arial"/>
                <a:ea typeface="Arial"/>
                <a:cs typeface="Arial"/>
                <a:sym typeface="Arial"/>
              </a:rPr>
              <a:t>overfit</a:t>
            </a:r>
            <a:r>
              <a:rPr lang="en" sz="1608">
                <a:solidFill>
                  <a:srgbClr val="000000"/>
                </a:solidFill>
                <a:latin typeface="Arial"/>
                <a:ea typeface="Arial"/>
                <a:cs typeface="Arial"/>
                <a:sym typeface="Arial"/>
              </a:rPr>
              <a:t> the data, learning noise instead of general patterns.</a:t>
            </a:r>
            <a:endParaRPr sz="1608">
              <a:solidFill>
                <a:srgbClr val="000000"/>
              </a:solidFill>
              <a:latin typeface="Arial"/>
              <a:ea typeface="Arial"/>
              <a:cs typeface="Arial"/>
              <a:sym typeface="Arial"/>
            </a:endParaRPr>
          </a:p>
          <a:p>
            <a:pPr indent="0" lvl="0" marL="0" rtl="0" algn="l">
              <a:spcBef>
                <a:spcPts val="1400"/>
              </a:spcBef>
              <a:spcAft>
                <a:spcPts val="0"/>
              </a:spcAft>
              <a:buNone/>
            </a:pPr>
            <a:r>
              <a:rPr b="1" lang="en" sz="1808" u="sng">
                <a:solidFill>
                  <a:srgbClr val="000000"/>
                </a:solidFill>
                <a:latin typeface="Arial"/>
                <a:ea typeface="Arial"/>
                <a:cs typeface="Arial"/>
                <a:sym typeface="Arial"/>
              </a:rPr>
              <a:t>Tradeoff:</a:t>
            </a:r>
            <a:endParaRPr b="1" sz="1808" u="sng">
              <a:solidFill>
                <a:srgbClr val="000000"/>
              </a:solidFill>
              <a:latin typeface="Arial"/>
              <a:ea typeface="Arial"/>
              <a:cs typeface="Arial"/>
              <a:sym typeface="Arial"/>
            </a:endParaRPr>
          </a:p>
          <a:p>
            <a:pPr indent="-330715" lvl="0" marL="457200" rtl="0" algn="l">
              <a:spcBef>
                <a:spcPts val="1200"/>
              </a:spcBef>
              <a:spcAft>
                <a:spcPts val="0"/>
              </a:spcAft>
              <a:buClr>
                <a:srgbClr val="000000"/>
              </a:buClr>
              <a:buSzPts val="1608"/>
              <a:buFont typeface="Arial"/>
              <a:buChar char="●"/>
            </a:pPr>
            <a:r>
              <a:rPr lang="en" sz="1608">
                <a:solidFill>
                  <a:srgbClr val="000000"/>
                </a:solidFill>
                <a:latin typeface="Arial"/>
                <a:ea typeface="Arial"/>
                <a:cs typeface="Arial"/>
                <a:sym typeface="Arial"/>
              </a:rPr>
              <a:t>Increasing model </a:t>
            </a:r>
            <a:r>
              <a:rPr b="1" lang="en" sz="1608">
                <a:solidFill>
                  <a:srgbClr val="000000"/>
                </a:solidFill>
                <a:latin typeface="Arial"/>
                <a:ea typeface="Arial"/>
                <a:cs typeface="Arial"/>
                <a:sym typeface="Arial"/>
              </a:rPr>
              <a:t>complexity</a:t>
            </a:r>
            <a:r>
              <a:rPr lang="en" sz="1608">
                <a:solidFill>
                  <a:srgbClr val="000000"/>
                </a:solidFill>
                <a:latin typeface="Arial"/>
                <a:ea typeface="Arial"/>
                <a:cs typeface="Arial"/>
                <a:sym typeface="Arial"/>
              </a:rPr>
              <a:t> reduces </a:t>
            </a:r>
            <a:r>
              <a:rPr b="1" lang="en" sz="1608">
                <a:solidFill>
                  <a:srgbClr val="000000"/>
                </a:solidFill>
                <a:latin typeface="Arial"/>
                <a:ea typeface="Arial"/>
                <a:cs typeface="Arial"/>
                <a:sym typeface="Arial"/>
              </a:rPr>
              <a:t>bias</a:t>
            </a:r>
            <a:r>
              <a:rPr lang="en" sz="1608">
                <a:solidFill>
                  <a:srgbClr val="000000"/>
                </a:solidFill>
                <a:latin typeface="Arial"/>
                <a:ea typeface="Arial"/>
                <a:cs typeface="Arial"/>
                <a:sym typeface="Arial"/>
              </a:rPr>
              <a:t> but increases </a:t>
            </a:r>
            <a:r>
              <a:rPr b="1" lang="en" sz="1608">
                <a:solidFill>
                  <a:srgbClr val="000000"/>
                </a:solidFill>
                <a:latin typeface="Arial"/>
                <a:ea typeface="Arial"/>
                <a:cs typeface="Arial"/>
                <a:sym typeface="Arial"/>
              </a:rPr>
              <a:t>variance</a:t>
            </a:r>
            <a:r>
              <a:rPr lang="en" sz="1608">
                <a:solidFill>
                  <a:srgbClr val="000000"/>
                </a:solidFill>
                <a:latin typeface="Arial"/>
                <a:ea typeface="Arial"/>
                <a:cs typeface="Arial"/>
                <a:sym typeface="Arial"/>
              </a:rPr>
              <a:t>.</a:t>
            </a:r>
            <a:endParaRPr sz="1608">
              <a:solidFill>
                <a:srgbClr val="000000"/>
              </a:solidFill>
              <a:latin typeface="Arial"/>
              <a:ea typeface="Arial"/>
              <a:cs typeface="Arial"/>
              <a:sym typeface="Arial"/>
            </a:endParaRPr>
          </a:p>
          <a:p>
            <a:pPr indent="-330715" lvl="0" marL="457200" rtl="0" algn="l">
              <a:spcBef>
                <a:spcPts val="0"/>
              </a:spcBef>
              <a:spcAft>
                <a:spcPts val="0"/>
              </a:spcAft>
              <a:buClr>
                <a:srgbClr val="000000"/>
              </a:buClr>
              <a:buSzPts val="1608"/>
              <a:buFont typeface="Arial"/>
              <a:buChar char="●"/>
            </a:pPr>
            <a:r>
              <a:rPr lang="en" sz="1608">
                <a:solidFill>
                  <a:srgbClr val="000000"/>
                </a:solidFill>
                <a:latin typeface="Arial"/>
                <a:ea typeface="Arial"/>
                <a:cs typeface="Arial"/>
                <a:sym typeface="Arial"/>
              </a:rPr>
              <a:t>The ideal model minimizes both to achieve </a:t>
            </a:r>
            <a:r>
              <a:rPr b="1" lang="en" sz="1608">
                <a:solidFill>
                  <a:srgbClr val="000000"/>
                </a:solidFill>
                <a:latin typeface="Arial"/>
                <a:ea typeface="Arial"/>
                <a:cs typeface="Arial"/>
                <a:sym typeface="Arial"/>
              </a:rPr>
              <a:t>better generalization</a:t>
            </a:r>
            <a:r>
              <a:rPr lang="en" sz="1608">
                <a:solidFill>
                  <a:srgbClr val="000000"/>
                </a:solidFill>
                <a:latin typeface="Arial"/>
                <a:ea typeface="Arial"/>
                <a:cs typeface="Arial"/>
                <a:sym typeface="Arial"/>
              </a:rPr>
              <a:t> and performance on new data.</a:t>
            </a:r>
            <a:endParaRPr sz="1608">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1760675" y="878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High bias (underfitting).</a:t>
            </a:r>
            <a:endParaRPr u="sng"/>
          </a:p>
        </p:txBody>
      </p:sp>
      <p:sp>
        <p:nvSpPr>
          <p:cNvPr id="146" name="Google Shape;146;p23"/>
          <p:cNvSpPr txBox="1"/>
          <p:nvPr>
            <p:ph idx="1" type="body"/>
          </p:nvPr>
        </p:nvSpPr>
        <p:spPr>
          <a:xfrm>
            <a:off x="3282275" y="1566100"/>
            <a:ext cx="5861700" cy="3577500"/>
          </a:xfrm>
          <a:prstGeom prst="rect">
            <a:avLst/>
          </a:prstGeom>
        </p:spPr>
        <p:txBody>
          <a:bodyPr anchorCtr="0" anchor="t" bIns="91425" lIns="91425" spcFirstLastPara="1" rIns="91425" wrap="square" tIns="91425">
            <a:normAutofit lnSpcReduction="20000"/>
          </a:bodyPr>
          <a:lstStyle/>
          <a:p>
            <a:pPr indent="0" lvl="0" marL="0" rtl="0" algn="l">
              <a:spcBef>
                <a:spcPts val="1400"/>
              </a:spcBef>
              <a:spcAft>
                <a:spcPts val="0"/>
              </a:spcAft>
              <a:buNone/>
            </a:pPr>
            <a:r>
              <a:rPr b="1" lang="en" sz="1600" u="sng">
                <a:solidFill>
                  <a:srgbClr val="000000"/>
                </a:solidFill>
                <a:latin typeface="Arial"/>
                <a:ea typeface="Arial"/>
                <a:cs typeface="Arial"/>
                <a:sym typeface="Arial"/>
              </a:rPr>
              <a:t>Characteristics of Underfitting:</a:t>
            </a:r>
            <a:endParaRPr b="1" sz="1600" u="sng">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Simplistic Model</a:t>
            </a:r>
            <a:r>
              <a:rPr lang="en" sz="1400">
                <a:solidFill>
                  <a:srgbClr val="000000"/>
                </a:solidFill>
                <a:latin typeface="Arial"/>
                <a:ea typeface="Arial"/>
                <a:cs typeface="Arial"/>
                <a:sym typeface="Arial"/>
              </a:rPr>
              <a:t>: Too simple to capture underlying patterns.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High Bias</a:t>
            </a:r>
            <a:r>
              <a:rPr lang="en" sz="1400">
                <a:solidFill>
                  <a:srgbClr val="000000"/>
                </a:solidFill>
                <a:latin typeface="Arial"/>
                <a:ea typeface="Arial"/>
                <a:cs typeface="Arial"/>
                <a:sym typeface="Arial"/>
              </a:rPr>
              <a:t>: Makes strong assumptions leading to systematic errors.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Low Complexity</a:t>
            </a:r>
            <a:r>
              <a:rPr lang="en" sz="1400">
                <a:solidFill>
                  <a:srgbClr val="000000"/>
                </a:solidFill>
                <a:latin typeface="Arial"/>
                <a:ea typeface="Arial"/>
                <a:cs typeface="Arial"/>
                <a:sym typeface="Arial"/>
              </a:rPr>
              <a:t>: The model is too basic (e.g., using linear regression for a nonlinear problem).</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Poor Training Performance</a:t>
            </a:r>
            <a:r>
              <a:rPr lang="en" sz="1400">
                <a:solidFill>
                  <a:srgbClr val="000000"/>
                </a:solidFill>
                <a:latin typeface="Arial"/>
                <a:ea typeface="Arial"/>
                <a:cs typeface="Arial"/>
                <a:sym typeface="Arial"/>
              </a:rPr>
              <a:t>: Fails to fit the training data well.</a:t>
            </a:r>
            <a:endParaRPr sz="1400">
              <a:solidFill>
                <a:srgbClr val="000000"/>
              </a:solidFill>
              <a:latin typeface="Arial"/>
              <a:ea typeface="Arial"/>
              <a:cs typeface="Arial"/>
              <a:sym typeface="Arial"/>
            </a:endParaRPr>
          </a:p>
          <a:p>
            <a:pPr indent="0" lvl="0" marL="0" rtl="0" algn="l">
              <a:spcBef>
                <a:spcPts val="1400"/>
              </a:spcBef>
              <a:spcAft>
                <a:spcPts val="0"/>
              </a:spcAft>
              <a:buNone/>
            </a:pPr>
            <a:r>
              <a:rPr b="1" lang="en" sz="1600" u="sng">
                <a:solidFill>
                  <a:srgbClr val="000000"/>
                </a:solidFill>
                <a:latin typeface="Arial"/>
                <a:ea typeface="Arial"/>
                <a:cs typeface="Arial"/>
                <a:sym typeface="Arial"/>
              </a:rPr>
              <a:t>Effects of Underfitting:</a:t>
            </a:r>
            <a:endParaRPr b="1" sz="1600" u="sng">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Low Accuracy</a:t>
            </a:r>
            <a:r>
              <a:rPr lang="en" sz="1400">
                <a:solidFill>
                  <a:srgbClr val="000000"/>
                </a:solidFill>
                <a:latin typeface="Arial"/>
                <a:ea typeface="Arial"/>
                <a:cs typeface="Arial"/>
                <a:sym typeface="Arial"/>
              </a:rPr>
              <a:t>: Poor performance on both </a:t>
            </a:r>
            <a:r>
              <a:rPr b="1" lang="en" sz="1400">
                <a:solidFill>
                  <a:srgbClr val="000000"/>
                </a:solidFill>
                <a:latin typeface="Arial"/>
                <a:ea typeface="Arial"/>
                <a:cs typeface="Arial"/>
                <a:sym typeface="Arial"/>
              </a:rPr>
              <a:t>training</a:t>
            </a:r>
            <a:r>
              <a:rPr lang="en" sz="1400">
                <a:solidFill>
                  <a:srgbClr val="000000"/>
                </a:solidFill>
                <a:latin typeface="Arial"/>
                <a:ea typeface="Arial"/>
                <a:cs typeface="Arial"/>
                <a:sym typeface="Arial"/>
              </a:rPr>
              <a:t> and </a:t>
            </a:r>
            <a:r>
              <a:rPr b="1" lang="en" sz="1400">
                <a:solidFill>
                  <a:srgbClr val="000000"/>
                </a:solidFill>
                <a:latin typeface="Arial"/>
                <a:ea typeface="Arial"/>
                <a:cs typeface="Arial"/>
                <a:sym typeface="Arial"/>
              </a:rPr>
              <a:t>test data</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Missed Patterns</a:t>
            </a:r>
            <a:r>
              <a:rPr lang="en" sz="1400">
                <a:solidFill>
                  <a:srgbClr val="000000"/>
                </a:solidFill>
                <a:latin typeface="Arial"/>
                <a:ea typeface="Arial"/>
                <a:cs typeface="Arial"/>
                <a:sym typeface="Arial"/>
              </a:rPr>
              <a:t>: Fails to capture important data patterns.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Underutilized Data</a:t>
            </a:r>
            <a:r>
              <a:rPr lang="en" sz="1400">
                <a:solidFill>
                  <a:srgbClr val="000000"/>
                </a:solidFill>
                <a:latin typeface="Arial"/>
                <a:ea typeface="Arial"/>
                <a:cs typeface="Arial"/>
                <a:sym typeface="Arial"/>
              </a:rPr>
              <a:t>: Does not learn enough from the dataset.</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47" name="Google Shape;147;p23"/>
          <p:cNvPicPr preferRelativeResize="0"/>
          <p:nvPr/>
        </p:nvPicPr>
        <p:blipFill>
          <a:blip r:embed="rId3">
            <a:alphaModFix/>
          </a:blip>
          <a:stretch>
            <a:fillRect/>
          </a:stretch>
        </p:blipFill>
        <p:spPr>
          <a:xfrm>
            <a:off x="152400" y="1566100"/>
            <a:ext cx="3029275" cy="31603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1851125" y="790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High variance (overfitting).</a:t>
            </a:r>
            <a:endParaRPr u="sng"/>
          </a:p>
        </p:txBody>
      </p:sp>
      <p:sp>
        <p:nvSpPr>
          <p:cNvPr id="153" name="Google Shape;153;p24"/>
          <p:cNvSpPr txBox="1"/>
          <p:nvPr>
            <p:ph idx="1" type="body"/>
          </p:nvPr>
        </p:nvSpPr>
        <p:spPr>
          <a:xfrm>
            <a:off x="3012625" y="1249125"/>
            <a:ext cx="6131400" cy="38313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400" u="sng">
                <a:solidFill>
                  <a:srgbClr val="000000"/>
                </a:solidFill>
                <a:latin typeface="Arial"/>
                <a:ea typeface="Arial"/>
                <a:cs typeface="Arial"/>
                <a:sym typeface="Arial"/>
              </a:rPr>
              <a:t>Characteristics of Overfitting:</a:t>
            </a:r>
            <a:endParaRPr b="1" sz="1400" u="sng">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High Model Complexity</a:t>
            </a:r>
            <a:r>
              <a:rPr lang="en" sz="1200">
                <a:solidFill>
                  <a:srgbClr val="000000"/>
                </a:solidFill>
                <a:latin typeface="Arial"/>
                <a:ea typeface="Arial"/>
                <a:cs typeface="Arial"/>
                <a:sym typeface="Arial"/>
              </a:rPr>
              <a:t>: The model learns too many details, including noise.</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Low Bias, High Variance</a:t>
            </a:r>
            <a:r>
              <a:rPr lang="en" sz="1200">
                <a:solidFill>
                  <a:srgbClr val="000000"/>
                </a:solidFill>
                <a:latin typeface="Arial"/>
                <a:ea typeface="Arial"/>
                <a:cs typeface="Arial"/>
                <a:sym typeface="Arial"/>
              </a:rPr>
              <a:t>: Fits training data perfectly but struggles with new data.</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Poor Generalization</a:t>
            </a:r>
            <a:r>
              <a:rPr lang="en" sz="1200">
                <a:solidFill>
                  <a:srgbClr val="000000"/>
                </a:solidFill>
                <a:latin typeface="Arial"/>
                <a:ea typeface="Arial"/>
                <a:cs typeface="Arial"/>
                <a:sym typeface="Arial"/>
              </a:rPr>
              <a:t>: Performs well on training data but poorly on test data.</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High Sensitivity to Data</a:t>
            </a:r>
            <a:r>
              <a:rPr lang="en" sz="1200">
                <a:solidFill>
                  <a:srgbClr val="000000"/>
                </a:solidFill>
                <a:latin typeface="Arial"/>
                <a:ea typeface="Arial"/>
                <a:cs typeface="Arial"/>
                <a:sym typeface="Arial"/>
              </a:rPr>
              <a:t>: Small changes in training data can drastically change predictions.</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400"/>
              </a:spcBef>
              <a:spcAft>
                <a:spcPts val="0"/>
              </a:spcAft>
              <a:buNone/>
            </a:pPr>
            <a:r>
              <a:rPr b="1" lang="en" sz="1400" u="sng">
                <a:solidFill>
                  <a:srgbClr val="000000"/>
                </a:solidFill>
                <a:latin typeface="Arial"/>
                <a:ea typeface="Arial"/>
                <a:cs typeface="Arial"/>
                <a:sym typeface="Arial"/>
              </a:rPr>
              <a:t>Effects of Underfitting:</a:t>
            </a:r>
            <a:endParaRPr b="1" sz="1400" u="sng">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Poor Accuracy</a:t>
            </a:r>
            <a:r>
              <a:rPr lang="en" sz="1200">
                <a:solidFill>
                  <a:srgbClr val="000000"/>
                </a:solidFill>
                <a:latin typeface="Arial"/>
                <a:ea typeface="Arial"/>
                <a:cs typeface="Arial"/>
                <a:sym typeface="Arial"/>
              </a:rPr>
              <a:t>: Low performance on both </a:t>
            </a:r>
            <a:r>
              <a:rPr b="1" lang="en" sz="1200">
                <a:solidFill>
                  <a:srgbClr val="000000"/>
                </a:solidFill>
                <a:latin typeface="Arial"/>
                <a:ea typeface="Arial"/>
                <a:cs typeface="Arial"/>
                <a:sym typeface="Arial"/>
              </a:rPr>
              <a:t>training</a:t>
            </a:r>
            <a:r>
              <a:rPr lang="en" sz="1200">
                <a:solidFill>
                  <a:srgbClr val="000000"/>
                </a:solidFill>
                <a:latin typeface="Arial"/>
                <a:ea typeface="Arial"/>
                <a:cs typeface="Arial"/>
                <a:sym typeface="Arial"/>
              </a:rPr>
              <a:t> and </a:t>
            </a:r>
            <a:r>
              <a:rPr b="1" lang="en" sz="1200">
                <a:solidFill>
                  <a:srgbClr val="000000"/>
                </a:solidFill>
                <a:latin typeface="Arial"/>
                <a:ea typeface="Arial"/>
                <a:cs typeface="Arial"/>
                <a:sym typeface="Arial"/>
              </a:rPr>
              <a:t>test data</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Missed Patterns</a:t>
            </a:r>
            <a:r>
              <a:rPr lang="en" sz="1200">
                <a:solidFill>
                  <a:srgbClr val="000000"/>
                </a:solidFill>
                <a:latin typeface="Arial"/>
                <a:ea typeface="Arial"/>
                <a:cs typeface="Arial"/>
                <a:sym typeface="Arial"/>
              </a:rPr>
              <a:t>: Fails to capture important trends in the data.</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Poor Generalization</a:t>
            </a:r>
            <a:r>
              <a:rPr lang="en" sz="1200">
                <a:solidFill>
                  <a:srgbClr val="000000"/>
                </a:solidFill>
                <a:latin typeface="Arial"/>
                <a:ea typeface="Arial"/>
                <a:cs typeface="Arial"/>
                <a:sym typeface="Arial"/>
              </a:rPr>
              <a:t>: The model cannot make accurate predictions on new data.</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High Bias</a:t>
            </a:r>
            <a:r>
              <a:rPr lang="en" sz="1200">
                <a:solidFill>
                  <a:srgbClr val="000000"/>
                </a:solidFill>
                <a:latin typeface="Arial"/>
                <a:ea typeface="Arial"/>
                <a:cs typeface="Arial"/>
                <a:sym typeface="Arial"/>
              </a:rPr>
              <a:t>: The model makes overly simplistic assumptions, leading to systematic errors.</a:t>
            </a:r>
            <a:endParaRPr sz="1200">
              <a:solidFill>
                <a:srgbClr val="000000"/>
              </a:solidFill>
              <a:latin typeface="Arial"/>
              <a:ea typeface="Arial"/>
              <a:cs typeface="Arial"/>
              <a:sym typeface="Arial"/>
            </a:endParaRPr>
          </a:p>
        </p:txBody>
      </p:sp>
      <p:pic>
        <p:nvPicPr>
          <p:cNvPr id="154" name="Google Shape;154;p24"/>
          <p:cNvPicPr preferRelativeResize="0"/>
          <p:nvPr/>
        </p:nvPicPr>
        <p:blipFill>
          <a:blip r:embed="rId3">
            <a:alphaModFix/>
          </a:blip>
          <a:stretch>
            <a:fillRect/>
          </a:stretch>
        </p:blipFill>
        <p:spPr>
          <a:xfrm>
            <a:off x="152400" y="1478075"/>
            <a:ext cx="2777750" cy="3024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1572025" y="853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Graphs illustrating  overfitting and underfitting.</a:t>
            </a:r>
            <a:endParaRPr u="sng"/>
          </a:p>
        </p:txBody>
      </p:sp>
      <p:sp>
        <p:nvSpPr>
          <p:cNvPr id="160" name="Google Shape;160;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25"/>
          <p:cNvPicPr preferRelativeResize="0"/>
          <p:nvPr/>
        </p:nvPicPr>
        <p:blipFill>
          <a:blip r:embed="rId3">
            <a:alphaModFix/>
          </a:blip>
          <a:stretch>
            <a:fillRect/>
          </a:stretch>
        </p:blipFill>
        <p:spPr>
          <a:xfrm>
            <a:off x="389850" y="1571975"/>
            <a:ext cx="8300024" cy="3323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1609750" y="828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Techniques</a:t>
            </a:r>
            <a:r>
              <a:rPr lang="en" u="sng"/>
              <a:t>  to handle bias-variance tradeoff.</a:t>
            </a:r>
            <a:endParaRPr u="sng"/>
          </a:p>
        </p:txBody>
      </p:sp>
      <p:sp>
        <p:nvSpPr>
          <p:cNvPr id="167" name="Google Shape;167;p26"/>
          <p:cNvSpPr txBox="1"/>
          <p:nvPr>
            <p:ph idx="1" type="body"/>
          </p:nvPr>
        </p:nvSpPr>
        <p:spPr>
          <a:xfrm>
            <a:off x="276675" y="1094100"/>
            <a:ext cx="8778000" cy="3835500"/>
          </a:xfrm>
          <a:prstGeom prst="rect">
            <a:avLst/>
          </a:prstGeom>
        </p:spPr>
        <p:txBody>
          <a:bodyPr anchorCtr="0" anchor="t" bIns="91425" lIns="91425" spcFirstLastPara="1" rIns="91425" wrap="square" tIns="91425">
            <a:normAutofit fontScale="77500" lnSpcReduction="20000"/>
          </a:bodyPr>
          <a:lstStyle/>
          <a:p>
            <a:pPr indent="0" lvl="0" marL="0" rtl="0" algn="l">
              <a:spcBef>
                <a:spcPts val="1400"/>
              </a:spcBef>
              <a:spcAft>
                <a:spcPts val="0"/>
              </a:spcAft>
              <a:buNone/>
            </a:pPr>
            <a:r>
              <a:t/>
            </a:r>
            <a:endParaRPr b="1" sz="2455">
              <a:solidFill>
                <a:srgbClr val="000000"/>
              </a:solidFill>
              <a:latin typeface="Arial"/>
              <a:ea typeface="Arial"/>
              <a:cs typeface="Arial"/>
              <a:sym typeface="Arial"/>
            </a:endParaRPr>
          </a:p>
          <a:p>
            <a:pPr indent="-339610" lvl="0" marL="457200" rtl="0" algn="l">
              <a:spcBef>
                <a:spcPts val="1200"/>
              </a:spcBef>
              <a:spcAft>
                <a:spcPts val="0"/>
              </a:spcAft>
              <a:buClr>
                <a:srgbClr val="000000"/>
              </a:buClr>
              <a:buSzPct val="100000"/>
              <a:buFont typeface="Arial"/>
              <a:buAutoNum type="arabicPeriod"/>
            </a:pPr>
            <a:r>
              <a:rPr b="1" lang="en" sz="2255">
                <a:solidFill>
                  <a:srgbClr val="000000"/>
                </a:solidFill>
                <a:latin typeface="Arial"/>
                <a:ea typeface="Arial"/>
                <a:cs typeface="Arial"/>
                <a:sym typeface="Arial"/>
              </a:rPr>
              <a:t>Cross-Validation</a:t>
            </a:r>
            <a:r>
              <a:rPr lang="en" sz="2255">
                <a:solidFill>
                  <a:srgbClr val="000000"/>
                </a:solidFill>
                <a:latin typeface="Arial"/>
                <a:ea typeface="Arial"/>
                <a:cs typeface="Arial"/>
                <a:sym typeface="Arial"/>
              </a:rPr>
              <a:t>: Estimates model performance on unseen data to avoid underfitting and overfitting.</a:t>
            </a:r>
            <a:endParaRPr sz="2255">
              <a:solidFill>
                <a:srgbClr val="000000"/>
              </a:solidFill>
              <a:latin typeface="Arial"/>
              <a:ea typeface="Arial"/>
              <a:cs typeface="Arial"/>
              <a:sym typeface="Arial"/>
            </a:endParaRPr>
          </a:p>
          <a:p>
            <a:pPr indent="-339610" lvl="0" marL="457200" rtl="0" algn="l">
              <a:spcBef>
                <a:spcPts val="0"/>
              </a:spcBef>
              <a:spcAft>
                <a:spcPts val="0"/>
              </a:spcAft>
              <a:buClr>
                <a:srgbClr val="000000"/>
              </a:buClr>
              <a:buSzPct val="100000"/>
              <a:buFont typeface="Arial"/>
              <a:buAutoNum type="arabicPeriod"/>
            </a:pPr>
            <a:r>
              <a:rPr b="1" lang="en" sz="2255">
                <a:solidFill>
                  <a:srgbClr val="000000"/>
                </a:solidFill>
                <a:latin typeface="Arial"/>
                <a:ea typeface="Arial"/>
                <a:cs typeface="Arial"/>
                <a:sym typeface="Arial"/>
              </a:rPr>
              <a:t>Regularization</a:t>
            </a:r>
            <a:r>
              <a:rPr lang="en" sz="2255">
                <a:solidFill>
                  <a:srgbClr val="000000"/>
                </a:solidFill>
                <a:latin typeface="Arial"/>
                <a:ea typeface="Arial"/>
                <a:cs typeface="Arial"/>
                <a:sym typeface="Arial"/>
              </a:rPr>
              <a:t>: </a:t>
            </a:r>
            <a:r>
              <a:rPr b="1" lang="en" sz="2255">
                <a:solidFill>
                  <a:srgbClr val="000000"/>
                </a:solidFill>
                <a:latin typeface="Arial"/>
                <a:ea typeface="Arial"/>
                <a:cs typeface="Arial"/>
                <a:sym typeface="Arial"/>
              </a:rPr>
              <a:t>L1 (Lasso)</a:t>
            </a:r>
            <a:r>
              <a:rPr lang="en" sz="2255">
                <a:solidFill>
                  <a:srgbClr val="000000"/>
                </a:solidFill>
                <a:latin typeface="Arial"/>
                <a:ea typeface="Arial"/>
                <a:cs typeface="Arial"/>
                <a:sym typeface="Arial"/>
              </a:rPr>
              <a:t> or </a:t>
            </a:r>
            <a:r>
              <a:rPr b="1" lang="en" sz="2255">
                <a:solidFill>
                  <a:srgbClr val="000000"/>
                </a:solidFill>
                <a:latin typeface="Arial"/>
                <a:ea typeface="Arial"/>
                <a:cs typeface="Arial"/>
                <a:sym typeface="Arial"/>
              </a:rPr>
              <a:t>L2 (Ridge)</a:t>
            </a:r>
            <a:r>
              <a:rPr lang="en" sz="2255">
                <a:solidFill>
                  <a:srgbClr val="000000"/>
                </a:solidFill>
                <a:latin typeface="Arial"/>
                <a:ea typeface="Arial"/>
                <a:cs typeface="Arial"/>
                <a:sym typeface="Arial"/>
              </a:rPr>
              <a:t> penalize large coefficients, reducing overfitting.</a:t>
            </a:r>
            <a:endParaRPr sz="2255">
              <a:solidFill>
                <a:srgbClr val="000000"/>
              </a:solidFill>
              <a:latin typeface="Arial"/>
              <a:ea typeface="Arial"/>
              <a:cs typeface="Arial"/>
              <a:sym typeface="Arial"/>
            </a:endParaRPr>
          </a:p>
          <a:p>
            <a:pPr indent="-339610" lvl="0" marL="457200" rtl="0" algn="l">
              <a:spcBef>
                <a:spcPts val="0"/>
              </a:spcBef>
              <a:spcAft>
                <a:spcPts val="0"/>
              </a:spcAft>
              <a:buClr>
                <a:srgbClr val="000000"/>
              </a:buClr>
              <a:buSzPct val="100000"/>
              <a:buFont typeface="Arial"/>
              <a:buAutoNum type="arabicPeriod"/>
            </a:pPr>
            <a:r>
              <a:rPr b="1" lang="en" sz="2255">
                <a:solidFill>
                  <a:srgbClr val="000000"/>
                </a:solidFill>
                <a:latin typeface="Arial"/>
                <a:ea typeface="Arial"/>
                <a:cs typeface="Arial"/>
                <a:sym typeface="Arial"/>
              </a:rPr>
              <a:t>Model Complexity Adjustment</a:t>
            </a:r>
            <a:r>
              <a:rPr lang="en" sz="2255">
                <a:solidFill>
                  <a:srgbClr val="000000"/>
                </a:solidFill>
                <a:latin typeface="Arial"/>
                <a:ea typeface="Arial"/>
                <a:cs typeface="Arial"/>
                <a:sym typeface="Arial"/>
              </a:rPr>
              <a:t>:</a:t>
            </a:r>
            <a:endParaRPr sz="2255">
              <a:solidFill>
                <a:srgbClr val="000000"/>
              </a:solidFill>
              <a:latin typeface="Arial"/>
              <a:ea typeface="Arial"/>
              <a:cs typeface="Arial"/>
              <a:sym typeface="Arial"/>
            </a:endParaRPr>
          </a:p>
          <a:p>
            <a:pPr indent="-339610" lvl="1" marL="914400" rtl="0" algn="l">
              <a:spcBef>
                <a:spcPts val="0"/>
              </a:spcBef>
              <a:spcAft>
                <a:spcPts val="0"/>
              </a:spcAft>
              <a:buClr>
                <a:srgbClr val="000000"/>
              </a:buClr>
              <a:buSzPct val="100000"/>
              <a:buFont typeface="Arial"/>
              <a:buChar char="○"/>
            </a:pPr>
            <a:r>
              <a:rPr b="1" lang="en" sz="2255">
                <a:solidFill>
                  <a:srgbClr val="000000"/>
                </a:solidFill>
                <a:latin typeface="Arial"/>
                <a:ea typeface="Arial"/>
                <a:cs typeface="Arial"/>
                <a:sym typeface="Arial"/>
              </a:rPr>
              <a:t>For High Bias and low variance</a:t>
            </a:r>
            <a:r>
              <a:rPr lang="en" sz="2255">
                <a:solidFill>
                  <a:srgbClr val="000000"/>
                </a:solidFill>
                <a:latin typeface="Arial"/>
                <a:ea typeface="Arial"/>
                <a:cs typeface="Arial"/>
                <a:sym typeface="Arial"/>
              </a:rPr>
              <a:t>: low complexity(underfit)</a:t>
            </a:r>
            <a:endParaRPr sz="2255">
              <a:solidFill>
                <a:srgbClr val="000000"/>
              </a:solidFill>
              <a:latin typeface="Arial"/>
              <a:ea typeface="Arial"/>
              <a:cs typeface="Arial"/>
              <a:sym typeface="Arial"/>
            </a:endParaRPr>
          </a:p>
          <a:p>
            <a:pPr indent="-339610" lvl="1" marL="914400" rtl="0" algn="l">
              <a:spcBef>
                <a:spcPts val="0"/>
              </a:spcBef>
              <a:spcAft>
                <a:spcPts val="0"/>
              </a:spcAft>
              <a:buClr>
                <a:srgbClr val="000000"/>
              </a:buClr>
              <a:buSzPct val="100000"/>
              <a:buFont typeface="Arial"/>
              <a:buChar char="○"/>
            </a:pPr>
            <a:r>
              <a:rPr b="1" lang="en" sz="2255">
                <a:solidFill>
                  <a:srgbClr val="000000"/>
                </a:solidFill>
                <a:latin typeface="Arial"/>
                <a:ea typeface="Arial"/>
                <a:cs typeface="Arial"/>
                <a:sym typeface="Arial"/>
              </a:rPr>
              <a:t>For low Bias and High Variance</a:t>
            </a:r>
            <a:r>
              <a:rPr lang="en" sz="2255">
                <a:solidFill>
                  <a:srgbClr val="000000"/>
                </a:solidFill>
                <a:latin typeface="Arial"/>
                <a:ea typeface="Arial"/>
                <a:cs typeface="Arial"/>
                <a:sym typeface="Arial"/>
              </a:rPr>
              <a:t>: high complexity(overfit).</a:t>
            </a:r>
            <a:endParaRPr sz="2255">
              <a:solidFill>
                <a:srgbClr val="000000"/>
              </a:solidFill>
              <a:latin typeface="Arial"/>
              <a:ea typeface="Arial"/>
              <a:cs typeface="Arial"/>
              <a:sym typeface="Arial"/>
            </a:endParaRPr>
          </a:p>
          <a:p>
            <a:pPr indent="-339610" lvl="0" marL="457200" rtl="0" algn="l">
              <a:spcBef>
                <a:spcPts val="0"/>
              </a:spcBef>
              <a:spcAft>
                <a:spcPts val="0"/>
              </a:spcAft>
              <a:buClr>
                <a:srgbClr val="000000"/>
              </a:buClr>
              <a:buSzPct val="100000"/>
              <a:buFont typeface="Arial"/>
              <a:buAutoNum type="arabicPeriod"/>
            </a:pPr>
            <a:r>
              <a:rPr b="1" lang="en" sz="2255">
                <a:solidFill>
                  <a:srgbClr val="000000"/>
                </a:solidFill>
                <a:latin typeface="Arial"/>
                <a:ea typeface="Arial"/>
                <a:cs typeface="Arial"/>
                <a:sym typeface="Arial"/>
              </a:rPr>
              <a:t>Ensemble Methods</a:t>
            </a:r>
            <a:r>
              <a:rPr lang="en" sz="2255">
                <a:solidFill>
                  <a:srgbClr val="000000"/>
                </a:solidFill>
                <a:latin typeface="Arial"/>
                <a:ea typeface="Arial"/>
                <a:cs typeface="Arial"/>
                <a:sym typeface="Arial"/>
              </a:rPr>
              <a:t>:</a:t>
            </a:r>
            <a:endParaRPr sz="2255">
              <a:solidFill>
                <a:srgbClr val="000000"/>
              </a:solidFill>
              <a:latin typeface="Arial"/>
              <a:ea typeface="Arial"/>
              <a:cs typeface="Arial"/>
              <a:sym typeface="Arial"/>
            </a:endParaRPr>
          </a:p>
          <a:p>
            <a:pPr indent="-339610" lvl="1" marL="914400" rtl="0" algn="l">
              <a:spcBef>
                <a:spcPts val="0"/>
              </a:spcBef>
              <a:spcAft>
                <a:spcPts val="0"/>
              </a:spcAft>
              <a:buClr>
                <a:srgbClr val="000000"/>
              </a:buClr>
              <a:buSzPct val="100000"/>
              <a:buFont typeface="Arial"/>
              <a:buChar char="○"/>
            </a:pPr>
            <a:r>
              <a:rPr b="1" lang="en" sz="2255">
                <a:solidFill>
                  <a:srgbClr val="000000"/>
                </a:solidFill>
                <a:latin typeface="Arial"/>
                <a:ea typeface="Arial"/>
                <a:cs typeface="Arial"/>
                <a:sym typeface="Arial"/>
              </a:rPr>
              <a:t>Bagging</a:t>
            </a:r>
            <a:r>
              <a:rPr lang="en" sz="2255">
                <a:solidFill>
                  <a:srgbClr val="000000"/>
                </a:solidFill>
                <a:latin typeface="Arial"/>
                <a:ea typeface="Arial"/>
                <a:cs typeface="Arial"/>
                <a:sym typeface="Arial"/>
              </a:rPr>
              <a:t> reduces variance (e.g., Random Forest).</a:t>
            </a:r>
            <a:endParaRPr sz="2255">
              <a:solidFill>
                <a:srgbClr val="000000"/>
              </a:solidFill>
              <a:latin typeface="Arial"/>
              <a:ea typeface="Arial"/>
              <a:cs typeface="Arial"/>
              <a:sym typeface="Arial"/>
            </a:endParaRPr>
          </a:p>
          <a:p>
            <a:pPr indent="-339610" lvl="1" marL="914400" rtl="0" algn="l">
              <a:spcBef>
                <a:spcPts val="0"/>
              </a:spcBef>
              <a:spcAft>
                <a:spcPts val="0"/>
              </a:spcAft>
              <a:buClr>
                <a:srgbClr val="000000"/>
              </a:buClr>
              <a:buSzPct val="100000"/>
              <a:buFont typeface="Arial"/>
              <a:buChar char="○"/>
            </a:pPr>
            <a:r>
              <a:rPr b="1" lang="en" sz="2255">
                <a:solidFill>
                  <a:srgbClr val="000000"/>
                </a:solidFill>
                <a:latin typeface="Arial"/>
                <a:ea typeface="Arial"/>
                <a:cs typeface="Arial"/>
                <a:sym typeface="Arial"/>
              </a:rPr>
              <a:t>Boosting</a:t>
            </a:r>
            <a:r>
              <a:rPr lang="en" sz="2255">
                <a:solidFill>
                  <a:srgbClr val="000000"/>
                </a:solidFill>
                <a:latin typeface="Arial"/>
                <a:ea typeface="Arial"/>
                <a:cs typeface="Arial"/>
                <a:sym typeface="Arial"/>
              </a:rPr>
              <a:t> reduces bias (e.g., Gradient Boosting).</a:t>
            </a:r>
            <a:endParaRPr sz="2255">
              <a:solidFill>
                <a:srgbClr val="000000"/>
              </a:solidFill>
              <a:latin typeface="Arial"/>
              <a:ea typeface="Arial"/>
              <a:cs typeface="Arial"/>
              <a:sym typeface="Arial"/>
            </a:endParaRPr>
          </a:p>
          <a:p>
            <a:pPr indent="-339610" lvl="0" marL="457200" rtl="0" algn="l">
              <a:spcBef>
                <a:spcPts val="0"/>
              </a:spcBef>
              <a:spcAft>
                <a:spcPts val="0"/>
              </a:spcAft>
              <a:buClr>
                <a:srgbClr val="000000"/>
              </a:buClr>
              <a:buSzPct val="100000"/>
              <a:buFont typeface="Arial"/>
              <a:buAutoNum type="arabicPeriod"/>
            </a:pPr>
            <a:r>
              <a:rPr b="1" lang="en" sz="2255">
                <a:solidFill>
                  <a:srgbClr val="000000"/>
                </a:solidFill>
                <a:latin typeface="Arial"/>
                <a:ea typeface="Arial"/>
                <a:cs typeface="Arial"/>
                <a:sym typeface="Arial"/>
              </a:rPr>
              <a:t>Data Augmentation</a:t>
            </a:r>
            <a:r>
              <a:rPr lang="en" sz="2255">
                <a:solidFill>
                  <a:srgbClr val="000000"/>
                </a:solidFill>
                <a:latin typeface="Arial"/>
                <a:ea typeface="Arial"/>
                <a:cs typeface="Arial"/>
                <a:sym typeface="Arial"/>
              </a:rPr>
              <a:t>: Adds more data to reduce variance.</a:t>
            </a:r>
            <a:endParaRPr sz="2255">
              <a:solidFill>
                <a:srgbClr val="000000"/>
              </a:solidFill>
              <a:latin typeface="Arial"/>
              <a:ea typeface="Arial"/>
              <a:cs typeface="Arial"/>
              <a:sym typeface="Arial"/>
            </a:endParaRPr>
          </a:p>
          <a:p>
            <a:pPr indent="-339610" lvl="0" marL="457200" rtl="0" algn="l">
              <a:spcBef>
                <a:spcPts val="0"/>
              </a:spcBef>
              <a:spcAft>
                <a:spcPts val="0"/>
              </a:spcAft>
              <a:buClr>
                <a:srgbClr val="000000"/>
              </a:buClr>
              <a:buSzPct val="100000"/>
              <a:buFont typeface="Arial"/>
              <a:buAutoNum type="arabicPeriod"/>
            </a:pPr>
            <a:r>
              <a:rPr b="1" lang="en" sz="2255">
                <a:solidFill>
                  <a:srgbClr val="000000"/>
                </a:solidFill>
                <a:latin typeface="Arial"/>
                <a:ea typeface="Arial"/>
                <a:cs typeface="Arial"/>
                <a:sym typeface="Arial"/>
              </a:rPr>
              <a:t>Early Stopping</a:t>
            </a:r>
            <a:r>
              <a:rPr lang="en" sz="2255">
                <a:solidFill>
                  <a:srgbClr val="000000"/>
                </a:solidFill>
                <a:latin typeface="Arial"/>
                <a:ea typeface="Arial"/>
                <a:cs typeface="Arial"/>
                <a:sym typeface="Arial"/>
              </a:rPr>
              <a:t>: Stops training early to prevent overfitting.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idx="1" type="body"/>
          </p:nvPr>
        </p:nvSpPr>
        <p:spPr>
          <a:xfrm>
            <a:off x="465300" y="1307875"/>
            <a:ext cx="7953000" cy="303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QUESTIONS?!</a:t>
            </a:r>
            <a:endParaRPr b="1" sz="2000"/>
          </a:p>
          <a:p>
            <a:pPr indent="0" lvl="0" marL="0" rtl="0" algn="l">
              <a:spcBef>
                <a:spcPts val="1200"/>
              </a:spcBef>
              <a:spcAft>
                <a:spcPts val="0"/>
              </a:spcAft>
              <a:buNone/>
            </a:pPr>
            <a:r>
              <a:t/>
            </a:r>
            <a:endParaRPr b="1" sz="2000"/>
          </a:p>
          <a:p>
            <a:pPr indent="0" lvl="0" marL="0" rtl="0" algn="l">
              <a:spcBef>
                <a:spcPts val="1200"/>
              </a:spcBef>
              <a:spcAft>
                <a:spcPts val="0"/>
              </a:spcAft>
              <a:buNone/>
            </a:pPr>
            <a:r>
              <a:t/>
            </a:r>
            <a:endParaRPr b="1" sz="2000"/>
          </a:p>
          <a:p>
            <a:pPr indent="0" lvl="0" marL="0" rtl="0" algn="l">
              <a:spcBef>
                <a:spcPts val="1200"/>
              </a:spcBef>
              <a:spcAft>
                <a:spcPts val="0"/>
              </a:spcAft>
              <a:buNone/>
            </a:pPr>
            <a:r>
              <a:t/>
            </a:r>
            <a:endParaRPr b="1" sz="2000"/>
          </a:p>
          <a:p>
            <a:pPr indent="0" lvl="0" marL="0" rtl="0" algn="l">
              <a:spcBef>
                <a:spcPts val="1200"/>
              </a:spcBef>
              <a:spcAft>
                <a:spcPts val="1200"/>
              </a:spcAft>
              <a:buNone/>
            </a:pPr>
            <a:r>
              <a:rPr b="1" lang="en" sz="2000"/>
              <a:t>Thank you.</a:t>
            </a:r>
            <a:endParaRPr b="1"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1748050" y="812375"/>
            <a:ext cx="7512600" cy="75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WHAT IS  FEATURE SELECTION?</a:t>
            </a:r>
            <a:r>
              <a:rPr lang="en"/>
              <a:t>.</a:t>
            </a:r>
            <a:endParaRPr/>
          </a:p>
        </p:txBody>
      </p:sp>
      <p:sp>
        <p:nvSpPr>
          <p:cNvPr id="93" name="Google Shape;93;p14"/>
          <p:cNvSpPr txBox="1"/>
          <p:nvPr>
            <p:ph idx="1" type="body"/>
          </p:nvPr>
        </p:nvSpPr>
        <p:spPr>
          <a:xfrm>
            <a:off x="276800" y="1509100"/>
            <a:ext cx="8766600" cy="42381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rPr b="1" lang="en" sz="2344">
                <a:solidFill>
                  <a:srgbClr val="000000"/>
                </a:solidFill>
                <a:latin typeface="Arial"/>
                <a:ea typeface="Arial"/>
                <a:cs typeface="Arial"/>
                <a:sym typeface="Arial"/>
              </a:rPr>
              <a:t>Feature </a:t>
            </a:r>
            <a:r>
              <a:rPr b="1" lang="en" sz="2344">
                <a:solidFill>
                  <a:srgbClr val="000000"/>
                </a:solidFill>
                <a:latin typeface="Arial"/>
                <a:ea typeface="Arial"/>
                <a:cs typeface="Arial"/>
                <a:sym typeface="Arial"/>
              </a:rPr>
              <a:t>selection</a:t>
            </a:r>
            <a:r>
              <a:rPr lang="en" sz="2344">
                <a:solidFill>
                  <a:srgbClr val="000000"/>
                </a:solidFill>
                <a:latin typeface="Arial"/>
                <a:ea typeface="Arial"/>
                <a:cs typeface="Arial"/>
                <a:sym typeface="Arial"/>
              </a:rPr>
              <a:t> </a:t>
            </a:r>
            <a:r>
              <a:rPr lang="en" sz="2344">
                <a:solidFill>
                  <a:srgbClr val="000000"/>
                </a:solidFill>
                <a:latin typeface="Arial"/>
                <a:ea typeface="Arial"/>
                <a:cs typeface="Arial"/>
                <a:sym typeface="Arial"/>
              </a:rPr>
              <a:t>is the process of choosing a </a:t>
            </a:r>
            <a:r>
              <a:rPr b="1" lang="en" sz="2344">
                <a:solidFill>
                  <a:srgbClr val="000000"/>
                </a:solidFill>
                <a:latin typeface="Arial"/>
                <a:ea typeface="Arial"/>
                <a:cs typeface="Arial"/>
                <a:sym typeface="Arial"/>
              </a:rPr>
              <a:t>subset of relevant features (or variables) </a:t>
            </a:r>
            <a:r>
              <a:rPr lang="en" sz="2344">
                <a:solidFill>
                  <a:srgbClr val="000000"/>
                </a:solidFill>
                <a:latin typeface="Arial"/>
                <a:ea typeface="Arial"/>
                <a:cs typeface="Arial"/>
                <a:sym typeface="Arial"/>
              </a:rPr>
              <a:t>from a larger set of available features in a dataset. The goal is to </a:t>
            </a:r>
            <a:r>
              <a:rPr b="1" lang="en" sz="2344">
                <a:solidFill>
                  <a:srgbClr val="000000"/>
                </a:solidFill>
                <a:latin typeface="Arial"/>
                <a:ea typeface="Arial"/>
                <a:cs typeface="Arial"/>
                <a:sym typeface="Arial"/>
              </a:rPr>
              <a:t>reduce the dimensionality</a:t>
            </a:r>
            <a:r>
              <a:rPr lang="en" sz="2344">
                <a:solidFill>
                  <a:srgbClr val="000000"/>
                </a:solidFill>
                <a:latin typeface="Arial"/>
                <a:ea typeface="Arial"/>
                <a:cs typeface="Arial"/>
                <a:sym typeface="Arial"/>
              </a:rPr>
              <a:t> of the dataset by </a:t>
            </a:r>
            <a:r>
              <a:rPr b="1" lang="en" sz="2344">
                <a:solidFill>
                  <a:srgbClr val="000000"/>
                </a:solidFill>
                <a:latin typeface="Arial"/>
                <a:ea typeface="Arial"/>
                <a:cs typeface="Arial"/>
                <a:sym typeface="Arial"/>
              </a:rPr>
              <a:t>eliminating irrelevant, redundant, or noisy features</a:t>
            </a:r>
            <a:r>
              <a:rPr lang="en" sz="2344">
                <a:solidFill>
                  <a:srgbClr val="000000"/>
                </a:solidFill>
                <a:latin typeface="Arial"/>
                <a:ea typeface="Arial"/>
                <a:cs typeface="Arial"/>
                <a:sym typeface="Arial"/>
              </a:rPr>
              <a:t>, which can improve the performance of machine learning models and reduce overfitting.</a:t>
            </a:r>
            <a:endParaRPr sz="2344">
              <a:solidFill>
                <a:srgbClr val="000000"/>
              </a:solidFill>
              <a:latin typeface="Arial"/>
              <a:ea typeface="Arial"/>
              <a:cs typeface="Arial"/>
              <a:sym typeface="Arial"/>
            </a:endParaRPr>
          </a:p>
          <a:p>
            <a:pPr indent="0" lvl="0" marL="0" rtl="0" algn="l">
              <a:spcBef>
                <a:spcPts val="1200"/>
              </a:spcBef>
              <a:spcAft>
                <a:spcPts val="0"/>
              </a:spcAft>
              <a:buNone/>
            </a:pPr>
            <a:r>
              <a:rPr lang="en" sz="2344">
                <a:solidFill>
                  <a:srgbClr val="000000"/>
                </a:solidFill>
                <a:latin typeface="Arial"/>
                <a:ea typeface="Arial"/>
                <a:cs typeface="Arial"/>
                <a:sym typeface="Arial"/>
              </a:rPr>
              <a:t>Feature selection helps in:</a:t>
            </a:r>
            <a:endParaRPr sz="2344">
              <a:solidFill>
                <a:srgbClr val="000000"/>
              </a:solidFill>
              <a:latin typeface="Arial"/>
              <a:ea typeface="Arial"/>
              <a:cs typeface="Arial"/>
              <a:sym typeface="Arial"/>
            </a:endParaRPr>
          </a:p>
          <a:p>
            <a:pPr indent="-332805" lvl="0" marL="457200" rtl="0" algn="l">
              <a:spcBef>
                <a:spcPts val="1200"/>
              </a:spcBef>
              <a:spcAft>
                <a:spcPts val="0"/>
              </a:spcAft>
              <a:buClr>
                <a:srgbClr val="000000"/>
              </a:buClr>
              <a:buSzPct val="100000"/>
              <a:buFont typeface="Arial"/>
              <a:buChar char="●"/>
            </a:pPr>
            <a:r>
              <a:rPr b="1" lang="en" sz="2344">
                <a:solidFill>
                  <a:srgbClr val="000000"/>
                </a:solidFill>
                <a:latin typeface="Arial"/>
                <a:ea typeface="Arial"/>
                <a:cs typeface="Arial"/>
                <a:sym typeface="Arial"/>
              </a:rPr>
              <a:t>Improving model performance</a:t>
            </a:r>
            <a:r>
              <a:rPr lang="en" sz="2344">
                <a:solidFill>
                  <a:srgbClr val="000000"/>
                </a:solidFill>
                <a:latin typeface="Arial"/>
                <a:ea typeface="Arial"/>
                <a:cs typeface="Arial"/>
                <a:sym typeface="Arial"/>
              </a:rPr>
              <a:t>: By removing irrelevant or less important features, the model can focus on the most impactful ones.</a:t>
            </a:r>
            <a:endParaRPr sz="2344">
              <a:solidFill>
                <a:srgbClr val="000000"/>
              </a:solidFill>
              <a:latin typeface="Arial"/>
              <a:ea typeface="Arial"/>
              <a:cs typeface="Arial"/>
              <a:sym typeface="Arial"/>
            </a:endParaRPr>
          </a:p>
          <a:p>
            <a:pPr indent="-332805" lvl="0" marL="457200" rtl="0" algn="l">
              <a:spcBef>
                <a:spcPts val="0"/>
              </a:spcBef>
              <a:spcAft>
                <a:spcPts val="0"/>
              </a:spcAft>
              <a:buClr>
                <a:srgbClr val="000000"/>
              </a:buClr>
              <a:buSzPct val="100000"/>
              <a:buFont typeface="Arial"/>
              <a:buChar char="●"/>
            </a:pPr>
            <a:r>
              <a:rPr b="1" lang="en" sz="2344">
                <a:solidFill>
                  <a:srgbClr val="000000"/>
                </a:solidFill>
                <a:latin typeface="Arial"/>
                <a:ea typeface="Arial"/>
                <a:cs typeface="Arial"/>
                <a:sym typeface="Arial"/>
              </a:rPr>
              <a:t>Reducing computational cost</a:t>
            </a:r>
            <a:r>
              <a:rPr lang="en" sz="2344">
                <a:solidFill>
                  <a:srgbClr val="000000"/>
                </a:solidFill>
                <a:latin typeface="Arial"/>
                <a:ea typeface="Arial"/>
                <a:cs typeface="Arial"/>
                <a:sym typeface="Arial"/>
              </a:rPr>
              <a:t>: A smaller dataset means faster training and prediction times.</a:t>
            </a:r>
            <a:endParaRPr sz="2344">
              <a:solidFill>
                <a:srgbClr val="000000"/>
              </a:solidFill>
              <a:latin typeface="Arial"/>
              <a:ea typeface="Arial"/>
              <a:cs typeface="Arial"/>
              <a:sym typeface="Arial"/>
            </a:endParaRPr>
          </a:p>
          <a:p>
            <a:pPr indent="-332805" lvl="0" marL="457200" rtl="0" algn="l">
              <a:spcBef>
                <a:spcPts val="0"/>
              </a:spcBef>
              <a:spcAft>
                <a:spcPts val="0"/>
              </a:spcAft>
              <a:buClr>
                <a:srgbClr val="000000"/>
              </a:buClr>
              <a:buSzPct val="100000"/>
              <a:buFont typeface="Arial"/>
              <a:buChar char="●"/>
            </a:pPr>
            <a:r>
              <a:rPr b="1" lang="en" sz="2344">
                <a:solidFill>
                  <a:srgbClr val="000000"/>
                </a:solidFill>
                <a:latin typeface="Arial"/>
                <a:ea typeface="Arial"/>
                <a:cs typeface="Arial"/>
                <a:sym typeface="Arial"/>
              </a:rPr>
              <a:t>Avoiding overfitting</a:t>
            </a:r>
            <a:r>
              <a:rPr lang="en" sz="2344">
                <a:solidFill>
                  <a:srgbClr val="000000"/>
                </a:solidFill>
                <a:latin typeface="Arial"/>
                <a:ea typeface="Arial"/>
                <a:cs typeface="Arial"/>
                <a:sym typeface="Arial"/>
              </a:rPr>
              <a:t>: Fewer features reduce the chance that the model will learn patterns that do not generalize well to new data.</a:t>
            </a:r>
            <a:endParaRPr sz="2344">
              <a:solidFill>
                <a:srgbClr val="000000"/>
              </a:solidFill>
              <a:latin typeface="Arial"/>
              <a:ea typeface="Arial"/>
              <a:cs typeface="Arial"/>
              <a:sym typeface="Arial"/>
            </a:endParaRPr>
          </a:p>
          <a:p>
            <a:pPr indent="0" lvl="0" marL="0" rtl="0" algn="l">
              <a:spcBef>
                <a:spcPts val="1200"/>
              </a:spcBef>
              <a:spcAft>
                <a:spcPts val="0"/>
              </a:spcAft>
              <a:buNone/>
            </a:pPr>
            <a:r>
              <a:t/>
            </a:r>
            <a:endParaRPr b="1" sz="3694" u="sng">
              <a:solidFill>
                <a:srgbClr val="000000"/>
              </a:solidFill>
              <a:latin typeface="Arial"/>
              <a:ea typeface="Arial"/>
              <a:cs typeface="Arial"/>
              <a:sym typeface="Arial"/>
            </a:endParaRPr>
          </a:p>
          <a:p>
            <a:pPr indent="0" lvl="0" marL="9144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5110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TYPES OF FEATURE SELECTION</a:t>
            </a:r>
            <a:endParaRPr u="sng"/>
          </a:p>
        </p:txBody>
      </p:sp>
      <p:sp>
        <p:nvSpPr>
          <p:cNvPr id="99" name="Google Shape;99;p15"/>
          <p:cNvSpPr txBox="1"/>
          <p:nvPr>
            <p:ph idx="1" type="body"/>
          </p:nvPr>
        </p:nvSpPr>
        <p:spPr>
          <a:xfrm>
            <a:off x="552600" y="1303575"/>
            <a:ext cx="7865400" cy="3740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700">
                <a:solidFill>
                  <a:srgbClr val="000000"/>
                </a:solidFill>
                <a:latin typeface="Arial"/>
                <a:ea typeface="Arial"/>
                <a:cs typeface="Arial"/>
                <a:sym typeface="Arial"/>
              </a:rPr>
              <a:t>1.</a:t>
            </a:r>
            <a:r>
              <a:rPr b="1" lang="en" sz="1700" u="sng">
                <a:solidFill>
                  <a:srgbClr val="000000"/>
                </a:solidFill>
                <a:latin typeface="Arial"/>
                <a:ea typeface="Arial"/>
                <a:cs typeface="Arial"/>
                <a:sym typeface="Arial"/>
              </a:rPr>
              <a:t>DOMAIN KNOWLEDGE</a:t>
            </a:r>
            <a:endParaRPr b="1" sz="1700" u="sng">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highlight>
                  <a:srgbClr val="FFFFFF"/>
                </a:highlight>
                <a:latin typeface="Arial"/>
                <a:ea typeface="Arial"/>
                <a:cs typeface="Arial"/>
                <a:sym typeface="Arial"/>
              </a:rPr>
              <a:t>Domain knowledge refers to expert understanding of the problem, industry, or dataset being analyzed..</a:t>
            </a:r>
            <a:endParaRPr sz="150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en" sz="1500">
                <a:solidFill>
                  <a:srgbClr val="000000"/>
                </a:solidFill>
                <a:highlight>
                  <a:srgbClr val="FFFFFF"/>
                </a:highlight>
                <a:latin typeface="Arial"/>
                <a:ea typeface="Arial"/>
                <a:cs typeface="Arial"/>
                <a:sym typeface="Arial"/>
              </a:rPr>
              <a:t>It helps in selecting, engineering, and interpreting features that truly impact the outcome rather than relying solely on automated techniques.</a:t>
            </a:r>
            <a:endParaRPr sz="150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b="1" lang="en" sz="1500">
                <a:solidFill>
                  <a:srgbClr val="000000"/>
                </a:solidFill>
                <a:highlight>
                  <a:srgbClr val="FFFFFF"/>
                </a:highlight>
                <a:latin typeface="Arial"/>
                <a:ea typeface="Arial"/>
                <a:cs typeface="Arial"/>
                <a:sym typeface="Arial"/>
              </a:rPr>
              <a:t>For example:</a:t>
            </a:r>
            <a:endParaRPr b="1" sz="150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en" sz="1500">
                <a:solidFill>
                  <a:srgbClr val="000000"/>
                </a:solidFill>
                <a:highlight>
                  <a:srgbClr val="FFFFFF"/>
                </a:highlight>
                <a:latin typeface="Arial"/>
                <a:ea typeface="Arial"/>
                <a:cs typeface="Arial"/>
                <a:sym typeface="Arial"/>
              </a:rPr>
              <a:t>In manufacturing, an engineer knows that machine vibration patterns can indicate faults before failure.</a:t>
            </a:r>
            <a:endParaRPr sz="150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en" sz="1500">
                <a:solidFill>
                  <a:srgbClr val="000000"/>
                </a:solidFill>
                <a:highlight>
                  <a:srgbClr val="FFFFFF"/>
                </a:highlight>
                <a:latin typeface="Arial"/>
                <a:ea typeface="Arial"/>
                <a:cs typeface="Arial"/>
                <a:sym typeface="Arial"/>
              </a:rPr>
              <a:t>Without domain knowledge, a model may select irrelevant or misleading features, reducing its effectiveness.</a:t>
            </a:r>
            <a:endParaRPr sz="15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1710325" y="830000"/>
            <a:ext cx="6846300" cy="53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TYPES OF FEATURE SELECTION.</a:t>
            </a:r>
            <a:endParaRPr u="sng"/>
          </a:p>
        </p:txBody>
      </p:sp>
      <p:sp>
        <p:nvSpPr>
          <p:cNvPr id="105" name="Google Shape;105;p16"/>
          <p:cNvSpPr txBox="1"/>
          <p:nvPr>
            <p:ph idx="1" type="body"/>
          </p:nvPr>
        </p:nvSpPr>
        <p:spPr>
          <a:xfrm>
            <a:off x="477875" y="968325"/>
            <a:ext cx="8325000" cy="4076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b="1" sz="1600">
              <a:solidFill>
                <a:srgbClr val="000000"/>
              </a:solidFill>
              <a:latin typeface="Arial"/>
              <a:ea typeface="Arial"/>
              <a:cs typeface="Arial"/>
              <a:sym typeface="Arial"/>
            </a:endParaRPr>
          </a:p>
          <a:p>
            <a:pPr indent="0" lvl="0" marL="0" rtl="0" algn="l">
              <a:spcBef>
                <a:spcPts val="1200"/>
              </a:spcBef>
              <a:spcAft>
                <a:spcPts val="0"/>
              </a:spcAft>
              <a:buNone/>
            </a:pPr>
            <a:r>
              <a:rPr b="1" lang="en" sz="1800">
                <a:solidFill>
                  <a:srgbClr val="000000"/>
                </a:solidFill>
                <a:latin typeface="Arial"/>
                <a:ea typeface="Arial"/>
                <a:cs typeface="Arial"/>
                <a:sym typeface="Arial"/>
              </a:rPr>
              <a:t>2.</a:t>
            </a:r>
            <a:r>
              <a:rPr b="1" lang="en" sz="2100" u="sng">
                <a:solidFill>
                  <a:srgbClr val="000000"/>
                </a:solidFill>
                <a:latin typeface="Arial"/>
                <a:ea typeface="Arial"/>
                <a:cs typeface="Arial"/>
                <a:sym typeface="Arial"/>
              </a:rPr>
              <a:t>FILTER METHODS</a:t>
            </a:r>
            <a:endParaRPr b="1" sz="2100" u="sng">
              <a:solidFill>
                <a:srgbClr val="000000"/>
              </a:solidFill>
              <a:latin typeface="Arial"/>
              <a:ea typeface="Arial"/>
              <a:cs typeface="Arial"/>
              <a:sym typeface="Arial"/>
            </a:endParaRPr>
          </a:p>
          <a:p>
            <a:pPr indent="0" lvl="0" marL="0" rtl="0" algn="l">
              <a:spcBef>
                <a:spcPts val="1200"/>
              </a:spcBef>
              <a:spcAft>
                <a:spcPts val="0"/>
              </a:spcAft>
              <a:buNone/>
            </a:pPr>
            <a:r>
              <a:rPr b="1" lang="en" sz="1600">
                <a:solidFill>
                  <a:srgbClr val="000000"/>
                </a:solidFill>
                <a:latin typeface="Arial"/>
                <a:ea typeface="Arial"/>
                <a:cs typeface="Arial"/>
                <a:sym typeface="Arial"/>
              </a:rPr>
              <a:t>Filter Methods</a:t>
            </a:r>
            <a:r>
              <a:rPr lang="en" sz="1600">
                <a:solidFill>
                  <a:srgbClr val="000000"/>
                </a:solidFill>
                <a:latin typeface="Arial"/>
                <a:ea typeface="Arial"/>
                <a:cs typeface="Arial"/>
                <a:sym typeface="Arial"/>
              </a:rPr>
              <a:t> are feature selection techniques that </a:t>
            </a:r>
            <a:r>
              <a:rPr b="1" lang="en" sz="1600">
                <a:solidFill>
                  <a:srgbClr val="000000"/>
                </a:solidFill>
                <a:latin typeface="Arial"/>
                <a:ea typeface="Arial"/>
                <a:cs typeface="Arial"/>
                <a:sym typeface="Arial"/>
              </a:rPr>
              <a:t>evaluate each feature independently based on its statistical properties to determine its relevance</a:t>
            </a:r>
            <a:r>
              <a:rPr lang="en" sz="1600">
                <a:solidFill>
                  <a:srgbClr val="000000"/>
                </a:solidFill>
                <a:latin typeface="Arial"/>
                <a:ea typeface="Arial"/>
                <a:cs typeface="Arial"/>
                <a:sym typeface="Arial"/>
              </a:rPr>
              <a:t> to the target variable. These methods rely on measures that </a:t>
            </a:r>
            <a:r>
              <a:rPr b="1" lang="en" sz="1600">
                <a:solidFill>
                  <a:srgbClr val="000000"/>
                </a:solidFill>
                <a:latin typeface="Arial"/>
                <a:ea typeface="Arial"/>
                <a:cs typeface="Arial"/>
                <a:sym typeface="Arial"/>
              </a:rPr>
              <a:t>assess the relationship between features and the target</a:t>
            </a:r>
            <a:r>
              <a:rPr lang="en" sz="1600">
                <a:solidFill>
                  <a:srgbClr val="000000"/>
                </a:solidFill>
                <a:latin typeface="Arial"/>
                <a:ea typeface="Arial"/>
                <a:cs typeface="Arial"/>
                <a:sym typeface="Arial"/>
              </a:rPr>
              <a:t>, such as correlation or statistical tests, rather than using machine learning models.</a:t>
            </a:r>
            <a:endParaRPr sz="16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700">
                <a:solidFill>
                  <a:srgbClr val="000000"/>
                </a:solidFill>
                <a:latin typeface="Arial"/>
                <a:ea typeface="Arial"/>
                <a:cs typeface="Arial"/>
                <a:sym typeface="Arial"/>
              </a:rPr>
              <a:t>Carried out as </a:t>
            </a:r>
            <a:r>
              <a:rPr b="1" lang="en" sz="1700">
                <a:solidFill>
                  <a:srgbClr val="000000"/>
                </a:solidFill>
                <a:latin typeface="Arial"/>
                <a:ea typeface="Arial"/>
                <a:cs typeface="Arial"/>
                <a:sym typeface="Arial"/>
              </a:rPr>
              <a:t>preprocessing step</a:t>
            </a:r>
            <a:r>
              <a:rPr lang="en" sz="1700">
                <a:solidFill>
                  <a:srgbClr val="000000"/>
                </a:solidFill>
                <a:latin typeface="Arial"/>
                <a:ea typeface="Arial"/>
                <a:cs typeface="Arial"/>
                <a:sym typeface="Arial"/>
              </a:rPr>
              <a:t> before even running a model. Works by observing characteristics of how variables are related to one another.</a:t>
            </a:r>
            <a:endParaRPr sz="17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1700">
                <a:solidFill>
                  <a:srgbClr val="000000"/>
                </a:solidFill>
                <a:latin typeface="Arial"/>
                <a:ea typeface="Arial"/>
                <a:cs typeface="Arial"/>
                <a:sym typeface="Arial"/>
              </a:rPr>
              <a:t>Depending on the model used, different metrics are used to determine which features will be dropped and which will be used.They will return a ‘feature ranking’ that will tell you how features are ordered in relation to another.</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Filter Methods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800" u="sng">
                <a:solidFill>
                  <a:srgbClr val="000000"/>
                </a:solidFill>
                <a:latin typeface="Arial"/>
                <a:ea typeface="Arial"/>
                <a:cs typeface="Arial"/>
                <a:sym typeface="Arial"/>
              </a:rPr>
              <a:t>Types of filter methods.</a:t>
            </a:r>
            <a:endParaRPr b="1" sz="1800" u="sng">
              <a:solidFill>
                <a:srgbClr val="000000"/>
              </a:solidFill>
              <a:latin typeface="Arial"/>
              <a:ea typeface="Arial"/>
              <a:cs typeface="Arial"/>
              <a:sym typeface="Arial"/>
            </a:endParaRPr>
          </a:p>
          <a:p>
            <a:pPr indent="0" lvl="0" marL="0" rtl="0" algn="l">
              <a:spcBef>
                <a:spcPts val="1400"/>
              </a:spcBef>
              <a:spcAft>
                <a:spcPts val="0"/>
              </a:spcAft>
              <a:buNone/>
            </a:pPr>
            <a:r>
              <a:rPr b="1" lang="en" sz="1518">
                <a:solidFill>
                  <a:srgbClr val="000000"/>
                </a:solidFill>
                <a:latin typeface="Arial"/>
                <a:ea typeface="Arial"/>
                <a:cs typeface="Arial"/>
                <a:sym typeface="Arial"/>
              </a:rPr>
              <a:t>1.Information Theoretic Methods</a:t>
            </a:r>
            <a:r>
              <a:rPr lang="en" sz="1518">
                <a:solidFill>
                  <a:srgbClr val="000000"/>
                </a:solidFill>
                <a:latin typeface="Arial"/>
                <a:ea typeface="Arial"/>
                <a:cs typeface="Arial"/>
                <a:sym typeface="Arial"/>
              </a:rPr>
              <a:t>: </a:t>
            </a:r>
            <a:r>
              <a:rPr b="1" lang="en" sz="1518">
                <a:solidFill>
                  <a:srgbClr val="000000"/>
                </a:solidFill>
                <a:latin typeface="Arial"/>
                <a:ea typeface="Arial"/>
                <a:cs typeface="Arial"/>
                <a:sym typeface="Arial"/>
              </a:rPr>
              <a:t>Mutual Information</a:t>
            </a:r>
            <a:r>
              <a:rPr lang="en" sz="1518">
                <a:solidFill>
                  <a:srgbClr val="000000"/>
                </a:solidFill>
                <a:latin typeface="Arial"/>
                <a:ea typeface="Arial"/>
                <a:cs typeface="Arial"/>
                <a:sym typeface="Arial"/>
              </a:rPr>
              <a:t> measures how much information a feature shares with the target, while </a:t>
            </a:r>
            <a:r>
              <a:rPr b="1" lang="en" sz="1518">
                <a:solidFill>
                  <a:srgbClr val="000000"/>
                </a:solidFill>
                <a:latin typeface="Arial"/>
                <a:ea typeface="Arial"/>
                <a:cs typeface="Arial"/>
                <a:sym typeface="Arial"/>
              </a:rPr>
              <a:t>Entropy</a:t>
            </a:r>
            <a:r>
              <a:rPr lang="en" sz="1518">
                <a:solidFill>
                  <a:srgbClr val="000000"/>
                </a:solidFill>
                <a:latin typeface="Arial"/>
                <a:ea typeface="Arial"/>
                <a:cs typeface="Arial"/>
                <a:sym typeface="Arial"/>
              </a:rPr>
              <a:t> measures the uncertainty or disorder of a feature.</a:t>
            </a:r>
            <a:endParaRPr sz="1518">
              <a:solidFill>
                <a:srgbClr val="000000"/>
              </a:solidFill>
              <a:latin typeface="Arial"/>
              <a:ea typeface="Arial"/>
              <a:cs typeface="Arial"/>
              <a:sym typeface="Arial"/>
            </a:endParaRPr>
          </a:p>
          <a:p>
            <a:pPr indent="0" lvl="0" marL="0" rtl="0" algn="l">
              <a:spcBef>
                <a:spcPts val="1400"/>
              </a:spcBef>
              <a:spcAft>
                <a:spcPts val="400"/>
              </a:spcAft>
              <a:buNone/>
            </a:pPr>
            <a:r>
              <a:rPr b="1" lang="en" sz="1518">
                <a:solidFill>
                  <a:srgbClr val="000000"/>
                </a:solidFill>
                <a:latin typeface="Arial"/>
                <a:ea typeface="Arial"/>
                <a:cs typeface="Arial"/>
                <a:sym typeface="Arial"/>
              </a:rPr>
              <a:t>2.Variance Thresholding</a:t>
            </a:r>
            <a:r>
              <a:rPr lang="en" sz="1518">
                <a:solidFill>
                  <a:srgbClr val="000000"/>
                </a:solidFill>
                <a:latin typeface="Arial"/>
                <a:ea typeface="Arial"/>
                <a:cs typeface="Arial"/>
                <a:sym typeface="Arial"/>
              </a:rPr>
              <a:t>: This method removes featu</a:t>
            </a:r>
            <a:r>
              <a:rPr lang="en" sz="200">
                <a:solidFill>
                  <a:srgbClr val="000000"/>
                </a:solidFill>
                <a:latin typeface="Arial"/>
                <a:ea typeface="Arial"/>
                <a:cs typeface="Arial"/>
                <a:sym typeface="Arial"/>
              </a:rPr>
              <a:t>r</a:t>
            </a:r>
            <a:r>
              <a:rPr lang="en" sz="1618">
                <a:solidFill>
                  <a:srgbClr val="000000"/>
                </a:solidFill>
                <a:latin typeface="Arial"/>
                <a:ea typeface="Arial"/>
                <a:cs typeface="Arial"/>
                <a:sym typeface="Arial"/>
              </a:rPr>
              <a:t>es with low variance (little variation), as they are unlikely to be informative.</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1735350" y="817425"/>
            <a:ext cx="6682800" cy="61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2.  WRAPPER  METHODS.</a:t>
            </a:r>
            <a:endParaRPr u="sng"/>
          </a:p>
        </p:txBody>
      </p:sp>
      <p:sp>
        <p:nvSpPr>
          <p:cNvPr id="117" name="Google Shape;117;p18"/>
          <p:cNvSpPr txBox="1"/>
          <p:nvPr>
            <p:ph idx="1" type="body"/>
          </p:nvPr>
        </p:nvSpPr>
        <p:spPr>
          <a:xfrm>
            <a:off x="683550" y="1433625"/>
            <a:ext cx="7776900" cy="40368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 sz="1558">
                <a:solidFill>
                  <a:srgbClr val="000000"/>
                </a:solidFill>
                <a:latin typeface="Arial"/>
                <a:ea typeface="Arial"/>
                <a:cs typeface="Arial"/>
                <a:sym typeface="Arial"/>
              </a:rPr>
              <a:t>Wrapper Methods</a:t>
            </a:r>
            <a:r>
              <a:rPr lang="en" sz="1558">
                <a:solidFill>
                  <a:srgbClr val="000000"/>
                </a:solidFill>
                <a:latin typeface="Arial"/>
                <a:ea typeface="Arial"/>
                <a:cs typeface="Arial"/>
                <a:sym typeface="Arial"/>
              </a:rPr>
              <a:t> in machine learning evaluate feature subsets by training and assessing the performance of a model using different combinations of features. These methods are more computationally expensive but can find the optimal set of features for the model by directly considering their impact on model performance.</a:t>
            </a:r>
            <a:endParaRPr sz="1558">
              <a:solidFill>
                <a:srgbClr val="000000"/>
              </a:solidFill>
              <a:latin typeface="Arial"/>
              <a:ea typeface="Arial"/>
              <a:cs typeface="Arial"/>
              <a:sym typeface="Arial"/>
            </a:endParaRPr>
          </a:p>
          <a:p>
            <a:pPr indent="0" lvl="0" marL="0" rtl="0" algn="l">
              <a:spcBef>
                <a:spcPts val="1400"/>
              </a:spcBef>
              <a:spcAft>
                <a:spcPts val="0"/>
              </a:spcAft>
              <a:buNone/>
            </a:pPr>
            <a:r>
              <a:rPr b="1" lang="en" sz="1658" u="sng">
                <a:solidFill>
                  <a:srgbClr val="000000"/>
                </a:solidFill>
                <a:latin typeface="Arial"/>
                <a:ea typeface="Arial"/>
                <a:cs typeface="Arial"/>
                <a:sym typeface="Arial"/>
              </a:rPr>
              <a:t>.Types of wrapper methods.</a:t>
            </a:r>
            <a:endParaRPr b="1" sz="1658" u="sng">
              <a:solidFill>
                <a:srgbClr val="000000"/>
              </a:solidFill>
              <a:latin typeface="Arial"/>
              <a:ea typeface="Arial"/>
              <a:cs typeface="Arial"/>
              <a:sym typeface="Arial"/>
            </a:endParaRPr>
          </a:p>
          <a:p>
            <a:pPr indent="0" lvl="0" marL="0" rtl="0" algn="l">
              <a:spcBef>
                <a:spcPts val="1400"/>
              </a:spcBef>
              <a:spcAft>
                <a:spcPts val="0"/>
              </a:spcAft>
              <a:buNone/>
            </a:pPr>
            <a:r>
              <a:rPr b="1" lang="en" sz="1583">
                <a:solidFill>
                  <a:srgbClr val="000000"/>
                </a:solidFill>
                <a:latin typeface="Arial"/>
                <a:ea typeface="Arial"/>
                <a:cs typeface="Arial"/>
                <a:sym typeface="Arial"/>
              </a:rPr>
              <a:t>1.Recursive Feature Elimination (RFE)</a:t>
            </a:r>
            <a:r>
              <a:rPr lang="en" sz="1583">
                <a:solidFill>
                  <a:srgbClr val="000000"/>
                </a:solidFill>
                <a:latin typeface="Arial"/>
                <a:ea typeface="Arial"/>
                <a:cs typeface="Arial"/>
                <a:sym typeface="Arial"/>
              </a:rPr>
              <a:t>: Iteratively removes the least important features based on model performance until the optimal feature subset is found.</a:t>
            </a:r>
            <a:endParaRPr sz="1583">
              <a:solidFill>
                <a:srgbClr val="000000"/>
              </a:solidFill>
              <a:latin typeface="Arial"/>
              <a:ea typeface="Arial"/>
              <a:cs typeface="Arial"/>
              <a:sym typeface="Arial"/>
            </a:endParaRPr>
          </a:p>
          <a:p>
            <a:pPr indent="0" lvl="0" marL="0" rtl="0" algn="l">
              <a:spcBef>
                <a:spcPts val="1400"/>
              </a:spcBef>
              <a:spcAft>
                <a:spcPts val="0"/>
              </a:spcAft>
              <a:buNone/>
            </a:pPr>
            <a:r>
              <a:rPr b="1" lang="en" sz="1583">
                <a:solidFill>
                  <a:srgbClr val="000000"/>
                </a:solidFill>
                <a:latin typeface="Arial"/>
                <a:ea typeface="Arial"/>
                <a:cs typeface="Arial"/>
                <a:sym typeface="Arial"/>
              </a:rPr>
              <a:t>2.Forward Selection</a:t>
            </a:r>
            <a:r>
              <a:rPr lang="en" sz="1583">
                <a:solidFill>
                  <a:srgbClr val="000000"/>
                </a:solidFill>
                <a:latin typeface="Arial"/>
                <a:ea typeface="Arial"/>
                <a:cs typeface="Arial"/>
                <a:sym typeface="Arial"/>
              </a:rPr>
              <a:t>: Starts with no features, adding one feature at a time that improves model performance until no improvement is observed.</a:t>
            </a:r>
            <a:endParaRPr sz="1583">
              <a:solidFill>
                <a:srgbClr val="000000"/>
              </a:solidFill>
              <a:latin typeface="Arial"/>
              <a:ea typeface="Arial"/>
              <a:cs typeface="Arial"/>
              <a:sym typeface="Arial"/>
            </a:endParaRPr>
          </a:p>
          <a:p>
            <a:pPr indent="0" lvl="0" marL="0" rtl="0" algn="l">
              <a:spcBef>
                <a:spcPts val="1400"/>
              </a:spcBef>
              <a:spcAft>
                <a:spcPts val="0"/>
              </a:spcAft>
              <a:buNone/>
            </a:pPr>
            <a:r>
              <a:rPr b="1" lang="en" sz="1583">
                <a:solidFill>
                  <a:srgbClr val="000000"/>
                </a:solidFill>
                <a:latin typeface="Arial"/>
                <a:ea typeface="Arial"/>
                <a:cs typeface="Arial"/>
                <a:sym typeface="Arial"/>
              </a:rPr>
              <a:t>3.Backward Elimination</a:t>
            </a:r>
            <a:r>
              <a:rPr lang="en" sz="1583">
                <a:solidFill>
                  <a:srgbClr val="000000"/>
                </a:solidFill>
                <a:latin typeface="Arial"/>
                <a:ea typeface="Arial"/>
                <a:cs typeface="Arial"/>
                <a:sym typeface="Arial"/>
              </a:rPr>
              <a:t>: Starts with all features and removes the least significant feature at each iteration based on model performance</a:t>
            </a:r>
            <a:endParaRPr sz="1583">
              <a:solidFill>
                <a:srgbClr val="000000"/>
              </a:solidFill>
              <a:latin typeface="Arial"/>
              <a:ea typeface="Arial"/>
              <a:cs typeface="Arial"/>
              <a:sym typeface="Arial"/>
            </a:endParaRPr>
          </a:p>
          <a:p>
            <a:pPr indent="0" lvl="0" marL="0" rtl="0" algn="l">
              <a:spcBef>
                <a:spcPts val="1400"/>
              </a:spcBef>
              <a:spcAft>
                <a:spcPts val="0"/>
              </a:spcAft>
              <a:buNone/>
            </a:pPr>
            <a:r>
              <a:t/>
            </a:r>
            <a:endParaRPr b="1" sz="1400" u="sng">
              <a:solidFill>
                <a:srgbClr val="000000"/>
              </a:solidFill>
              <a:latin typeface="Arial"/>
              <a:ea typeface="Arial"/>
              <a:cs typeface="Arial"/>
              <a:sym typeface="Arial"/>
            </a:endParaRPr>
          </a:p>
          <a:p>
            <a:pPr indent="0" lvl="0" marL="0" rtl="0" algn="l">
              <a:spcBef>
                <a:spcPts val="4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1584550" y="840775"/>
            <a:ext cx="7223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3. Embedded  methods.</a:t>
            </a:r>
            <a:endParaRPr u="sng"/>
          </a:p>
        </p:txBody>
      </p:sp>
      <p:sp>
        <p:nvSpPr>
          <p:cNvPr id="123" name="Google Shape;123;p19"/>
          <p:cNvSpPr txBox="1"/>
          <p:nvPr>
            <p:ph idx="1" type="body"/>
          </p:nvPr>
        </p:nvSpPr>
        <p:spPr>
          <a:xfrm>
            <a:off x="377275" y="1375975"/>
            <a:ext cx="7965300" cy="3855600"/>
          </a:xfrm>
          <a:prstGeom prst="rect">
            <a:avLst/>
          </a:prstGeom>
        </p:spPr>
        <p:txBody>
          <a:bodyPr anchorCtr="0" anchor="t" bIns="91425" lIns="91425" spcFirstLastPara="1" rIns="91425" wrap="square" tIns="91425">
            <a:normAutofit lnSpcReduction="20000"/>
          </a:bodyPr>
          <a:lstStyle/>
          <a:p>
            <a:pPr indent="0" lvl="0" marL="0" rtl="0" algn="l">
              <a:spcBef>
                <a:spcPts val="1400"/>
              </a:spcBef>
              <a:spcAft>
                <a:spcPts val="0"/>
              </a:spcAft>
              <a:buNone/>
            </a:pPr>
            <a:r>
              <a:rPr b="1" lang="en" sz="1543">
                <a:solidFill>
                  <a:srgbClr val="000000"/>
                </a:solidFill>
                <a:latin typeface="Arial"/>
                <a:ea typeface="Arial"/>
                <a:cs typeface="Arial"/>
                <a:sym typeface="Arial"/>
              </a:rPr>
              <a:t>Embedded methods</a:t>
            </a:r>
            <a:r>
              <a:rPr lang="en" sz="1543">
                <a:solidFill>
                  <a:srgbClr val="000000"/>
                </a:solidFill>
                <a:latin typeface="Arial"/>
                <a:ea typeface="Arial"/>
                <a:cs typeface="Arial"/>
                <a:sym typeface="Arial"/>
              </a:rPr>
              <a:t> perform feature selection during the model training process. These methods evaluate feature importance as part of the model building and automatically select the most relevant features based on the model's learning.</a:t>
            </a:r>
            <a:endParaRPr sz="1543">
              <a:solidFill>
                <a:srgbClr val="000000"/>
              </a:solidFill>
              <a:latin typeface="Arial"/>
              <a:ea typeface="Arial"/>
              <a:cs typeface="Arial"/>
              <a:sym typeface="Arial"/>
            </a:endParaRPr>
          </a:p>
          <a:p>
            <a:pPr indent="0" lvl="0" marL="0" rtl="0" algn="l">
              <a:spcBef>
                <a:spcPts val="1400"/>
              </a:spcBef>
              <a:spcAft>
                <a:spcPts val="0"/>
              </a:spcAft>
              <a:buNone/>
            </a:pPr>
            <a:r>
              <a:rPr b="1" lang="en" sz="1743" u="sng">
                <a:solidFill>
                  <a:srgbClr val="000000"/>
                </a:solidFill>
                <a:latin typeface="Arial"/>
                <a:ea typeface="Arial"/>
                <a:cs typeface="Arial"/>
                <a:sym typeface="Arial"/>
              </a:rPr>
              <a:t>Examples:</a:t>
            </a:r>
            <a:endParaRPr b="1" sz="1743" u="sng">
              <a:solidFill>
                <a:srgbClr val="000000"/>
              </a:solidFill>
              <a:latin typeface="Arial"/>
              <a:ea typeface="Arial"/>
              <a:cs typeface="Arial"/>
              <a:sym typeface="Arial"/>
            </a:endParaRPr>
          </a:p>
          <a:p>
            <a:pPr indent="-326605" lvl="0" marL="457200" rtl="0" algn="l">
              <a:spcBef>
                <a:spcPts val="1200"/>
              </a:spcBef>
              <a:spcAft>
                <a:spcPts val="0"/>
              </a:spcAft>
              <a:buClr>
                <a:srgbClr val="000000"/>
              </a:buClr>
              <a:buSzPts val="1543"/>
              <a:buFont typeface="Arial"/>
              <a:buAutoNum type="arabicPeriod"/>
            </a:pPr>
            <a:r>
              <a:rPr b="1" lang="en" sz="1543">
                <a:solidFill>
                  <a:srgbClr val="000000"/>
                </a:solidFill>
                <a:latin typeface="Arial"/>
                <a:ea typeface="Arial"/>
                <a:cs typeface="Arial"/>
                <a:sym typeface="Arial"/>
              </a:rPr>
              <a:t>Lasso (L1 Regularization)</a:t>
            </a:r>
            <a:r>
              <a:rPr lang="en" sz="1543">
                <a:solidFill>
                  <a:srgbClr val="000000"/>
                </a:solidFill>
                <a:latin typeface="Arial"/>
                <a:ea typeface="Arial"/>
                <a:cs typeface="Arial"/>
                <a:sym typeface="Arial"/>
              </a:rPr>
              <a:t>: Penalizes the absolute value of coefficients, forcing some feature coefficients to zero, effectively selecting only the most important features.</a:t>
            </a:r>
            <a:endParaRPr sz="1543">
              <a:solidFill>
                <a:srgbClr val="000000"/>
              </a:solidFill>
              <a:latin typeface="Arial"/>
              <a:ea typeface="Arial"/>
              <a:cs typeface="Arial"/>
              <a:sym typeface="Arial"/>
            </a:endParaRPr>
          </a:p>
          <a:p>
            <a:pPr indent="-326605" lvl="0" marL="457200" rtl="0" algn="l">
              <a:spcBef>
                <a:spcPts val="0"/>
              </a:spcBef>
              <a:spcAft>
                <a:spcPts val="0"/>
              </a:spcAft>
              <a:buClr>
                <a:srgbClr val="000000"/>
              </a:buClr>
              <a:buSzPts val="1543"/>
              <a:buFont typeface="Arial"/>
              <a:buAutoNum type="arabicPeriod"/>
            </a:pPr>
            <a:r>
              <a:rPr b="1" lang="en" sz="1543">
                <a:solidFill>
                  <a:srgbClr val="000000"/>
                </a:solidFill>
                <a:latin typeface="Arial"/>
                <a:ea typeface="Arial"/>
                <a:cs typeface="Arial"/>
                <a:sym typeface="Arial"/>
              </a:rPr>
              <a:t>Decision Trees</a:t>
            </a:r>
            <a:r>
              <a:rPr lang="en" sz="1543">
                <a:solidFill>
                  <a:srgbClr val="000000"/>
                </a:solidFill>
                <a:latin typeface="Arial"/>
                <a:ea typeface="Arial"/>
                <a:cs typeface="Arial"/>
                <a:sym typeface="Arial"/>
              </a:rPr>
              <a:t>: Use criteria like Gini impurity or information gain to evaluate feature importance and select the best features for splitting.</a:t>
            </a:r>
            <a:endParaRPr sz="1543">
              <a:solidFill>
                <a:srgbClr val="000000"/>
              </a:solidFill>
              <a:latin typeface="Arial"/>
              <a:ea typeface="Arial"/>
              <a:cs typeface="Arial"/>
              <a:sym typeface="Arial"/>
            </a:endParaRPr>
          </a:p>
          <a:p>
            <a:pPr indent="-326605" lvl="0" marL="457200" rtl="0" algn="l">
              <a:spcBef>
                <a:spcPts val="0"/>
              </a:spcBef>
              <a:spcAft>
                <a:spcPts val="0"/>
              </a:spcAft>
              <a:buClr>
                <a:srgbClr val="000000"/>
              </a:buClr>
              <a:buSzPts val="1543"/>
              <a:buFont typeface="Arial"/>
              <a:buAutoNum type="arabicPeriod"/>
            </a:pPr>
            <a:r>
              <a:rPr b="1" lang="en" sz="1543">
                <a:solidFill>
                  <a:srgbClr val="000000"/>
                </a:solidFill>
                <a:latin typeface="Arial"/>
                <a:ea typeface="Arial"/>
                <a:cs typeface="Arial"/>
                <a:sym typeface="Arial"/>
              </a:rPr>
              <a:t>Random Forests</a:t>
            </a:r>
            <a:r>
              <a:rPr lang="en" sz="1543">
                <a:solidFill>
                  <a:srgbClr val="000000"/>
                </a:solidFill>
                <a:latin typeface="Arial"/>
                <a:ea typeface="Arial"/>
                <a:cs typeface="Arial"/>
                <a:sym typeface="Arial"/>
              </a:rPr>
              <a:t>: An ensemble of decision trees that calculates feature importance based on how frequently features are used in decision splits.</a:t>
            </a:r>
            <a:endParaRPr sz="1543">
              <a:solidFill>
                <a:srgbClr val="000000"/>
              </a:solidFill>
              <a:latin typeface="Arial"/>
              <a:ea typeface="Arial"/>
              <a:cs typeface="Arial"/>
              <a:sym typeface="Arial"/>
            </a:endParaRPr>
          </a:p>
          <a:p>
            <a:pPr indent="-326605" lvl="0" marL="457200" rtl="0" algn="l">
              <a:spcBef>
                <a:spcPts val="0"/>
              </a:spcBef>
              <a:spcAft>
                <a:spcPts val="0"/>
              </a:spcAft>
              <a:buClr>
                <a:srgbClr val="000000"/>
              </a:buClr>
              <a:buSzPts val="1543"/>
              <a:buFont typeface="Arial"/>
              <a:buAutoNum type="arabicPeriod"/>
            </a:pPr>
            <a:r>
              <a:rPr b="1" lang="en" sz="1543">
                <a:solidFill>
                  <a:srgbClr val="000000"/>
                </a:solidFill>
                <a:latin typeface="Arial"/>
                <a:ea typeface="Arial"/>
                <a:cs typeface="Arial"/>
                <a:sym typeface="Arial"/>
              </a:rPr>
              <a:t>Gradient Boosting</a:t>
            </a:r>
            <a:r>
              <a:rPr lang="en" sz="1543">
                <a:solidFill>
                  <a:srgbClr val="000000"/>
                </a:solidFill>
                <a:latin typeface="Arial"/>
                <a:ea typeface="Arial"/>
                <a:cs typeface="Arial"/>
                <a:sym typeface="Arial"/>
              </a:rPr>
              <a:t>: Builds models sequentially, evaluating feature importance at each step based on how well features improve model predictions.</a:t>
            </a:r>
            <a:endParaRPr sz="1543">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1597175" y="880300"/>
            <a:ext cx="7688700" cy="50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u="sng">
                <a:solidFill>
                  <a:srgbClr val="000000"/>
                </a:solidFill>
                <a:latin typeface="Arial"/>
                <a:ea typeface="Arial"/>
                <a:cs typeface="Arial"/>
                <a:sym typeface="Arial"/>
              </a:rPr>
              <a:t>Benefits of Feature Selection in Machine Learning:</a:t>
            </a:r>
            <a:endParaRPr sz="3500" u="sng"/>
          </a:p>
        </p:txBody>
      </p:sp>
      <p:sp>
        <p:nvSpPr>
          <p:cNvPr id="129" name="Google Shape;129;p20"/>
          <p:cNvSpPr txBox="1"/>
          <p:nvPr>
            <p:ph idx="1" type="body"/>
          </p:nvPr>
        </p:nvSpPr>
        <p:spPr>
          <a:xfrm>
            <a:off x="276675" y="1119250"/>
            <a:ext cx="8141400" cy="41625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t/>
            </a:r>
            <a:endParaRPr b="1">
              <a:solidFill>
                <a:srgbClr val="000000"/>
              </a:solidFill>
              <a:latin typeface="Arial"/>
              <a:ea typeface="Arial"/>
              <a:cs typeface="Arial"/>
              <a:sym typeface="Arial"/>
            </a:endParaRPr>
          </a:p>
          <a:p>
            <a:pPr indent="-342900" lvl="0" marL="457200" rtl="0" algn="l">
              <a:spcBef>
                <a:spcPts val="1200"/>
              </a:spcBef>
              <a:spcAft>
                <a:spcPts val="0"/>
              </a:spcAft>
              <a:buClr>
                <a:srgbClr val="000000"/>
              </a:buClr>
              <a:buSzPts val="1800"/>
              <a:buFont typeface="Arial"/>
              <a:buAutoNum type="arabicPeriod"/>
            </a:pPr>
            <a:r>
              <a:rPr b="1" lang="en" sz="1800">
                <a:solidFill>
                  <a:srgbClr val="000000"/>
                </a:solidFill>
                <a:latin typeface="Arial"/>
                <a:ea typeface="Arial"/>
                <a:cs typeface="Arial"/>
                <a:sym typeface="Arial"/>
              </a:rPr>
              <a:t>Improved Model Performance</a:t>
            </a:r>
            <a:r>
              <a:rPr lang="en" sz="1800">
                <a:solidFill>
                  <a:srgbClr val="000000"/>
                </a:solidFill>
                <a:latin typeface="Arial"/>
                <a:ea typeface="Arial"/>
                <a:cs typeface="Arial"/>
                <a:sym typeface="Arial"/>
              </a:rPr>
              <a:t>: Focuses on important features, boosting accuracy and generalization.</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b="1" lang="en" sz="1800">
                <a:solidFill>
                  <a:srgbClr val="000000"/>
                </a:solidFill>
                <a:latin typeface="Arial"/>
                <a:ea typeface="Arial"/>
                <a:cs typeface="Arial"/>
                <a:sym typeface="Arial"/>
              </a:rPr>
              <a:t>Reduced Overfitting</a:t>
            </a:r>
            <a:r>
              <a:rPr lang="en" sz="1800">
                <a:solidFill>
                  <a:srgbClr val="000000"/>
                </a:solidFill>
                <a:latin typeface="Arial"/>
                <a:ea typeface="Arial"/>
                <a:cs typeface="Arial"/>
                <a:sym typeface="Arial"/>
              </a:rPr>
              <a:t>: Lowers the risk by removing irrelevant features.</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b="1" lang="en" sz="1800">
                <a:solidFill>
                  <a:srgbClr val="000000"/>
                </a:solidFill>
                <a:latin typeface="Arial"/>
                <a:ea typeface="Arial"/>
                <a:cs typeface="Arial"/>
                <a:sym typeface="Arial"/>
              </a:rPr>
              <a:t>Faster Training and Prediction</a:t>
            </a:r>
            <a:r>
              <a:rPr lang="en" sz="1800">
                <a:solidFill>
                  <a:srgbClr val="000000"/>
                </a:solidFill>
                <a:latin typeface="Arial"/>
                <a:ea typeface="Arial"/>
                <a:cs typeface="Arial"/>
                <a:sym typeface="Arial"/>
              </a:rPr>
              <a:t>: Fewer features mean quicker processing times.</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b="1" lang="en" sz="1800">
                <a:solidFill>
                  <a:srgbClr val="000000"/>
                </a:solidFill>
                <a:latin typeface="Arial"/>
                <a:ea typeface="Arial"/>
                <a:cs typeface="Arial"/>
                <a:sym typeface="Arial"/>
              </a:rPr>
              <a:t>Lower Computational Costs</a:t>
            </a:r>
            <a:r>
              <a:rPr lang="en" sz="1800">
                <a:solidFill>
                  <a:srgbClr val="000000"/>
                </a:solidFill>
                <a:latin typeface="Arial"/>
                <a:ea typeface="Arial"/>
                <a:cs typeface="Arial"/>
                <a:sym typeface="Arial"/>
              </a:rPr>
              <a:t>: Reduces resource usage for large datasets.</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b="1" lang="en" sz="1800">
                <a:solidFill>
                  <a:srgbClr val="000000"/>
                </a:solidFill>
                <a:latin typeface="Arial"/>
                <a:ea typeface="Arial"/>
                <a:cs typeface="Arial"/>
                <a:sym typeface="Arial"/>
              </a:rPr>
              <a:t>Better Interpretability</a:t>
            </a:r>
            <a:r>
              <a:rPr lang="en" sz="1800">
                <a:solidFill>
                  <a:srgbClr val="000000"/>
                </a:solidFill>
                <a:latin typeface="Arial"/>
                <a:ea typeface="Arial"/>
                <a:cs typeface="Arial"/>
                <a:sym typeface="Arial"/>
              </a:rPr>
              <a:t>: Simpler models are easier to explain.</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b="1" lang="en" sz="1800">
                <a:solidFill>
                  <a:srgbClr val="000000"/>
                </a:solidFill>
                <a:latin typeface="Arial"/>
                <a:ea typeface="Arial"/>
                <a:cs typeface="Arial"/>
                <a:sym typeface="Arial"/>
              </a:rPr>
              <a:t>Enhanced Generalization</a:t>
            </a:r>
            <a:r>
              <a:rPr lang="en" sz="1800">
                <a:solidFill>
                  <a:srgbClr val="000000"/>
                </a:solidFill>
                <a:latin typeface="Arial"/>
                <a:ea typeface="Arial"/>
                <a:cs typeface="Arial"/>
                <a:sym typeface="Arial"/>
              </a:rPr>
              <a:t>: Helps the model perform better on unseen data.</a:t>
            </a:r>
            <a:endParaRPr sz="18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ctrTitle"/>
          </p:nvPr>
        </p:nvSpPr>
        <p:spPr>
          <a:xfrm>
            <a:off x="729450" y="2012125"/>
            <a:ext cx="8626800" cy="15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600" u="sng"/>
              <a:t>BIAS-VARIANCE TRADEOFF.</a:t>
            </a:r>
            <a:endParaRPr sz="4600" u="sng"/>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