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4" r:id="rId8"/>
    <p:sldId id="260" r:id="rId9"/>
    <p:sldId id="265" r:id="rId10"/>
    <p:sldId id="261" r:id="rId11"/>
    <p:sldId id="262" r:id="rId12"/>
    <p:sldId id="263" r:id="rId13"/>
    <p:sldId id="267"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1</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b="1" dirty="0"/>
            <a:t>Introduction to Logistic Regression</a:t>
          </a:r>
          <a:endParaRPr lang="en-US"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b="1" dirty="0"/>
            <a:t>Metrics for Logistic Regression</a:t>
          </a:r>
          <a:endParaRPr lang="en-US" dirty="0"/>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3</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b="1" dirty="0"/>
            <a:t>Hyperparameter Tuning</a:t>
          </a:r>
          <a:endParaRPr lang="en-US"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b="1" kern="1200" dirty="0"/>
            <a:t>Introduction to Logistic Regression</a:t>
          </a:r>
          <a:endParaRPr lang="en-US" sz="1100" kern="1200" dirty="0"/>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b="1" kern="1200" dirty="0"/>
            <a:t>Metrics for Logistic Regression</a:t>
          </a:r>
          <a:endParaRPr lang="en-US" sz="1100" kern="1200" dirty="0"/>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3</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b="1" kern="1200" dirty="0"/>
            <a:t>Hyperparameter Tuning</a:t>
          </a:r>
          <a:endParaRPr lang="en-US" sz="1100" kern="1200" dirty="0"/>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2/11/2025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2/11/2025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2/11/2025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2/11/2025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2/11/2025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2/11/2025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2/11/2025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r>
              <a:rPr lang="en-US" b="1" dirty="0"/>
              <a:t>Logistic Regression WITH Hyperparameter Tuning</a:t>
            </a:r>
            <a:br>
              <a:rPr lang="en-US" b="1" dirty="0"/>
            </a:br>
            <a:r>
              <a:rPr lang="en-US" b="1" dirty="0"/>
              <a:t>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fontScale="77500" lnSpcReduction="20000"/>
          </a:bodyPr>
          <a:lstStyle/>
          <a:p>
            <a:r>
              <a:rPr lang="en-US" dirty="0"/>
              <a:t>Logistic regression model, creating A base model, hyperparameter tuning it, and creating new model with new optimal parameters and comparing the results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A6CA-C435-4F99-A928-F58BE4542FE8}"/>
              </a:ext>
            </a:extLst>
          </p:cNvPr>
          <p:cNvSpPr>
            <a:spLocks noGrp="1"/>
          </p:cNvSpPr>
          <p:nvPr>
            <p:ph type="title"/>
          </p:nvPr>
        </p:nvSpPr>
        <p:spPr>
          <a:xfrm>
            <a:off x="581192" y="702156"/>
            <a:ext cx="11029616" cy="436531"/>
          </a:xfrm>
        </p:spPr>
        <p:txBody>
          <a:bodyPr>
            <a:normAutofit fontScale="90000"/>
          </a:bodyPr>
          <a:lstStyle/>
          <a:p>
            <a:r>
              <a:rPr lang="en-US" dirty="0"/>
              <a:t>Hyperparameter Tuning</a:t>
            </a:r>
          </a:p>
        </p:txBody>
      </p:sp>
      <p:sp>
        <p:nvSpPr>
          <p:cNvPr id="3" name="Content Placeholder 2">
            <a:extLst>
              <a:ext uri="{FF2B5EF4-FFF2-40B4-BE49-F238E27FC236}">
                <a16:creationId xmlns:a16="http://schemas.microsoft.com/office/drawing/2014/main" id="{2B76BC39-9391-4114-A3B2-03D1BE3CD6E2}"/>
              </a:ext>
            </a:extLst>
          </p:cNvPr>
          <p:cNvSpPr>
            <a:spLocks noGrp="1"/>
          </p:cNvSpPr>
          <p:nvPr>
            <p:ph idx="1"/>
          </p:nvPr>
        </p:nvSpPr>
        <p:spPr>
          <a:xfrm>
            <a:off x="581192" y="1311215"/>
            <a:ext cx="11029615" cy="4664135"/>
          </a:xfrm>
        </p:spPr>
        <p:txBody>
          <a:bodyPr/>
          <a:lstStyle/>
          <a:p>
            <a:pPr marL="0" indent="0">
              <a:buNone/>
            </a:pPr>
            <a:r>
              <a:rPr lang="en-US" b="1" dirty="0"/>
              <a:t>2. </a:t>
            </a:r>
            <a:r>
              <a:rPr lang="en-US" b="1" dirty="0" err="1"/>
              <a:t>RandomizedSearchCV</a:t>
            </a:r>
            <a:endParaRPr lang="en-US" b="1" dirty="0"/>
          </a:p>
          <a:p>
            <a:pPr>
              <a:buFont typeface="Arial" panose="020B0604020202020204" pitchFamily="34" charset="0"/>
              <a:buChar char="•"/>
            </a:pPr>
            <a:r>
              <a:rPr lang="en-US" dirty="0"/>
              <a:t>Selects a random subset of hyperparameter combinations from a defined search space.</a:t>
            </a:r>
          </a:p>
          <a:p>
            <a:pPr>
              <a:buFont typeface="Arial" panose="020B0604020202020204" pitchFamily="34" charset="0"/>
              <a:buChar char="•"/>
            </a:pPr>
            <a:r>
              <a:rPr lang="en-US" dirty="0"/>
              <a:t>May not find the absolute best combination but provides good results in a fraction of the time</a:t>
            </a:r>
          </a:p>
          <a:p>
            <a:pPr>
              <a:buFont typeface="Arial" panose="020B0604020202020204" pitchFamily="34" charset="0"/>
              <a:buChar char="•"/>
            </a:pPr>
            <a:r>
              <a:rPr lang="en-US" dirty="0"/>
              <a:t>Allows for broader exploration of hyperparameter values without excessive computational burden.</a:t>
            </a:r>
          </a:p>
          <a:p>
            <a:pPr>
              <a:buFont typeface="Arial" panose="020B0604020202020204" pitchFamily="34" charset="0"/>
              <a:buChar char="•"/>
            </a:pPr>
            <a:r>
              <a:rPr lang="en-US" dirty="0"/>
              <a:t>Useful when there is uncertainty about which hyperparameters might work best.</a:t>
            </a:r>
          </a:p>
          <a:p>
            <a:pPr>
              <a:buFont typeface="Arial" panose="020B0604020202020204" pitchFamily="34" charset="0"/>
              <a:buChar char="•"/>
            </a:pPr>
            <a:r>
              <a:rPr lang="en-US" dirty="0"/>
              <a:t>Searches over a defined range with a limited number of iterations.</a:t>
            </a:r>
          </a:p>
          <a:p>
            <a:pPr marL="0" indent="0">
              <a:buNone/>
            </a:pPr>
            <a:r>
              <a:rPr lang="en-US" b="1" dirty="0"/>
              <a:t>Pros:</a:t>
            </a:r>
            <a:r>
              <a:rPr lang="en-US" dirty="0"/>
              <a:t> More efficient than </a:t>
            </a:r>
            <a:r>
              <a:rPr lang="en-US" dirty="0" err="1"/>
              <a:t>GridSearchCV</a:t>
            </a:r>
            <a:r>
              <a:rPr lang="en-US" dirty="0"/>
              <a:t>.</a:t>
            </a:r>
          </a:p>
          <a:p>
            <a:pPr marL="0" indent="0">
              <a:buNone/>
            </a:pPr>
            <a:r>
              <a:rPr lang="en-US" b="1" dirty="0"/>
              <a:t>Cons:</a:t>
            </a:r>
            <a:r>
              <a:rPr lang="en-US" dirty="0"/>
              <a:t> Might not find the absolute best combination but often finds a close approximation.</a:t>
            </a:r>
          </a:p>
          <a:p>
            <a:endParaRPr lang="en-US" dirty="0"/>
          </a:p>
        </p:txBody>
      </p:sp>
    </p:spTree>
    <p:extLst>
      <p:ext uri="{BB962C8B-B14F-4D97-AF65-F5344CB8AC3E}">
        <p14:creationId xmlns:p14="http://schemas.microsoft.com/office/powerpoint/2010/main" val="2231884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9330A-F827-4807-B691-674FC8403340}"/>
              </a:ext>
            </a:extLst>
          </p:cNvPr>
          <p:cNvSpPr>
            <a:spLocks noGrp="1"/>
          </p:cNvSpPr>
          <p:nvPr>
            <p:ph type="title"/>
          </p:nvPr>
        </p:nvSpPr>
        <p:spPr>
          <a:xfrm>
            <a:off x="581192" y="702156"/>
            <a:ext cx="11029616" cy="548674"/>
          </a:xfrm>
        </p:spPr>
        <p:txBody>
          <a:bodyPr/>
          <a:lstStyle/>
          <a:p>
            <a:r>
              <a:rPr lang="en-US" b="1" dirty="0"/>
              <a:t>Hyperparameter Tuning</a:t>
            </a:r>
            <a:endParaRPr lang="en-US" dirty="0"/>
          </a:p>
        </p:txBody>
      </p:sp>
      <p:sp>
        <p:nvSpPr>
          <p:cNvPr id="3" name="Content Placeholder 2">
            <a:extLst>
              <a:ext uri="{FF2B5EF4-FFF2-40B4-BE49-F238E27FC236}">
                <a16:creationId xmlns:a16="http://schemas.microsoft.com/office/drawing/2014/main" id="{5B4BC54C-2E68-424A-8384-3D90F9C7734C}"/>
              </a:ext>
            </a:extLst>
          </p:cNvPr>
          <p:cNvSpPr>
            <a:spLocks noGrp="1"/>
          </p:cNvSpPr>
          <p:nvPr>
            <p:ph idx="1"/>
          </p:nvPr>
        </p:nvSpPr>
        <p:spPr>
          <a:xfrm>
            <a:off x="581192" y="1475117"/>
            <a:ext cx="11029615" cy="4500233"/>
          </a:xfrm>
        </p:spPr>
        <p:txBody>
          <a:bodyPr/>
          <a:lstStyle/>
          <a:p>
            <a:pPr marL="0" indent="0">
              <a:buNone/>
            </a:pPr>
            <a:r>
              <a:rPr lang="en-US" b="1" dirty="0"/>
              <a:t>	Conclusion</a:t>
            </a:r>
            <a:endParaRPr lang="en-US" dirty="0"/>
          </a:p>
          <a:p>
            <a:pPr lvl="1">
              <a:buFont typeface="Arial" panose="020B0604020202020204" pitchFamily="34" charset="0"/>
              <a:buChar char="•"/>
            </a:pPr>
            <a:r>
              <a:rPr lang="en-US" dirty="0" err="1"/>
              <a:t>GridSearchCV</a:t>
            </a:r>
            <a:r>
              <a:rPr lang="en-US" dirty="0"/>
              <a:t> guarantees finding the optimal hyperparameter combination but is computationally expensive.</a:t>
            </a:r>
          </a:p>
          <a:p>
            <a:pPr lvl="1">
              <a:buFont typeface="Arial" panose="020B0604020202020204" pitchFamily="34" charset="0"/>
              <a:buChar char="•"/>
            </a:pPr>
            <a:r>
              <a:rPr lang="en-US" dirty="0" err="1"/>
              <a:t>RandomizedSearchCV</a:t>
            </a:r>
            <a:r>
              <a:rPr lang="en-US" dirty="0"/>
              <a:t> is more efficient and can find near-optimal parameters in significantly less time.</a:t>
            </a:r>
          </a:p>
          <a:p>
            <a:pPr lvl="1">
              <a:buFont typeface="Arial" panose="020B0604020202020204" pitchFamily="34" charset="0"/>
              <a:buChar char="•"/>
            </a:pPr>
            <a:r>
              <a:rPr lang="en-US" dirty="0"/>
              <a:t>When dataset size is small and computational power is available, </a:t>
            </a:r>
            <a:r>
              <a:rPr lang="en-US" dirty="0" err="1"/>
              <a:t>GridSearchCV</a:t>
            </a:r>
            <a:r>
              <a:rPr lang="en-US" dirty="0"/>
              <a:t> is preferable.</a:t>
            </a:r>
          </a:p>
          <a:p>
            <a:pPr lvl="1">
              <a:buFont typeface="Arial" panose="020B0604020202020204" pitchFamily="34" charset="0"/>
              <a:buChar char="•"/>
            </a:pPr>
            <a:r>
              <a:rPr lang="en-US" dirty="0"/>
              <a:t>When dataset size is large and computational cost is a concern, </a:t>
            </a:r>
            <a:r>
              <a:rPr lang="en-US" dirty="0" err="1"/>
              <a:t>RandomizedSearchCV</a:t>
            </a:r>
            <a:r>
              <a:rPr lang="en-US" dirty="0"/>
              <a:t> is a better choice.</a:t>
            </a:r>
          </a:p>
          <a:p>
            <a:endParaRPr lang="en-US" dirty="0"/>
          </a:p>
        </p:txBody>
      </p:sp>
    </p:spTree>
    <p:extLst>
      <p:ext uri="{BB962C8B-B14F-4D97-AF65-F5344CB8AC3E}">
        <p14:creationId xmlns:p14="http://schemas.microsoft.com/office/powerpoint/2010/main" val="216822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CONTENT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39390747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03C0-344E-4CDA-A4F8-A5AB070EDC41}"/>
              </a:ext>
            </a:extLst>
          </p:cNvPr>
          <p:cNvSpPr>
            <a:spLocks noGrp="1"/>
          </p:cNvSpPr>
          <p:nvPr>
            <p:ph type="title"/>
          </p:nvPr>
        </p:nvSpPr>
        <p:spPr>
          <a:xfrm>
            <a:off x="581192" y="702156"/>
            <a:ext cx="11029616" cy="591806"/>
          </a:xfrm>
        </p:spPr>
        <p:txBody>
          <a:bodyPr>
            <a:normAutofit/>
          </a:bodyPr>
          <a:lstStyle/>
          <a:p>
            <a:r>
              <a:rPr lang="en-US" b="1" dirty="0"/>
              <a:t>Introduction to Logistic Regression</a:t>
            </a:r>
            <a:endParaRPr lang="en-US" dirty="0"/>
          </a:p>
        </p:txBody>
      </p:sp>
      <p:sp>
        <p:nvSpPr>
          <p:cNvPr id="3" name="Content Placeholder 2">
            <a:extLst>
              <a:ext uri="{FF2B5EF4-FFF2-40B4-BE49-F238E27FC236}">
                <a16:creationId xmlns:a16="http://schemas.microsoft.com/office/drawing/2014/main" id="{8B4B7729-4104-40EB-9286-8B74A50CA002}"/>
              </a:ext>
            </a:extLst>
          </p:cNvPr>
          <p:cNvSpPr>
            <a:spLocks noGrp="1"/>
          </p:cNvSpPr>
          <p:nvPr>
            <p:ph idx="1"/>
          </p:nvPr>
        </p:nvSpPr>
        <p:spPr>
          <a:xfrm>
            <a:off x="581192" y="1890876"/>
            <a:ext cx="11029615" cy="4084474"/>
          </a:xfrm>
        </p:spPr>
        <p:txBody>
          <a:bodyPr>
            <a:normAutofit fontScale="92500" lnSpcReduction="20000"/>
          </a:bodyPr>
          <a:lstStyle/>
          <a:p>
            <a:pPr marL="0" indent="0">
              <a:buNone/>
            </a:pPr>
            <a:r>
              <a:rPr lang="en-US" b="1" dirty="0"/>
              <a:t>Introduction to Logistic Regression</a:t>
            </a:r>
          </a:p>
          <a:p>
            <a:pPr marL="0" indent="0">
              <a:buNone/>
            </a:pPr>
            <a:r>
              <a:rPr lang="en-US" dirty="0"/>
              <a:t>Logistic Regression is a supervised learning algorithm used for binary classification problems. It predicts the probability that a given input belongs to a particular class using the logistic function (sigmoid function).</a:t>
            </a:r>
          </a:p>
          <a:p>
            <a:pPr marL="0" indent="0">
              <a:buNone/>
            </a:pPr>
            <a:r>
              <a:rPr lang="en-US" b="1" dirty="0"/>
              <a:t>How Logistic Regression Works</a:t>
            </a:r>
          </a:p>
          <a:p>
            <a:pPr>
              <a:buFont typeface="+mj-lt"/>
              <a:buAutoNum type="arabicPeriod"/>
            </a:pPr>
            <a:r>
              <a:rPr lang="en-US" b="1" dirty="0"/>
              <a:t>Linear Combination of Inputs:</a:t>
            </a:r>
            <a:r>
              <a:rPr lang="en-US" dirty="0"/>
              <a:t> Logistic regression calculates a weighted sum of input features.</a:t>
            </a:r>
          </a:p>
          <a:p>
            <a:pPr>
              <a:buFont typeface="+mj-lt"/>
              <a:buAutoNum type="arabicPeriod"/>
            </a:pPr>
            <a:r>
              <a:rPr lang="en-US" b="1" dirty="0"/>
              <a:t>Applying the Sigmoid Function:</a:t>
            </a:r>
            <a:r>
              <a:rPr lang="en-US" dirty="0"/>
              <a:t> The weighted sum is then passed through the sigmoid function to transform it into a probability value. This ensures that the output is between 0 and 1, representing the probability of belonging to a particular class.</a:t>
            </a:r>
          </a:p>
          <a:p>
            <a:pPr>
              <a:buFont typeface="+mj-lt"/>
              <a:buAutoNum type="arabicPeriod"/>
            </a:pPr>
            <a:r>
              <a:rPr lang="en-US" b="1" dirty="0"/>
              <a:t>Thresholding for Classification:</a:t>
            </a:r>
            <a:r>
              <a:rPr lang="en-US" dirty="0"/>
              <a:t> If the probability exceeds a threshold (typically 0.5), the instance is classified as the positive class (1), otherwise, it is classified as the negative class (0).</a:t>
            </a:r>
          </a:p>
          <a:p>
            <a:pPr>
              <a:buFont typeface="+mj-lt"/>
              <a:buAutoNum type="arabicPeriod"/>
            </a:pPr>
            <a:r>
              <a:rPr lang="en-US" b="1" dirty="0"/>
              <a:t>Optimization Using Maximum Likelihood Estimation (MLE):</a:t>
            </a:r>
            <a:r>
              <a:rPr lang="en-US" dirty="0"/>
              <a:t> The model learns the optimal weights by maximizing the likelihood function, which measures how well the predicted probabilities match the actual class labels. This is achieved using optimization techniques like gradient descent.</a:t>
            </a:r>
          </a:p>
          <a:p>
            <a:endParaRPr lang="en-US" dirty="0"/>
          </a:p>
          <a:p>
            <a:endParaRPr lang="en-US" dirty="0"/>
          </a:p>
        </p:txBody>
      </p:sp>
    </p:spTree>
    <p:extLst>
      <p:ext uri="{BB962C8B-B14F-4D97-AF65-F5344CB8AC3E}">
        <p14:creationId xmlns:p14="http://schemas.microsoft.com/office/powerpoint/2010/main" val="1125569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10B5-6422-4160-9DEB-099C61CE0D07}"/>
              </a:ext>
            </a:extLst>
          </p:cNvPr>
          <p:cNvSpPr>
            <a:spLocks noGrp="1"/>
          </p:cNvSpPr>
          <p:nvPr>
            <p:ph type="title"/>
          </p:nvPr>
        </p:nvSpPr>
        <p:spPr>
          <a:xfrm>
            <a:off x="581192" y="702156"/>
            <a:ext cx="11029616" cy="540048"/>
          </a:xfrm>
        </p:spPr>
        <p:txBody>
          <a:bodyPr/>
          <a:lstStyle/>
          <a:p>
            <a:r>
              <a:rPr lang="en-US" b="1" dirty="0"/>
              <a:t>Introduction to Logistic Regression</a:t>
            </a:r>
            <a:endParaRPr lang="en-US" dirty="0"/>
          </a:p>
        </p:txBody>
      </p:sp>
      <p:sp>
        <p:nvSpPr>
          <p:cNvPr id="3" name="Content Placeholder 2">
            <a:extLst>
              <a:ext uri="{FF2B5EF4-FFF2-40B4-BE49-F238E27FC236}">
                <a16:creationId xmlns:a16="http://schemas.microsoft.com/office/drawing/2014/main" id="{24B5F134-71CA-4241-B98A-70DDA5A1CE53}"/>
              </a:ext>
            </a:extLst>
          </p:cNvPr>
          <p:cNvSpPr>
            <a:spLocks noGrp="1"/>
          </p:cNvSpPr>
          <p:nvPr>
            <p:ph idx="1"/>
          </p:nvPr>
        </p:nvSpPr>
        <p:spPr/>
        <p:txBody>
          <a:bodyPr>
            <a:normAutofit fontScale="77500" lnSpcReduction="20000"/>
          </a:bodyPr>
          <a:lstStyle/>
          <a:p>
            <a:pPr marL="0" indent="0">
              <a:buNone/>
            </a:pPr>
            <a:r>
              <a:rPr lang="en-US" b="1" dirty="0"/>
              <a:t>When to Use Logistic Regression</a:t>
            </a:r>
          </a:p>
          <a:p>
            <a:pPr>
              <a:buFont typeface="Arial" panose="020B0604020202020204" pitchFamily="34" charset="0"/>
              <a:buChar char="•"/>
            </a:pPr>
            <a:r>
              <a:rPr lang="en-US" b="1" dirty="0"/>
              <a:t>Binary Classification Problems:</a:t>
            </a:r>
            <a:r>
              <a:rPr lang="en-US" dirty="0"/>
              <a:t> Logistic regression is best suited for situations where the target variable has two distinct categories, such as spam vs. not spam, pass vs. fail, or diseased vs. healthy.</a:t>
            </a:r>
          </a:p>
          <a:p>
            <a:pPr>
              <a:buFont typeface="Arial" panose="020B0604020202020204" pitchFamily="34" charset="0"/>
              <a:buChar char="•"/>
            </a:pPr>
            <a:r>
              <a:rPr lang="en-US" b="1" dirty="0"/>
              <a:t>Linearly Separable Data:</a:t>
            </a:r>
            <a:r>
              <a:rPr lang="en-US" dirty="0"/>
              <a:t> It works well when the independent variables have a linear relationship with the log-odds of the dependent variable.</a:t>
            </a:r>
          </a:p>
          <a:p>
            <a:pPr>
              <a:buFont typeface="Arial" panose="020B0604020202020204" pitchFamily="34" charset="0"/>
              <a:buChar char="•"/>
            </a:pPr>
            <a:r>
              <a:rPr lang="en-US" b="1" dirty="0"/>
              <a:t>Interpretability is Important:</a:t>
            </a:r>
            <a:r>
              <a:rPr lang="en-US" dirty="0"/>
              <a:t> If understanding the impact of each feature on the prediction is crucial, logistic regression provides clear coefficient values that indicate feature importance.</a:t>
            </a:r>
          </a:p>
          <a:p>
            <a:pPr>
              <a:buFont typeface="Arial" panose="020B0604020202020204" pitchFamily="34" charset="0"/>
              <a:buChar char="•"/>
            </a:pPr>
            <a:r>
              <a:rPr lang="en-US" b="1" dirty="0"/>
              <a:t>When Computational Efficiency is Required:</a:t>
            </a:r>
            <a:r>
              <a:rPr lang="en-US" dirty="0"/>
              <a:t> Compared to complex machine learning models like neural networks or decision trees, logistic regression is computationally inexpensive and quick to train, making it suitable for large datasets and real-time applications.</a:t>
            </a:r>
          </a:p>
          <a:p>
            <a:pPr>
              <a:buFont typeface="Arial" panose="020B0604020202020204" pitchFamily="34" charset="0"/>
              <a:buChar char="•"/>
            </a:pPr>
            <a:r>
              <a:rPr lang="en-US" b="1" dirty="0"/>
              <a:t>For Probability Estimations:</a:t>
            </a:r>
            <a:r>
              <a:rPr lang="en-US" dirty="0"/>
              <a:t> Unlike some other classification algorithms, logistic regression outputs probabilities, which can be useful for risk assessment and decision-making processes.</a:t>
            </a:r>
          </a:p>
          <a:p>
            <a:pPr>
              <a:buFont typeface="Arial" panose="020B0604020202020204" pitchFamily="34" charset="0"/>
              <a:buChar char="•"/>
            </a:pPr>
            <a:r>
              <a:rPr lang="en-US" b="1" dirty="0"/>
              <a:t>When the Dataset is Small or Medium-Sized:</a:t>
            </a:r>
            <a:r>
              <a:rPr lang="en-US" dirty="0"/>
              <a:t> Logistic regression performs well on small to medium datasets, while more complex models may overfit or require more data to generalize well.</a:t>
            </a:r>
          </a:p>
          <a:p>
            <a:pPr>
              <a:buFont typeface="Arial" panose="020B0604020202020204" pitchFamily="34" charset="0"/>
              <a:buChar char="•"/>
            </a:pPr>
            <a:r>
              <a:rPr lang="en-US" b="1" dirty="0"/>
              <a:t>When Overfitting Needs to Be Controlled:</a:t>
            </a:r>
            <a:r>
              <a:rPr lang="en-US" dirty="0"/>
              <a:t> With built-in regularization techniques (L1 and L2), logistic regression prevents overfitting, making it a reliable choice for generalizable models.</a:t>
            </a:r>
          </a:p>
          <a:p>
            <a:pPr marL="0" indent="0">
              <a:buNone/>
            </a:pPr>
            <a:endParaRPr lang="en-US" dirty="0"/>
          </a:p>
        </p:txBody>
      </p:sp>
    </p:spTree>
    <p:extLst>
      <p:ext uri="{BB962C8B-B14F-4D97-AF65-F5344CB8AC3E}">
        <p14:creationId xmlns:p14="http://schemas.microsoft.com/office/powerpoint/2010/main" val="409624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20CE-9DBC-4C9F-B86C-B8791CF79B9F}"/>
              </a:ext>
            </a:extLst>
          </p:cNvPr>
          <p:cNvSpPr>
            <a:spLocks noGrp="1"/>
          </p:cNvSpPr>
          <p:nvPr>
            <p:ph type="title"/>
          </p:nvPr>
        </p:nvSpPr>
        <p:spPr>
          <a:xfrm>
            <a:off x="581191" y="615231"/>
            <a:ext cx="11029616" cy="799501"/>
          </a:xfrm>
        </p:spPr>
        <p:txBody>
          <a:bodyPr>
            <a:normAutofit fontScale="90000"/>
          </a:bodyPr>
          <a:lstStyle/>
          <a:p>
            <a:r>
              <a:rPr lang="en-US" b="1" dirty="0"/>
              <a:t>Introduction to Logistic Regression</a:t>
            </a:r>
            <a:br>
              <a:rPr lang="en-US" b="1" dirty="0"/>
            </a:br>
            <a:endParaRPr lang="en-US" dirty="0"/>
          </a:p>
        </p:txBody>
      </p:sp>
      <p:sp>
        <p:nvSpPr>
          <p:cNvPr id="3" name="Content Placeholder 2">
            <a:extLst>
              <a:ext uri="{FF2B5EF4-FFF2-40B4-BE49-F238E27FC236}">
                <a16:creationId xmlns:a16="http://schemas.microsoft.com/office/drawing/2014/main" id="{431979D7-3378-4538-BE6C-6AFB9D6EADB2}"/>
              </a:ext>
            </a:extLst>
          </p:cNvPr>
          <p:cNvSpPr>
            <a:spLocks noGrp="1"/>
          </p:cNvSpPr>
          <p:nvPr>
            <p:ph idx="1"/>
          </p:nvPr>
        </p:nvSpPr>
        <p:spPr>
          <a:xfrm>
            <a:off x="581192" y="1414731"/>
            <a:ext cx="11029615" cy="4828037"/>
          </a:xfrm>
        </p:spPr>
        <p:txBody>
          <a:bodyPr>
            <a:normAutofit fontScale="92500" lnSpcReduction="10000"/>
          </a:bodyPr>
          <a:lstStyle/>
          <a:p>
            <a:pPr marL="0" indent="0">
              <a:buNone/>
            </a:pPr>
            <a:r>
              <a:rPr lang="en-US" b="1" dirty="0"/>
              <a:t>Pros and Cons of Logistic Regression</a:t>
            </a:r>
          </a:p>
          <a:p>
            <a:pPr marL="0" indent="0">
              <a:buNone/>
            </a:pPr>
            <a:r>
              <a:rPr lang="en-US" b="1" dirty="0"/>
              <a:t>Pros</a:t>
            </a:r>
            <a:endParaRPr lang="en-US" dirty="0"/>
          </a:p>
          <a:p>
            <a:pPr>
              <a:buFont typeface="Arial" panose="020B0604020202020204" pitchFamily="34" charset="0"/>
              <a:buChar char="•"/>
            </a:pPr>
            <a:r>
              <a:rPr lang="en-US" b="1" dirty="0"/>
              <a:t>Simple and Easy to Implement:</a:t>
            </a:r>
            <a:r>
              <a:rPr lang="en-US" dirty="0"/>
              <a:t> Logistic regression is straightforward to use, requiring minimal parameter tuning compared to more complex models.</a:t>
            </a:r>
          </a:p>
          <a:p>
            <a:pPr>
              <a:buFont typeface="Arial" panose="020B0604020202020204" pitchFamily="34" charset="0"/>
              <a:buChar char="•"/>
            </a:pPr>
            <a:r>
              <a:rPr lang="en-US" b="1" dirty="0"/>
              <a:t>Computationally Efficient:</a:t>
            </a:r>
            <a:r>
              <a:rPr lang="en-US" dirty="0"/>
              <a:t> The training process is fast, making it ideal for large datasets and real-time applications.</a:t>
            </a:r>
          </a:p>
          <a:p>
            <a:pPr>
              <a:buFont typeface="Arial" panose="020B0604020202020204" pitchFamily="34" charset="0"/>
              <a:buChar char="•"/>
            </a:pPr>
            <a:r>
              <a:rPr lang="en-US" b="1" dirty="0"/>
              <a:t>Interpretability:</a:t>
            </a:r>
            <a:r>
              <a:rPr lang="en-US" dirty="0"/>
              <a:t> The model provides coefficients that indicate the influence of each feature, making it highly interpretable for decision-making.</a:t>
            </a:r>
          </a:p>
          <a:p>
            <a:pPr>
              <a:buFont typeface="Arial" panose="020B0604020202020204" pitchFamily="34" charset="0"/>
              <a:buChar char="•"/>
            </a:pPr>
            <a:r>
              <a:rPr lang="en-US" b="1" dirty="0"/>
              <a:t>Works Well with Linearly Separable Data:</a:t>
            </a:r>
            <a:r>
              <a:rPr lang="en-US" dirty="0"/>
              <a:t> Logistic regression performs well when the relationship between independent variables and log-odds is approximately linear.</a:t>
            </a:r>
          </a:p>
          <a:p>
            <a:pPr>
              <a:buFont typeface="Arial" panose="020B0604020202020204" pitchFamily="34" charset="0"/>
              <a:buChar char="•"/>
            </a:pPr>
            <a:r>
              <a:rPr lang="en-US" b="1" dirty="0"/>
              <a:t>Handles Probability Estimation:</a:t>
            </a:r>
            <a:r>
              <a:rPr lang="en-US" dirty="0"/>
              <a:t> Unlike decision trees and support vector machines, logistic regression provides probability scores, which can be useful in ranking and risk assessment.</a:t>
            </a:r>
          </a:p>
          <a:p>
            <a:pPr>
              <a:buFont typeface="Arial" panose="020B0604020202020204" pitchFamily="34" charset="0"/>
              <a:buChar char="•"/>
            </a:pPr>
            <a:r>
              <a:rPr lang="en-US" b="1" dirty="0"/>
              <a:t>Regularization to Prevent Overfitting:</a:t>
            </a:r>
            <a:r>
              <a:rPr lang="en-US" dirty="0"/>
              <a:t> Supports L1 (Lasso) and L2 (Ridge) regularization, helping to prevent overfitting in high-dimensional data.</a:t>
            </a:r>
          </a:p>
          <a:p>
            <a:pPr>
              <a:buFont typeface="Arial" panose="020B0604020202020204" pitchFamily="34" charset="0"/>
              <a:buChar char="•"/>
            </a:pPr>
            <a:r>
              <a:rPr lang="en-US" b="1" dirty="0"/>
              <a:t>Less Prone to Overfitting than High-Complexity Models:</a:t>
            </a:r>
            <a:r>
              <a:rPr lang="en-US" dirty="0"/>
              <a:t> While complex models like deep learning can overfit small datasets, logistic regression is more robust in such cases.</a:t>
            </a:r>
          </a:p>
        </p:txBody>
      </p:sp>
    </p:spTree>
    <p:extLst>
      <p:ext uri="{BB962C8B-B14F-4D97-AF65-F5344CB8AC3E}">
        <p14:creationId xmlns:p14="http://schemas.microsoft.com/office/powerpoint/2010/main" val="3754096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6024E-1512-4A07-BA9F-44D36B0B20C7}"/>
              </a:ext>
            </a:extLst>
          </p:cNvPr>
          <p:cNvSpPr>
            <a:spLocks noGrp="1"/>
          </p:cNvSpPr>
          <p:nvPr>
            <p:ph type="title"/>
          </p:nvPr>
        </p:nvSpPr>
        <p:spPr>
          <a:xfrm>
            <a:off x="581192" y="702156"/>
            <a:ext cx="11029616" cy="609059"/>
          </a:xfrm>
        </p:spPr>
        <p:txBody>
          <a:bodyPr/>
          <a:lstStyle/>
          <a:p>
            <a:r>
              <a:rPr lang="en-US" b="1" dirty="0"/>
              <a:t>Introduction to Logistic Regression</a:t>
            </a:r>
            <a:endParaRPr lang="en-US" dirty="0"/>
          </a:p>
        </p:txBody>
      </p:sp>
      <p:sp>
        <p:nvSpPr>
          <p:cNvPr id="3" name="Content Placeholder 2">
            <a:extLst>
              <a:ext uri="{FF2B5EF4-FFF2-40B4-BE49-F238E27FC236}">
                <a16:creationId xmlns:a16="http://schemas.microsoft.com/office/drawing/2014/main" id="{67FA5137-8D36-42BE-A1D4-58C39F3D6FB7}"/>
              </a:ext>
            </a:extLst>
          </p:cNvPr>
          <p:cNvSpPr>
            <a:spLocks noGrp="1"/>
          </p:cNvSpPr>
          <p:nvPr>
            <p:ph idx="1"/>
          </p:nvPr>
        </p:nvSpPr>
        <p:spPr>
          <a:xfrm>
            <a:off x="581192" y="1423359"/>
            <a:ext cx="11029615" cy="4543365"/>
          </a:xfrm>
        </p:spPr>
        <p:txBody>
          <a:bodyPr>
            <a:normAutofit fontScale="92500" lnSpcReduction="20000"/>
          </a:bodyPr>
          <a:lstStyle/>
          <a:p>
            <a:pPr marL="0" indent="0">
              <a:buNone/>
            </a:pPr>
            <a:r>
              <a:rPr lang="en-US" b="1" dirty="0"/>
              <a:t>Cons</a:t>
            </a:r>
          </a:p>
          <a:p>
            <a:pPr>
              <a:buFont typeface="Arial" panose="020B0604020202020204" pitchFamily="34" charset="0"/>
              <a:buChar char="•"/>
            </a:pPr>
            <a:r>
              <a:rPr lang="en-US" b="1" dirty="0"/>
              <a:t>Assumes a Linear Relationship:</a:t>
            </a:r>
            <a:r>
              <a:rPr lang="en-US" dirty="0"/>
              <a:t> Logistic regression assumes a linear relationship between independent variables and the log-odds of the dependent variable. If the relationship is non-linear, performance may degrade.</a:t>
            </a:r>
          </a:p>
          <a:p>
            <a:pPr>
              <a:buFont typeface="Arial" panose="020B0604020202020204" pitchFamily="34" charset="0"/>
              <a:buChar char="•"/>
            </a:pPr>
            <a:r>
              <a:rPr lang="en-US" b="1" dirty="0"/>
              <a:t>Not Suitable for Complex Decision Boundaries:</a:t>
            </a:r>
            <a:r>
              <a:rPr lang="en-US" dirty="0"/>
              <a:t> Logistic regression struggles with highly non-linear decision boundaries and interactions between features.</a:t>
            </a:r>
          </a:p>
          <a:p>
            <a:pPr>
              <a:buFont typeface="Arial" panose="020B0604020202020204" pitchFamily="34" charset="0"/>
              <a:buChar char="•"/>
            </a:pPr>
            <a:r>
              <a:rPr lang="en-US" b="1" dirty="0"/>
              <a:t>Sensitive to Outliers:</a:t>
            </a:r>
            <a:r>
              <a:rPr lang="en-US" dirty="0"/>
              <a:t> Logistic regression uses a linear decision boundary, making it highly sensitive to extreme values that can significantly affect the model's coefficients.</a:t>
            </a:r>
          </a:p>
          <a:p>
            <a:pPr>
              <a:buFont typeface="Arial" panose="020B0604020202020204" pitchFamily="34" charset="0"/>
              <a:buChar char="•"/>
            </a:pPr>
            <a:r>
              <a:rPr lang="en-US" b="1" dirty="0"/>
              <a:t>Limited to Binary and Multi-Class Classification:</a:t>
            </a:r>
            <a:r>
              <a:rPr lang="en-US" dirty="0"/>
              <a:t> While extensions like multinomial logistic regression exist, it is not naturally suited for regression tasks or complex structured data.</a:t>
            </a:r>
          </a:p>
          <a:p>
            <a:pPr>
              <a:buFont typeface="Arial" panose="020B0604020202020204" pitchFamily="34" charset="0"/>
              <a:buChar char="•"/>
            </a:pPr>
            <a:r>
              <a:rPr lang="en-US" b="1" dirty="0"/>
              <a:t>Requires Feature Engineering:</a:t>
            </a:r>
            <a:r>
              <a:rPr lang="en-US" dirty="0"/>
              <a:t> Performance heavily depends on appropriate feature selection and transformation, as raw features may not always work well.</a:t>
            </a:r>
          </a:p>
          <a:p>
            <a:pPr>
              <a:buFont typeface="Arial" panose="020B0604020202020204" pitchFamily="34" charset="0"/>
              <a:buChar char="•"/>
            </a:pPr>
            <a:r>
              <a:rPr lang="en-US" b="1" dirty="0"/>
              <a:t>Needs Balanced Datasets for Best Performance:</a:t>
            </a:r>
            <a:r>
              <a:rPr lang="en-US" dirty="0"/>
              <a:t> Logistic regression may perform poorly when one class significantly outnumbers the other, requiring additional techniques like resampling or class weighting.</a:t>
            </a:r>
          </a:p>
          <a:p>
            <a:pPr>
              <a:buFont typeface="Arial" panose="020B0604020202020204" pitchFamily="34" charset="0"/>
              <a:buChar char="•"/>
            </a:pPr>
            <a:r>
              <a:rPr lang="en-US" b="1" dirty="0"/>
              <a:t>Does Not Capture Non-Linear Patterns Well:</a:t>
            </a:r>
            <a:r>
              <a:rPr lang="en-US" dirty="0"/>
              <a:t> Unlike tree-based models or neural networks, logistic regression does not capture complex interactions between features unless transformed manually.</a:t>
            </a:r>
          </a:p>
        </p:txBody>
      </p:sp>
    </p:spTree>
    <p:extLst>
      <p:ext uri="{BB962C8B-B14F-4D97-AF65-F5344CB8AC3E}">
        <p14:creationId xmlns:p14="http://schemas.microsoft.com/office/powerpoint/2010/main" val="2946637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411C-DE44-4852-AE8F-03A97E3B1092}"/>
              </a:ext>
            </a:extLst>
          </p:cNvPr>
          <p:cNvSpPr>
            <a:spLocks noGrp="1"/>
          </p:cNvSpPr>
          <p:nvPr>
            <p:ph type="title"/>
          </p:nvPr>
        </p:nvSpPr>
        <p:spPr>
          <a:xfrm>
            <a:off x="581192" y="702156"/>
            <a:ext cx="11029616" cy="488289"/>
          </a:xfrm>
        </p:spPr>
        <p:txBody>
          <a:bodyPr>
            <a:normAutofit fontScale="90000"/>
          </a:bodyPr>
          <a:lstStyle/>
          <a:p>
            <a:r>
              <a:rPr lang="en-US" b="1" dirty="0"/>
              <a:t>Metrics for Logistic Regression</a:t>
            </a:r>
            <a:endParaRPr lang="en-US" dirty="0"/>
          </a:p>
        </p:txBody>
      </p:sp>
      <p:sp>
        <p:nvSpPr>
          <p:cNvPr id="3" name="Content Placeholder 2">
            <a:extLst>
              <a:ext uri="{FF2B5EF4-FFF2-40B4-BE49-F238E27FC236}">
                <a16:creationId xmlns:a16="http://schemas.microsoft.com/office/drawing/2014/main" id="{231179B8-3E04-4B54-B1A5-DDF2D77E15FD}"/>
              </a:ext>
            </a:extLst>
          </p:cNvPr>
          <p:cNvSpPr>
            <a:spLocks noGrp="1"/>
          </p:cNvSpPr>
          <p:nvPr>
            <p:ph idx="1"/>
          </p:nvPr>
        </p:nvSpPr>
        <p:spPr>
          <a:xfrm>
            <a:off x="581192" y="1190445"/>
            <a:ext cx="11029615" cy="5503653"/>
          </a:xfrm>
        </p:spPr>
        <p:txBody>
          <a:bodyPr>
            <a:normAutofit fontScale="85000" lnSpcReduction="20000"/>
          </a:bodyPr>
          <a:lstStyle/>
          <a:p>
            <a:pPr>
              <a:buFont typeface="+mj-lt"/>
              <a:buAutoNum type="arabicPeriod"/>
            </a:pPr>
            <a:r>
              <a:rPr lang="en-US" b="1" dirty="0"/>
              <a:t>Accuracy:</a:t>
            </a:r>
            <a:r>
              <a:rPr lang="en-US" dirty="0"/>
              <a:t> The proportion of correctly classified instances. (TP+TN)/(FN+TN+FP+TP)</a:t>
            </a:r>
          </a:p>
          <a:p>
            <a:pPr marL="742950" lvl="1" indent="-285750"/>
            <a:r>
              <a:rPr lang="en-US" b="1" dirty="0"/>
              <a:t>High Accuracy:</a:t>
            </a:r>
            <a:r>
              <a:rPr lang="en-US" dirty="0"/>
              <a:t> Indicates that the model is correctly predicting most instances.</a:t>
            </a:r>
          </a:p>
          <a:p>
            <a:pPr marL="742950" lvl="1" indent="-285750"/>
            <a:r>
              <a:rPr lang="en-US" b="1" dirty="0"/>
              <a:t>Low Accuracy:</a:t>
            </a:r>
            <a:r>
              <a:rPr lang="en-US" dirty="0"/>
              <a:t> Suggests that the model is struggling, possibly due to imbalanced classes or poor feature selection.</a:t>
            </a:r>
          </a:p>
          <a:p>
            <a:pPr marL="457200" lvl="1" indent="0">
              <a:buNone/>
            </a:pPr>
            <a:r>
              <a:rPr lang="en-US" b="1" dirty="0"/>
              <a:t>Limitations:</a:t>
            </a:r>
            <a:r>
              <a:rPr lang="en-US" dirty="0"/>
              <a:t>  Accuracy is not reliable for imbalanced datasets, where one class dominates.</a:t>
            </a:r>
          </a:p>
          <a:p>
            <a:pPr>
              <a:buFont typeface="+mj-lt"/>
              <a:buAutoNum type="arabicPeriod"/>
            </a:pPr>
            <a:r>
              <a:rPr lang="en-US" b="1" dirty="0"/>
              <a:t>Precision:</a:t>
            </a:r>
            <a:r>
              <a:rPr lang="en-US" dirty="0"/>
              <a:t> The proportion of true positive predictions among all positive predictions. TP/(FP+TP)</a:t>
            </a:r>
          </a:p>
          <a:p>
            <a:pPr marL="742950" lvl="1" indent="-285750"/>
            <a:r>
              <a:rPr lang="en-US" b="1" dirty="0"/>
              <a:t>High Precision:</a:t>
            </a:r>
            <a:r>
              <a:rPr lang="en-US" dirty="0"/>
              <a:t> Indicates that the model is making fewer false positive errors.</a:t>
            </a:r>
          </a:p>
          <a:p>
            <a:pPr marL="742950" lvl="1" indent="-285750"/>
            <a:r>
              <a:rPr lang="en-US" b="1" dirty="0"/>
              <a:t>Low Precision:</a:t>
            </a:r>
            <a:r>
              <a:rPr lang="en-US" dirty="0"/>
              <a:t> Suggests that the model is classifying too many negatives as positives, leading to more false alarms.</a:t>
            </a:r>
          </a:p>
          <a:p>
            <a:pPr marL="457200" lvl="1" indent="0">
              <a:buNone/>
            </a:pPr>
            <a:r>
              <a:rPr lang="en-US" b="1" dirty="0"/>
              <a:t>Best Used When: </a:t>
            </a:r>
            <a:r>
              <a:rPr lang="en-US" dirty="0"/>
              <a:t> False positives are costly (e.g., spam detection, fraud detection).</a:t>
            </a:r>
          </a:p>
          <a:p>
            <a:pPr>
              <a:buFont typeface="+mj-lt"/>
              <a:buAutoNum type="arabicPeriod"/>
            </a:pPr>
            <a:r>
              <a:rPr lang="en-US" b="1" dirty="0"/>
              <a:t>Recall (Sensitivity):</a:t>
            </a:r>
            <a:r>
              <a:rPr lang="en-US" dirty="0"/>
              <a:t> The proportion of actual positives correctly predicted. TP/(TP+FN)</a:t>
            </a:r>
          </a:p>
          <a:p>
            <a:pPr marL="742950" lvl="1" indent="-285750"/>
            <a:r>
              <a:rPr lang="en-US" b="1" dirty="0"/>
              <a:t>High Recall:</a:t>
            </a:r>
            <a:r>
              <a:rPr lang="en-US" dirty="0"/>
              <a:t> Indicates that the model is capturing most actual positive instances.</a:t>
            </a:r>
          </a:p>
          <a:p>
            <a:pPr marL="742950" lvl="1" indent="-285750"/>
            <a:r>
              <a:rPr lang="en-US" b="1" dirty="0"/>
              <a:t>Low Recall:</a:t>
            </a:r>
            <a:r>
              <a:rPr lang="en-US" dirty="0"/>
              <a:t> Suggests that the model is missing too many actual positives (false negatives).</a:t>
            </a:r>
          </a:p>
          <a:p>
            <a:pPr marL="457200" lvl="1" indent="0">
              <a:buNone/>
            </a:pPr>
            <a:r>
              <a:rPr lang="en-US" b="1" dirty="0"/>
              <a:t>Best Used When:</a:t>
            </a:r>
            <a:r>
              <a:rPr lang="en-US" dirty="0"/>
              <a:t>  False negatives are costly (e.g., medical diagnosis, detecting defective products).</a:t>
            </a:r>
          </a:p>
          <a:p>
            <a:pPr>
              <a:buFont typeface="+mj-lt"/>
              <a:buAutoNum type="arabicPeriod"/>
            </a:pPr>
            <a:r>
              <a:rPr lang="en-US" b="1" dirty="0"/>
              <a:t>F1 Score:</a:t>
            </a:r>
            <a:r>
              <a:rPr lang="en-US" dirty="0"/>
              <a:t> The harmonic mean of precision and recall. 2*(Precision*Recall)/(</a:t>
            </a:r>
            <a:r>
              <a:rPr lang="en-US" dirty="0" err="1"/>
              <a:t>Precision+Recall</a:t>
            </a:r>
            <a:r>
              <a:rPr lang="en-US" dirty="0"/>
              <a:t>)</a:t>
            </a:r>
          </a:p>
          <a:p>
            <a:pPr marL="742950" lvl="1" indent="-285750"/>
            <a:r>
              <a:rPr lang="en-US" b="1" dirty="0"/>
              <a:t>High F1 Score:</a:t>
            </a:r>
            <a:r>
              <a:rPr lang="en-US" dirty="0"/>
              <a:t> Suggests a good balance between precision and recall.</a:t>
            </a:r>
          </a:p>
          <a:p>
            <a:pPr marL="742950" lvl="1" indent="-285750"/>
            <a:r>
              <a:rPr lang="en-US" b="1" dirty="0"/>
              <a:t>Low F1 Score:</a:t>
            </a:r>
            <a:r>
              <a:rPr lang="en-US" dirty="0"/>
              <a:t> Indicates that either precision or recall is significantly low.</a:t>
            </a:r>
          </a:p>
          <a:p>
            <a:pPr marL="457200" lvl="1" indent="0">
              <a:buNone/>
            </a:pPr>
            <a:r>
              <a:rPr lang="en-US" b="1" dirty="0"/>
              <a:t>Best Used When:</a:t>
            </a:r>
            <a:r>
              <a:rPr lang="en-US" dirty="0"/>
              <a:t>  Both false positives and false negatives matter equally.</a:t>
            </a:r>
          </a:p>
          <a:p>
            <a:pPr>
              <a:buFont typeface="+mj-lt"/>
              <a:buAutoNum type="arabicPeriod"/>
            </a:pPr>
            <a:r>
              <a:rPr lang="en-US" b="1" dirty="0"/>
              <a:t>ROC Curve &amp; AUC:</a:t>
            </a:r>
            <a:r>
              <a:rPr lang="en-US" dirty="0"/>
              <a:t> Measures the ability of the model to distinguish between classes.</a:t>
            </a:r>
          </a:p>
          <a:p>
            <a:pPr marL="742950" lvl="1" indent="-285750"/>
            <a:r>
              <a:rPr lang="en-US" b="1" dirty="0"/>
              <a:t>AUC close to 1:</a:t>
            </a:r>
            <a:r>
              <a:rPr lang="en-US" dirty="0"/>
              <a:t> Indicates a strong model that correctly differentiates between classes.</a:t>
            </a:r>
          </a:p>
          <a:p>
            <a:pPr marL="742950" lvl="1" indent="-285750"/>
            <a:r>
              <a:rPr lang="en-US" b="1" dirty="0"/>
              <a:t>AUC close to 0.5:</a:t>
            </a:r>
            <a:r>
              <a:rPr lang="en-US" dirty="0"/>
              <a:t> Suggests that the model performs no better than random guessing.</a:t>
            </a:r>
          </a:p>
          <a:p>
            <a:pPr marL="457200" lvl="1" indent="0">
              <a:buNone/>
            </a:pPr>
            <a:r>
              <a:rPr lang="en-US" b="1" dirty="0"/>
              <a:t>Best Used For:</a:t>
            </a:r>
            <a:r>
              <a:rPr lang="en-US" dirty="0"/>
              <a:t> Evaluating overall model discrimination ability, especially when dealing with imbalanced data.</a:t>
            </a:r>
          </a:p>
        </p:txBody>
      </p:sp>
    </p:spTree>
    <p:extLst>
      <p:ext uri="{BB962C8B-B14F-4D97-AF65-F5344CB8AC3E}">
        <p14:creationId xmlns:p14="http://schemas.microsoft.com/office/powerpoint/2010/main" val="179796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0239-9F1E-416D-B448-414A2804EC23}"/>
              </a:ext>
            </a:extLst>
          </p:cNvPr>
          <p:cNvSpPr>
            <a:spLocks noGrp="1"/>
          </p:cNvSpPr>
          <p:nvPr>
            <p:ph type="title"/>
          </p:nvPr>
        </p:nvSpPr>
        <p:spPr>
          <a:xfrm>
            <a:off x="581192" y="702156"/>
            <a:ext cx="11029616" cy="453784"/>
          </a:xfrm>
        </p:spPr>
        <p:txBody>
          <a:bodyPr>
            <a:normAutofit fontScale="90000"/>
          </a:bodyPr>
          <a:lstStyle/>
          <a:p>
            <a:r>
              <a:rPr lang="en-US" b="1" dirty="0"/>
              <a:t>Hyperparameter Tuning</a:t>
            </a:r>
            <a:endParaRPr lang="en-US" dirty="0"/>
          </a:p>
        </p:txBody>
      </p:sp>
      <p:sp>
        <p:nvSpPr>
          <p:cNvPr id="3" name="Content Placeholder 2">
            <a:extLst>
              <a:ext uri="{FF2B5EF4-FFF2-40B4-BE49-F238E27FC236}">
                <a16:creationId xmlns:a16="http://schemas.microsoft.com/office/drawing/2014/main" id="{C375C248-24D9-4C24-962B-11B846EC3EC3}"/>
              </a:ext>
            </a:extLst>
          </p:cNvPr>
          <p:cNvSpPr>
            <a:spLocks noGrp="1"/>
          </p:cNvSpPr>
          <p:nvPr>
            <p:ph idx="1"/>
          </p:nvPr>
        </p:nvSpPr>
        <p:spPr>
          <a:xfrm>
            <a:off x="581192" y="1155940"/>
            <a:ext cx="11029615" cy="4819410"/>
          </a:xfrm>
        </p:spPr>
        <p:txBody>
          <a:bodyPr/>
          <a:lstStyle/>
          <a:p>
            <a:pPr marL="0" indent="0">
              <a:buNone/>
            </a:pPr>
            <a:r>
              <a:rPr lang="en-US" dirty="0"/>
              <a:t>Hyperparameter tuning is crucial to optimize model performance and prevent underfitting or overfitting. The key hyperparameters for logistic regression include:</a:t>
            </a:r>
          </a:p>
          <a:p>
            <a:pPr>
              <a:buFont typeface="Arial" panose="020B0604020202020204" pitchFamily="34" charset="0"/>
              <a:buChar char="•"/>
            </a:pPr>
            <a:r>
              <a:rPr lang="en-US" b="1" dirty="0"/>
              <a:t>Regularization Strength (C):</a:t>
            </a:r>
            <a:r>
              <a:rPr lang="en-US" dirty="0"/>
              <a:t> Controls the trade-off between complexity and accuracy (Bias Variance trade-off). A lower value increases regularization, reducing overfitting.</a:t>
            </a:r>
          </a:p>
          <a:p>
            <a:pPr>
              <a:buFont typeface="Arial" panose="020B0604020202020204" pitchFamily="34" charset="0"/>
              <a:buChar char="•"/>
            </a:pPr>
            <a:r>
              <a:rPr lang="en-US" b="1" dirty="0"/>
              <a:t>Penalty (L1 or L2):</a:t>
            </a:r>
            <a:r>
              <a:rPr lang="en-US" dirty="0"/>
              <a:t> Determines whether Lasso (L1) or Ridge (L2) regularization is applied.</a:t>
            </a:r>
          </a:p>
          <a:p>
            <a:pPr>
              <a:buFont typeface="Arial" panose="020B0604020202020204" pitchFamily="34" charset="0"/>
              <a:buChar char="•"/>
            </a:pPr>
            <a:r>
              <a:rPr lang="en-US" b="1" dirty="0"/>
              <a:t>Solver:</a:t>
            </a:r>
            <a:r>
              <a:rPr lang="en-US" dirty="0"/>
              <a:t> Determines the optimization algorithm used.</a:t>
            </a:r>
          </a:p>
          <a:p>
            <a:pPr lvl="1">
              <a:buFont typeface="Arial" panose="020B0604020202020204" pitchFamily="34" charset="0"/>
              <a:buChar char="•"/>
            </a:pPr>
            <a:r>
              <a:rPr lang="en-US" b="1" dirty="0"/>
              <a:t>'</a:t>
            </a:r>
            <a:r>
              <a:rPr lang="en-US" b="1" dirty="0" err="1"/>
              <a:t>liblinear</a:t>
            </a:r>
            <a:r>
              <a:rPr lang="en-US" b="1" dirty="0"/>
              <a:t>':</a:t>
            </a:r>
            <a:r>
              <a:rPr lang="en-US" dirty="0"/>
              <a:t> Best for small datasets, supports L1 and L2 regularization.</a:t>
            </a:r>
          </a:p>
          <a:p>
            <a:pPr lvl="1">
              <a:buFont typeface="Arial" panose="020B0604020202020204" pitchFamily="34" charset="0"/>
              <a:buChar char="•"/>
            </a:pPr>
            <a:r>
              <a:rPr lang="en-US" b="1" dirty="0"/>
              <a:t>'saga':</a:t>
            </a:r>
            <a:r>
              <a:rPr lang="en-US" dirty="0"/>
              <a:t> Works well with large datasets, supports both L1 and L2 regularization.</a:t>
            </a:r>
          </a:p>
          <a:p>
            <a:pPr lvl="1">
              <a:buFont typeface="Arial" panose="020B0604020202020204" pitchFamily="34" charset="0"/>
              <a:buChar char="•"/>
            </a:pPr>
            <a:r>
              <a:rPr lang="en-US" b="1" dirty="0"/>
              <a:t>'</a:t>
            </a:r>
            <a:r>
              <a:rPr lang="en-US" b="1" dirty="0" err="1"/>
              <a:t>lbfgs</a:t>
            </a:r>
            <a:r>
              <a:rPr lang="en-US" b="1" dirty="0"/>
              <a:t>':</a:t>
            </a:r>
            <a:r>
              <a:rPr lang="en-US" dirty="0"/>
              <a:t> Efficient for multi-class problems but does not support L1 regularization.</a:t>
            </a:r>
          </a:p>
          <a:p>
            <a:pPr lvl="1">
              <a:buFont typeface="Arial" panose="020B0604020202020204" pitchFamily="34" charset="0"/>
              <a:buChar char="•"/>
            </a:pPr>
            <a:r>
              <a:rPr lang="en-US" b="1" dirty="0"/>
              <a:t>'newton-cg':</a:t>
            </a:r>
            <a:r>
              <a:rPr lang="en-US" dirty="0"/>
              <a:t> Suitable for large datasets and multi-class problems.</a:t>
            </a:r>
          </a:p>
          <a:p>
            <a:pPr lvl="1">
              <a:buFont typeface="Arial" panose="020B0604020202020204" pitchFamily="34" charset="0"/>
              <a:buChar char="•"/>
            </a:pPr>
            <a:r>
              <a:rPr lang="en-US" b="1" dirty="0"/>
              <a:t>'sag':</a:t>
            </a:r>
            <a:r>
              <a:rPr lang="en-US" dirty="0"/>
              <a:t> Good for large datasets but works best with normalized data.</a:t>
            </a:r>
          </a:p>
          <a:p>
            <a:pPr lvl="1">
              <a:buFont typeface="Arial" panose="020B0604020202020204"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1842365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596D-74F0-424D-A678-A6F09B02D770}"/>
              </a:ext>
            </a:extLst>
          </p:cNvPr>
          <p:cNvSpPr>
            <a:spLocks noGrp="1"/>
          </p:cNvSpPr>
          <p:nvPr>
            <p:ph type="title"/>
          </p:nvPr>
        </p:nvSpPr>
        <p:spPr>
          <a:xfrm>
            <a:off x="581192" y="702156"/>
            <a:ext cx="11029616" cy="557301"/>
          </a:xfrm>
        </p:spPr>
        <p:txBody>
          <a:bodyPr/>
          <a:lstStyle/>
          <a:p>
            <a:r>
              <a:rPr lang="en-US" b="1" dirty="0"/>
              <a:t>Hyperparameter Tuning</a:t>
            </a:r>
            <a:endParaRPr lang="en-US" dirty="0"/>
          </a:p>
        </p:txBody>
      </p:sp>
      <p:sp>
        <p:nvSpPr>
          <p:cNvPr id="3" name="Content Placeholder 2">
            <a:extLst>
              <a:ext uri="{FF2B5EF4-FFF2-40B4-BE49-F238E27FC236}">
                <a16:creationId xmlns:a16="http://schemas.microsoft.com/office/drawing/2014/main" id="{C57550A2-E087-404A-BA39-5BD7EA8B86E3}"/>
              </a:ext>
            </a:extLst>
          </p:cNvPr>
          <p:cNvSpPr>
            <a:spLocks noGrp="1"/>
          </p:cNvSpPr>
          <p:nvPr>
            <p:ph idx="1"/>
          </p:nvPr>
        </p:nvSpPr>
        <p:spPr>
          <a:xfrm>
            <a:off x="581192" y="1259457"/>
            <a:ext cx="11029615" cy="4715893"/>
          </a:xfrm>
        </p:spPr>
        <p:txBody>
          <a:bodyPr>
            <a:normAutofit/>
          </a:bodyPr>
          <a:lstStyle/>
          <a:p>
            <a:pPr marL="0" indent="0">
              <a:buNone/>
            </a:pPr>
            <a:r>
              <a:rPr lang="en-US" b="1" dirty="0"/>
              <a:t>Hyperparameter Tuning Methods</a:t>
            </a:r>
          </a:p>
          <a:p>
            <a:pPr marL="0" indent="0">
              <a:buNone/>
            </a:pPr>
            <a:r>
              <a:rPr lang="en-US" b="1" dirty="0"/>
              <a:t>1. </a:t>
            </a:r>
            <a:r>
              <a:rPr lang="en-US" b="1" dirty="0" err="1"/>
              <a:t>GridSearchCV</a:t>
            </a:r>
            <a:endParaRPr lang="en-US" b="1" dirty="0"/>
          </a:p>
          <a:p>
            <a:pPr>
              <a:buFont typeface="Arial" panose="020B0604020202020204" pitchFamily="34" charset="0"/>
              <a:buChar char="•"/>
            </a:pPr>
            <a:r>
              <a:rPr lang="en-US" dirty="0"/>
              <a:t>Performs an exhaustive search over a manually defined range of hyperparameters.</a:t>
            </a:r>
          </a:p>
          <a:p>
            <a:pPr>
              <a:buFont typeface="Arial" panose="020B0604020202020204" pitchFamily="34" charset="0"/>
              <a:buChar char="•"/>
            </a:pPr>
            <a:r>
              <a:rPr lang="en-US" dirty="0"/>
              <a:t>Evaluates all possible combinations of hyperparameter values.</a:t>
            </a:r>
          </a:p>
          <a:p>
            <a:pPr>
              <a:buFont typeface="Arial" panose="020B0604020202020204" pitchFamily="34" charset="0"/>
              <a:buChar char="•"/>
            </a:pPr>
            <a:r>
              <a:rPr lang="en-US" dirty="0"/>
              <a:t>Best used when the search space is small and interpretability is important.</a:t>
            </a:r>
          </a:p>
          <a:p>
            <a:pPr>
              <a:buFont typeface="Arial" panose="020B0604020202020204" pitchFamily="34" charset="0"/>
              <a:buChar char="•"/>
            </a:pPr>
            <a:r>
              <a:rPr lang="en-US" dirty="0"/>
              <a:t>Provides optimal results but may take a long time for large datasets.</a:t>
            </a:r>
          </a:p>
          <a:p>
            <a:pPr>
              <a:buFont typeface="Arial" panose="020B0604020202020204" pitchFamily="34" charset="0"/>
              <a:buChar char="•"/>
            </a:pPr>
            <a:r>
              <a:rPr lang="en-US" dirty="0"/>
              <a:t>Can be used when prior knowledge about potential hyperparameters exists.</a:t>
            </a:r>
          </a:p>
          <a:p>
            <a:pPr marL="0" indent="0">
              <a:buNone/>
            </a:pPr>
            <a:r>
              <a:rPr lang="en-US" b="1" dirty="0"/>
              <a:t>Pros:</a:t>
            </a:r>
            <a:r>
              <a:rPr lang="en-US" dirty="0"/>
              <a:t> Finds the best combination by testing all options.</a:t>
            </a:r>
          </a:p>
          <a:p>
            <a:pPr marL="0" indent="0">
              <a:buNone/>
            </a:pPr>
            <a:r>
              <a:rPr lang="en-US" b="1" dirty="0"/>
              <a:t>Cons:</a:t>
            </a:r>
            <a:r>
              <a:rPr lang="en-US" dirty="0"/>
              <a:t> Computationally expensive, especially with many hyperparameters.</a:t>
            </a:r>
          </a:p>
          <a:p>
            <a:endParaRPr lang="en-US" dirty="0"/>
          </a:p>
        </p:txBody>
      </p:sp>
    </p:spTree>
    <p:extLst>
      <p:ext uri="{BB962C8B-B14F-4D97-AF65-F5344CB8AC3E}">
        <p14:creationId xmlns:p14="http://schemas.microsoft.com/office/powerpoint/2010/main" val="26273349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{6CE3A4BF-E300-47B3-AC7F-E8ABF5B552F4}tf33552983_win32</Template>
  <TotalTime>1992</TotalTime>
  <Words>1554</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Franklin Gothic Book</vt:lpstr>
      <vt:lpstr>Franklin Gothic Demi</vt:lpstr>
      <vt:lpstr>Wingdings 2</vt:lpstr>
      <vt:lpstr>DividendVTI</vt:lpstr>
      <vt:lpstr>Logistic Regression WITH Hyperparameter Tuning  </vt:lpstr>
      <vt:lpstr>CONTENT</vt:lpstr>
      <vt:lpstr>Introduction to Logistic Regression</vt:lpstr>
      <vt:lpstr>Introduction to Logistic Regression</vt:lpstr>
      <vt:lpstr>Introduction to Logistic Regression </vt:lpstr>
      <vt:lpstr>Introduction to Logistic Regression</vt:lpstr>
      <vt:lpstr>Metrics for Logistic Regression</vt:lpstr>
      <vt:lpstr>Hyperparameter Tuning</vt:lpstr>
      <vt:lpstr>Hyperparameter Tuning</vt:lpstr>
      <vt:lpstr>Hyperparameter Tuning</vt:lpstr>
      <vt:lpstr>Hyperparameter Tuning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 WITH Hyperparameter Tuning  </dc:title>
  <dc:creator>sam amah</dc:creator>
  <cp:lastModifiedBy>sam amah</cp:lastModifiedBy>
  <cp:revision>12</cp:revision>
  <dcterms:created xsi:type="dcterms:W3CDTF">2025-02-11T06:47:16Z</dcterms:created>
  <dcterms:modified xsi:type="dcterms:W3CDTF">2025-02-12T15:59:55Z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