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 id="306" r:id="rId12"/>
    <p:sldId id="307" r:id="rId13"/>
    <p:sldId id="308" r:id="rId14"/>
    <p:sldId id="309" r:id="rId15"/>
    <p:sldId id="310" r:id="rId16"/>
    <p:sldId id="315" r:id="rId17"/>
    <p:sldId id="311" r:id="rId18"/>
    <p:sldId id="312" r:id="rId19"/>
    <p:sldId id="313" r:id="rId20"/>
    <p:sldId id="31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19" autoAdjust="0"/>
  </p:normalViewPr>
  <p:slideViewPr>
    <p:cSldViewPr snapToGrid="0">
      <p:cViewPr varScale="1">
        <p:scale>
          <a:sx n="111" d="100"/>
          <a:sy n="111" d="100"/>
        </p:scale>
        <p:origin x="3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2/5/2025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2/5/2025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2/5/2025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2/5/2025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2/5/2025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2/5/2025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2/5/2025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2/5/2025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2/5/2025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2/5/2025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000" dirty="0">
                <a:solidFill>
                  <a:schemeClr val="tx1"/>
                </a:solidFill>
                <a:latin typeface="Times New Roman" panose="02020603050405020304" pitchFamily="18" charset="0"/>
                <a:cs typeface="Times New Roman" panose="02020603050405020304" pitchFamily="18" charset="0"/>
              </a:rPr>
              <a:t>Multiple Linear Regression with Log Transformations using </a:t>
            </a:r>
            <a:r>
              <a:rPr lang="en-US" sz="3000" dirty="0" err="1">
                <a:solidFill>
                  <a:schemeClr val="tx1"/>
                </a:solidFill>
                <a:latin typeface="Times New Roman" panose="02020603050405020304" pitchFamily="18" charset="0"/>
                <a:cs typeface="Times New Roman" panose="02020603050405020304" pitchFamily="18" charset="0"/>
              </a:rPr>
              <a:t>sklearn</a:t>
            </a:r>
            <a:endParaRPr lang="en-US" sz="30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latin typeface="Times New Roman" panose="02020603050405020304" pitchFamily="18" charset="0"/>
                <a:cs typeface="Times New Roman" panose="02020603050405020304" pitchFamily="18" charset="0"/>
              </a:rPr>
              <a:t>GROUP 1</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EC65-7C9D-4771-AC82-23DC84A596C3}"/>
              </a:ext>
            </a:extLst>
          </p:cNvPr>
          <p:cNvSpPr>
            <a:spLocks noGrp="1"/>
          </p:cNvSpPr>
          <p:nvPr>
            <p:ph type="title"/>
          </p:nvPr>
        </p:nvSpPr>
        <p:spPr/>
        <p:txBody>
          <a:bodyPr>
            <a:normAutofit/>
          </a:bodyPr>
          <a:lstStyle/>
          <a:p>
            <a:r>
              <a:rPr lang="en-US" b="1" dirty="0"/>
              <a:t>5. Interpreting Results(</a:t>
            </a:r>
            <a:br>
              <a:rPr lang="en-US" dirty="0"/>
            </a:br>
            <a:r>
              <a:rPr lang="en-US" b="1" dirty="0"/>
              <a:t>Mean Absolute Error (MAE))</a:t>
            </a:r>
            <a:endParaRPr lang="en-US" dirty="0"/>
          </a:p>
        </p:txBody>
      </p:sp>
      <p:sp>
        <p:nvSpPr>
          <p:cNvPr id="3" name="Content Placeholder 2">
            <a:extLst>
              <a:ext uri="{FF2B5EF4-FFF2-40B4-BE49-F238E27FC236}">
                <a16:creationId xmlns:a16="http://schemas.microsoft.com/office/drawing/2014/main" id="{6ADCF708-D2EA-45A9-B411-79EE1AE15370}"/>
              </a:ext>
            </a:extLst>
          </p:cNvPr>
          <p:cNvSpPr>
            <a:spLocks noGrp="1"/>
          </p:cNvSpPr>
          <p:nvPr>
            <p:ph idx="1"/>
          </p:nvPr>
        </p:nvSpPr>
        <p:spPr/>
        <p:txBody>
          <a:bodyPr/>
          <a:lstStyle/>
          <a:p>
            <a:r>
              <a:rPr lang="en-US" dirty="0"/>
              <a:t>MAE gives a clear interpretation in terms of units. For example, if you are predicting salary in dollars, MAE will give you the average prediction error in dollars.</a:t>
            </a:r>
          </a:p>
          <a:p>
            <a:pPr>
              <a:buFont typeface="Courier New" panose="02070309020205020404" pitchFamily="49" charset="0"/>
              <a:buChar char="o"/>
            </a:pPr>
            <a:r>
              <a:rPr lang="en-US" dirty="0"/>
              <a:t>Lower values are better: A smaller MAE value indicates that the model's predictions are closer to the actual values, hence more accurate.</a:t>
            </a:r>
          </a:p>
          <a:p>
            <a:pPr>
              <a:buFont typeface="Courier New" panose="02070309020205020404" pitchFamily="49" charset="0"/>
              <a:buChar char="o"/>
            </a:pPr>
            <a:r>
              <a:rPr lang="en-US" dirty="0"/>
              <a:t>Robustness: MAE is more robust than MSE (Mean Squared Error) because it doesn’t exaggerate large errors due to squaring the differences. However, it doesn't penalize large errors as much as MSE does.</a:t>
            </a:r>
          </a:p>
        </p:txBody>
      </p:sp>
    </p:spTree>
    <p:extLst>
      <p:ext uri="{BB962C8B-B14F-4D97-AF65-F5344CB8AC3E}">
        <p14:creationId xmlns:p14="http://schemas.microsoft.com/office/powerpoint/2010/main" val="3408044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07F8-EC6C-430F-97B9-6D12CE82A068}"/>
              </a:ext>
            </a:extLst>
          </p:cNvPr>
          <p:cNvSpPr>
            <a:spLocks noGrp="1"/>
          </p:cNvSpPr>
          <p:nvPr>
            <p:ph type="title"/>
          </p:nvPr>
        </p:nvSpPr>
        <p:spPr/>
        <p:txBody>
          <a:bodyPr/>
          <a:lstStyle/>
          <a:p>
            <a:r>
              <a:rPr lang="en-US" b="1" dirty="0"/>
              <a:t>5. Interpreting Results(Root Mean Squared Error (RMSE))</a:t>
            </a:r>
            <a:endParaRPr lang="en-US" dirty="0"/>
          </a:p>
        </p:txBody>
      </p:sp>
      <p:sp>
        <p:nvSpPr>
          <p:cNvPr id="3" name="Content Placeholder 2">
            <a:extLst>
              <a:ext uri="{FF2B5EF4-FFF2-40B4-BE49-F238E27FC236}">
                <a16:creationId xmlns:a16="http://schemas.microsoft.com/office/drawing/2014/main" id="{F52096D4-F4AA-42B0-950D-718E7FE17198}"/>
              </a:ext>
            </a:extLst>
          </p:cNvPr>
          <p:cNvSpPr>
            <a:spLocks noGrp="1"/>
          </p:cNvSpPr>
          <p:nvPr>
            <p:ph idx="1"/>
          </p:nvPr>
        </p:nvSpPr>
        <p:spPr/>
        <p:txBody>
          <a:bodyPr/>
          <a:lstStyle/>
          <a:p>
            <a:r>
              <a:rPr lang="en-US" b="1" dirty="0"/>
              <a:t>RMSE </a:t>
            </a:r>
            <a:r>
              <a:rPr lang="en-US" dirty="0"/>
              <a:t>measures the average magnitude of the errors in a set of predictions, but unlike MAE, it gives higher weight to larger errors because of the squaring of the residuals. RMSE is often used when large errors are undesirable, as it penalizes them more heavily.</a:t>
            </a:r>
          </a:p>
          <a:p>
            <a:pPr>
              <a:buFont typeface="Courier New" panose="02070309020205020404" pitchFamily="49" charset="0"/>
              <a:buChar char="o"/>
            </a:pPr>
            <a:r>
              <a:rPr lang="en-US" dirty="0"/>
              <a:t>Sensitivity to large errors: RMSE is more sensitive to outliers or large errors in predictions. If there are some significant prediction errors, RMSE will increase substantially.</a:t>
            </a:r>
          </a:p>
          <a:p>
            <a:pPr>
              <a:buFont typeface="Courier New" panose="02070309020205020404" pitchFamily="49" charset="0"/>
              <a:buChar char="o"/>
            </a:pPr>
            <a:r>
              <a:rPr lang="en-US" dirty="0"/>
              <a:t>Lower values are better: As with MAE, lower RMSE values indicate better model performance, as it shows that the model's predictions are closer to the actual values.</a:t>
            </a:r>
          </a:p>
          <a:p>
            <a:pPr>
              <a:buFont typeface="Courier New" panose="02070309020205020404" pitchFamily="49" charset="0"/>
              <a:buChar char="o"/>
            </a:pPr>
            <a:r>
              <a:rPr lang="en-US" dirty="0"/>
              <a:t>RMSE is preferred when large errors are particularly undesirable, but it might not always be the best choice if you want to treat all errors equally.</a:t>
            </a:r>
          </a:p>
        </p:txBody>
      </p:sp>
    </p:spTree>
    <p:extLst>
      <p:ext uri="{BB962C8B-B14F-4D97-AF65-F5344CB8AC3E}">
        <p14:creationId xmlns:p14="http://schemas.microsoft.com/office/powerpoint/2010/main" val="1963094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0513-399D-4815-BE2F-859472B2EBBC}"/>
              </a:ext>
            </a:extLst>
          </p:cNvPr>
          <p:cNvSpPr>
            <a:spLocks noGrp="1"/>
          </p:cNvSpPr>
          <p:nvPr>
            <p:ph type="title"/>
          </p:nvPr>
        </p:nvSpPr>
        <p:spPr/>
        <p:txBody>
          <a:bodyPr>
            <a:normAutofit fontScale="90000"/>
          </a:bodyPr>
          <a:lstStyle/>
          <a:p>
            <a:r>
              <a:rPr lang="en-US" b="1" dirty="0"/>
              <a:t>5. Interpreting Results(Mean Absolute Percentage Error (MAPE))</a:t>
            </a:r>
            <a:endParaRPr lang="en-US" dirty="0"/>
          </a:p>
        </p:txBody>
      </p:sp>
      <p:sp>
        <p:nvSpPr>
          <p:cNvPr id="3" name="Content Placeholder 2">
            <a:extLst>
              <a:ext uri="{FF2B5EF4-FFF2-40B4-BE49-F238E27FC236}">
                <a16:creationId xmlns:a16="http://schemas.microsoft.com/office/drawing/2014/main" id="{6F60A299-2658-4ED4-8C83-DE480CEEE1F7}"/>
              </a:ext>
            </a:extLst>
          </p:cNvPr>
          <p:cNvSpPr>
            <a:spLocks noGrp="1"/>
          </p:cNvSpPr>
          <p:nvPr>
            <p:ph idx="1"/>
          </p:nvPr>
        </p:nvSpPr>
        <p:spPr/>
        <p:txBody>
          <a:bodyPr>
            <a:normAutofit lnSpcReduction="10000"/>
          </a:bodyPr>
          <a:lstStyle/>
          <a:p>
            <a:r>
              <a:rPr lang="en-US" b="1" dirty="0"/>
              <a:t>MAPE</a:t>
            </a:r>
            <a:r>
              <a:rPr lang="en-US" dirty="0"/>
              <a:t> measures the accuracy of a model in terms of the percentage difference between the actual and predicted values.</a:t>
            </a:r>
          </a:p>
          <a:p>
            <a:pPr>
              <a:buFont typeface="Courier New" panose="02070309020205020404" pitchFamily="49" charset="0"/>
              <a:buChar char="o"/>
            </a:pPr>
            <a:r>
              <a:rPr lang="en-US" dirty="0"/>
              <a:t>MAPE expresses the prediction error as a percentage, making it easier to understand how much off the model's predictions are in relation to the actual values. For instance, if the MAPE is 5%, the model is off by an average of 5% from the actual values.</a:t>
            </a:r>
          </a:p>
          <a:p>
            <a:pPr>
              <a:buFont typeface="Courier New" panose="02070309020205020404" pitchFamily="49" charset="0"/>
              <a:buChar char="o"/>
            </a:pPr>
            <a:r>
              <a:rPr lang="en-US" dirty="0"/>
              <a:t>Sensitive to small actual values: If the actual value (𝑦𝑖y </a:t>
            </a:r>
            <a:r>
              <a:rPr lang="en-US" dirty="0" err="1"/>
              <a:t>i</a:t>
            </a:r>
            <a:r>
              <a:rPr lang="en-US" dirty="0"/>
              <a:t>​ ) is close to zero, MAPE can become misleading, as dividing by very small values can result in very large errors. This is why MAPE is not recommended when the data contains very small or zero actual values.</a:t>
            </a:r>
          </a:p>
          <a:p>
            <a:pPr>
              <a:buFont typeface="Courier New" panose="02070309020205020404" pitchFamily="49" charset="0"/>
              <a:buChar char="o"/>
            </a:pPr>
            <a:r>
              <a:rPr lang="en-US" dirty="0"/>
              <a:t>Lower values are better: Like other error metrics, lower MAPE values indicate better model performance, as they represent smaller relative errors.</a:t>
            </a:r>
          </a:p>
        </p:txBody>
      </p:sp>
    </p:spTree>
    <p:extLst>
      <p:ext uri="{BB962C8B-B14F-4D97-AF65-F5344CB8AC3E}">
        <p14:creationId xmlns:p14="http://schemas.microsoft.com/office/powerpoint/2010/main" val="2823877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CB48-9AD0-4AAC-8392-4A0150791172}"/>
              </a:ext>
            </a:extLst>
          </p:cNvPr>
          <p:cNvSpPr>
            <a:spLocks noGrp="1"/>
          </p:cNvSpPr>
          <p:nvPr>
            <p:ph type="title"/>
          </p:nvPr>
        </p:nvSpPr>
        <p:spPr/>
        <p:txBody>
          <a:bodyPr/>
          <a:lstStyle/>
          <a:p>
            <a:r>
              <a:rPr lang="en-US" b="1" dirty="0"/>
              <a:t>5. Interpreting Results</a:t>
            </a:r>
            <a:endParaRPr lang="en-US" dirty="0"/>
          </a:p>
        </p:txBody>
      </p:sp>
      <p:sp>
        <p:nvSpPr>
          <p:cNvPr id="3" name="Content Placeholder 2">
            <a:extLst>
              <a:ext uri="{FF2B5EF4-FFF2-40B4-BE49-F238E27FC236}">
                <a16:creationId xmlns:a16="http://schemas.microsoft.com/office/drawing/2014/main" id="{698DF31B-A7E9-4A75-B0FC-AC7CC2255197}"/>
              </a:ext>
            </a:extLst>
          </p:cNvPr>
          <p:cNvSpPr>
            <a:spLocks noGrp="1"/>
          </p:cNvSpPr>
          <p:nvPr>
            <p:ph idx="1"/>
          </p:nvPr>
        </p:nvSpPr>
        <p:spPr/>
        <p:txBody>
          <a:bodyPr>
            <a:normAutofit fontScale="62500" lnSpcReduction="20000"/>
          </a:bodyPr>
          <a:lstStyle/>
          <a:p>
            <a:pPr algn="l"/>
            <a:r>
              <a:rPr lang="en-US" b="0" i="0" dirty="0">
                <a:solidFill>
                  <a:srgbClr val="3F4350"/>
                </a:solidFill>
                <a:effectLst/>
                <a:latin typeface="Open Sans" panose="020B0606030504020204" pitchFamily="34" charset="0"/>
              </a:rPr>
              <a:t>You can visualize multiple regression assumptions using various diagnostic plots:</a:t>
            </a:r>
          </a:p>
          <a:p>
            <a:pPr marL="0" indent="0" algn="l">
              <a:buNone/>
            </a:pPr>
            <a:r>
              <a:rPr lang="en-US" b="1" i="0" dirty="0">
                <a:solidFill>
                  <a:srgbClr val="3F4350"/>
                </a:solidFill>
                <a:effectLst/>
                <a:latin typeface="Open Sans" panose="020B0606030504020204" pitchFamily="34" charset="0"/>
              </a:rPr>
              <a:t>Linearity Check</a:t>
            </a:r>
          </a:p>
          <a:p>
            <a:pPr algn="l"/>
            <a:r>
              <a:rPr lang="en-US" b="0" i="0" dirty="0">
                <a:solidFill>
                  <a:srgbClr val="3F4350"/>
                </a:solidFill>
                <a:effectLst/>
                <a:latin typeface="Open Sans" panose="020B0606030504020204" pitchFamily="34" charset="0"/>
              </a:rPr>
              <a:t>:pushpin: Plot: Scatterplots of predictors vs. target</a:t>
            </a:r>
          </a:p>
          <a:p>
            <a:pPr marL="0" indent="0" algn="l">
              <a:buNone/>
            </a:pPr>
            <a:r>
              <a:rPr lang="en-US" b="1" i="0" dirty="0">
                <a:solidFill>
                  <a:srgbClr val="3F4350"/>
                </a:solidFill>
                <a:effectLst/>
                <a:latin typeface="Open Sans" panose="020B0606030504020204" pitchFamily="34" charset="0"/>
              </a:rPr>
              <a:t>Multicollinearity Check</a:t>
            </a:r>
          </a:p>
          <a:p>
            <a:pPr algn="l"/>
            <a:r>
              <a:rPr lang="en-US" b="0" i="0" dirty="0">
                <a:solidFill>
                  <a:srgbClr val="3F4350"/>
                </a:solidFill>
                <a:effectLst/>
                <a:latin typeface="Open Sans" panose="020B0606030504020204" pitchFamily="34" charset="0"/>
              </a:rPr>
              <a:t>:pushpin: Plot: Correlation Matrix or Variance Inflation Factor (VIF)</a:t>
            </a:r>
          </a:p>
          <a:p>
            <a:pPr marL="0" indent="0" algn="l">
              <a:buNone/>
            </a:pPr>
            <a:r>
              <a:rPr lang="en-US" b="1" i="0" dirty="0">
                <a:solidFill>
                  <a:srgbClr val="3F4350"/>
                </a:solidFill>
                <a:effectLst/>
                <a:latin typeface="Open Sans" panose="020B0606030504020204" pitchFamily="34" charset="0"/>
              </a:rPr>
              <a:t>Independence of Observations</a:t>
            </a:r>
          </a:p>
          <a:p>
            <a:pPr algn="l"/>
            <a:r>
              <a:rPr lang="en-US" b="0" i="0" dirty="0">
                <a:solidFill>
                  <a:srgbClr val="3F4350"/>
                </a:solidFill>
                <a:effectLst/>
                <a:latin typeface="Open Sans" panose="020B0606030504020204" pitchFamily="34" charset="0"/>
              </a:rPr>
              <a:t>:pushpin: Plot: Durbin-Watson Test for Autocorrelation</a:t>
            </a:r>
          </a:p>
          <a:p>
            <a:pPr marL="0" indent="0" algn="l">
              <a:buNone/>
            </a:pPr>
            <a:r>
              <a:rPr lang="en-US" b="1" i="0" dirty="0">
                <a:solidFill>
                  <a:srgbClr val="3F4350"/>
                </a:solidFill>
                <a:effectLst/>
                <a:latin typeface="Open Sans" panose="020B0606030504020204" pitchFamily="34" charset="0"/>
              </a:rPr>
              <a:t>Normality of Residuals</a:t>
            </a:r>
          </a:p>
          <a:p>
            <a:pPr algn="l"/>
            <a:r>
              <a:rPr lang="en-US" b="0" i="0" dirty="0">
                <a:solidFill>
                  <a:srgbClr val="3F4350"/>
                </a:solidFill>
                <a:effectLst/>
                <a:latin typeface="Open Sans" panose="020B0606030504020204" pitchFamily="34" charset="0"/>
              </a:rPr>
              <a:t>:pushpin: Plot: Histogram &amp; Q-Q Plot</a:t>
            </a:r>
          </a:p>
          <a:p>
            <a:pPr marL="0" indent="0" algn="l">
              <a:buNone/>
            </a:pPr>
            <a:r>
              <a:rPr lang="en-US" b="1" i="0" dirty="0">
                <a:solidFill>
                  <a:srgbClr val="3F4350"/>
                </a:solidFill>
                <a:effectLst/>
                <a:latin typeface="Open Sans" panose="020B0606030504020204" pitchFamily="34" charset="0"/>
              </a:rPr>
              <a:t>Homoscedasticity (Constant Variance of Residuals)</a:t>
            </a:r>
          </a:p>
          <a:p>
            <a:pPr algn="l"/>
            <a:r>
              <a:rPr lang="en-US" b="0" i="0" dirty="0">
                <a:solidFill>
                  <a:srgbClr val="3F4350"/>
                </a:solidFill>
                <a:effectLst/>
                <a:latin typeface="Open Sans" panose="020B0606030504020204" pitchFamily="34" charset="0"/>
              </a:rPr>
              <a:t>:pushpin: Plot: Residuals vs. Fitted Values Plot</a:t>
            </a:r>
          </a:p>
          <a:p>
            <a:endParaRPr lang="en-US" dirty="0"/>
          </a:p>
        </p:txBody>
      </p:sp>
    </p:spTree>
    <p:extLst>
      <p:ext uri="{BB962C8B-B14F-4D97-AF65-F5344CB8AC3E}">
        <p14:creationId xmlns:p14="http://schemas.microsoft.com/office/powerpoint/2010/main" val="1752083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58E8D-0B9B-45F3-AED7-A4557CCB30D0}"/>
              </a:ext>
            </a:extLst>
          </p:cNvPr>
          <p:cNvSpPr>
            <a:spLocks noGrp="1"/>
          </p:cNvSpPr>
          <p:nvPr>
            <p:ph type="title"/>
          </p:nvPr>
        </p:nvSpPr>
        <p:spPr/>
        <p:txBody>
          <a:bodyPr/>
          <a:lstStyle/>
          <a:p>
            <a:r>
              <a:rPr lang="en-US" b="1" dirty="0"/>
              <a:t>6. Practical Example</a:t>
            </a:r>
            <a:endParaRPr lang="en-US" dirty="0"/>
          </a:p>
        </p:txBody>
      </p:sp>
      <p:sp>
        <p:nvSpPr>
          <p:cNvPr id="3" name="Content Placeholder 2">
            <a:extLst>
              <a:ext uri="{FF2B5EF4-FFF2-40B4-BE49-F238E27FC236}">
                <a16:creationId xmlns:a16="http://schemas.microsoft.com/office/drawing/2014/main" id="{2AFAE0DF-D7AA-493C-83C8-BC9BDDA992C0}"/>
              </a:ext>
            </a:extLst>
          </p:cNvPr>
          <p:cNvSpPr>
            <a:spLocks noGrp="1"/>
          </p:cNvSpPr>
          <p:nvPr>
            <p:ph idx="1"/>
          </p:nvPr>
        </p:nvSpPr>
        <p:spPr/>
        <p:txBody>
          <a:bodyPr/>
          <a:lstStyle/>
          <a:p>
            <a:r>
              <a:rPr lang="en-US" dirty="0"/>
              <a:t>Used salary dataset from Kaggle.</a:t>
            </a:r>
          </a:p>
          <a:p>
            <a:endParaRPr lang="en-US" dirty="0"/>
          </a:p>
        </p:txBody>
      </p:sp>
    </p:spTree>
    <p:extLst>
      <p:ext uri="{BB962C8B-B14F-4D97-AF65-F5344CB8AC3E}">
        <p14:creationId xmlns:p14="http://schemas.microsoft.com/office/powerpoint/2010/main" val="709529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3AE9-0574-471F-B880-A9BC7FE25950}"/>
              </a:ext>
            </a:extLst>
          </p:cNvPr>
          <p:cNvSpPr>
            <a:spLocks noGrp="1"/>
          </p:cNvSpPr>
          <p:nvPr>
            <p:ph type="title"/>
          </p:nvPr>
        </p:nvSpPr>
        <p:spPr/>
        <p:txBody>
          <a:bodyPr/>
          <a:lstStyle/>
          <a:p>
            <a:r>
              <a:rPr lang="en-US" b="1" dirty="0"/>
              <a:t>7. Advantages of Multiple Linear Regression </a:t>
            </a:r>
          </a:p>
        </p:txBody>
      </p:sp>
      <p:sp>
        <p:nvSpPr>
          <p:cNvPr id="3" name="Content Placeholder 2">
            <a:extLst>
              <a:ext uri="{FF2B5EF4-FFF2-40B4-BE49-F238E27FC236}">
                <a16:creationId xmlns:a16="http://schemas.microsoft.com/office/drawing/2014/main" id="{AD91B448-BC58-43C9-AD88-D862B27A40D3}"/>
              </a:ext>
            </a:extLst>
          </p:cNvPr>
          <p:cNvSpPr>
            <a:spLocks noGrp="1"/>
          </p:cNvSpPr>
          <p:nvPr>
            <p:ph idx="1"/>
          </p:nvPr>
        </p:nvSpPr>
        <p:spPr/>
        <p:txBody>
          <a:bodyPr>
            <a:normAutofit fontScale="55000" lnSpcReduction="20000"/>
          </a:bodyPr>
          <a:lstStyle/>
          <a:p>
            <a:r>
              <a:rPr lang="en-US" b="1" dirty="0"/>
              <a:t>Simplicity and Interpretability</a:t>
            </a:r>
            <a:r>
              <a:rPr lang="en-US" dirty="0"/>
              <a:t>: MLR is easy to understand and interpret. The coefficients of the model show the relationship between each independent variable and the dependent variable, making it transparent and interpretable.</a:t>
            </a:r>
          </a:p>
          <a:p>
            <a:r>
              <a:rPr lang="en-US" b="1" dirty="0"/>
              <a:t>Model Efficiency</a:t>
            </a:r>
            <a:r>
              <a:rPr lang="en-US" dirty="0"/>
              <a:t>: It is computationally efficient and works well on datasets with a large number of variables (features), especially when the relationships between variables are linear. </a:t>
            </a:r>
          </a:p>
          <a:p>
            <a:r>
              <a:rPr lang="en-US" b="1" dirty="0"/>
              <a:t>Works Well with Linearity</a:t>
            </a:r>
            <a:r>
              <a:rPr lang="en-US" dirty="0"/>
              <a:t>: If the relationship between the independent and dependent variables is truly linear, MLR can provide accurate predictions and is often more efficient than complex models.</a:t>
            </a:r>
          </a:p>
          <a:p>
            <a:r>
              <a:rPr lang="en-US" b="1" dirty="0"/>
              <a:t>Multicollinearity</a:t>
            </a:r>
            <a:r>
              <a:rPr lang="en-US" dirty="0"/>
              <a:t> </a:t>
            </a:r>
            <a:r>
              <a:rPr lang="en-US" b="1" dirty="0"/>
              <a:t>Handling</a:t>
            </a:r>
            <a:r>
              <a:rPr lang="en-US" dirty="0"/>
              <a:t>: MLR can handle the relationships between multiple predictors, even when they are correlated, though it can sometimes be affected by high multicollinearity.</a:t>
            </a:r>
          </a:p>
          <a:p>
            <a:r>
              <a:rPr lang="en-US" b="1" dirty="0"/>
              <a:t>Prediction Power</a:t>
            </a:r>
            <a:r>
              <a:rPr lang="en-US" dirty="0"/>
              <a:t>: With the proper selection of features, MLR can be used for prediction. It can work well in cases where the underlying relationships between predictors and the target are linear.</a:t>
            </a:r>
          </a:p>
          <a:p>
            <a:r>
              <a:rPr lang="en-US" b="1" dirty="0"/>
              <a:t>Quantifies Relationships</a:t>
            </a:r>
            <a:r>
              <a:rPr lang="en-US" dirty="0"/>
              <a:t>: MLR quantifies the strength of the relationships between the independent variables and the dependent variable, providing valuable insights for decision-making.</a:t>
            </a:r>
          </a:p>
          <a:p>
            <a:r>
              <a:rPr lang="en-US" b="1" dirty="0"/>
              <a:t>Assumptions are Testable</a:t>
            </a:r>
            <a:r>
              <a:rPr lang="en-US" dirty="0"/>
              <a:t>: Many of the assumptions in MLR (such as normality of residuals, homoscedasticity, etc.) can be tested, and diagnostic tools are available to assess the validity of the model.</a:t>
            </a:r>
          </a:p>
          <a:p>
            <a:r>
              <a:rPr lang="en-US" b="1" dirty="0"/>
              <a:t>Multivariate Relationships</a:t>
            </a:r>
            <a:r>
              <a:rPr lang="en-US" dirty="0"/>
              <a:t>: It can handle more than one independent variable, capturing the combined effect of multiple predictors on the dependent variable.</a:t>
            </a:r>
          </a:p>
        </p:txBody>
      </p:sp>
    </p:spTree>
    <p:extLst>
      <p:ext uri="{BB962C8B-B14F-4D97-AF65-F5344CB8AC3E}">
        <p14:creationId xmlns:p14="http://schemas.microsoft.com/office/powerpoint/2010/main" val="643136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D19B-5774-423F-81B5-DDCA9F626481}"/>
              </a:ext>
            </a:extLst>
          </p:cNvPr>
          <p:cNvSpPr>
            <a:spLocks noGrp="1"/>
          </p:cNvSpPr>
          <p:nvPr>
            <p:ph type="title"/>
          </p:nvPr>
        </p:nvSpPr>
        <p:spPr/>
        <p:txBody>
          <a:bodyPr/>
          <a:lstStyle/>
          <a:p>
            <a:r>
              <a:rPr lang="en-US" b="1" dirty="0"/>
              <a:t>7. Limitations of Multiple Linear Regression (MLR)</a:t>
            </a:r>
          </a:p>
        </p:txBody>
      </p:sp>
      <p:sp>
        <p:nvSpPr>
          <p:cNvPr id="3" name="Content Placeholder 2">
            <a:extLst>
              <a:ext uri="{FF2B5EF4-FFF2-40B4-BE49-F238E27FC236}">
                <a16:creationId xmlns:a16="http://schemas.microsoft.com/office/drawing/2014/main" id="{5B836397-D1EE-47D0-AEE3-4F4C00D3F327}"/>
              </a:ext>
            </a:extLst>
          </p:cNvPr>
          <p:cNvSpPr>
            <a:spLocks noGrp="1"/>
          </p:cNvSpPr>
          <p:nvPr>
            <p:ph idx="1"/>
          </p:nvPr>
        </p:nvSpPr>
        <p:spPr/>
        <p:txBody>
          <a:bodyPr>
            <a:normAutofit fontScale="40000" lnSpcReduction="20000"/>
          </a:bodyPr>
          <a:lstStyle/>
          <a:p>
            <a:r>
              <a:rPr lang="en-US" b="1" dirty="0"/>
              <a:t>Assumes Linearity</a:t>
            </a:r>
            <a:r>
              <a:rPr lang="en-US" dirty="0"/>
              <a:t>: MLR assumes that the relationship between the independent and dependent variables is linear. If the relationship is non-linear, MLR may not perform well, leading to inaccurate predictions.</a:t>
            </a:r>
          </a:p>
          <a:p>
            <a:r>
              <a:rPr lang="en-US" b="1" dirty="0"/>
              <a:t>Sensitive to Outliers</a:t>
            </a:r>
            <a:r>
              <a:rPr lang="en-US" dirty="0"/>
              <a:t>: MLR is highly sensitive to outliers and extreme values. These outliers can disproportionately influence the regression coefficients, leading to biased results.</a:t>
            </a:r>
          </a:p>
          <a:p>
            <a:r>
              <a:rPr lang="en-US" b="1" dirty="0"/>
              <a:t>Multicollinearity</a:t>
            </a:r>
            <a:r>
              <a:rPr lang="en-US" dirty="0"/>
              <a:t>: If the independent variables are highly correlated (multicollinearity), it can make the model unstable. This means that the coefficients of highly correlated variables can become very large or unpredictable, affecting the interpretability of the model.</a:t>
            </a:r>
          </a:p>
          <a:p>
            <a:r>
              <a:rPr lang="en-US" b="1" dirty="0"/>
              <a:t>Homogeneity of Variance (Homoscedasticity): </a:t>
            </a:r>
            <a:r>
              <a:rPr lang="en-US" dirty="0"/>
              <a:t>The assumption that the variance of the errors is constant (homoscedasticity) is often violated in real-world data. If this assumption is not met, the model may give biased estimates.</a:t>
            </a:r>
          </a:p>
          <a:p>
            <a:r>
              <a:rPr lang="en-US" b="1" dirty="0"/>
              <a:t>Normality of Residuals</a:t>
            </a:r>
            <a:r>
              <a:rPr lang="en-US" dirty="0"/>
              <a:t>: MLR assumes that the residuals (errors) are normally distributed. This assumption may not always hold, and if the residuals are not normally distributed, the model's predictions may be less reliable.</a:t>
            </a:r>
          </a:p>
          <a:p>
            <a:r>
              <a:rPr lang="en-US" b="1" dirty="0"/>
              <a:t>Overfitting with Too Many Variables</a:t>
            </a:r>
            <a:r>
              <a:rPr lang="en-US" dirty="0"/>
              <a:t>: If too many predictors are included in the model without adequate data to support them, MLR can overfit the model, meaning it fits the noise rather than the underlying trend, reducing its generalizability.</a:t>
            </a:r>
          </a:p>
          <a:p>
            <a:r>
              <a:rPr lang="en-US" b="1" dirty="0"/>
              <a:t>Limited to Numeric Inputs</a:t>
            </a:r>
            <a:r>
              <a:rPr lang="en-US" dirty="0"/>
              <a:t>: While categorical variables can be included, they must first be converted into numerical format (e.g., using one-hot encoding). Additionally, MLR can only handle linear relationships and doesn't naturally accommodate more complex interactions.</a:t>
            </a:r>
          </a:p>
          <a:p>
            <a:r>
              <a:rPr lang="en-US" b="1" dirty="0"/>
              <a:t>Causality</a:t>
            </a:r>
            <a:r>
              <a:rPr lang="en-US" dirty="0"/>
              <a:t> </a:t>
            </a:r>
            <a:r>
              <a:rPr lang="en-US" b="1" dirty="0"/>
              <a:t>Assumptions</a:t>
            </a:r>
            <a:r>
              <a:rPr lang="en-US" dirty="0"/>
              <a:t>: MLR does not establish causality, it merely identifies correlations. This means the relationships identified may be spurious or influenced by unobserved confounding variables.</a:t>
            </a:r>
          </a:p>
          <a:p>
            <a:r>
              <a:rPr lang="en-US" b="1" dirty="0"/>
              <a:t>Doesn't Handle Complex Data Structures</a:t>
            </a:r>
            <a:r>
              <a:rPr lang="en-US" dirty="0"/>
              <a:t>: MLR assumes that all data points are independent and identically distributed (</a:t>
            </a:r>
            <a:r>
              <a:rPr lang="en-US" dirty="0" err="1"/>
              <a:t>i.i.d</a:t>
            </a:r>
            <a:r>
              <a:rPr lang="en-US" dirty="0"/>
              <a:t>.). It does not perform well with time-series data, hierarchical data, or datasets with a lot of interaction effects without modifications.</a:t>
            </a:r>
          </a:p>
          <a:p>
            <a:r>
              <a:rPr lang="en-US" b="1" dirty="0"/>
              <a:t>Bias with Missing Data: </a:t>
            </a:r>
            <a:r>
              <a:rPr lang="en-US" dirty="0"/>
              <a:t>MLR</a:t>
            </a:r>
            <a:r>
              <a:rPr lang="en-US" b="1" dirty="0"/>
              <a:t> </a:t>
            </a:r>
            <a:r>
              <a:rPr lang="en-US" dirty="0"/>
              <a:t>cannot handle missing data very well, especially if missing data is not missing at random (i.e., if the data is missing for a specific reason). Imputation techniques are required, which may introduce bias.</a:t>
            </a:r>
          </a:p>
        </p:txBody>
      </p:sp>
    </p:spTree>
    <p:extLst>
      <p:ext uri="{BB962C8B-B14F-4D97-AF65-F5344CB8AC3E}">
        <p14:creationId xmlns:p14="http://schemas.microsoft.com/office/powerpoint/2010/main" val="4151599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341A-A8E7-4755-B2FE-82BA3F9DA025}"/>
              </a:ext>
            </a:extLst>
          </p:cNvPr>
          <p:cNvSpPr>
            <a:spLocks noGrp="1"/>
          </p:cNvSpPr>
          <p:nvPr>
            <p:ph type="title"/>
          </p:nvPr>
        </p:nvSpPr>
        <p:spPr/>
        <p:txBody>
          <a:bodyPr/>
          <a:lstStyle/>
          <a:p>
            <a:r>
              <a:rPr lang="en-US" b="1" dirty="0"/>
              <a:t>8. Conclusion</a:t>
            </a:r>
          </a:p>
        </p:txBody>
      </p:sp>
      <p:sp>
        <p:nvSpPr>
          <p:cNvPr id="3" name="Content Placeholder 2">
            <a:extLst>
              <a:ext uri="{FF2B5EF4-FFF2-40B4-BE49-F238E27FC236}">
                <a16:creationId xmlns:a16="http://schemas.microsoft.com/office/drawing/2014/main" id="{DD0005D8-AC79-455D-ADC9-FC5417B19DBA}"/>
              </a:ext>
            </a:extLst>
          </p:cNvPr>
          <p:cNvSpPr>
            <a:spLocks noGrp="1"/>
          </p:cNvSpPr>
          <p:nvPr>
            <p:ph idx="1"/>
          </p:nvPr>
        </p:nvSpPr>
        <p:spPr/>
        <p:txBody>
          <a:bodyPr>
            <a:normAutofit fontScale="85000" lnSpcReduction="20000"/>
          </a:bodyPr>
          <a:lstStyle/>
          <a:p>
            <a:r>
              <a:rPr lang="en-US" b="1" dirty="0"/>
              <a:t>When to Use Multiple Linear Regression:</a:t>
            </a:r>
          </a:p>
          <a:p>
            <a:pPr>
              <a:buFont typeface="Arial" panose="020B0604020202020204" pitchFamily="34" charset="0"/>
              <a:buChar char="•"/>
            </a:pPr>
            <a:r>
              <a:rPr lang="en-US" i="1" u="sng" dirty="0"/>
              <a:t>Data is linearly related</a:t>
            </a:r>
            <a:r>
              <a:rPr lang="en-US" dirty="0"/>
              <a:t>: If you believe the relationship between predictors and the outcome is linear.</a:t>
            </a:r>
          </a:p>
          <a:p>
            <a:pPr>
              <a:buFont typeface="Arial" panose="020B0604020202020204" pitchFamily="34" charset="0"/>
              <a:buChar char="•"/>
            </a:pPr>
            <a:r>
              <a:rPr lang="en-US" i="1" u="sng" dirty="0"/>
              <a:t>Predicting numerical outcomes</a:t>
            </a:r>
            <a:r>
              <a:rPr lang="en-US" dirty="0"/>
              <a:t>: MLR is ideal when predicting a continuous dependent variable.</a:t>
            </a:r>
          </a:p>
          <a:p>
            <a:pPr>
              <a:buFont typeface="Arial" panose="020B0604020202020204" pitchFamily="34" charset="0"/>
              <a:buChar char="•"/>
            </a:pPr>
            <a:r>
              <a:rPr lang="en-US" i="1" u="sng" dirty="0"/>
              <a:t>Interpreting relationships</a:t>
            </a:r>
            <a:r>
              <a:rPr lang="en-US" dirty="0"/>
              <a:t>: When you want to understand how changes in independent variables affect the dependent variable.</a:t>
            </a:r>
          </a:p>
          <a:p>
            <a:r>
              <a:rPr lang="en-US" b="1" dirty="0"/>
              <a:t>When to Avoid Multiple Linear Regression:</a:t>
            </a:r>
          </a:p>
          <a:p>
            <a:pPr>
              <a:buFont typeface="Arial" panose="020B0604020202020204" pitchFamily="34" charset="0"/>
              <a:buChar char="•"/>
            </a:pPr>
            <a:r>
              <a:rPr lang="en-US" i="1" u="sng" dirty="0"/>
              <a:t>Non-linear relationships</a:t>
            </a:r>
            <a:r>
              <a:rPr lang="en-US" dirty="0"/>
              <a:t>: If the relationship between your variables is non-linear.</a:t>
            </a:r>
          </a:p>
          <a:p>
            <a:pPr>
              <a:buFont typeface="Arial" panose="020B0604020202020204" pitchFamily="34" charset="0"/>
              <a:buChar char="•"/>
            </a:pPr>
            <a:r>
              <a:rPr lang="en-US" i="1" u="sng" dirty="0"/>
              <a:t>Presence of multicollinearity</a:t>
            </a:r>
            <a:r>
              <a:rPr lang="en-US" dirty="0"/>
              <a:t>: If predictor variables are highly correlated, you may need a different model.</a:t>
            </a:r>
          </a:p>
          <a:p>
            <a:pPr>
              <a:buFont typeface="Arial" panose="020B0604020202020204" pitchFamily="34" charset="0"/>
              <a:buChar char="•"/>
            </a:pPr>
            <a:r>
              <a:rPr lang="en-US" i="1" u="sng" dirty="0"/>
              <a:t>Complex data structures</a:t>
            </a:r>
            <a:r>
              <a:rPr lang="en-US" dirty="0"/>
              <a:t>: For time-series, hierarchical, or spatial data, other models (e.g., time-series models, random forests, etc.) may be more appropriate.</a:t>
            </a:r>
          </a:p>
          <a:p>
            <a:endParaRPr lang="en-US" dirty="0"/>
          </a:p>
        </p:txBody>
      </p:sp>
    </p:spTree>
    <p:extLst>
      <p:ext uri="{BB962C8B-B14F-4D97-AF65-F5344CB8AC3E}">
        <p14:creationId xmlns:p14="http://schemas.microsoft.com/office/powerpoint/2010/main" val="234023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Contents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086043462"/>
              </p:ext>
            </p:extLst>
          </p:nvPr>
        </p:nvGraphicFramePr>
        <p:xfrm>
          <a:off x="1434164" y="2216879"/>
          <a:ext cx="9827077" cy="3713944"/>
        </p:xfrm>
        <a:graphic>
          <a:graphicData uri="http://schemas.openxmlformats.org/drawingml/2006/table">
            <a:tbl>
              <a:tblPr firstRow="1" bandRow="1">
                <a:noFill/>
                <a:tableStyleId>{3B4B98B0-60AC-42C2-AFA5-B58CD77FA1E5}</a:tableStyleId>
              </a:tblPr>
              <a:tblGrid>
                <a:gridCol w="2310063">
                  <a:extLst>
                    <a:ext uri="{9D8B030D-6E8A-4147-A177-3AD203B41FA5}">
                      <a16:colId xmlns:a16="http://schemas.microsoft.com/office/drawing/2014/main" val="2981917977"/>
                    </a:ext>
                  </a:extLst>
                </a:gridCol>
                <a:gridCol w="2487814">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1</a:t>
                      </a:r>
                    </a:p>
                  </a:txBody>
                  <a:tcPr marL="151061" marR="151061" marT="151061" marB="151061">
                    <a:lnL w="12700" cmpd="sng">
                      <a:noFill/>
                    </a:lnL>
                    <a:lnR w="12700" cmpd="sng">
                      <a:noFill/>
                    </a:lnR>
                    <a:lnT w="12700" cmpd="sng">
                      <a:noFill/>
                    </a:lnT>
                    <a:lnB w="38100" cmpd="sng">
                      <a:noFill/>
                    </a:ln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sz="2400" b="0" cap="all" spc="150" dirty="0">
                          <a:solidFill>
                            <a:schemeClr val="lt1"/>
                          </a:solidFill>
                        </a:rPr>
                        <a:t>2</a:t>
                      </a:r>
                    </a:p>
                  </a:txBody>
                  <a:tcPr marL="151061" marR="151061" marT="151061" marB="151061">
                    <a:lnL w="12700" cmpd="sng">
                      <a:noFill/>
                    </a:lnL>
                    <a:lnR w="12700" cmpd="sng">
                      <a:noFill/>
                    </a:lnR>
                    <a:lnT w="12700" cmpd="sng">
                      <a:noFill/>
                    </a:lnT>
                    <a:lnB w="38100" cmpd="sng">
                      <a:noFill/>
                    </a:ln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sz="2400" b="0" cap="all" spc="150" dirty="0">
                          <a:solidFill>
                            <a:schemeClr val="lt1"/>
                          </a:solidFill>
                        </a:rPr>
                        <a:t>3</a:t>
                      </a:r>
                    </a:p>
                  </a:txBody>
                  <a:tcPr marL="151061" marR="151061" marT="151061" marB="151061">
                    <a:lnL w="12700" cmpd="sng">
                      <a:noFill/>
                    </a:lnL>
                    <a:lnR w="12700" cmpd="sng">
                      <a:noFill/>
                    </a:lnR>
                    <a:lnT w="12700" cmpd="sng">
                      <a:noFill/>
                    </a:lnT>
                    <a:lnB w="38100" cmpd="sng">
                      <a:noFill/>
                    </a:ln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sz="2400" b="0" cap="all" spc="150" dirty="0">
                          <a:solidFill>
                            <a:schemeClr val="lt1"/>
                          </a:solidFill>
                        </a:rPr>
                        <a:t>4</a:t>
                      </a:r>
                    </a:p>
                  </a:txBody>
                  <a:tcPr marL="151061" marR="151061" marT="151061" marB="151061">
                    <a:lnL w="12700" cmpd="sng">
                      <a:noFill/>
                    </a:lnL>
                    <a:lnR w="12700" cmpd="sng">
                      <a:noFill/>
                    </a:lnR>
                    <a:lnT w="12700" cmpd="sng">
                      <a:noFill/>
                    </a:lnT>
                    <a:lnB w="38100" cmpd="sng">
                      <a:noFill/>
                    </a:ln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extLst>
                  <a:ext uri="{0D108BD9-81ED-4DB2-BD59-A6C34878D82A}">
                    <a16:rowId xmlns:a16="http://schemas.microsoft.com/office/drawing/2014/main" val="2580512675"/>
                  </a:ext>
                </a:extLst>
              </a:tr>
              <a:tr h="978778">
                <a:tc>
                  <a:txBody>
                    <a:bodyPr/>
                    <a:lstStyle/>
                    <a:p>
                      <a:r>
                        <a:rPr lang="en-US" sz="1800" b="1" i="0" kern="1200" dirty="0">
                          <a:solidFill>
                            <a:schemeClr val="tx1"/>
                          </a:solidFill>
                          <a:effectLst/>
                          <a:latin typeface="+mn-lt"/>
                          <a:ea typeface="+mn-ea"/>
                          <a:cs typeface="+mn-cs"/>
                        </a:rPr>
                        <a:t>Introduction to Multiple Linear Regression</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800" b="1" i="0" kern="1200" dirty="0">
                          <a:solidFill>
                            <a:schemeClr val="tx1"/>
                          </a:solidFill>
                          <a:effectLst/>
                          <a:latin typeface="+mn-lt"/>
                          <a:ea typeface="+mn-ea"/>
                          <a:cs typeface="+mn-cs"/>
                        </a:rPr>
                        <a:t>Why Use Log Transformations?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800" b="1" i="0" kern="1200" dirty="0">
                          <a:solidFill>
                            <a:schemeClr val="tx1"/>
                          </a:solidFill>
                          <a:effectLst/>
                          <a:latin typeface="+mn-lt"/>
                          <a:ea typeface="+mn-ea"/>
                          <a:cs typeface="+mn-cs"/>
                        </a:rPr>
                        <a:t>Steps to Implement Multiple Linear Regression</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800" b="1" i="0" kern="1200" dirty="0">
                          <a:solidFill>
                            <a:schemeClr val="tx1"/>
                          </a:solidFill>
                          <a:effectLst/>
                          <a:latin typeface="+mn-lt"/>
                          <a:ea typeface="+mn-ea"/>
                          <a:cs typeface="+mn-cs"/>
                        </a:rPr>
                        <a:t>Applying Log Transformations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599054">
                <a:tc>
                  <a:txBody>
                    <a:bodyPr/>
                    <a:lstStyle/>
                    <a:p>
                      <a:r>
                        <a:rPr lang="en-US" sz="2800" b="0" cap="all" spc="150" dirty="0">
                          <a:solidFill>
                            <a:schemeClr val="lt1"/>
                          </a:solidFill>
                        </a:rPr>
                        <a:t>5</a:t>
                      </a:r>
                    </a:p>
                  </a:txBody>
                  <a:tcPr marL="151061" marR="151061" marT="151061" marB="151061">
                    <a:lnL w="12700" cmpd="sng">
                      <a:noFill/>
                      <a:prstDash val="solid"/>
                    </a:lnL>
                    <a:lnR w="12700" cmpd="sng">
                      <a:noFill/>
                      <a:prstDash val="solid"/>
                    </a:lnR>
                    <a:lnT w="12700" cmpd="sng">
                      <a:noFill/>
                      <a:prstDash val="solid"/>
                    </a:lnT>
                    <a:lnB w="12700" cmpd="sng">
                      <a:noFill/>
                      <a:prstDash val="solid"/>
                    </a:ln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sz="2800" b="0" cap="all" spc="150" dirty="0">
                          <a:solidFill>
                            <a:schemeClr val="lt1"/>
                          </a:solidFill>
                        </a:rPr>
                        <a:t>6</a:t>
                      </a:r>
                    </a:p>
                  </a:txBody>
                  <a:tcPr marL="151061" marR="151061" marT="151061" marB="151061">
                    <a:lnL w="12700" cmpd="sng">
                      <a:noFill/>
                      <a:prstDash val="solid"/>
                    </a:lnL>
                    <a:lnR w="12700" cmpd="sng">
                      <a:noFill/>
                      <a:prstDash val="solid"/>
                    </a:lnR>
                    <a:lnT w="12700" cmpd="sng">
                      <a:noFill/>
                      <a:prstDash val="solid"/>
                    </a:lnT>
                    <a:lnB w="12700" cmpd="sng">
                      <a:noFill/>
                      <a:prstDash val="solid"/>
                    </a:ln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sz="2800" b="0" cap="all" spc="150" dirty="0">
                          <a:solidFill>
                            <a:schemeClr val="lt1"/>
                          </a:solidFill>
                        </a:rPr>
                        <a:t>7</a:t>
                      </a:r>
                    </a:p>
                  </a:txBody>
                  <a:tcPr marL="151061" marR="151061" marT="151061" marB="151061">
                    <a:lnL w="12700" cmpd="sng">
                      <a:noFill/>
                      <a:prstDash val="solid"/>
                    </a:lnL>
                    <a:lnR w="12700" cmpd="sng">
                      <a:noFill/>
                      <a:prstDash val="solid"/>
                    </a:lnR>
                    <a:lnT w="12700" cmpd="sng">
                      <a:noFill/>
                      <a:prstDash val="solid"/>
                    </a:lnT>
                    <a:lnB w="12700" cmpd="sng">
                      <a:noFill/>
                      <a:prstDash val="solid"/>
                    </a:ln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tc>
                  <a:txBody>
                    <a:bodyPr/>
                    <a:lstStyle/>
                    <a:p>
                      <a:r>
                        <a:rPr lang="en-US" sz="2800" b="0" cap="all" spc="150" dirty="0">
                          <a:solidFill>
                            <a:schemeClr val="lt1"/>
                          </a:solidFill>
                        </a:rPr>
                        <a:t>8</a:t>
                      </a:r>
                    </a:p>
                  </a:txBody>
                  <a:tcPr marL="151061" marR="151061" marT="151061" marB="151061">
                    <a:lnL w="12700" cmpd="sng">
                      <a:noFill/>
                      <a:prstDash val="solid"/>
                    </a:lnL>
                    <a:lnR w="12700" cmpd="sng">
                      <a:noFill/>
                      <a:prstDash val="solid"/>
                    </a:lnR>
                    <a:lnT w="12700" cmpd="sng">
                      <a:noFill/>
                      <a:prstDash val="solid"/>
                    </a:lnT>
                    <a:lnB w="12700" cmpd="sng">
                      <a:noFill/>
                      <a:prstDash val="solid"/>
                    </a:ln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tcPr>
                </a:tc>
                <a:extLst>
                  <a:ext uri="{0D108BD9-81ED-4DB2-BD59-A6C34878D82A}">
                    <a16:rowId xmlns:a16="http://schemas.microsoft.com/office/drawing/2014/main" val="4252228359"/>
                  </a:ext>
                </a:extLst>
              </a:tr>
              <a:tr h="978778">
                <a:tc>
                  <a:txBody>
                    <a:bodyPr/>
                    <a:lstStyle/>
                    <a:p>
                      <a:r>
                        <a:rPr lang="en-US" sz="1800" b="1" i="0" kern="1200" dirty="0">
                          <a:solidFill>
                            <a:schemeClr val="tx1"/>
                          </a:solidFill>
                          <a:effectLst/>
                          <a:latin typeface="+mn-lt"/>
                          <a:ea typeface="+mn-ea"/>
                          <a:cs typeface="+mn-cs"/>
                        </a:rPr>
                        <a:t>Interpreting Results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800" b="1" i="0" kern="1200" dirty="0">
                          <a:solidFill>
                            <a:schemeClr val="tx1"/>
                          </a:solidFill>
                          <a:effectLst/>
                          <a:latin typeface="+mn-lt"/>
                          <a:ea typeface="+mn-ea"/>
                          <a:cs typeface="+mn-cs"/>
                        </a:rPr>
                        <a:t>Practical Example</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800" b="1" i="0" kern="1200" dirty="0">
                          <a:solidFill>
                            <a:schemeClr val="tx1"/>
                          </a:solidFill>
                          <a:effectLst/>
                          <a:latin typeface="+mn-lt"/>
                          <a:ea typeface="+mn-ea"/>
                          <a:cs typeface="+mn-cs"/>
                        </a:rPr>
                        <a:t> Advantages and Limitations</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800" b="1" cap="none" spc="0" dirty="0">
                          <a:solidFill>
                            <a:schemeClr val="tx1"/>
                          </a:solidFill>
                        </a:rPr>
                        <a:t>Conclusion</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9193-ABA8-4700-A568-353A21D8CEA5}"/>
              </a:ext>
            </a:extLst>
          </p:cNvPr>
          <p:cNvSpPr>
            <a:spLocks noGrp="1"/>
          </p:cNvSpPr>
          <p:nvPr>
            <p:ph type="title"/>
          </p:nvPr>
        </p:nvSpPr>
        <p:spPr/>
        <p:txBody>
          <a:bodyPr>
            <a:normAutofit/>
          </a:bodyPr>
          <a:lstStyle/>
          <a:p>
            <a:r>
              <a:rPr lang="en-US" b="1" dirty="0"/>
              <a:t>1. </a:t>
            </a:r>
            <a:r>
              <a:rPr lang="en-US" sz="4800" b="1" i="0" kern="1200" dirty="0">
                <a:solidFill>
                  <a:schemeClr val="tx1"/>
                </a:solidFill>
                <a:effectLst/>
                <a:latin typeface="+mn-lt"/>
                <a:ea typeface="+mn-ea"/>
                <a:cs typeface="+mn-cs"/>
              </a:rPr>
              <a:t>Introduction to Multiple Linear Regression</a:t>
            </a:r>
            <a:endParaRPr lang="en-US" b="1" dirty="0"/>
          </a:p>
        </p:txBody>
      </p:sp>
      <p:sp>
        <p:nvSpPr>
          <p:cNvPr id="3" name="Content Placeholder 2">
            <a:extLst>
              <a:ext uri="{FF2B5EF4-FFF2-40B4-BE49-F238E27FC236}">
                <a16:creationId xmlns:a16="http://schemas.microsoft.com/office/drawing/2014/main" id="{BBA0E9F1-6CB7-4752-A282-DB779AF90C66}"/>
              </a:ext>
            </a:extLst>
          </p:cNvPr>
          <p:cNvSpPr>
            <a:spLocks noGrp="1"/>
          </p:cNvSpPr>
          <p:nvPr>
            <p:ph idx="1"/>
          </p:nvPr>
        </p:nvSpPr>
        <p:spPr/>
        <p:txBody>
          <a:bodyPr/>
          <a:lstStyle/>
          <a:p>
            <a:r>
              <a:rPr lang="en-US" sz="1400" dirty="0">
                <a:solidFill>
                  <a:schemeClr val="tx1"/>
                </a:solidFill>
                <a:latin typeface="Times New Roman" panose="02020603050405020304" pitchFamily="18" charset="0"/>
                <a:cs typeface="Times New Roman" panose="02020603050405020304" pitchFamily="18" charset="0"/>
              </a:rPr>
              <a:t>Multiple Linear Regression is a statistical method to model the relationship between multiple independent variables and a dependent variable.</a:t>
            </a:r>
          </a:p>
          <a:p>
            <a:r>
              <a:rPr lang="en-US" sz="1400" dirty="0">
                <a:solidFill>
                  <a:schemeClr val="tx1"/>
                </a:solidFill>
                <a:latin typeface="Times New Roman" panose="02020603050405020304" pitchFamily="18" charset="0"/>
                <a:cs typeface="Times New Roman" panose="02020603050405020304" pitchFamily="18" charset="0"/>
              </a:rPr>
              <a:t>When predicting an outcome using more than one variable, we use multiple linear regression. Formula:𝑌=𝑏0+𝑏1𝑋1+𝑏2𝑋2+...+𝑏𝑛𝑋𝑛+𝜀</a:t>
            </a:r>
          </a:p>
          <a:p>
            <a:r>
              <a:rPr lang="en-US" sz="1400" dirty="0">
                <a:solidFill>
                  <a:schemeClr val="tx1"/>
                </a:solidFill>
                <a:latin typeface="Times New Roman" panose="02020603050405020304" pitchFamily="18" charset="0"/>
                <a:cs typeface="Times New Roman" panose="02020603050405020304" pitchFamily="18" charset="0"/>
              </a:rPr>
              <a:t>Y = Dependent variable (e.g., Salary)</a:t>
            </a:r>
          </a:p>
          <a:p>
            <a:r>
              <a:rPr lang="en-US" sz="1400" dirty="0">
                <a:solidFill>
                  <a:schemeClr val="tx1"/>
                </a:solidFill>
                <a:latin typeface="Times New Roman" panose="02020603050405020304" pitchFamily="18" charset="0"/>
                <a:cs typeface="Times New Roman" panose="02020603050405020304" pitchFamily="18" charset="0"/>
              </a:rPr>
              <a:t>X₁, X₂, ..., Xₙ = Independent variables (e.g., Experience, Education Level, Designation)</a:t>
            </a:r>
          </a:p>
          <a:p>
            <a:r>
              <a:rPr lang="en-US" sz="1400" dirty="0">
                <a:solidFill>
                  <a:schemeClr val="tx1"/>
                </a:solidFill>
                <a:latin typeface="Times New Roman" panose="02020603050405020304" pitchFamily="18" charset="0"/>
                <a:cs typeface="Times New Roman" panose="02020603050405020304" pitchFamily="18" charset="0"/>
              </a:rPr>
              <a:t>b₀ = Intercept</a:t>
            </a:r>
          </a:p>
          <a:p>
            <a:r>
              <a:rPr lang="en-US" sz="1400" dirty="0">
                <a:solidFill>
                  <a:schemeClr val="tx1"/>
                </a:solidFill>
                <a:latin typeface="Times New Roman" panose="02020603050405020304" pitchFamily="18" charset="0"/>
                <a:cs typeface="Times New Roman" panose="02020603050405020304" pitchFamily="18" charset="0"/>
              </a:rPr>
              <a:t>b₁, b₂, ..., bₙ = Coefficients (impact of each variable on Y)</a:t>
            </a:r>
          </a:p>
          <a:p>
            <a:r>
              <a:rPr lang="en-US" sz="1400" dirty="0">
                <a:solidFill>
                  <a:schemeClr val="tx1"/>
                </a:solidFill>
                <a:latin typeface="Times New Roman" panose="02020603050405020304" pitchFamily="18" charset="0"/>
                <a:cs typeface="Times New Roman" panose="02020603050405020304" pitchFamily="18" charset="0"/>
              </a:rPr>
              <a:t>ε = Error term (accounts for variability not explained by the model)</a:t>
            </a:r>
            <a:endParaRPr lang="en-US" sz="1400" dirty="0">
              <a:solidFill>
                <a:schemeClr val="tx1"/>
              </a:solidFill>
            </a:endParaRPr>
          </a:p>
          <a:p>
            <a:endParaRPr lang="en-US" dirty="0"/>
          </a:p>
        </p:txBody>
      </p:sp>
    </p:spTree>
    <p:extLst>
      <p:ext uri="{BB962C8B-B14F-4D97-AF65-F5344CB8AC3E}">
        <p14:creationId xmlns:p14="http://schemas.microsoft.com/office/powerpoint/2010/main" val="52810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22DA-BFF5-41F6-A734-A8989A9BA265}"/>
              </a:ext>
            </a:extLst>
          </p:cNvPr>
          <p:cNvSpPr>
            <a:spLocks noGrp="1"/>
          </p:cNvSpPr>
          <p:nvPr>
            <p:ph type="title"/>
          </p:nvPr>
        </p:nvSpPr>
        <p:spPr/>
        <p:txBody>
          <a:bodyPr/>
          <a:lstStyle/>
          <a:p>
            <a:r>
              <a:rPr lang="en-US" b="1" dirty="0"/>
              <a:t>1. </a:t>
            </a:r>
            <a:r>
              <a:rPr lang="en-US" sz="4400" b="1" i="0" kern="1200" dirty="0">
                <a:solidFill>
                  <a:schemeClr val="tx1"/>
                </a:solidFill>
                <a:effectLst/>
                <a:latin typeface="+mn-lt"/>
                <a:ea typeface="+mn-ea"/>
                <a:cs typeface="+mn-cs"/>
              </a:rPr>
              <a:t>Introduction to Multiple Linear Regression</a:t>
            </a:r>
            <a:endParaRPr lang="en-US" b="1" dirty="0"/>
          </a:p>
        </p:txBody>
      </p:sp>
      <p:sp>
        <p:nvSpPr>
          <p:cNvPr id="3" name="Content Placeholder 2">
            <a:extLst>
              <a:ext uri="{FF2B5EF4-FFF2-40B4-BE49-F238E27FC236}">
                <a16:creationId xmlns:a16="http://schemas.microsoft.com/office/drawing/2014/main" id="{45BA0A6A-0F0F-427C-8E1F-96A40D980C7A}"/>
              </a:ext>
            </a:extLst>
          </p:cNvPr>
          <p:cNvSpPr>
            <a:spLocks noGrp="1"/>
          </p:cNvSpPr>
          <p:nvPr>
            <p:ph idx="1"/>
          </p:nvPr>
        </p:nvSpPr>
        <p:spPr/>
        <p:txBody>
          <a:bodyPr/>
          <a:lstStyle/>
          <a:p>
            <a:r>
              <a:rPr lang="en-US" b="1" dirty="0">
                <a:solidFill>
                  <a:schemeClr val="tx1"/>
                </a:solidFill>
              </a:rPr>
              <a:t>ASSUMPTIONS;</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Linearity: The relationship between predictors and the outcome is linear.</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Independence: Observations are independent of each other.</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Homoscedasticity: Constant variance of errors.</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Normality: The residuals (errors) are normally distributed.</a:t>
            </a:r>
          </a:p>
        </p:txBody>
      </p:sp>
    </p:spTree>
    <p:extLst>
      <p:ext uri="{BB962C8B-B14F-4D97-AF65-F5344CB8AC3E}">
        <p14:creationId xmlns:p14="http://schemas.microsoft.com/office/powerpoint/2010/main" val="1113922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7AEC4-994B-4D4E-8B1E-1842E5EB1A67}"/>
              </a:ext>
            </a:extLst>
          </p:cNvPr>
          <p:cNvSpPr>
            <a:spLocks noGrp="1"/>
          </p:cNvSpPr>
          <p:nvPr>
            <p:ph type="title"/>
          </p:nvPr>
        </p:nvSpPr>
        <p:spPr/>
        <p:txBody>
          <a:bodyPr/>
          <a:lstStyle/>
          <a:p>
            <a:r>
              <a:rPr lang="en-US" b="1" dirty="0"/>
              <a:t>2. </a:t>
            </a:r>
            <a:r>
              <a:rPr lang="en-US" sz="4800" b="1" i="0" kern="1200" dirty="0">
                <a:solidFill>
                  <a:schemeClr val="tx1"/>
                </a:solidFill>
                <a:effectLst/>
                <a:latin typeface="+mn-lt"/>
                <a:ea typeface="+mn-ea"/>
                <a:cs typeface="+mn-cs"/>
              </a:rPr>
              <a:t>Why Use Log Transformations?</a:t>
            </a:r>
            <a:endParaRPr lang="en-US" b="1" dirty="0"/>
          </a:p>
        </p:txBody>
      </p:sp>
      <p:sp>
        <p:nvSpPr>
          <p:cNvPr id="3" name="Content Placeholder 2">
            <a:extLst>
              <a:ext uri="{FF2B5EF4-FFF2-40B4-BE49-F238E27FC236}">
                <a16:creationId xmlns:a16="http://schemas.microsoft.com/office/drawing/2014/main" id="{97360663-7D63-4397-8E6B-DFF0D1B8AC73}"/>
              </a:ext>
            </a:extLst>
          </p:cNvPr>
          <p:cNvSpPr>
            <a:spLocks noGrp="1"/>
          </p:cNvSpPr>
          <p:nvPr>
            <p:ph idx="1"/>
          </p:nvPr>
        </p:nvSpPr>
        <p:spPr/>
        <p:txBody>
          <a:bodyPr>
            <a:normAutofit fontScale="62500" lnSpcReduction="20000"/>
          </a:bodyPr>
          <a:lstStyle/>
          <a:p>
            <a:pPr>
              <a:lnSpc>
                <a:spcPct val="120000"/>
              </a:lnSpc>
            </a:pPr>
            <a:r>
              <a:rPr lang="en-US" b="1" dirty="0"/>
              <a:t>Purpose</a:t>
            </a:r>
            <a:r>
              <a:rPr lang="en-US" dirty="0"/>
              <a:t>:</a:t>
            </a:r>
          </a:p>
          <a:p>
            <a:pPr marL="457200" indent="-457200">
              <a:lnSpc>
                <a:spcPct val="120000"/>
              </a:lnSpc>
              <a:buFont typeface="+mj-lt"/>
              <a:buAutoNum type="arabicPeriod"/>
            </a:pPr>
            <a:r>
              <a:rPr lang="en-US" dirty="0"/>
              <a:t>Reduces Skewness: Helps normalize data that is heavily skewed, making it more symmetric and suitable for linear models.</a:t>
            </a:r>
          </a:p>
          <a:p>
            <a:pPr marL="457200" indent="-457200">
              <a:lnSpc>
                <a:spcPct val="120000"/>
              </a:lnSpc>
              <a:buFont typeface="+mj-lt"/>
              <a:buAutoNum type="arabicPeriod"/>
            </a:pPr>
            <a:r>
              <a:rPr lang="en-US" dirty="0"/>
              <a:t>Stabilizes Variance: Controls heteroscedasticity (where variance changes with the level of an independent variable), which can negatively impact model accuracy.</a:t>
            </a:r>
          </a:p>
          <a:p>
            <a:pPr marL="457200" indent="-457200">
              <a:lnSpc>
                <a:spcPct val="120000"/>
              </a:lnSpc>
              <a:buFont typeface="+mj-lt"/>
              <a:buAutoNum type="arabicPeriod"/>
            </a:pPr>
            <a:r>
              <a:rPr lang="en-US" dirty="0"/>
              <a:t>Linearizes Relationships: Converts non-linear trends (like exponential growth) into linear patterns that are easier for models like linear regression to capture.</a:t>
            </a:r>
          </a:p>
          <a:p>
            <a:pPr marL="457200" indent="-457200">
              <a:lnSpc>
                <a:spcPct val="120000"/>
              </a:lnSpc>
              <a:buFont typeface="+mj-lt"/>
              <a:buAutoNum type="arabicPeriod"/>
            </a:pPr>
            <a:r>
              <a:rPr lang="en-US" dirty="0"/>
              <a:t>Improves Model Interpretability: Coefficients in a log-transformed model can be interpreted in percentage terms, which is often more intuitive.</a:t>
            </a:r>
          </a:p>
          <a:p>
            <a:pPr>
              <a:lnSpc>
                <a:spcPct val="120000"/>
              </a:lnSpc>
            </a:pPr>
            <a:r>
              <a:rPr lang="en-US" b="1" dirty="0"/>
              <a:t>Common Use Cases</a:t>
            </a:r>
            <a:r>
              <a:rPr lang="en-US" dirty="0"/>
              <a:t>:</a:t>
            </a:r>
          </a:p>
          <a:p>
            <a:pPr marL="457200" indent="-457200">
              <a:lnSpc>
                <a:spcPct val="120000"/>
              </a:lnSpc>
              <a:buFont typeface="+mj-lt"/>
              <a:buAutoNum type="arabicPeriod"/>
            </a:pPr>
            <a:r>
              <a:rPr lang="en-US" dirty="0"/>
              <a:t>Exponential Growth Patterns: Salaries, stock prices, population growth, etc.</a:t>
            </a:r>
          </a:p>
          <a:p>
            <a:pPr marL="457200" indent="-457200">
              <a:lnSpc>
                <a:spcPct val="120000"/>
              </a:lnSpc>
              <a:buFont typeface="+mj-lt"/>
              <a:buAutoNum type="arabicPeriod"/>
            </a:pPr>
            <a:r>
              <a:rPr lang="en-US" dirty="0"/>
              <a:t>Highly Skewed Data: Income distributions, transaction amounts, etc.</a:t>
            </a:r>
          </a:p>
          <a:p>
            <a:pPr marL="457200" indent="-457200">
              <a:lnSpc>
                <a:spcPct val="120000"/>
              </a:lnSpc>
              <a:buFont typeface="+mj-lt"/>
              <a:buAutoNum type="arabicPeriod"/>
            </a:pPr>
            <a:r>
              <a:rPr lang="en-US" dirty="0"/>
              <a:t>Heteroscedasticity in Residuals: When residual plots show increasing variance.</a:t>
            </a:r>
          </a:p>
        </p:txBody>
      </p:sp>
    </p:spTree>
    <p:extLst>
      <p:ext uri="{BB962C8B-B14F-4D97-AF65-F5344CB8AC3E}">
        <p14:creationId xmlns:p14="http://schemas.microsoft.com/office/powerpoint/2010/main" val="3579291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FD59-2FBD-4B8C-A779-2C8964A2B806}"/>
              </a:ext>
            </a:extLst>
          </p:cNvPr>
          <p:cNvSpPr>
            <a:spLocks noGrp="1"/>
          </p:cNvSpPr>
          <p:nvPr>
            <p:ph type="title"/>
          </p:nvPr>
        </p:nvSpPr>
        <p:spPr/>
        <p:txBody>
          <a:bodyPr>
            <a:normAutofit/>
          </a:bodyPr>
          <a:lstStyle/>
          <a:p>
            <a:r>
              <a:rPr lang="en-US" sz="4800" b="1" i="0" kern="1200" dirty="0">
                <a:solidFill>
                  <a:schemeClr val="tx1"/>
                </a:solidFill>
                <a:effectLst/>
                <a:latin typeface="+mn-lt"/>
                <a:ea typeface="+mn-ea"/>
                <a:cs typeface="+mn-cs"/>
              </a:rPr>
              <a:t>3. Steps to Implement Multiple Linear Regression</a:t>
            </a:r>
            <a:endParaRPr lang="en-US" b="1" dirty="0"/>
          </a:p>
        </p:txBody>
      </p:sp>
      <p:sp>
        <p:nvSpPr>
          <p:cNvPr id="3" name="Content Placeholder 2">
            <a:extLst>
              <a:ext uri="{FF2B5EF4-FFF2-40B4-BE49-F238E27FC236}">
                <a16:creationId xmlns:a16="http://schemas.microsoft.com/office/drawing/2014/main" id="{E32A0E34-4320-45B9-B0D9-CD397ED9EE95}"/>
              </a:ext>
            </a:extLst>
          </p:cNvPr>
          <p:cNvSpPr>
            <a:spLocks noGrp="1"/>
          </p:cNvSpPr>
          <p:nvPr>
            <p:ph idx="1"/>
          </p:nvPr>
        </p:nvSpPr>
        <p:spPr/>
        <p:txBody>
          <a:bodyPr>
            <a:normAutofit fontScale="55000" lnSpcReduction="20000"/>
          </a:bodyPr>
          <a:lstStyle/>
          <a:p>
            <a:pPr>
              <a:buFont typeface="Wingdings" panose="05000000000000000000" pitchFamily="2" charset="2"/>
              <a:buChar char="q"/>
            </a:pPr>
            <a:r>
              <a:rPr lang="en-US" dirty="0"/>
              <a:t>Import Libraries:</a:t>
            </a:r>
          </a:p>
          <a:p>
            <a:pPr marL="0" indent="0">
              <a:buNone/>
            </a:pPr>
            <a:r>
              <a:rPr lang="en-US" i="1" dirty="0"/>
              <a:t>import </a:t>
            </a:r>
            <a:r>
              <a:rPr lang="en-US" i="1" dirty="0" err="1"/>
              <a:t>numpy</a:t>
            </a:r>
            <a:r>
              <a:rPr lang="en-US" i="1" dirty="0"/>
              <a:t> as np</a:t>
            </a:r>
          </a:p>
          <a:p>
            <a:pPr marL="0" indent="0">
              <a:buNone/>
            </a:pPr>
            <a:r>
              <a:rPr lang="en-US" i="1" dirty="0"/>
              <a:t>import pandas as pd</a:t>
            </a:r>
          </a:p>
          <a:p>
            <a:pPr marL="0" indent="0">
              <a:buNone/>
            </a:pPr>
            <a:r>
              <a:rPr lang="en-US" i="1" dirty="0"/>
              <a:t>from </a:t>
            </a:r>
            <a:r>
              <a:rPr lang="en-US" i="1" dirty="0" err="1"/>
              <a:t>sklearn.model_selection</a:t>
            </a:r>
            <a:r>
              <a:rPr lang="en-US" i="1" dirty="0"/>
              <a:t> import </a:t>
            </a:r>
            <a:r>
              <a:rPr lang="en-US" i="1" dirty="0" err="1"/>
              <a:t>train_test_split</a:t>
            </a:r>
            <a:endParaRPr lang="en-US" i="1" dirty="0"/>
          </a:p>
          <a:p>
            <a:pPr marL="0" indent="0">
              <a:buNone/>
            </a:pPr>
            <a:r>
              <a:rPr lang="en-US" i="1" dirty="0"/>
              <a:t>from </a:t>
            </a:r>
            <a:r>
              <a:rPr lang="en-US" i="1" dirty="0" err="1"/>
              <a:t>sklearn.linear_model</a:t>
            </a:r>
            <a:r>
              <a:rPr lang="en-US" i="1" dirty="0"/>
              <a:t> import </a:t>
            </a:r>
            <a:r>
              <a:rPr lang="en-US" i="1" dirty="0" err="1"/>
              <a:t>LinearRegression</a:t>
            </a:r>
            <a:endParaRPr lang="en-US" i="1" dirty="0"/>
          </a:p>
          <a:p>
            <a:pPr marL="0" indent="0">
              <a:buNone/>
            </a:pPr>
            <a:r>
              <a:rPr lang="en-US" i="1" dirty="0"/>
              <a:t>from </a:t>
            </a:r>
            <a:r>
              <a:rPr lang="en-US" i="1" dirty="0" err="1"/>
              <a:t>sklearn.metrics</a:t>
            </a:r>
            <a:r>
              <a:rPr lang="en-US" i="1" dirty="0"/>
              <a:t> import </a:t>
            </a:r>
            <a:r>
              <a:rPr lang="en-US" i="1" dirty="0" err="1"/>
              <a:t>mean_squared_error</a:t>
            </a:r>
            <a:r>
              <a:rPr lang="en-US" i="1" dirty="0"/>
              <a:t>, r2_score</a:t>
            </a:r>
          </a:p>
          <a:p>
            <a:pPr>
              <a:buFont typeface="Wingdings" panose="05000000000000000000" pitchFamily="2" charset="2"/>
              <a:buChar char="q"/>
            </a:pPr>
            <a:r>
              <a:rPr lang="en-US" dirty="0"/>
              <a:t>Load and Preprocess Data:.</a:t>
            </a:r>
          </a:p>
          <a:p>
            <a:pPr>
              <a:buFont typeface="Wingdings" panose="05000000000000000000" pitchFamily="2" charset="2"/>
              <a:buChar char="q"/>
            </a:pPr>
            <a:r>
              <a:rPr lang="en-US" dirty="0"/>
              <a:t>Handle missing values.</a:t>
            </a:r>
          </a:p>
          <a:p>
            <a:pPr>
              <a:buFont typeface="Wingdings" panose="05000000000000000000" pitchFamily="2" charset="2"/>
              <a:buChar char="q"/>
            </a:pPr>
            <a:r>
              <a:rPr lang="en-US" dirty="0"/>
              <a:t>Apply log transformations if needed.</a:t>
            </a:r>
          </a:p>
          <a:p>
            <a:pPr>
              <a:buFont typeface="Wingdings" panose="05000000000000000000" pitchFamily="2" charset="2"/>
              <a:buChar char="q"/>
            </a:pPr>
            <a:r>
              <a:rPr lang="en-US" dirty="0"/>
              <a:t>Split Data: Split into training and testing sets.</a:t>
            </a:r>
          </a:p>
          <a:p>
            <a:pPr>
              <a:buFont typeface="Wingdings" panose="05000000000000000000" pitchFamily="2" charset="2"/>
              <a:buChar char="q"/>
            </a:pPr>
            <a:r>
              <a:rPr lang="en-US" dirty="0"/>
              <a:t>Train Model: Fit the linear regression model.</a:t>
            </a:r>
          </a:p>
          <a:p>
            <a:pPr>
              <a:buFont typeface="Wingdings" panose="05000000000000000000" pitchFamily="2" charset="2"/>
              <a:buChar char="q"/>
            </a:pPr>
            <a:r>
              <a:rPr lang="en-US" dirty="0"/>
              <a:t>Evaluate </a:t>
            </a:r>
            <a:r>
              <a:rPr lang="en-US" dirty="0" err="1"/>
              <a:t>Model:Check</a:t>
            </a:r>
            <a:r>
              <a:rPr lang="en-US" dirty="0"/>
              <a:t> performance using metrics like RMSE and R².</a:t>
            </a:r>
          </a:p>
        </p:txBody>
      </p:sp>
    </p:spTree>
    <p:extLst>
      <p:ext uri="{BB962C8B-B14F-4D97-AF65-F5344CB8AC3E}">
        <p14:creationId xmlns:p14="http://schemas.microsoft.com/office/powerpoint/2010/main" val="4249848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CCE5-49A5-4F64-A8E3-4C09720D8FB2}"/>
              </a:ext>
            </a:extLst>
          </p:cNvPr>
          <p:cNvSpPr>
            <a:spLocks noGrp="1"/>
          </p:cNvSpPr>
          <p:nvPr>
            <p:ph type="title"/>
          </p:nvPr>
        </p:nvSpPr>
        <p:spPr/>
        <p:txBody>
          <a:bodyPr/>
          <a:lstStyle/>
          <a:p>
            <a:r>
              <a:rPr lang="en-US" sz="4800" b="1" i="0" kern="1200" dirty="0">
                <a:solidFill>
                  <a:schemeClr val="tx1"/>
                </a:solidFill>
                <a:effectLst/>
                <a:latin typeface="+mn-lt"/>
                <a:ea typeface="+mn-ea"/>
                <a:cs typeface="+mn-cs"/>
              </a:rPr>
              <a:t>4. Applying Log Transformations</a:t>
            </a:r>
            <a:endParaRPr lang="en-US" dirty="0"/>
          </a:p>
        </p:txBody>
      </p:sp>
      <p:sp>
        <p:nvSpPr>
          <p:cNvPr id="3" name="Content Placeholder 2">
            <a:extLst>
              <a:ext uri="{FF2B5EF4-FFF2-40B4-BE49-F238E27FC236}">
                <a16:creationId xmlns:a16="http://schemas.microsoft.com/office/drawing/2014/main" id="{10897915-8265-48DD-A112-CC38965C8D59}"/>
              </a:ext>
            </a:extLst>
          </p:cNvPr>
          <p:cNvSpPr>
            <a:spLocks noGrp="1"/>
          </p:cNvSpPr>
          <p:nvPr>
            <p:ph idx="1"/>
          </p:nvPr>
        </p:nvSpPr>
        <p:spPr/>
        <p:txBody>
          <a:bodyPr>
            <a:normAutofit fontScale="55000" lnSpcReduction="20000"/>
          </a:bodyPr>
          <a:lstStyle/>
          <a:p>
            <a:r>
              <a:rPr lang="en-US" dirty="0"/>
              <a:t>Code Example:</a:t>
            </a:r>
          </a:p>
          <a:p>
            <a:r>
              <a:rPr lang="en-US" dirty="0"/>
              <a:t># Apply log transformation to dependent variable</a:t>
            </a:r>
          </a:p>
          <a:p>
            <a:r>
              <a:rPr lang="en-US" i="1" dirty="0" err="1"/>
              <a:t>y_log</a:t>
            </a:r>
            <a:r>
              <a:rPr lang="en-US" i="1" dirty="0"/>
              <a:t> = np.log(y)</a:t>
            </a:r>
          </a:p>
          <a:p>
            <a:endParaRPr lang="en-US" dirty="0"/>
          </a:p>
          <a:p>
            <a:r>
              <a:rPr lang="en-US" dirty="0"/>
              <a:t># Apply log transformation to independent variables</a:t>
            </a:r>
          </a:p>
          <a:p>
            <a:r>
              <a:rPr lang="en-US" i="1" dirty="0" err="1"/>
              <a:t>X_log</a:t>
            </a:r>
            <a:r>
              <a:rPr lang="en-US" i="1" dirty="0"/>
              <a:t> = np.log(X + 1)  # Adding 1 to avoid log(0)</a:t>
            </a:r>
          </a:p>
          <a:p>
            <a:r>
              <a:rPr lang="en-US" i="1" dirty="0"/>
              <a:t>Why Add 1?</a:t>
            </a:r>
          </a:p>
          <a:p>
            <a:r>
              <a:rPr lang="en-US" dirty="0"/>
              <a:t>In real-world datasets, sometimes the values you're transforming can be zero or negative, which would lead to errors when applying the logarithm. By adding 1 (or a small positive constant) to the values before applying the logarithmic transformation, you can safely avoid these issues. Preventing log(0) error: </a:t>
            </a:r>
          </a:p>
          <a:p>
            <a:pPr marL="457200" indent="-457200">
              <a:buFont typeface="+mj-lt"/>
              <a:buAutoNum type="arabicPeriod"/>
            </a:pPr>
            <a:r>
              <a:rPr lang="en-US" dirty="0"/>
              <a:t>If a value in your data is zero, applying log(0) would raise an error since log(0) is undefined.</a:t>
            </a:r>
          </a:p>
          <a:p>
            <a:pPr marL="457200" indent="-457200">
              <a:buFont typeface="+mj-lt"/>
              <a:buAutoNum type="arabicPeriod"/>
            </a:pPr>
            <a:r>
              <a:rPr lang="en-US" dirty="0"/>
              <a:t>Avoiding negative numbers: Logarithms of negative numbers are undefined in the realm of real numbers. So, if your dataset has negative values, adding a constant like 1 ensures that the values passed to the log function are positive.</a:t>
            </a:r>
          </a:p>
        </p:txBody>
      </p:sp>
    </p:spTree>
    <p:extLst>
      <p:ext uri="{BB962C8B-B14F-4D97-AF65-F5344CB8AC3E}">
        <p14:creationId xmlns:p14="http://schemas.microsoft.com/office/powerpoint/2010/main" val="303923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6E6F-F3BB-4DCE-8B8D-6799E1D1E222}"/>
              </a:ext>
            </a:extLst>
          </p:cNvPr>
          <p:cNvSpPr>
            <a:spLocks noGrp="1"/>
          </p:cNvSpPr>
          <p:nvPr>
            <p:ph type="title"/>
          </p:nvPr>
        </p:nvSpPr>
        <p:spPr/>
        <p:txBody>
          <a:bodyPr/>
          <a:lstStyle/>
          <a:p>
            <a:r>
              <a:rPr lang="en-US" b="1" dirty="0"/>
              <a:t>5. Interpreting Results(Mean Squared Error (MSE))</a:t>
            </a:r>
          </a:p>
        </p:txBody>
      </p:sp>
      <p:sp>
        <p:nvSpPr>
          <p:cNvPr id="3" name="Content Placeholder 2">
            <a:extLst>
              <a:ext uri="{FF2B5EF4-FFF2-40B4-BE49-F238E27FC236}">
                <a16:creationId xmlns:a16="http://schemas.microsoft.com/office/drawing/2014/main" id="{4B517B89-158F-4CB8-98D5-93C9FCD0B2E0}"/>
              </a:ext>
            </a:extLst>
          </p:cNvPr>
          <p:cNvSpPr>
            <a:spLocks noGrp="1"/>
          </p:cNvSpPr>
          <p:nvPr>
            <p:ph idx="1"/>
          </p:nvPr>
        </p:nvSpPr>
        <p:spPr/>
        <p:txBody>
          <a:bodyPr/>
          <a:lstStyle/>
          <a:p>
            <a:r>
              <a:rPr lang="en-US" b="1" dirty="0"/>
              <a:t>MSE</a:t>
            </a:r>
            <a:r>
              <a:rPr lang="en-US" dirty="0"/>
              <a:t> measures the average of the squared differences between predicted and actual values. It gives an indication of how well the model's predictions match the actual data, with smaller values indicating better model performance. MSE is sensitive to large errors because the errors are squared. Hence, large errors have a disproportionate effect on the score.</a:t>
            </a:r>
          </a:p>
          <a:p>
            <a:r>
              <a:rPr lang="en-US" dirty="0"/>
              <a:t>Interpretation in the context of the model:</a:t>
            </a:r>
          </a:p>
          <a:p>
            <a:pPr>
              <a:buFont typeface="Wingdings" panose="05000000000000000000" pitchFamily="2" charset="2"/>
              <a:buChar char="q"/>
            </a:pPr>
            <a:r>
              <a:rPr lang="en-US" dirty="0"/>
              <a:t>Lower MSE: A lower value of MSE indicates that the model's predictions are closer to the actual values on average. It means the model is performing well.</a:t>
            </a:r>
          </a:p>
          <a:p>
            <a:pPr>
              <a:buFont typeface="Wingdings" panose="05000000000000000000" pitchFamily="2" charset="2"/>
              <a:buChar char="q"/>
            </a:pPr>
            <a:r>
              <a:rPr lang="en-US" dirty="0"/>
              <a:t>Higher MSE: A higher value of MSE indicates that there are large discrepancies between the predicted and actual values, meaning the model has poor predictive accuracy.</a:t>
            </a:r>
          </a:p>
        </p:txBody>
      </p:sp>
    </p:spTree>
    <p:extLst>
      <p:ext uri="{BB962C8B-B14F-4D97-AF65-F5344CB8AC3E}">
        <p14:creationId xmlns:p14="http://schemas.microsoft.com/office/powerpoint/2010/main" val="567156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9993-6E8E-4118-9B89-55EB9145F531}"/>
              </a:ext>
            </a:extLst>
          </p:cNvPr>
          <p:cNvSpPr>
            <a:spLocks noGrp="1"/>
          </p:cNvSpPr>
          <p:nvPr>
            <p:ph type="title"/>
          </p:nvPr>
        </p:nvSpPr>
        <p:spPr/>
        <p:txBody>
          <a:bodyPr/>
          <a:lstStyle/>
          <a:p>
            <a:r>
              <a:rPr lang="en-US" b="1" dirty="0"/>
              <a:t>5. Interpreting Results(R² Score)</a:t>
            </a:r>
            <a:endParaRPr lang="en-US" dirty="0"/>
          </a:p>
        </p:txBody>
      </p:sp>
      <p:sp>
        <p:nvSpPr>
          <p:cNvPr id="3" name="Content Placeholder 2">
            <a:extLst>
              <a:ext uri="{FF2B5EF4-FFF2-40B4-BE49-F238E27FC236}">
                <a16:creationId xmlns:a16="http://schemas.microsoft.com/office/drawing/2014/main" id="{264D6F68-15E4-428D-972A-5CB95FEB252A}"/>
              </a:ext>
            </a:extLst>
          </p:cNvPr>
          <p:cNvSpPr>
            <a:spLocks noGrp="1"/>
          </p:cNvSpPr>
          <p:nvPr>
            <p:ph idx="1"/>
          </p:nvPr>
        </p:nvSpPr>
        <p:spPr/>
        <p:txBody>
          <a:bodyPr>
            <a:normAutofit fontScale="85000" lnSpcReduction="10000"/>
          </a:bodyPr>
          <a:lstStyle/>
          <a:p>
            <a:r>
              <a:rPr lang="en-US" b="1" dirty="0"/>
              <a:t>R²</a:t>
            </a:r>
            <a:r>
              <a:rPr lang="en-US" dirty="0"/>
              <a:t> represents the proportion of variance in the dependent variable that is explained by the independent variables in the model. It shows how well the model fits the data. The value ranges from 0 to 1:0 means the model does not explain any of the variance in the dependent variable.1 means the model explains all of the variance in the dependent variable. Negative values of R² can occur when the model is worse than a simple mean-based model (i.e., when the model does not fit the data and performs worse than predicting the mean for all observations).</a:t>
            </a:r>
          </a:p>
          <a:p>
            <a:r>
              <a:rPr lang="en-US" dirty="0"/>
              <a:t>Interpretation in the context of the model:</a:t>
            </a:r>
          </a:p>
          <a:p>
            <a:pPr>
              <a:buFont typeface="Wingdings" panose="05000000000000000000" pitchFamily="2" charset="2"/>
              <a:buChar char="q"/>
            </a:pPr>
            <a:r>
              <a:rPr lang="en-US" dirty="0"/>
              <a:t>Higher R² (closer to 1): A high R² value indicates that the model explains a large proportion of the variance in the dependent variable. It means the model is a good fit to the data and can effectively predict the outcome.</a:t>
            </a:r>
          </a:p>
          <a:p>
            <a:pPr>
              <a:buFont typeface="Wingdings" panose="05000000000000000000" pitchFamily="2" charset="2"/>
              <a:buChar char="q"/>
            </a:pPr>
            <a:r>
              <a:rPr lang="en-US" dirty="0"/>
              <a:t>Lower R² (closer to 0): A low R² value suggests that the model does not capture much of the variance in the data, meaning the model is a poor fit and likely isn't predicting well.</a:t>
            </a:r>
          </a:p>
          <a:p>
            <a:pPr>
              <a:buFont typeface="Wingdings" panose="05000000000000000000" pitchFamily="2" charset="2"/>
              <a:buChar char="q"/>
            </a:pPr>
            <a:r>
              <a:rPr lang="en-US" dirty="0"/>
              <a:t>Negative R²: If R² is negative, it indicates that the model is performing poorly and could be worse than using the mean of the dependent variable as a prediction for all data points.</a:t>
            </a:r>
          </a:p>
        </p:txBody>
      </p:sp>
    </p:spTree>
    <p:extLst>
      <p:ext uri="{BB962C8B-B14F-4D97-AF65-F5344CB8AC3E}">
        <p14:creationId xmlns:p14="http://schemas.microsoft.com/office/powerpoint/2010/main" val="1083721750"/>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{F4026391-8AC4-4CDE-904E-2DB3283B5BA7}tf22712842_win32</Template>
  <TotalTime>157</TotalTime>
  <Words>2346</Words>
  <Application>Microsoft Office PowerPoint</Application>
  <PresentationFormat>Widescreen</PresentationFormat>
  <Paragraphs>135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Bookman Old Style</vt:lpstr>
      <vt:lpstr>Calibri</vt:lpstr>
      <vt:lpstr>Courier New</vt:lpstr>
      <vt:lpstr>Franklin Gothic Book</vt:lpstr>
      <vt:lpstr>Open Sans</vt:lpstr>
      <vt:lpstr>Times New Roman</vt:lpstr>
      <vt:lpstr>Wingdings</vt:lpstr>
      <vt:lpstr>Custom</vt:lpstr>
      <vt:lpstr>Multiple Linear Regression with Log Transformations using sklearn</vt:lpstr>
      <vt:lpstr>Contents</vt:lpstr>
      <vt:lpstr>1. Introduction to Multiple Linear Regression</vt:lpstr>
      <vt:lpstr>1. Introduction to Multiple Linear Regression</vt:lpstr>
      <vt:lpstr>2. Why Use Log Transformations?</vt:lpstr>
      <vt:lpstr>3. Steps to Implement Multiple Linear Regression</vt:lpstr>
      <vt:lpstr>4. Applying Log Transformations</vt:lpstr>
      <vt:lpstr>5. Interpreting Results(Mean Squared Error (MSE))</vt:lpstr>
      <vt:lpstr>5. Interpreting Results(R² Score)</vt:lpstr>
      <vt:lpstr>5. Interpreting Results( Mean Absolute Error (MAE))</vt:lpstr>
      <vt:lpstr>5. Interpreting Results(Root Mean Squared Error (RMSE))</vt:lpstr>
      <vt:lpstr>5. Interpreting Results(Mean Absolute Percentage Error (MAPE))</vt:lpstr>
      <vt:lpstr>5. Interpreting Results</vt:lpstr>
      <vt:lpstr>6. Practical Example</vt:lpstr>
      <vt:lpstr>7. Advantages of Multiple Linear Regression </vt:lpstr>
      <vt:lpstr>7. Limitations of Multiple Linear Regression (MLR)</vt:lpstr>
      <vt:lpstr>8.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 with Log Transformations using sklearn</dc:title>
  <dc:creator>sam amah</dc:creator>
  <cp:lastModifiedBy>sam amah</cp:lastModifiedBy>
  <cp:revision>15</cp:revision>
  <dcterms:created xsi:type="dcterms:W3CDTF">2025-02-04T21:01:27Z</dcterms:created>
  <dcterms:modified xsi:type="dcterms:W3CDTF">2025-02-05T07:04:28Z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