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65" r:id="rId3"/>
    <p:sldId id="267" r:id="rId4"/>
    <p:sldId id="266" r:id="rId5"/>
    <p:sldId id="257" r:id="rId6"/>
    <p:sldId id="258" r:id="rId7"/>
    <p:sldId id="268" r:id="rId8"/>
    <p:sldId id="269" r:id="rId9"/>
    <p:sldId id="260" r:id="rId10"/>
    <p:sldId id="261" r:id="rId11"/>
    <p:sldId id="270" r:id="rId12"/>
    <p:sldId id="271" r:id="rId13"/>
    <p:sldId id="274" r:id="rId14"/>
    <p:sldId id="275" r:id="rId15"/>
    <p:sldId id="272" r:id="rId16"/>
    <p:sldId id="273" r:id="rId17"/>
    <p:sldId id="263" r:id="rId18"/>
    <p:sldId id="264"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100" d="100"/>
          <a:sy n="100" d="100"/>
        </p:scale>
        <p:origin x="1836" y="1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1904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037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3254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35627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87179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93865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8746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000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7713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60682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888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12/17/2024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25894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12/17/2024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670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1516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8101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10642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12/17/2024</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70258842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Statistical Tests: Chi-Square Test and ANOVA</a:t>
            </a:r>
          </a:p>
        </p:txBody>
      </p:sp>
      <p:sp>
        <p:nvSpPr>
          <p:cNvPr id="3" name="Subtitle 2"/>
          <p:cNvSpPr>
            <a:spLocks noGrp="1"/>
          </p:cNvSpPr>
          <p:nvPr>
            <p:ph type="subTitle" idx="1"/>
          </p:nvPr>
        </p:nvSpPr>
        <p:spPr/>
        <p:txBody>
          <a:bodyPr/>
          <a:lstStyle/>
          <a:p>
            <a:r>
              <a:t>Understanding Their Uses and Applications.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839790"/>
            <a:ext cx="6789673" cy="1320800"/>
          </a:xfrm>
        </p:spPr>
        <p:txBody>
          <a:bodyPr/>
          <a:lstStyle/>
          <a:p>
            <a:r>
              <a:rPr dirty="0"/>
              <a:t>ANOVA Formula</a:t>
            </a:r>
          </a:p>
        </p:txBody>
      </p:sp>
      <p:sp>
        <p:nvSpPr>
          <p:cNvPr id="3" name="Content Placeholder 2"/>
          <p:cNvSpPr>
            <a:spLocks noGrp="1"/>
          </p:cNvSpPr>
          <p:nvPr>
            <p:ph idx="1"/>
          </p:nvPr>
        </p:nvSpPr>
        <p:spPr/>
        <p:txBody>
          <a:bodyPr>
            <a:normAutofit fontScale="92500" lnSpcReduction="20000"/>
          </a:bodyPr>
          <a:lstStyle/>
          <a:p>
            <a:endParaRPr dirty="0"/>
          </a:p>
          <a:p>
            <a:r>
              <a:rPr b="1" dirty="0"/>
              <a:t>F-Statistic Formula</a:t>
            </a:r>
            <a:r>
              <a:rPr dirty="0"/>
              <a:t>:</a:t>
            </a:r>
          </a:p>
          <a:p>
            <a:endParaRPr dirty="0"/>
          </a:p>
          <a:p>
            <a:r>
              <a:rPr dirty="0"/>
              <a:t>F = Between-Group Variance / Within-Group Variance</a:t>
            </a:r>
            <a:endParaRPr lang="en-US" dirty="0"/>
          </a:p>
          <a:p>
            <a:endParaRPr dirty="0"/>
          </a:p>
          <a:p>
            <a:endParaRPr dirty="0"/>
          </a:p>
          <a:p>
            <a:r>
              <a:rPr lang="en-US" b="1" dirty="0"/>
              <a:t>Steps in ANOVA</a:t>
            </a:r>
          </a:p>
          <a:p>
            <a:r>
              <a:rPr lang="en-US" dirty="0"/>
              <a:t>1. Calculate the mean of each group.</a:t>
            </a:r>
          </a:p>
          <a:p>
            <a:r>
              <a:rPr lang="en-US" dirty="0"/>
              <a:t>2. Calculate the overall mean.</a:t>
            </a:r>
          </a:p>
          <a:p>
            <a:r>
              <a:rPr lang="en-US" dirty="0"/>
              <a:t>3. Compute between-group and within-group variances.</a:t>
            </a:r>
          </a:p>
          <a:p>
            <a:r>
              <a:rPr lang="en-US" dirty="0"/>
              <a:t>4. Compare the F-statistic to a critical value.</a:t>
            </a:r>
          </a:p>
          <a:p>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0E49-6C32-4785-864D-C223388256D5}"/>
              </a:ext>
            </a:extLst>
          </p:cNvPr>
          <p:cNvSpPr>
            <a:spLocks noGrp="1"/>
          </p:cNvSpPr>
          <p:nvPr>
            <p:ph type="title"/>
          </p:nvPr>
        </p:nvSpPr>
        <p:spPr/>
        <p:txBody>
          <a:bodyPr/>
          <a:lstStyle/>
          <a:p>
            <a:r>
              <a:rPr lang="en-US" dirty="0"/>
              <a:t>Assumptions in ANOVA</a:t>
            </a:r>
            <a:endParaRPr lang="en-US" b="1" dirty="0">
              <a:solidFill>
                <a:schemeClr val="tx1"/>
              </a:solidFill>
            </a:endParaRPr>
          </a:p>
        </p:txBody>
      </p:sp>
      <p:sp>
        <p:nvSpPr>
          <p:cNvPr id="3" name="Content Placeholder 2">
            <a:extLst>
              <a:ext uri="{FF2B5EF4-FFF2-40B4-BE49-F238E27FC236}">
                <a16:creationId xmlns:a16="http://schemas.microsoft.com/office/drawing/2014/main" id="{6792422C-0D8B-410C-AE84-308D73A68188}"/>
              </a:ext>
            </a:extLst>
          </p:cNvPr>
          <p:cNvSpPr>
            <a:spLocks noGrp="1"/>
          </p:cNvSpPr>
          <p:nvPr>
            <p:ph idx="1"/>
          </p:nvPr>
        </p:nvSpPr>
        <p:spPr>
          <a:xfrm>
            <a:off x="609599" y="1856232"/>
            <a:ext cx="6347714" cy="4185131"/>
          </a:xfrm>
        </p:spPr>
        <p:txBody>
          <a:bodyPr>
            <a:normAutofit/>
          </a:bodyPr>
          <a:lstStyle/>
          <a:p>
            <a:endParaRPr lang="en-US" b="1" dirty="0">
              <a:solidFill>
                <a:schemeClr val="tx1"/>
              </a:solidFill>
            </a:endParaRPr>
          </a:p>
          <a:p>
            <a:r>
              <a:rPr lang="en-US" dirty="0">
                <a:solidFill>
                  <a:schemeClr val="tx1"/>
                </a:solidFill>
              </a:rPr>
              <a:t>The population must be close to a normal distribution.</a:t>
            </a:r>
          </a:p>
          <a:p>
            <a:r>
              <a:rPr lang="en-US" dirty="0">
                <a:solidFill>
                  <a:schemeClr val="tx1"/>
                </a:solidFill>
              </a:rPr>
              <a:t>Samples must be independent.</a:t>
            </a:r>
          </a:p>
          <a:p>
            <a:r>
              <a:rPr lang="en-US" dirty="0">
                <a:solidFill>
                  <a:schemeClr val="tx1"/>
                </a:solidFill>
              </a:rPr>
              <a:t>Population variances must be equal</a:t>
            </a:r>
          </a:p>
          <a:p>
            <a:r>
              <a:rPr lang="en-US" dirty="0">
                <a:solidFill>
                  <a:schemeClr val="tx1"/>
                </a:solidFill>
              </a:rPr>
              <a:t>Groups must have equal sample sizes.</a:t>
            </a:r>
            <a:r>
              <a:rPr lang="en-US" b="1" dirty="0">
                <a:solidFill>
                  <a:schemeClr val="tx1"/>
                </a:solidFill>
              </a:rPr>
              <a:t> </a:t>
            </a:r>
            <a:endParaRPr lang="en-US" dirty="0">
              <a:solidFill>
                <a:schemeClr val="tx1"/>
              </a:solidFill>
            </a:endParaRPr>
          </a:p>
        </p:txBody>
      </p:sp>
    </p:spTree>
    <p:extLst>
      <p:ext uri="{BB962C8B-B14F-4D97-AF65-F5344CB8AC3E}">
        <p14:creationId xmlns:p14="http://schemas.microsoft.com/office/powerpoint/2010/main" val="3992618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2149-45E6-464A-A93E-3CE48F426F65}"/>
              </a:ext>
            </a:extLst>
          </p:cNvPr>
          <p:cNvSpPr>
            <a:spLocks noGrp="1"/>
          </p:cNvSpPr>
          <p:nvPr>
            <p:ph type="title"/>
          </p:nvPr>
        </p:nvSpPr>
        <p:spPr/>
        <p:txBody>
          <a:bodyPr/>
          <a:lstStyle/>
          <a:p>
            <a:r>
              <a:rPr lang="en-US" dirty="0"/>
              <a:t>Key Differences Between Chi-Square and ANOVA</a:t>
            </a:r>
          </a:p>
        </p:txBody>
      </p:sp>
      <p:graphicFrame>
        <p:nvGraphicFramePr>
          <p:cNvPr id="6" name="Content Placeholder 5">
            <a:extLst>
              <a:ext uri="{FF2B5EF4-FFF2-40B4-BE49-F238E27FC236}">
                <a16:creationId xmlns:a16="http://schemas.microsoft.com/office/drawing/2014/main" id="{802CCDF8-3600-4AB5-9879-4D44E53C56BD}"/>
              </a:ext>
            </a:extLst>
          </p:cNvPr>
          <p:cNvGraphicFramePr>
            <a:graphicFrameLocks noGrp="1"/>
          </p:cNvGraphicFramePr>
          <p:nvPr>
            <p:ph idx="1"/>
            <p:extLst>
              <p:ext uri="{D42A27DB-BD31-4B8C-83A1-F6EECF244321}">
                <p14:modId xmlns:p14="http://schemas.microsoft.com/office/powerpoint/2010/main" val="736690960"/>
              </p:ext>
            </p:extLst>
          </p:nvPr>
        </p:nvGraphicFramePr>
        <p:xfrm>
          <a:off x="528576" y="2999233"/>
          <a:ext cx="6347712" cy="2478912"/>
        </p:xfrm>
        <a:graphic>
          <a:graphicData uri="http://schemas.openxmlformats.org/drawingml/2006/table">
            <a:tbl>
              <a:tblPr/>
              <a:tblGrid>
                <a:gridCol w="1373376">
                  <a:extLst>
                    <a:ext uri="{9D8B030D-6E8A-4147-A177-3AD203B41FA5}">
                      <a16:colId xmlns:a16="http://schemas.microsoft.com/office/drawing/2014/main" val="261481206"/>
                    </a:ext>
                  </a:extLst>
                </a:gridCol>
                <a:gridCol w="2551176">
                  <a:extLst>
                    <a:ext uri="{9D8B030D-6E8A-4147-A177-3AD203B41FA5}">
                      <a16:colId xmlns:a16="http://schemas.microsoft.com/office/drawing/2014/main" val="243493779"/>
                    </a:ext>
                  </a:extLst>
                </a:gridCol>
                <a:gridCol w="2423160">
                  <a:extLst>
                    <a:ext uri="{9D8B030D-6E8A-4147-A177-3AD203B41FA5}">
                      <a16:colId xmlns:a16="http://schemas.microsoft.com/office/drawing/2014/main" val="1547297754"/>
                    </a:ext>
                  </a:extLst>
                </a:gridCol>
              </a:tblGrid>
              <a:tr h="453225">
                <a:tc>
                  <a:txBody>
                    <a:bodyPr/>
                    <a:lstStyle/>
                    <a:p>
                      <a:pPr algn="l" fontAlgn="b"/>
                      <a:r>
                        <a:rPr lang="en-US" sz="1800" b="1" i="0" u="none" strike="noStrike" dirty="0">
                          <a:solidFill>
                            <a:srgbClr val="000000"/>
                          </a:solidFill>
                          <a:effectLst/>
                          <a:latin typeface="+mn-lt"/>
                        </a:rPr>
                        <a:t>Aspect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effectLst/>
                          <a:latin typeface="+mn-lt"/>
                        </a:rPr>
                        <a:t>Chi-Square Test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effectLst/>
                          <a:latin typeface="+mn-lt"/>
                        </a:rPr>
                        <a:t>ANOVA</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18622230"/>
                  </a:ext>
                </a:extLst>
              </a:tr>
              <a:tr h="675229">
                <a:tc>
                  <a:txBody>
                    <a:bodyPr/>
                    <a:lstStyle/>
                    <a:p>
                      <a:pPr algn="l" fontAlgn="b"/>
                      <a:r>
                        <a:rPr lang="en-US" sz="1800" b="0" i="0" u="none" strike="noStrike" dirty="0">
                          <a:solidFill>
                            <a:srgbClr val="000000"/>
                          </a:solidFill>
                          <a:effectLst/>
                          <a:latin typeface="+mn-lt"/>
                        </a:rPr>
                        <a:t>Data Type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n-lt"/>
                        </a:rPr>
                        <a:t>Categorical</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n-lt"/>
                        </a:rPr>
                        <a:t> Continuous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7894144"/>
                  </a:ext>
                </a:extLst>
              </a:tr>
              <a:tr h="675229">
                <a:tc>
                  <a:txBody>
                    <a:bodyPr/>
                    <a:lstStyle/>
                    <a:p>
                      <a:pPr algn="l" fontAlgn="b"/>
                      <a:r>
                        <a:rPr lang="en-US" sz="1800" b="0" i="0" u="none" strike="noStrike">
                          <a:solidFill>
                            <a:srgbClr val="000000"/>
                          </a:solidFill>
                          <a:effectLst/>
                          <a:latin typeface="+mn-lt"/>
                        </a:rPr>
                        <a:t>Purpose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n-lt"/>
                        </a:rPr>
                        <a:t>Tests for association between categories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n-lt"/>
                        </a:rPr>
                        <a:t>Compares means across groups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37002676"/>
                  </a:ext>
                </a:extLst>
              </a:tr>
              <a:tr h="675229">
                <a:tc>
                  <a:txBody>
                    <a:bodyPr/>
                    <a:lstStyle/>
                    <a:p>
                      <a:pPr algn="l" fontAlgn="b"/>
                      <a:r>
                        <a:rPr lang="en-US" sz="1800" b="0" i="0" u="none" strike="noStrike">
                          <a:solidFill>
                            <a:srgbClr val="000000"/>
                          </a:solidFill>
                          <a:effectLst/>
                          <a:latin typeface="+mn-lt"/>
                        </a:rPr>
                        <a:t>Assumptions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effectLst/>
                          <a:latin typeface="+mn-lt"/>
                        </a:rPr>
                        <a:t>No assumption about normality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effectLst/>
                          <a:latin typeface="+mn-lt"/>
                        </a:rPr>
                        <a:t>Assumes data is normally distributed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0933551"/>
                  </a:ext>
                </a:extLst>
              </a:tr>
            </a:tbl>
          </a:graphicData>
        </a:graphic>
      </p:graphicFrame>
    </p:spTree>
    <p:extLst>
      <p:ext uri="{BB962C8B-B14F-4D97-AF65-F5344CB8AC3E}">
        <p14:creationId xmlns:p14="http://schemas.microsoft.com/office/powerpoint/2010/main" val="3953715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A859-0E2E-4986-8101-241D9B7E5CA4}"/>
              </a:ext>
            </a:extLst>
          </p:cNvPr>
          <p:cNvSpPr>
            <a:spLocks noGrp="1"/>
          </p:cNvSpPr>
          <p:nvPr>
            <p:ph type="title"/>
          </p:nvPr>
        </p:nvSpPr>
        <p:spPr/>
        <p:txBody>
          <a:bodyPr/>
          <a:lstStyle/>
          <a:p>
            <a:r>
              <a:rPr lang="en-US" dirty="0"/>
              <a:t>Chi-Square Test for independence in Python </a:t>
            </a:r>
          </a:p>
        </p:txBody>
      </p:sp>
      <p:sp>
        <p:nvSpPr>
          <p:cNvPr id="3" name="Content Placeholder 2">
            <a:extLst>
              <a:ext uri="{FF2B5EF4-FFF2-40B4-BE49-F238E27FC236}">
                <a16:creationId xmlns:a16="http://schemas.microsoft.com/office/drawing/2014/main" id="{95B865DB-0951-4FBB-AB62-3A957EFCE647}"/>
              </a:ext>
            </a:extLst>
          </p:cNvPr>
          <p:cNvSpPr>
            <a:spLocks noGrp="1"/>
          </p:cNvSpPr>
          <p:nvPr>
            <p:ph idx="1"/>
          </p:nvPr>
        </p:nvSpPr>
        <p:spPr/>
        <p:txBody>
          <a:bodyPr>
            <a:normAutofit fontScale="55000" lnSpcReduction="20000"/>
          </a:bodyPr>
          <a:lstStyle/>
          <a:p>
            <a:r>
              <a:rPr lang="en-US" b="1" dirty="0"/>
              <a:t>Import the necessary libraries</a:t>
            </a:r>
            <a:r>
              <a:rPr lang="en-US" dirty="0"/>
              <a:t>:</a:t>
            </a:r>
          </a:p>
          <a:p>
            <a:r>
              <a:rPr lang="en-US" dirty="0">
                <a:solidFill>
                  <a:srgbClr val="0070C0"/>
                </a:solidFill>
              </a:rPr>
              <a:t>from </a:t>
            </a:r>
            <a:r>
              <a:rPr lang="en-US" dirty="0" err="1">
                <a:solidFill>
                  <a:srgbClr val="0070C0"/>
                </a:solidFill>
              </a:rPr>
              <a:t>scipy.stats</a:t>
            </a:r>
            <a:r>
              <a:rPr lang="en-US" dirty="0">
                <a:solidFill>
                  <a:srgbClr val="0070C0"/>
                </a:solidFill>
              </a:rPr>
              <a:t> import chi2_contingency</a:t>
            </a:r>
          </a:p>
          <a:p>
            <a:r>
              <a:rPr lang="en-US" dirty="0">
                <a:solidFill>
                  <a:srgbClr val="0070C0"/>
                </a:solidFill>
              </a:rPr>
              <a:t>import </a:t>
            </a:r>
            <a:r>
              <a:rPr lang="en-US" dirty="0" err="1">
                <a:solidFill>
                  <a:srgbClr val="0070C0"/>
                </a:solidFill>
              </a:rPr>
              <a:t>numpy</a:t>
            </a:r>
            <a:r>
              <a:rPr lang="en-US" dirty="0">
                <a:solidFill>
                  <a:srgbClr val="0070C0"/>
                </a:solidFill>
              </a:rPr>
              <a:t> as np.</a:t>
            </a:r>
          </a:p>
          <a:p>
            <a:r>
              <a:rPr lang="en-US" b="1" dirty="0"/>
              <a:t>perform the Chi-Square Test</a:t>
            </a:r>
          </a:p>
          <a:p>
            <a:r>
              <a:rPr lang="en-US" dirty="0"/>
              <a:t>Creating a contingency table</a:t>
            </a:r>
          </a:p>
          <a:p>
            <a:r>
              <a:rPr lang="en-US" dirty="0">
                <a:solidFill>
                  <a:srgbClr val="0070C0"/>
                </a:solidFill>
              </a:rPr>
              <a:t>    </a:t>
            </a:r>
            <a:r>
              <a:rPr lang="en-US" dirty="0" err="1">
                <a:solidFill>
                  <a:srgbClr val="0070C0"/>
                </a:solidFill>
              </a:rPr>
              <a:t>contingency_table</a:t>
            </a:r>
            <a:r>
              <a:rPr lang="en-US" dirty="0">
                <a:solidFill>
                  <a:srgbClr val="0070C0"/>
                </a:solidFill>
              </a:rPr>
              <a:t> = </a:t>
            </a:r>
            <a:r>
              <a:rPr lang="en-US" dirty="0" err="1">
                <a:solidFill>
                  <a:srgbClr val="0070C0"/>
                </a:solidFill>
              </a:rPr>
              <a:t>pd.crosstab</a:t>
            </a:r>
            <a:r>
              <a:rPr lang="en-US" dirty="0">
                <a:solidFill>
                  <a:srgbClr val="0070C0"/>
                </a:solidFill>
              </a:rPr>
              <a:t>(data[col1], data[col2])</a:t>
            </a:r>
          </a:p>
          <a:p>
            <a:r>
              <a:rPr lang="en-US" dirty="0"/>
              <a:t>Performing the Chi-Square Test</a:t>
            </a:r>
          </a:p>
          <a:p>
            <a:r>
              <a:rPr lang="en-US" dirty="0"/>
              <a:t>   </a:t>
            </a:r>
            <a:r>
              <a:rPr lang="en-US" dirty="0">
                <a:solidFill>
                  <a:srgbClr val="0070C0"/>
                </a:solidFill>
              </a:rPr>
              <a:t> chi2, p, </a:t>
            </a:r>
            <a:r>
              <a:rPr lang="en-US" dirty="0" err="1">
                <a:solidFill>
                  <a:srgbClr val="0070C0"/>
                </a:solidFill>
              </a:rPr>
              <a:t>dof</a:t>
            </a:r>
            <a:r>
              <a:rPr lang="en-US" dirty="0">
                <a:solidFill>
                  <a:srgbClr val="0070C0"/>
                </a:solidFill>
              </a:rPr>
              <a:t>, expected = chi2_contingency(</a:t>
            </a:r>
            <a:r>
              <a:rPr lang="en-US" dirty="0" err="1">
                <a:solidFill>
                  <a:srgbClr val="0070C0"/>
                </a:solidFill>
              </a:rPr>
              <a:t>contingency_table</a:t>
            </a:r>
            <a:r>
              <a:rPr lang="en-US" dirty="0">
                <a:solidFill>
                  <a:srgbClr val="0070C0"/>
                </a:solidFill>
              </a:rPr>
              <a:t>)</a:t>
            </a:r>
          </a:p>
          <a:p>
            <a:r>
              <a:rPr lang="en-US" dirty="0"/>
              <a:t>Interpreting the result</a:t>
            </a:r>
          </a:p>
          <a:p>
            <a:r>
              <a:rPr lang="en-US" dirty="0">
                <a:solidFill>
                  <a:srgbClr val="0070C0"/>
                </a:solidFill>
              </a:rPr>
              <a:t> if p &lt; 0.05:</a:t>
            </a:r>
          </a:p>
          <a:p>
            <a:r>
              <a:rPr lang="en-US" dirty="0">
                <a:solidFill>
                  <a:srgbClr val="0070C0"/>
                </a:solidFill>
              </a:rPr>
              <a:t> 	print(significant)</a:t>
            </a:r>
          </a:p>
          <a:p>
            <a:r>
              <a:rPr lang="en-US" dirty="0">
                <a:solidFill>
                  <a:srgbClr val="0070C0"/>
                </a:solidFill>
              </a:rPr>
              <a:t>else:</a:t>
            </a:r>
          </a:p>
          <a:p>
            <a:pPr marL="457200" lvl="1" indent="0">
              <a:buNone/>
            </a:pPr>
            <a:r>
              <a:rPr lang="en-US" sz="1800" dirty="0">
                <a:solidFill>
                  <a:srgbClr val="0070C0"/>
                </a:solidFill>
              </a:rPr>
              <a:t>print( not significant)</a:t>
            </a:r>
          </a:p>
          <a:p>
            <a:r>
              <a:rPr lang="en-US" dirty="0">
                <a:solidFill>
                  <a:srgbClr val="0070C0"/>
                </a:solidFill>
              </a:rPr>
              <a:t>Print( </a:t>
            </a:r>
            <a:r>
              <a:rPr lang="en-US" dirty="0">
                <a:solidFill>
                  <a:schemeClr val="tx1"/>
                </a:solidFill>
              </a:rPr>
              <a:t>“</a:t>
            </a:r>
            <a:r>
              <a:rPr lang="en-US" sz="1800" dirty="0">
                <a:effectLst/>
              </a:rPr>
              <a:t>chi-square test statistic: ” </a:t>
            </a:r>
            <a:r>
              <a:rPr lang="en-US" dirty="0">
                <a:solidFill>
                  <a:srgbClr val="0070C0"/>
                </a:solidFill>
              </a:rPr>
              <a:t>chi2)</a:t>
            </a:r>
          </a:p>
          <a:p>
            <a:r>
              <a:rPr lang="en-US" dirty="0">
                <a:solidFill>
                  <a:srgbClr val="0070C0"/>
                </a:solidFill>
              </a:rPr>
              <a:t>Print( </a:t>
            </a:r>
            <a:r>
              <a:rPr lang="en-US" dirty="0">
                <a:solidFill>
                  <a:schemeClr val="tx1"/>
                </a:solidFill>
              </a:rPr>
              <a:t>“Probability value</a:t>
            </a:r>
            <a:r>
              <a:rPr lang="en-US" sz="1800" dirty="0">
                <a:effectLst/>
              </a:rPr>
              <a:t>: ” </a:t>
            </a:r>
            <a:r>
              <a:rPr lang="en-US" dirty="0">
                <a:solidFill>
                  <a:srgbClr val="0070C0"/>
                </a:solidFill>
              </a:rPr>
              <a:t>p)</a:t>
            </a:r>
          </a:p>
        </p:txBody>
      </p:sp>
    </p:spTree>
    <p:extLst>
      <p:ext uri="{BB962C8B-B14F-4D97-AF65-F5344CB8AC3E}">
        <p14:creationId xmlns:p14="http://schemas.microsoft.com/office/powerpoint/2010/main" val="3935692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D495C-A876-424A-A36B-06F1CFAFF1B8}"/>
              </a:ext>
            </a:extLst>
          </p:cNvPr>
          <p:cNvSpPr>
            <a:spLocks noGrp="1"/>
          </p:cNvSpPr>
          <p:nvPr>
            <p:ph type="title"/>
          </p:nvPr>
        </p:nvSpPr>
        <p:spPr/>
        <p:txBody>
          <a:bodyPr/>
          <a:lstStyle/>
          <a:p>
            <a:r>
              <a:rPr lang="en-US" dirty="0"/>
              <a:t>Chi-Square Test for goodness of fit in Python </a:t>
            </a:r>
          </a:p>
        </p:txBody>
      </p:sp>
      <p:sp>
        <p:nvSpPr>
          <p:cNvPr id="3" name="Content Placeholder 2">
            <a:extLst>
              <a:ext uri="{FF2B5EF4-FFF2-40B4-BE49-F238E27FC236}">
                <a16:creationId xmlns:a16="http://schemas.microsoft.com/office/drawing/2014/main" id="{41EF9F60-08AD-4EB6-9D79-EDAAA5DF93C9}"/>
              </a:ext>
            </a:extLst>
          </p:cNvPr>
          <p:cNvSpPr>
            <a:spLocks noGrp="1"/>
          </p:cNvSpPr>
          <p:nvPr>
            <p:ph idx="1"/>
          </p:nvPr>
        </p:nvSpPr>
        <p:spPr/>
        <p:txBody>
          <a:bodyPr>
            <a:normAutofit fontScale="55000" lnSpcReduction="20000"/>
          </a:bodyPr>
          <a:lstStyle/>
          <a:p>
            <a:r>
              <a:rPr lang="en-US" dirty="0"/>
              <a:t>import </a:t>
            </a:r>
            <a:r>
              <a:rPr lang="en-US" dirty="0" err="1"/>
              <a:t>scipy.stats</a:t>
            </a:r>
            <a:r>
              <a:rPr lang="en-US" dirty="0"/>
              <a:t> as stats </a:t>
            </a:r>
          </a:p>
          <a:p>
            <a:r>
              <a:rPr lang="en-US" dirty="0"/>
              <a:t># Observed frequencies </a:t>
            </a:r>
          </a:p>
          <a:p>
            <a:r>
              <a:rPr lang="en-US" dirty="0">
                <a:solidFill>
                  <a:srgbClr val="0070C0"/>
                </a:solidFill>
              </a:rPr>
              <a:t>observed = [8, 12, 10, 9, 11, 10] </a:t>
            </a:r>
          </a:p>
          <a:p>
            <a:r>
              <a:rPr lang="en-US" dirty="0"/>
              <a:t># Expected frequencies (assuming a fair die) </a:t>
            </a:r>
          </a:p>
          <a:p>
            <a:r>
              <a:rPr lang="en-US" dirty="0">
                <a:solidFill>
                  <a:srgbClr val="0070C0"/>
                </a:solidFill>
              </a:rPr>
              <a:t>expected = [10, 10, 10, 10, 10, 10] </a:t>
            </a:r>
          </a:p>
          <a:p>
            <a:r>
              <a:rPr lang="en-US" dirty="0"/>
              <a:t># Perform Chi-square goodness of fit test </a:t>
            </a:r>
          </a:p>
          <a:p>
            <a:r>
              <a:rPr lang="en-US" dirty="0">
                <a:solidFill>
                  <a:srgbClr val="0070C0"/>
                </a:solidFill>
              </a:rPr>
              <a:t>chi2_stat, </a:t>
            </a:r>
            <a:r>
              <a:rPr lang="en-US" dirty="0" err="1">
                <a:solidFill>
                  <a:srgbClr val="0070C0"/>
                </a:solidFill>
              </a:rPr>
              <a:t>p_value</a:t>
            </a:r>
            <a:r>
              <a:rPr lang="en-US" dirty="0">
                <a:solidFill>
                  <a:srgbClr val="0070C0"/>
                </a:solidFill>
              </a:rPr>
              <a:t> = </a:t>
            </a:r>
            <a:r>
              <a:rPr lang="en-US" dirty="0" err="1">
                <a:solidFill>
                  <a:srgbClr val="0070C0"/>
                </a:solidFill>
              </a:rPr>
              <a:t>stats.chisquare</a:t>
            </a:r>
            <a:r>
              <a:rPr lang="en-US" dirty="0">
                <a:solidFill>
                  <a:srgbClr val="0070C0"/>
                </a:solidFill>
              </a:rPr>
              <a:t>(observed, expected) </a:t>
            </a:r>
          </a:p>
          <a:p>
            <a:r>
              <a:rPr lang="en-US" dirty="0"/>
              <a:t># Display the results </a:t>
            </a:r>
          </a:p>
          <a:p>
            <a:r>
              <a:rPr lang="en-US" dirty="0">
                <a:solidFill>
                  <a:srgbClr val="0070C0"/>
                </a:solidFill>
              </a:rPr>
              <a:t>print("Chi2 Statistic:", chi2_stat) print("P-value:", </a:t>
            </a:r>
            <a:r>
              <a:rPr lang="en-US" dirty="0" err="1">
                <a:solidFill>
                  <a:srgbClr val="0070C0"/>
                </a:solidFill>
              </a:rPr>
              <a:t>p_value</a:t>
            </a:r>
            <a:r>
              <a:rPr lang="en-US" dirty="0">
                <a:solidFill>
                  <a:srgbClr val="0070C0"/>
                </a:solidFill>
              </a:rPr>
              <a:t>) </a:t>
            </a:r>
          </a:p>
          <a:p>
            <a:r>
              <a:rPr lang="en-US" dirty="0"/>
              <a:t># Decision </a:t>
            </a:r>
          </a:p>
          <a:p>
            <a:r>
              <a:rPr lang="en-US" dirty="0">
                <a:solidFill>
                  <a:srgbClr val="0070C0"/>
                </a:solidFill>
              </a:rPr>
              <a:t>alpha = 0.05 </a:t>
            </a:r>
          </a:p>
          <a:p>
            <a:r>
              <a:rPr lang="en-US" dirty="0">
                <a:solidFill>
                  <a:srgbClr val="0070C0"/>
                </a:solidFill>
              </a:rPr>
              <a:t>if </a:t>
            </a:r>
            <a:r>
              <a:rPr lang="en-US" dirty="0" err="1">
                <a:solidFill>
                  <a:srgbClr val="0070C0"/>
                </a:solidFill>
              </a:rPr>
              <a:t>p_value</a:t>
            </a:r>
            <a:r>
              <a:rPr lang="en-US" dirty="0">
                <a:solidFill>
                  <a:srgbClr val="0070C0"/>
                </a:solidFill>
              </a:rPr>
              <a:t> &lt; alpha: </a:t>
            </a:r>
          </a:p>
          <a:p>
            <a:r>
              <a:rPr lang="en-US" dirty="0">
                <a:solidFill>
                  <a:srgbClr val="0070C0"/>
                </a:solidFill>
              </a:rPr>
              <a:t>print("Reject the null hypothesis: The die is not fair.") </a:t>
            </a:r>
          </a:p>
          <a:p>
            <a:r>
              <a:rPr lang="en-US" dirty="0">
                <a:solidFill>
                  <a:srgbClr val="0070C0"/>
                </a:solidFill>
              </a:rPr>
              <a:t>else: </a:t>
            </a:r>
          </a:p>
          <a:p>
            <a:r>
              <a:rPr lang="en-US" dirty="0">
                <a:solidFill>
                  <a:srgbClr val="0070C0"/>
                </a:solidFill>
              </a:rPr>
              <a:t>print("Fail to reject the null hypothesis: The die is fair.")</a:t>
            </a:r>
          </a:p>
        </p:txBody>
      </p:sp>
    </p:spTree>
    <p:extLst>
      <p:ext uri="{BB962C8B-B14F-4D97-AF65-F5344CB8AC3E}">
        <p14:creationId xmlns:p14="http://schemas.microsoft.com/office/powerpoint/2010/main" val="908415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42346-3C01-4955-8E58-4FE03A5FCBCA}"/>
              </a:ext>
            </a:extLst>
          </p:cNvPr>
          <p:cNvSpPr>
            <a:spLocks noGrp="1"/>
          </p:cNvSpPr>
          <p:nvPr>
            <p:ph type="title"/>
          </p:nvPr>
        </p:nvSpPr>
        <p:spPr/>
        <p:txBody>
          <a:bodyPr/>
          <a:lstStyle/>
          <a:p>
            <a:r>
              <a:rPr lang="en-US" dirty="0"/>
              <a:t>One-Way ANOVA in Python</a:t>
            </a:r>
          </a:p>
        </p:txBody>
      </p:sp>
      <p:sp>
        <p:nvSpPr>
          <p:cNvPr id="3" name="Content Placeholder 2">
            <a:extLst>
              <a:ext uri="{FF2B5EF4-FFF2-40B4-BE49-F238E27FC236}">
                <a16:creationId xmlns:a16="http://schemas.microsoft.com/office/drawing/2014/main" id="{887E046F-127E-446C-B69F-4E263F28CD7E}"/>
              </a:ext>
            </a:extLst>
          </p:cNvPr>
          <p:cNvSpPr>
            <a:spLocks noGrp="1"/>
          </p:cNvSpPr>
          <p:nvPr>
            <p:ph idx="1"/>
          </p:nvPr>
        </p:nvSpPr>
        <p:spPr/>
        <p:txBody>
          <a:bodyPr>
            <a:normAutofit fontScale="55000" lnSpcReduction="20000"/>
          </a:bodyPr>
          <a:lstStyle/>
          <a:p>
            <a:r>
              <a:rPr lang="en-US" dirty="0">
                <a:solidFill>
                  <a:srgbClr val="0070C0"/>
                </a:solidFill>
              </a:rPr>
              <a:t>import </a:t>
            </a:r>
            <a:r>
              <a:rPr lang="en-US" dirty="0" err="1">
                <a:solidFill>
                  <a:srgbClr val="0070C0"/>
                </a:solidFill>
              </a:rPr>
              <a:t>numpy</a:t>
            </a:r>
            <a:r>
              <a:rPr lang="en-US" dirty="0">
                <a:solidFill>
                  <a:srgbClr val="0070C0"/>
                </a:solidFill>
              </a:rPr>
              <a:t> as np.</a:t>
            </a:r>
          </a:p>
          <a:p>
            <a:r>
              <a:rPr lang="en-US" dirty="0">
                <a:solidFill>
                  <a:srgbClr val="0070C0"/>
                </a:solidFill>
              </a:rPr>
              <a:t>From </a:t>
            </a:r>
            <a:r>
              <a:rPr lang="en-US" dirty="0" err="1">
                <a:solidFill>
                  <a:srgbClr val="0070C0"/>
                </a:solidFill>
              </a:rPr>
              <a:t>scipy</a:t>
            </a:r>
            <a:r>
              <a:rPr lang="en-US" dirty="0">
                <a:solidFill>
                  <a:srgbClr val="0070C0"/>
                </a:solidFill>
              </a:rPr>
              <a:t> import stats.</a:t>
            </a:r>
          </a:p>
          <a:p>
            <a:r>
              <a:rPr lang="en-US" dirty="0">
                <a:solidFill>
                  <a:srgbClr val="0070C0"/>
                </a:solidFill>
              </a:rPr>
              <a:t>mu =  Hypothesized population mean</a:t>
            </a:r>
          </a:p>
          <a:p>
            <a:r>
              <a:rPr lang="en-US" b="1" dirty="0"/>
              <a:t>Perform one-sample t-test</a:t>
            </a:r>
          </a:p>
          <a:p>
            <a:r>
              <a:rPr lang="en-US" dirty="0" err="1">
                <a:solidFill>
                  <a:srgbClr val="0070C0"/>
                </a:solidFill>
              </a:rPr>
              <a:t>t_stat</a:t>
            </a:r>
            <a:r>
              <a:rPr lang="en-US" dirty="0">
                <a:solidFill>
                  <a:srgbClr val="0070C0"/>
                </a:solidFill>
              </a:rPr>
              <a:t>, </a:t>
            </a:r>
            <a:r>
              <a:rPr lang="en-US" dirty="0" err="1">
                <a:solidFill>
                  <a:srgbClr val="0070C0"/>
                </a:solidFill>
              </a:rPr>
              <a:t>p_value</a:t>
            </a:r>
            <a:r>
              <a:rPr lang="en-US" dirty="0">
                <a:solidFill>
                  <a:srgbClr val="0070C0"/>
                </a:solidFill>
              </a:rPr>
              <a:t> = stats.ttest_1samp(Series, mu)</a:t>
            </a:r>
          </a:p>
          <a:p>
            <a:r>
              <a:rPr lang="en-US" dirty="0">
                <a:solidFill>
                  <a:srgbClr val="0070C0"/>
                </a:solidFill>
              </a:rPr>
              <a:t>print("T statistic:", </a:t>
            </a:r>
            <a:r>
              <a:rPr lang="en-US" dirty="0" err="1">
                <a:solidFill>
                  <a:srgbClr val="0070C0"/>
                </a:solidFill>
              </a:rPr>
              <a:t>t_stat</a:t>
            </a:r>
            <a:r>
              <a:rPr lang="en-US" dirty="0">
                <a:solidFill>
                  <a:srgbClr val="0070C0"/>
                </a:solidFill>
              </a:rPr>
              <a:t>)</a:t>
            </a:r>
          </a:p>
          <a:p>
            <a:r>
              <a:rPr lang="en-US" dirty="0">
                <a:solidFill>
                  <a:srgbClr val="0070C0"/>
                </a:solidFill>
              </a:rPr>
              <a:t>print("P-value:", </a:t>
            </a:r>
            <a:r>
              <a:rPr lang="en-US" dirty="0" err="1">
                <a:solidFill>
                  <a:srgbClr val="0070C0"/>
                </a:solidFill>
              </a:rPr>
              <a:t>p_value</a:t>
            </a:r>
            <a:r>
              <a:rPr lang="en-US" dirty="0">
                <a:solidFill>
                  <a:srgbClr val="0070C0"/>
                </a:solidFill>
              </a:rPr>
              <a:t>)</a:t>
            </a:r>
          </a:p>
          <a:p>
            <a:r>
              <a:rPr lang="en-US" b="1" dirty="0"/>
              <a:t>Setting significance level</a:t>
            </a:r>
          </a:p>
          <a:p>
            <a:r>
              <a:rPr lang="en-US" dirty="0">
                <a:solidFill>
                  <a:srgbClr val="0070C0"/>
                </a:solidFill>
              </a:rPr>
              <a:t>alpha = 0.05</a:t>
            </a:r>
          </a:p>
          <a:p>
            <a:r>
              <a:rPr lang="en-US" b="1" dirty="0"/>
              <a:t>Interpret the results</a:t>
            </a:r>
          </a:p>
          <a:p>
            <a:r>
              <a:rPr lang="en-US" dirty="0">
                <a:solidFill>
                  <a:srgbClr val="0070C0"/>
                </a:solidFill>
              </a:rPr>
              <a:t>if </a:t>
            </a:r>
            <a:r>
              <a:rPr lang="en-US" dirty="0" err="1">
                <a:solidFill>
                  <a:srgbClr val="0070C0"/>
                </a:solidFill>
              </a:rPr>
              <a:t>p_value</a:t>
            </a:r>
            <a:r>
              <a:rPr lang="en-US" dirty="0">
                <a:solidFill>
                  <a:srgbClr val="0070C0"/>
                </a:solidFill>
              </a:rPr>
              <a:t> &lt; alpha:</a:t>
            </a:r>
          </a:p>
          <a:p>
            <a:r>
              <a:rPr lang="en-US" dirty="0">
                <a:solidFill>
                  <a:srgbClr val="0070C0"/>
                </a:solidFill>
              </a:rPr>
              <a:t>    print("Reject the null hypothesis; there is a significant difference between the sample mean and the hypothesized population mean.")</a:t>
            </a:r>
          </a:p>
          <a:p>
            <a:r>
              <a:rPr lang="en-US" dirty="0">
                <a:solidFill>
                  <a:srgbClr val="0070C0"/>
                </a:solidFill>
              </a:rPr>
              <a:t>else:</a:t>
            </a:r>
          </a:p>
          <a:p>
            <a:r>
              <a:rPr lang="en-US" dirty="0">
                <a:solidFill>
                  <a:srgbClr val="0070C0"/>
                </a:solidFill>
              </a:rPr>
              <a:t>    print("Fail to reject the null hypothesis; there is no significant difference between the sample mean and the hypothesized population mean.")</a:t>
            </a:r>
          </a:p>
          <a:p>
            <a:endParaRPr lang="en-US" dirty="0"/>
          </a:p>
        </p:txBody>
      </p:sp>
    </p:spTree>
    <p:extLst>
      <p:ext uri="{BB962C8B-B14F-4D97-AF65-F5344CB8AC3E}">
        <p14:creationId xmlns:p14="http://schemas.microsoft.com/office/powerpoint/2010/main" val="377379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13F5-174F-4171-8000-7CEB53446B2B}"/>
              </a:ext>
            </a:extLst>
          </p:cNvPr>
          <p:cNvSpPr>
            <a:spLocks noGrp="1"/>
          </p:cNvSpPr>
          <p:nvPr>
            <p:ph type="title"/>
          </p:nvPr>
        </p:nvSpPr>
        <p:spPr/>
        <p:txBody>
          <a:bodyPr/>
          <a:lstStyle/>
          <a:p>
            <a:r>
              <a:rPr lang="en-US" dirty="0"/>
              <a:t>Two-Way ANOVA in Python</a:t>
            </a:r>
          </a:p>
        </p:txBody>
      </p:sp>
      <p:sp>
        <p:nvSpPr>
          <p:cNvPr id="3" name="Content Placeholder 2">
            <a:extLst>
              <a:ext uri="{FF2B5EF4-FFF2-40B4-BE49-F238E27FC236}">
                <a16:creationId xmlns:a16="http://schemas.microsoft.com/office/drawing/2014/main" id="{39D93CF4-33F6-4D9E-BA1E-3FC98E801F57}"/>
              </a:ext>
            </a:extLst>
          </p:cNvPr>
          <p:cNvSpPr>
            <a:spLocks noGrp="1"/>
          </p:cNvSpPr>
          <p:nvPr>
            <p:ph idx="1"/>
          </p:nvPr>
        </p:nvSpPr>
        <p:spPr/>
        <p:txBody>
          <a:bodyPr>
            <a:normAutofit fontScale="85000" lnSpcReduction="20000"/>
          </a:bodyPr>
          <a:lstStyle/>
          <a:p>
            <a:r>
              <a:rPr lang="en-US" b="1" dirty="0"/>
              <a:t>Import the necessary libraries</a:t>
            </a:r>
            <a:r>
              <a:rPr lang="en-US" dirty="0"/>
              <a:t>:</a:t>
            </a:r>
          </a:p>
          <a:p>
            <a:r>
              <a:rPr lang="en-US" dirty="0">
                <a:solidFill>
                  <a:srgbClr val="0070C0"/>
                </a:solidFill>
              </a:rPr>
              <a:t>import </a:t>
            </a:r>
            <a:r>
              <a:rPr lang="en-US" dirty="0" err="1">
                <a:solidFill>
                  <a:srgbClr val="0070C0"/>
                </a:solidFill>
              </a:rPr>
              <a:t>numpy</a:t>
            </a:r>
            <a:r>
              <a:rPr lang="en-US" dirty="0">
                <a:solidFill>
                  <a:srgbClr val="0070C0"/>
                </a:solidFill>
              </a:rPr>
              <a:t> as np</a:t>
            </a:r>
          </a:p>
          <a:p>
            <a:r>
              <a:rPr lang="en-US" dirty="0">
                <a:solidFill>
                  <a:srgbClr val="0070C0"/>
                </a:solidFill>
              </a:rPr>
              <a:t>from </a:t>
            </a:r>
            <a:r>
              <a:rPr lang="en-US" dirty="0" err="1">
                <a:solidFill>
                  <a:srgbClr val="0070C0"/>
                </a:solidFill>
              </a:rPr>
              <a:t>scipy</a:t>
            </a:r>
            <a:r>
              <a:rPr lang="en-US" dirty="0">
                <a:solidFill>
                  <a:srgbClr val="0070C0"/>
                </a:solidFill>
              </a:rPr>
              <a:t> import stats</a:t>
            </a:r>
          </a:p>
          <a:p>
            <a:r>
              <a:rPr lang="en-US" b="1" dirty="0"/>
              <a:t>Perform the t-test</a:t>
            </a:r>
            <a:r>
              <a:rPr lang="en-US" dirty="0"/>
              <a:t>:</a:t>
            </a:r>
          </a:p>
          <a:p>
            <a:r>
              <a:rPr lang="en-US" dirty="0" err="1">
                <a:solidFill>
                  <a:srgbClr val="0070C0"/>
                </a:solidFill>
              </a:rPr>
              <a:t>t_stat</a:t>
            </a:r>
            <a:r>
              <a:rPr lang="en-US" dirty="0">
                <a:solidFill>
                  <a:srgbClr val="0070C0"/>
                </a:solidFill>
              </a:rPr>
              <a:t>, </a:t>
            </a:r>
            <a:r>
              <a:rPr lang="en-US" dirty="0" err="1">
                <a:solidFill>
                  <a:srgbClr val="0070C0"/>
                </a:solidFill>
              </a:rPr>
              <a:t>p_value</a:t>
            </a:r>
            <a:r>
              <a:rPr lang="en-US" dirty="0">
                <a:solidFill>
                  <a:srgbClr val="0070C0"/>
                </a:solidFill>
              </a:rPr>
              <a:t> = </a:t>
            </a:r>
            <a:r>
              <a:rPr lang="en-US" dirty="0" err="1">
                <a:solidFill>
                  <a:srgbClr val="0070C0"/>
                </a:solidFill>
              </a:rPr>
              <a:t>stats.ttest_ind</a:t>
            </a:r>
            <a:r>
              <a:rPr lang="en-US" dirty="0">
                <a:solidFill>
                  <a:srgbClr val="0070C0"/>
                </a:solidFill>
              </a:rPr>
              <a:t>(Category1, Category2)</a:t>
            </a:r>
          </a:p>
          <a:p>
            <a:r>
              <a:rPr lang="en-US" dirty="0">
                <a:solidFill>
                  <a:srgbClr val="0070C0"/>
                </a:solidFill>
              </a:rPr>
              <a:t>alpha = 0.05</a:t>
            </a:r>
          </a:p>
          <a:p>
            <a:r>
              <a:rPr lang="en-US" dirty="0">
                <a:solidFill>
                  <a:srgbClr val="0070C0"/>
                </a:solidFill>
              </a:rPr>
              <a:t>if </a:t>
            </a:r>
            <a:r>
              <a:rPr lang="en-US" dirty="0" err="1">
                <a:solidFill>
                  <a:srgbClr val="0070C0"/>
                </a:solidFill>
              </a:rPr>
              <a:t>p_value</a:t>
            </a:r>
            <a:r>
              <a:rPr lang="en-US" dirty="0">
                <a:solidFill>
                  <a:srgbClr val="0070C0"/>
                </a:solidFill>
              </a:rPr>
              <a:t> &lt; alpha:</a:t>
            </a:r>
          </a:p>
          <a:p>
            <a:r>
              <a:rPr lang="en-US" dirty="0">
                <a:solidFill>
                  <a:srgbClr val="0070C0"/>
                </a:solidFill>
              </a:rPr>
              <a:t>           print("Reject the null hypothesis; there is a significant difference between the mean of  Category1 and Category2.")</a:t>
            </a:r>
          </a:p>
          <a:p>
            <a:r>
              <a:rPr lang="en-US" dirty="0">
                <a:solidFill>
                  <a:srgbClr val="0070C0"/>
                </a:solidFill>
              </a:rPr>
              <a:t>else:</a:t>
            </a:r>
          </a:p>
          <a:p>
            <a:r>
              <a:rPr lang="en-US" dirty="0">
                <a:solidFill>
                  <a:srgbClr val="0070C0"/>
                </a:solidFill>
              </a:rPr>
              <a:t>          print("Fail to reject the null hypothesis; there is no significant difference between the mean of  Category1 and Category2.</a:t>
            </a:r>
          </a:p>
          <a:p>
            <a:endParaRPr lang="en-US" dirty="0"/>
          </a:p>
          <a:p>
            <a:endParaRPr lang="en-US" dirty="0"/>
          </a:p>
        </p:txBody>
      </p:sp>
    </p:spTree>
    <p:extLst>
      <p:ext uri="{BB962C8B-B14F-4D97-AF65-F5344CB8AC3E}">
        <p14:creationId xmlns:p14="http://schemas.microsoft.com/office/powerpoint/2010/main" val="922443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endParaRPr dirty="0"/>
          </a:p>
          <a:p>
            <a:r>
              <a:rPr dirty="0"/>
              <a:t>- Use Chi-Square for relationships between categorical variables.</a:t>
            </a:r>
          </a:p>
          <a:p>
            <a:r>
              <a:rPr dirty="0"/>
              <a:t>- Use ANOVA to compare means between two or more groups.</a:t>
            </a:r>
          </a:p>
          <a:p>
            <a:endParaRPr dirty="0"/>
          </a:p>
          <a:p>
            <a:r>
              <a:rPr dirty="0"/>
              <a:t>Both tests are essential for decision-making and data analysis.</a:t>
            </a:r>
          </a:p>
          <a:p>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6C156-8638-46C4-8B74-33CF459D1B32}"/>
              </a:ext>
            </a:extLst>
          </p:cNvPr>
          <p:cNvSpPr>
            <a:spLocks noGrp="1"/>
          </p:cNvSpPr>
          <p:nvPr>
            <p:ph type="title"/>
          </p:nvPr>
        </p:nvSpPr>
        <p:spPr/>
        <p:txBody>
          <a:bodyPr/>
          <a:lstStyle/>
          <a:p>
            <a:r>
              <a:rPr lang="en-US" dirty="0"/>
              <a:t>Chi-Square Distribution</a:t>
            </a:r>
          </a:p>
        </p:txBody>
      </p:sp>
      <p:sp>
        <p:nvSpPr>
          <p:cNvPr id="3" name="Content Placeholder 2">
            <a:extLst>
              <a:ext uri="{FF2B5EF4-FFF2-40B4-BE49-F238E27FC236}">
                <a16:creationId xmlns:a16="http://schemas.microsoft.com/office/drawing/2014/main" id="{AFD97E43-952A-4C04-B6DA-727768776169}"/>
              </a:ext>
            </a:extLst>
          </p:cNvPr>
          <p:cNvSpPr>
            <a:spLocks noGrp="1"/>
          </p:cNvSpPr>
          <p:nvPr>
            <p:ph idx="1"/>
          </p:nvPr>
        </p:nvSpPr>
        <p:spPr/>
        <p:txBody>
          <a:bodyPr>
            <a:normAutofit fontScale="62500" lnSpcReduction="20000"/>
          </a:bodyPr>
          <a:lstStyle/>
          <a:p>
            <a:r>
              <a:rPr lang="en-US" dirty="0"/>
              <a:t>An important idea in statistics is departure from expectation, especially with respect to category counts.</a:t>
            </a:r>
          </a:p>
          <a:p>
            <a:r>
              <a:rPr lang="en-US" dirty="0"/>
              <a:t> Expectation is defined loosely as “nothing unusual or of note in the data” (e.g., no correlation between variables or predictable patterns)The statistic that measures the extent to which results depart from the null expectation of independence is the chi-square statistic. It is the difference between the observed and expected values, divided by the square root of the expected value, squared, then summed across all categories. </a:t>
            </a:r>
          </a:p>
          <a:p>
            <a:r>
              <a:rPr lang="en-US" dirty="0"/>
              <a:t>This process standardizes the statistic so it can be compared to a reference distribution. A more general way of putting this is to note that the chi-square statistic is a measure of the extent to which a set of observed values “fits” a specified distribution (a “goodness-of-fit” test). </a:t>
            </a:r>
          </a:p>
          <a:p>
            <a:r>
              <a:rPr lang="en-US" dirty="0"/>
              <a:t>The chi-square distribution is the distribution of this statistic under repeated resampled draws from the null model</a:t>
            </a:r>
          </a:p>
          <a:p>
            <a:r>
              <a:rPr lang="en-US" dirty="0"/>
              <a:t>A low chi-square value for a set of counts indicates that they closely follow the expected distribution. A high chi-square indicates that they differ markedly from what is expected</a:t>
            </a:r>
          </a:p>
          <a:p>
            <a:r>
              <a:rPr lang="en-US" dirty="0"/>
              <a:t>Chi-square distributions are important in defining the F distribution, which is used in ANOVAs.</a:t>
            </a:r>
          </a:p>
          <a:p>
            <a:r>
              <a:rPr lang="en-US" dirty="0"/>
              <a:t>Imagine you take random samples from a chi-square distribution, and then divide the sample by the k of the distribution. Next, you repeat the process with a different chi-square distribution. If you take the ratios of the values from the two distributions, you will have an F distribution.</a:t>
            </a:r>
          </a:p>
        </p:txBody>
      </p:sp>
    </p:spTree>
    <p:extLst>
      <p:ext uri="{BB962C8B-B14F-4D97-AF65-F5344CB8AC3E}">
        <p14:creationId xmlns:p14="http://schemas.microsoft.com/office/powerpoint/2010/main" val="2649389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F8DC-428F-45D0-AA2C-EDEC323C2623}"/>
              </a:ext>
            </a:extLst>
          </p:cNvPr>
          <p:cNvSpPr>
            <a:spLocks noGrp="1"/>
          </p:cNvSpPr>
          <p:nvPr>
            <p:ph type="title"/>
          </p:nvPr>
        </p:nvSpPr>
        <p:spPr>
          <a:xfrm>
            <a:off x="609599" y="609600"/>
            <a:ext cx="6347713" cy="835152"/>
          </a:xfrm>
        </p:spPr>
        <p:txBody>
          <a:bodyPr/>
          <a:lstStyle/>
          <a:p>
            <a:r>
              <a:rPr lang="en-US" dirty="0"/>
              <a:t>Chi-Square Distribution</a:t>
            </a:r>
          </a:p>
        </p:txBody>
      </p:sp>
      <p:pic>
        <p:nvPicPr>
          <p:cNvPr id="6" name="Content Placeholder 5">
            <a:extLst>
              <a:ext uri="{FF2B5EF4-FFF2-40B4-BE49-F238E27FC236}">
                <a16:creationId xmlns:a16="http://schemas.microsoft.com/office/drawing/2014/main" id="{A1EBC8E9-A79A-4A8C-A58C-27C303CEC7FC}"/>
              </a:ext>
            </a:extLst>
          </p:cNvPr>
          <p:cNvPicPr>
            <a:picLocks noGrp="1" noChangeAspect="1"/>
          </p:cNvPicPr>
          <p:nvPr>
            <p:ph idx="1"/>
          </p:nvPr>
        </p:nvPicPr>
        <p:blipFill>
          <a:blip r:embed="rId2"/>
          <a:stretch>
            <a:fillRect/>
          </a:stretch>
        </p:blipFill>
        <p:spPr>
          <a:xfrm>
            <a:off x="963701" y="1444752"/>
            <a:ext cx="4211804" cy="2898446"/>
          </a:xfrm>
          <a:prstGeom prst="rect">
            <a:avLst/>
          </a:prstGeom>
        </p:spPr>
      </p:pic>
      <p:sp>
        <p:nvSpPr>
          <p:cNvPr id="7" name="TextBox 6">
            <a:extLst>
              <a:ext uri="{FF2B5EF4-FFF2-40B4-BE49-F238E27FC236}">
                <a16:creationId xmlns:a16="http://schemas.microsoft.com/office/drawing/2014/main" id="{6DB3D70C-16DE-4840-9CCD-0E8E11C42B45}"/>
              </a:ext>
            </a:extLst>
          </p:cNvPr>
          <p:cNvSpPr txBox="1"/>
          <p:nvPr/>
        </p:nvSpPr>
        <p:spPr>
          <a:xfrm>
            <a:off x="822488" y="4716685"/>
            <a:ext cx="6159475" cy="923330"/>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shape of a chi-square distribution is determined by the parameter k, which represents the degrees of freedom.</a:t>
            </a:r>
          </a:p>
          <a:p>
            <a:r>
              <a:rPr lang="en-US" sz="1200" b="0" i="0" dirty="0">
                <a:effectLst/>
                <a:latin typeface="Times New Roman" panose="02020603050405020304" pitchFamily="18" charset="0"/>
                <a:cs typeface="Times New Roman" panose="02020603050405020304" pitchFamily="18" charset="0"/>
              </a:rPr>
              <a:t>Very few real-world observations follow a chi-square distribution. The main purpose of chi-square distributions is hypothesis testing, not describing real-world distributions</a:t>
            </a:r>
            <a:r>
              <a:rPr lang="en-US" b="0" i="0" dirty="0">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9099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0212-58EA-40E9-A5DF-578173C4766C}"/>
              </a:ext>
            </a:extLst>
          </p:cNvPr>
          <p:cNvSpPr>
            <a:spLocks noGrp="1"/>
          </p:cNvSpPr>
          <p:nvPr>
            <p:ph type="title"/>
          </p:nvPr>
        </p:nvSpPr>
        <p:spPr/>
        <p:txBody>
          <a:bodyPr/>
          <a:lstStyle/>
          <a:p>
            <a:r>
              <a:rPr lang="en-US" dirty="0"/>
              <a:t>F-Distribution</a:t>
            </a:r>
          </a:p>
        </p:txBody>
      </p:sp>
      <p:sp>
        <p:nvSpPr>
          <p:cNvPr id="3" name="Content Placeholder 2">
            <a:extLst>
              <a:ext uri="{FF2B5EF4-FFF2-40B4-BE49-F238E27FC236}">
                <a16:creationId xmlns:a16="http://schemas.microsoft.com/office/drawing/2014/main" id="{75826402-73D1-4024-94E2-F9F9A7B2F9DB}"/>
              </a:ext>
            </a:extLst>
          </p:cNvPr>
          <p:cNvSpPr>
            <a:spLocks noGrp="1"/>
          </p:cNvSpPr>
          <p:nvPr>
            <p:ph idx="1"/>
          </p:nvPr>
        </p:nvSpPr>
        <p:spPr/>
        <p:txBody>
          <a:bodyPr>
            <a:normAutofit fontScale="62500" lnSpcReduction="20000"/>
          </a:bodyPr>
          <a:lstStyle/>
          <a:p>
            <a:r>
              <a:rPr lang="en-US" dirty="0"/>
              <a:t>F-Distribution A common procedure in scientific experimentation is to test multiple treatments across groups—say, different fertilizers on different blocks of a field. This is similar to the test referred to in the chi-square distribution, except we are dealing with measured continuous values rather than counts. </a:t>
            </a:r>
          </a:p>
          <a:p>
            <a:r>
              <a:rPr lang="en-US" dirty="0"/>
              <a:t>In this case we are interested in the extent to which differences among group means are greater than we might expect under normal random variation. The F-statistic measures this and is the ratio of the variability among the group means to the variability within each group (also called residual variability). This comparison is termed an analysis of variance </a:t>
            </a:r>
          </a:p>
          <a:p>
            <a:r>
              <a:rPr lang="en-US" dirty="0"/>
              <a:t>The distribution of the F-statistic is the frequency distribution of all the values that would be produced by randomly permuting data in which all the group means are equal (i.e., a null model). There are a variety of F-distributions associated with different degrees of freedom The calculation of F is illustrated in the section on ANOVA. The F-statistic is also used in linear regression to compare the variation accounted for by the regression model to the overall variation in the data. </a:t>
            </a:r>
          </a:p>
          <a:p>
            <a:r>
              <a:rPr lang="en-US" dirty="0"/>
              <a:t>F-statistics are produced automatically by R and Python as part of regression and ANOVA routines The F-statistic is based on the ratio of the variance across group means to the variance due to residual error. The higher this ratio, the more statistically significant the result. If the data follows a normal distribution, then statistical theory dictates that the statistic should have a certain distribution.</a:t>
            </a:r>
          </a:p>
        </p:txBody>
      </p:sp>
    </p:spTree>
    <p:extLst>
      <p:ext uri="{BB962C8B-B14F-4D97-AF65-F5344CB8AC3E}">
        <p14:creationId xmlns:p14="http://schemas.microsoft.com/office/powerpoint/2010/main" val="1447934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Statistical Tests</a:t>
            </a:r>
          </a:p>
        </p:txBody>
      </p:sp>
      <p:sp>
        <p:nvSpPr>
          <p:cNvPr id="3" name="Content Placeholder 2"/>
          <p:cNvSpPr>
            <a:spLocks noGrp="1"/>
          </p:cNvSpPr>
          <p:nvPr>
            <p:ph idx="1"/>
          </p:nvPr>
        </p:nvSpPr>
        <p:spPr/>
        <p:txBody>
          <a:bodyPr>
            <a:normAutofit/>
          </a:bodyPr>
          <a:lstStyle/>
          <a:p>
            <a:endParaRPr dirty="0"/>
          </a:p>
          <a:p>
            <a:r>
              <a:rPr dirty="0"/>
              <a:t>Statistical tests help determine relationships between variables and differences between groups.</a:t>
            </a:r>
          </a:p>
          <a:p>
            <a:endParaRPr dirty="0"/>
          </a:p>
          <a:p>
            <a:r>
              <a:rPr dirty="0"/>
              <a:t>Two commonly used tests are:</a:t>
            </a:r>
          </a:p>
          <a:p>
            <a:pPr marL="0" indent="0">
              <a:buNone/>
            </a:pPr>
            <a:r>
              <a:rPr dirty="0"/>
              <a:t>- Chi-Square Test: For categorical data.</a:t>
            </a:r>
          </a:p>
          <a:p>
            <a:pPr marL="0" indent="0">
              <a:buNone/>
            </a:pPr>
            <a:r>
              <a:rPr dirty="0"/>
              <a:t>- ANOVA (Analysis of Variance): For continuous data.</a:t>
            </a:r>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151" y="1386840"/>
            <a:ext cx="6347713" cy="1320800"/>
          </a:xfrm>
        </p:spPr>
        <p:txBody>
          <a:bodyPr/>
          <a:lstStyle/>
          <a:p>
            <a:r>
              <a:rPr dirty="0"/>
              <a:t>Chi-Square Test</a:t>
            </a:r>
          </a:p>
        </p:txBody>
      </p:sp>
      <p:sp>
        <p:nvSpPr>
          <p:cNvPr id="3" name="Content Placeholder 2"/>
          <p:cNvSpPr>
            <a:spLocks noGrp="1"/>
          </p:cNvSpPr>
          <p:nvPr>
            <p:ph idx="1"/>
          </p:nvPr>
        </p:nvSpPr>
        <p:spPr/>
        <p:txBody>
          <a:bodyPr>
            <a:normAutofit fontScale="85000" lnSpcReduction="20000"/>
          </a:bodyPr>
          <a:lstStyle/>
          <a:p>
            <a:endParaRPr dirty="0"/>
          </a:p>
          <a:p>
            <a:r>
              <a:rPr b="1" dirty="0"/>
              <a:t>Definition</a:t>
            </a:r>
            <a:r>
              <a:rPr dirty="0"/>
              <a:t>:</a:t>
            </a:r>
          </a:p>
          <a:p>
            <a:r>
              <a:rPr dirty="0"/>
              <a:t>The Chi-Square Test determines if there is a significant association between two categorical variables.</a:t>
            </a:r>
          </a:p>
          <a:p>
            <a:endParaRPr dirty="0"/>
          </a:p>
          <a:p>
            <a:r>
              <a:rPr dirty="0"/>
              <a:t>Types of Chi-Square Tests:</a:t>
            </a:r>
          </a:p>
          <a:p>
            <a:r>
              <a:rPr dirty="0"/>
              <a:t>- </a:t>
            </a:r>
            <a:r>
              <a:rPr b="1" dirty="0"/>
              <a:t>Goodness of Fit</a:t>
            </a:r>
            <a:r>
              <a:rPr dirty="0"/>
              <a:t>: Checks if observed frequencies match expected frequencies.</a:t>
            </a:r>
          </a:p>
          <a:p>
            <a:r>
              <a:rPr dirty="0"/>
              <a:t>- </a:t>
            </a:r>
            <a:r>
              <a:rPr b="1" dirty="0"/>
              <a:t>Test of Independence</a:t>
            </a:r>
            <a:r>
              <a:rPr dirty="0"/>
              <a:t>: Tests association between two categorical variables.</a:t>
            </a:r>
          </a:p>
          <a:p>
            <a:endParaRPr dirty="0"/>
          </a:p>
          <a:p>
            <a:r>
              <a:rPr dirty="0"/>
              <a:t>**Example:**</a:t>
            </a:r>
          </a:p>
          <a:p>
            <a:r>
              <a:rPr dirty="0"/>
              <a:t>"Is there an association between gender and voting preference?"</a:t>
            </a:r>
          </a:p>
          <a:p>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0AD59-24E8-4A1B-962F-BC130B8770F6}"/>
              </a:ext>
            </a:extLst>
          </p:cNvPr>
          <p:cNvSpPr>
            <a:spLocks noGrp="1"/>
          </p:cNvSpPr>
          <p:nvPr>
            <p:ph type="title"/>
          </p:nvPr>
        </p:nvSpPr>
        <p:spPr/>
        <p:txBody>
          <a:bodyPr/>
          <a:lstStyle/>
          <a:p>
            <a:r>
              <a:rPr lang="en-US" dirty="0"/>
              <a:t>Chi-square test statistic</a:t>
            </a:r>
          </a:p>
        </p:txBody>
      </p:sp>
      <p:graphicFrame>
        <p:nvGraphicFramePr>
          <p:cNvPr id="4" name="Content Placeholder 3">
            <a:extLst>
              <a:ext uri="{FF2B5EF4-FFF2-40B4-BE49-F238E27FC236}">
                <a16:creationId xmlns:a16="http://schemas.microsoft.com/office/drawing/2014/main" id="{5FF4E9D7-EF76-4854-83E9-42A4205618EE}"/>
              </a:ext>
            </a:extLst>
          </p:cNvPr>
          <p:cNvGraphicFramePr>
            <a:graphicFrameLocks noGrp="1"/>
          </p:cNvGraphicFramePr>
          <p:nvPr>
            <p:ph idx="1"/>
            <p:extLst>
              <p:ext uri="{D42A27DB-BD31-4B8C-83A1-F6EECF244321}">
                <p14:modId xmlns:p14="http://schemas.microsoft.com/office/powerpoint/2010/main" val="2896830350"/>
              </p:ext>
            </p:extLst>
          </p:nvPr>
        </p:nvGraphicFramePr>
        <p:xfrm>
          <a:off x="609600" y="2642616"/>
          <a:ext cx="6348412" cy="4206240"/>
        </p:xfrm>
        <a:graphic>
          <a:graphicData uri="http://schemas.openxmlformats.org/drawingml/2006/table">
            <a:tbl>
              <a:tblPr/>
              <a:tblGrid>
                <a:gridCol w="3174206">
                  <a:extLst>
                    <a:ext uri="{9D8B030D-6E8A-4147-A177-3AD203B41FA5}">
                      <a16:colId xmlns:a16="http://schemas.microsoft.com/office/drawing/2014/main" val="374150024"/>
                    </a:ext>
                  </a:extLst>
                </a:gridCol>
                <a:gridCol w="3174206">
                  <a:extLst>
                    <a:ext uri="{9D8B030D-6E8A-4147-A177-3AD203B41FA5}">
                      <a16:colId xmlns:a16="http://schemas.microsoft.com/office/drawing/2014/main" val="822520084"/>
                    </a:ext>
                  </a:extLst>
                </a:gridCol>
              </a:tblGrid>
              <a:tr h="2464530">
                <a:tc>
                  <a:txBody>
                    <a:bodyPr/>
                    <a:lstStyle/>
                    <a:p>
                      <a:pPr fontAlgn="t"/>
                      <a:endParaRPr lang="en-US" sz="1800" dirty="0">
                        <a:effectLst/>
                      </a:endParaRPr>
                    </a:p>
                  </a:txBody>
                  <a:tcPr>
                    <a:lnL>
                      <a:noFill/>
                    </a:lnL>
                    <a:lnR>
                      <a:noFill/>
                    </a:lnR>
                    <a:lnT>
                      <a:noFill/>
                    </a:lnT>
                    <a:lnB>
                      <a:noFill/>
                    </a:lnB>
                    <a:solidFill>
                      <a:srgbClr val="FFFFFF"/>
                    </a:solidFill>
                  </a:tcPr>
                </a:tc>
                <a:tc>
                  <a:txBody>
                    <a:bodyPr/>
                    <a:lstStyle/>
                    <a:p>
                      <a:pPr fontAlgn="t"/>
                      <a:r>
                        <a:rPr lang="en-US" sz="1800" dirty="0">
                          <a:effectLst/>
                        </a:rPr>
                        <a:t>Where</a:t>
                      </a:r>
                    </a:p>
                    <a:p>
                      <a:pPr fontAlgn="t">
                        <a:buFont typeface="Arial" panose="020B0604020202020204" pitchFamily="34" charset="0"/>
                        <a:buChar char="•"/>
                      </a:pPr>
                      <a:r>
                        <a:rPr lang="en-US" sz="1800" dirty="0">
                          <a:effectLst/>
                        </a:rPr>
                        <a:t>X² is the chi-square test statistic</a:t>
                      </a:r>
                    </a:p>
                    <a:p>
                      <a:pPr fontAlgn="t">
                        <a:buFont typeface="Arial" panose="020B0604020202020204" pitchFamily="34" charset="0"/>
                        <a:buChar char="•"/>
                      </a:pPr>
                      <a:r>
                        <a:rPr lang="en-US" sz="1800" dirty="0">
                          <a:effectLst/>
                        </a:rPr>
                        <a:t>   is the summation operator (it means “take the sum of”)</a:t>
                      </a:r>
                    </a:p>
                    <a:p>
                      <a:pPr fontAlgn="t">
                        <a:buFont typeface="Arial" panose="020B0604020202020204" pitchFamily="34" charset="0"/>
                        <a:buChar char="•"/>
                      </a:pPr>
                      <a:r>
                        <a:rPr lang="en-US" sz="1800" dirty="0">
                          <a:effectLst/>
                        </a:rPr>
                        <a:t>   is the observed frequency</a:t>
                      </a:r>
                    </a:p>
                    <a:p>
                      <a:pPr fontAlgn="t">
                        <a:buFont typeface="Arial" panose="020B0604020202020204" pitchFamily="34" charset="0"/>
                        <a:buChar char="•"/>
                      </a:pPr>
                      <a:r>
                        <a:rPr lang="en-US" sz="1800" dirty="0">
                          <a:effectLst/>
                        </a:rPr>
                        <a:t>   is the expected frequency</a:t>
                      </a:r>
                    </a:p>
                    <a:p>
                      <a:pPr marL="0" marR="0" lvl="0" indent="0" algn="l" defTabSz="457200" rtl="0" eaLnBrk="1" fontAlgn="t" latinLnBrk="0" hangingPunct="1">
                        <a:lnSpc>
                          <a:spcPct val="100000"/>
                        </a:lnSpc>
                        <a:spcBef>
                          <a:spcPts val="0"/>
                        </a:spcBef>
                        <a:spcAft>
                          <a:spcPts val="0"/>
                        </a:spcAft>
                        <a:buClrTx/>
                        <a:buSzTx/>
                        <a:buFont typeface="Arial" panose="020B0604020202020204" pitchFamily="34" charset="0"/>
                        <a:buNone/>
                        <a:tabLst/>
                        <a:defRPr/>
                      </a:pPr>
                      <a:r>
                        <a:rPr lang="en-US" b="1" dirty="0"/>
                        <a:t>A larger χ² value indicates a greater difference between observed and expected frequencies</a:t>
                      </a:r>
                      <a:r>
                        <a:rPr lang="en-US" dirty="0"/>
                        <a:t>.</a:t>
                      </a:r>
                    </a:p>
                    <a:p>
                      <a:pPr fontAlgn="t">
                        <a:buFont typeface="Arial" panose="020B0604020202020204" pitchFamily="34" charset="0"/>
                        <a:buNone/>
                      </a:pPr>
                      <a:endParaRPr lang="en-US" sz="1800" dirty="0">
                        <a:effectLst/>
                      </a:endParaRPr>
                    </a:p>
                    <a:p>
                      <a:pPr fontAlgn="t">
                        <a:buFont typeface="Arial" panose="020B0604020202020204" pitchFamily="34" charset="0"/>
                        <a:buChar char="•"/>
                      </a:pPr>
                      <a:endParaRPr lang="en-US" sz="1800" dirty="0">
                        <a:effectLst/>
                      </a:endParaRPr>
                    </a:p>
                    <a:p>
                      <a:pPr fontAlgn="t">
                        <a:buFont typeface="Arial" panose="020B0604020202020204" pitchFamily="34" charset="0"/>
                        <a:buChar char="•"/>
                      </a:pPr>
                      <a:endParaRPr lang="en-US" sz="1800" dirty="0">
                        <a:effectLst/>
                      </a:endParaRPr>
                    </a:p>
                  </a:txBody>
                  <a:tcPr>
                    <a:lnL>
                      <a:noFill/>
                    </a:lnL>
                    <a:lnR>
                      <a:noFill/>
                    </a:lnR>
                    <a:lnT>
                      <a:noFill/>
                    </a:lnT>
                    <a:lnB>
                      <a:noFill/>
                    </a:lnB>
                    <a:solidFill>
                      <a:srgbClr val="FFFFFF"/>
                    </a:solidFill>
                  </a:tcPr>
                </a:tc>
                <a:extLst>
                  <a:ext uri="{0D108BD9-81ED-4DB2-BD59-A6C34878D82A}">
                    <a16:rowId xmlns:a16="http://schemas.microsoft.com/office/drawing/2014/main" val="1184118331"/>
                  </a:ext>
                </a:extLst>
              </a:tr>
            </a:tbl>
          </a:graphicData>
        </a:graphic>
      </p:graphicFrame>
      <p:pic>
        <p:nvPicPr>
          <p:cNvPr id="2049" name="Picture 1" descr=" $X^2 = \sum {\frac {(O - E)^2}{E}}$">
            <a:extLst>
              <a:ext uri="{FF2B5EF4-FFF2-40B4-BE49-F238E27FC236}">
                <a16:creationId xmlns:a16="http://schemas.microsoft.com/office/drawing/2014/main" id="{9ABB8CB0-3D1D-417E-922C-72B355D0C0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808" y="3029351"/>
            <a:ext cx="1190625" cy="315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sum$">
            <a:extLst>
              <a:ext uri="{FF2B5EF4-FFF2-40B4-BE49-F238E27FC236}">
                <a16:creationId xmlns:a16="http://schemas.microsoft.com/office/drawing/2014/main" id="{6598CD1E-DD28-47B3-ACFD-DC4D47ADF5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447" y="3572845"/>
            <a:ext cx="171450" cy="221714"/>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O$">
            <a:extLst>
              <a:ext uri="{FF2B5EF4-FFF2-40B4-BE49-F238E27FC236}">
                <a16:creationId xmlns:a16="http://schemas.microsoft.com/office/drawing/2014/main" id="{7DBAC3CE-0840-4192-80F6-4CFFFB0EB2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70591" y="4675682"/>
            <a:ext cx="123825" cy="151699"/>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E$">
            <a:extLst>
              <a:ext uri="{FF2B5EF4-FFF2-40B4-BE49-F238E27FC236}">
                <a16:creationId xmlns:a16="http://schemas.microsoft.com/office/drawing/2014/main" id="{366CDAFC-7072-40B5-BE7E-7FDE7AB952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7447" y="4395918"/>
            <a:ext cx="123825" cy="151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799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72DF1-B9C1-48AE-B061-4412C90C15A7}"/>
              </a:ext>
            </a:extLst>
          </p:cNvPr>
          <p:cNvSpPr>
            <a:spLocks noGrp="1"/>
          </p:cNvSpPr>
          <p:nvPr>
            <p:ph type="title"/>
          </p:nvPr>
        </p:nvSpPr>
        <p:spPr/>
        <p:txBody>
          <a:bodyPr/>
          <a:lstStyle/>
          <a:p>
            <a:r>
              <a:rPr lang="en-US" dirty="0"/>
              <a:t>Assumptions in Chi-Square test</a:t>
            </a:r>
          </a:p>
        </p:txBody>
      </p:sp>
      <p:sp>
        <p:nvSpPr>
          <p:cNvPr id="3" name="Content Placeholder 2">
            <a:extLst>
              <a:ext uri="{FF2B5EF4-FFF2-40B4-BE49-F238E27FC236}">
                <a16:creationId xmlns:a16="http://schemas.microsoft.com/office/drawing/2014/main" id="{4F5E696C-6FC0-4272-9156-F400C489AA42}"/>
              </a:ext>
            </a:extLst>
          </p:cNvPr>
          <p:cNvSpPr>
            <a:spLocks noGrp="1"/>
          </p:cNvSpPr>
          <p:nvPr>
            <p:ph idx="1"/>
          </p:nvPr>
        </p:nvSpPr>
        <p:spPr/>
        <p:txBody>
          <a:bodyPr>
            <a:normAutofit fontScale="92500" lnSpcReduction="10000"/>
          </a:bodyPr>
          <a:lstStyle/>
          <a:p>
            <a:r>
              <a:rPr lang="en-US" b="1" dirty="0"/>
              <a:t>Random selection</a:t>
            </a:r>
            <a:r>
              <a:rPr lang="en-US" dirty="0"/>
              <a:t>: The data must be randomly selected to reduce potential bias. </a:t>
            </a:r>
          </a:p>
          <a:p>
            <a:r>
              <a:rPr lang="en-US" b="1" dirty="0"/>
              <a:t>Nominal or ordinal variables</a:t>
            </a:r>
            <a:r>
              <a:rPr lang="en-US" dirty="0"/>
              <a:t>: The variables being tested must be nominal or ordinal. </a:t>
            </a:r>
          </a:p>
          <a:p>
            <a:r>
              <a:rPr lang="en-US" b="1" dirty="0"/>
              <a:t>Mutually exclusive categories</a:t>
            </a:r>
            <a:r>
              <a:rPr lang="en-US" dirty="0"/>
              <a:t>: The categories must be mutually exclusive, meaning that each individual can only belong to one cell in the contingency table. </a:t>
            </a:r>
          </a:p>
          <a:p>
            <a:r>
              <a:rPr lang="en-US" b="1" dirty="0"/>
              <a:t>Expected frequencies</a:t>
            </a:r>
            <a:r>
              <a:rPr lang="en-US" dirty="0"/>
              <a:t>: The expected frequency in each category must be at least 5 for the chi-square test of independence. For the goodness of fit test, the expected frequency should be at least 1, with no more than 20% of expected frequencies being less than 5. </a:t>
            </a:r>
          </a:p>
          <a:p>
            <a:r>
              <a:rPr lang="en-US" b="1" dirty="0"/>
              <a:t>Independence of observations</a:t>
            </a:r>
            <a:r>
              <a:rPr lang="en-US" dirty="0"/>
              <a:t>: There should be no relationship between any of the cases, or participants. </a:t>
            </a:r>
          </a:p>
        </p:txBody>
      </p:sp>
    </p:spTree>
    <p:extLst>
      <p:ext uri="{BB962C8B-B14F-4D97-AF65-F5344CB8AC3E}">
        <p14:creationId xmlns:p14="http://schemas.microsoft.com/office/powerpoint/2010/main" val="1850622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Variance (</a:t>
            </a:r>
            <a:r>
              <a:rPr dirty="0"/>
              <a:t>ANOVA</a:t>
            </a:r>
            <a:r>
              <a:rPr lang="en-US" dirty="0"/>
              <a:t>)</a:t>
            </a:r>
            <a:endParaRPr dirty="0"/>
          </a:p>
        </p:txBody>
      </p:sp>
      <p:sp>
        <p:nvSpPr>
          <p:cNvPr id="3" name="Content Placeholder 2"/>
          <p:cNvSpPr>
            <a:spLocks noGrp="1"/>
          </p:cNvSpPr>
          <p:nvPr>
            <p:ph idx="1"/>
          </p:nvPr>
        </p:nvSpPr>
        <p:spPr/>
        <p:txBody>
          <a:bodyPr>
            <a:normAutofit fontScale="85000" lnSpcReduction="20000"/>
          </a:bodyPr>
          <a:lstStyle/>
          <a:p>
            <a:endParaRPr dirty="0"/>
          </a:p>
          <a:p>
            <a:r>
              <a:rPr b="1" dirty="0"/>
              <a:t>Definition</a:t>
            </a:r>
            <a:r>
              <a:rPr lang="en-US" b="1" dirty="0"/>
              <a:t>:</a:t>
            </a:r>
            <a:endParaRPr b="1" dirty="0"/>
          </a:p>
          <a:p>
            <a:r>
              <a:rPr dirty="0"/>
              <a:t>ANOVA is used to compare the means of two or more groups to determine if they are significantly different.</a:t>
            </a:r>
            <a:endParaRPr lang="en-US" dirty="0"/>
          </a:p>
          <a:p>
            <a:r>
              <a:rPr dirty="0"/>
              <a:t>Types of ANOVA:</a:t>
            </a:r>
          </a:p>
          <a:p>
            <a:r>
              <a:rPr b="1" dirty="0"/>
              <a:t>One-Way ANOVA</a:t>
            </a:r>
            <a:r>
              <a:rPr lang="en-US" b="1" dirty="0"/>
              <a:t> </a:t>
            </a:r>
            <a:r>
              <a:rPr lang="en-US" dirty="0"/>
              <a:t>is used to compare two means from two independent (unrelated) groups using the F-distribution. The null hypothesis for the test is that the two means are equal. Therefore, a significant result means that the two means are unequal.</a:t>
            </a:r>
          </a:p>
          <a:p>
            <a:r>
              <a:rPr lang="en-US" b="1" dirty="0"/>
              <a:t>Two-Way ANOVA</a:t>
            </a:r>
            <a:r>
              <a:rPr lang="en-US" dirty="0"/>
              <a:t> is an extension of the One Way ANOVA. With a One Way, you have one independent variable affecting a dependent variable. With a Two Way ANOVA, there are two independents. Use a two way ANOVA when you have one measurement variable (i.e. a quantitative variable) and two nominal variables. In other words, if your experiment has a quantitative outcome and you have two categorical explanatory variables, a two way ANOVA is appropriate.</a:t>
            </a:r>
          </a:p>
          <a:p>
            <a:endParaRPr dirty="0"/>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1022</TotalTime>
  <Words>1672</Words>
  <Application>Microsoft Office PowerPoint</Application>
  <PresentationFormat>On-screen Show (4:3)</PresentationFormat>
  <Paragraphs>154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 3</vt:lpstr>
      <vt:lpstr>Facet</vt:lpstr>
      <vt:lpstr>Statistical Tests: Chi-Square Test and ANOVA</vt:lpstr>
      <vt:lpstr>Chi-Square Distribution</vt:lpstr>
      <vt:lpstr>Chi-Square Distribution</vt:lpstr>
      <vt:lpstr>F-Distribution</vt:lpstr>
      <vt:lpstr>Introduction to Statistical Tests</vt:lpstr>
      <vt:lpstr>Chi-Square Test</vt:lpstr>
      <vt:lpstr>Chi-square test statistic</vt:lpstr>
      <vt:lpstr>Assumptions in Chi-Square test</vt:lpstr>
      <vt:lpstr>Analysis Of Variance (ANOVA)</vt:lpstr>
      <vt:lpstr>ANOVA Formula</vt:lpstr>
      <vt:lpstr>Assumptions in ANOVA</vt:lpstr>
      <vt:lpstr>Key Differences Between Chi-Square and ANOVA</vt:lpstr>
      <vt:lpstr>Chi-Square Test for independence in Python </vt:lpstr>
      <vt:lpstr>Chi-Square Test for goodness of fit in Python </vt:lpstr>
      <vt:lpstr>One-Way ANOVA in Python</vt:lpstr>
      <vt:lpstr>Two-Way ANOVA in Python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Tests: Chi-Square Test and ANOVA</dc:title>
  <dc:subject/>
  <dc:creator/>
  <cp:keywords/>
  <dc:description>generated using python-pptx</dc:description>
  <cp:lastModifiedBy>sam amah</cp:lastModifiedBy>
  <cp:revision>18</cp:revision>
  <dcterms:created xsi:type="dcterms:W3CDTF">2013-01-27T09:14:16Z</dcterms:created>
  <dcterms:modified xsi:type="dcterms:W3CDTF">2024-12-18T07:28:11Z</dcterms:modified>
  <cp:category/>
</cp:coreProperties>
</file>