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1BA80-4696-48EA-A2D9-675D376F7DF9}" v="1551" dt="2025-03-29T15:12:55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54248-5BC1-45FF-817E-CC343BDADA5E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7881B5-9A77-4B65-907A-4DC68DE4BA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Financial institutions receive thousands of customer complaints daily.</a:t>
          </a:r>
        </a:p>
      </dgm:t>
    </dgm:pt>
    <dgm:pt modelId="{3324588D-58A8-432E-910B-81E694B751EE}" type="parTrans" cxnId="{3930138E-6D77-46E4-87CB-347221D7A04A}">
      <dgm:prSet/>
      <dgm:spPr/>
      <dgm:t>
        <a:bodyPr/>
        <a:lstStyle/>
        <a:p>
          <a:endParaRPr lang="en-US"/>
        </a:p>
      </dgm:t>
    </dgm:pt>
    <dgm:pt modelId="{75466A4F-EAB4-4EAD-B6DD-C49F8E81933E}" type="sibTrans" cxnId="{3930138E-6D77-46E4-87CB-347221D7A0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C6D8D3-36C2-41CD-86FE-303742F5D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complaint classification is slow and inefficient.</a:t>
          </a:r>
        </a:p>
      </dgm:t>
    </dgm:pt>
    <dgm:pt modelId="{0B2682DD-A16C-4C04-9883-2BEFD7BF1504}" type="parTrans" cxnId="{146C9B6E-94E0-408C-B070-84FC86D6E7B1}">
      <dgm:prSet/>
      <dgm:spPr/>
      <dgm:t>
        <a:bodyPr/>
        <a:lstStyle/>
        <a:p>
          <a:endParaRPr lang="en-US"/>
        </a:p>
      </dgm:t>
    </dgm:pt>
    <dgm:pt modelId="{16C65789-26F9-428F-BD38-CBA049C581FB}" type="sibTrans" cxnId="{146C9B6E-94E0-408C-B070-84FC86D6E7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B39533-A6B0-491B-B778-055A93B360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Objective</a:t>
          </a:r>
          <a:r>
            <a:rPr lang="en-US" b="1"/>
            <a:t>:</a:t>
          </a:r>
          <a:r>
            <a:rPr lang="en-US"/>
            <a:t> Automate complaint categorization using NLP &amp; ML.</a:t>
          </a:r>
          <a:endParaRPr lang="en-US" b="0">
            <a:latin typeface="Neue Haas Grotesk Text Pro"/>
          </a:endParaRPr>
        </a:p>
      </dgm:t>
    </dgm:pt>
    <dgm:pt modelId="{1B3CF51D-D969-4781-BC0F-57BE7004F08A}" type="parTrans" cxnId="{7471F673-AE51-4180-9DD4-867D66F5A51C}">
      <dgm:prSet/>
      <dgm:spPr/>
      <dgm:t>
        <a:bodyPr/>
        <a:lstStyle/>
        <a:p>
          <a:endParaRPr lang="en-US"/>
        </a:p>
      </dgm:t>
    </dgm:pt>
    <dgm:pt modelId="{E0EF9CEF-5C0F-4FB5-B4EC-4BC6E7C60257}" type="sibTrans" cxnId="{7471F673-AE51-4180-9DD4-867D66F5A51C}">
      <dgm:prSet/>
      <dgm:spPr/>
      <dgm:t>
        <a:bodyPr/>
        <a:lstStyle/>
        <a:p>
          <a:endParaRPr lang="en-US"/>
        </a:p>
      </dgm:t>
    </dgm:pt>
    <dgm:pt modelId="{EAAED426-4668-4BD9-8F80-EA1420CD460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Customer complaints are submitted as unstructured text, requiring automation for faster processing.</a:t>
          </a:r>
          <a:endParaRPr lang="en-US" b="0">
            <a:latin typeface="Neue Haas Grotesk Text Pro"/>
          </a:endParaRPr>
        </a:p>
      </dgm:t>
    </dgm:pt>
    <dgm:pt modelId="{839ADABA-1735-4A91-B26A-E6B6D4B2CB5D}" type="parTrans" cxnId="{F2254BEA-6F25-4128-B8D5-FEEA5E855266}">
      <dgm:prSet/>
      <dgm:spPr/>
    </dgm:pt>
    <dgm:pt modelId="{31575612-A648-450D-8D74-999D24264A79}" type="sibTrans" cxnId="{F2254BEA-6F25-4128-B8D5-FEEA5E8552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1000D1-E161-40CA-B654-46F34C2EEDB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Solution:</a:t>
          </a:r>
          <a:r>
            <a:rPr lang="en-US" b="0"/>
            <a:t> Implement </a:t>
          </a:r>
          <a:r>
            <a:rPr lang="en-US" b="1"/>
            <a:t>Natural Language Processing (NLP)</a:t>
          </a:r>
          <a:r>
            <a:rPr lang="en-US" b="0"/>
            <a:t> to classify complaints automatically.</a:t>
          </a:r>
          <a:endParaRPr lang="en-US" b="0">
            <a:latin typeface="Neue Haas Grotesk Text Pro"/>
          </a:endParaRPr>
        </a:p>
      </dgm:t>
    </dgm:pt>
    <dgm:pt modelId="{1A1F0E6A-7782-4BB6-B2D5-88A6953C3A89}" type="parTrans" cxnId="{18F11984-8BB6-4C9C-83A4-4DFFDBA52B7C}">
      <dgm:prSet/>
      <dgm:spPr/>
    </dgm:pt>
    <dgm:pt modelId="{D70FC460-AA93-45AF-BBD5-7B6542130DFA}" type="sibTrans" cxnId="{18F11984-8BB6-4C9C-83A4-4DFFDBA52B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987D17-2842-4D89-8178-84523E1BF255}" type="pres">
      <dgm:prSet presAssocID="{3E854248-5BC1-45FF-817E-CC343BDADA5E}" presName="root" presStyleCnt="0">
        <dgm:presLayoutVars>
          <dgm:dir/>
          <dgm:resizeHandles val="exact"/>
        </dgm:presLayoutVars>
      </dgm:prSet>
      <dgm:spPr/>
    </dgm:pt>
    <dgm:pt modelId="{580270DA-8A8D-42CD-967E-2FE46655E3CA}" type="pres">
      <dgm:prSet presAssocID="{3E854248-5BC1-45FF-817E-CC343BDADA5E}" presName="container" presStyleCnt="0">
        <dgm:presLayoutVars>
          <dgm:dir/>
          <dgm:resizeHandles val="exact"/>
        </dgm:presLayoutVars>
      </dgm:prSet>
      <dgm:spPr/>
    </dgm:pt>
    <dgm:pt modelId="{3A5D77AB-F214-4E3B-8B22-01F3770B0410}" type="pres">
      <dgm:prSet presAssocID="{157881B5-9A77-4B65-907A-4DC68DE4BA87}" presName="compNode" presStyleCnt="0"/>
      <dgm:spPr/>
    </dgm:pt>
    <dgm:pt modelId="{A5DB87E2-AA0F-4BF8-A205-00E8EA8712C5}" type="pres">
      <dgm:prSet presAssocID="{157881B5-9A77-4B65-907A-4DC68DE4BA87}" presName="iconBgRect" presStyleLbl="bgShp" presStyleIdx="0" presStyleCnt="5"/>
      <dgm:spPr/>
    </dgm:pt>
    <dgm:pt modelId="{2DA1C46E-2CCA-4F92-AF0F-832375A6BAFD}" type="pres">
      <dgm:prSet presAssocID="{157881B5-9A77-4B65-907A-4DC68DE4BA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746728C-DCFE-4966-AB8B-768028E39353}" type="pres">
      <dgm:prSet presAssocID="{157881B5-9A77-4B65-907A-4DC68DE4BA87}" presName="spaceRect" presStyleCnt="0"/>
      <dgm:spPr/>
    </dgm:pt>
    <dgm:pt modelId="{241995B3-7FD3-483F-8DAF-73CFB1E38CE5}" type="pres">
      <dgm:prSet presAssocID="{157881B5-9A77-4B65-907A-4DC68DE4BA87}" presName="textRect" presStyleLbl="revTx" presStyleIdx="0" presStyleCnt="5">
        <dgm:presLayoutVars>
          <dgm:chMax val="1"/>
          <dgm:chPref val="1"/>
        </dgm:presLayoutVars>
      </dgm:prSet>
      <dgm:spPr/>
    </dgm:pt>
    <dgm:pt modelId="{E2AD6D52-6D23-4E05-9720-C41C5D457988}" type="pres">
      <dgm:prSet presAssocID="{75466A4F-EAB4-4EAD-B6DD-C49F8E81933E}" presName="sibTrans" presStyleLbl="sibTrans2D1" presStyleIdx="0" presStyleCnt="0"/>
      <dgm:spPr/>
    </dgm:pt>
    <dgm:pt modelId="{2998FF5A-0DD0-4BC3-91E0-8B9E0064F0E6}" type="pres">
      <dgm:prSet presAssocID="{42C6D8D3-36C2-41CD-86FE-303742F5DAE6}" presName="compNode" presStyleCnt="0"/>
      <dgm:spPr/>
    </dgm:pt>
    <dgm:pt modelId="{79429143-7A8B-436F-B050-47F7E4CFDD2B}" type="pres">
      <dgm:prSet presAssocID="{42C6D8D3-36C2-41CD-86FE-303742F5DAE6}" presName="iconBgRect" presStyleLbl="bgShp" presStyleIdx="1" presStyleCnt="5"/>
      <dgm:spPr/>
    </dgm:pt>
    <dgm:pt modelId="{3BAF957C-AEB2-404B-BE25-261CB29EA8B7}" type="pres">
      <dgm:prSet presAssocID="{42C6D8D3-36C2-41CD-86FE-303742F5DA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9F9F2E0-D88D-47B4-AD80-9BC99015D66C}" type="pres">
      <dgm:prSet presAssocID="{42C6D8D3-36C2-41CD-86FE-303742F5DAE6}" presName="spaceRect" presStyleCnt="0"/>
      <dgm:spPr/>
    </dgm:pt>
    <dgm:pt modelId="{3C465EC6-1889-4183-8F29-6AE0592E4CC0}" type="pres">
      <dgm:prSet presAssocID="{42C6D8D3-36C2-41CD-86FE-303742F5DAE6}" presName="textRect" presStyleLbl="revTx" presStyleIdx="1" presStyleCnt="5">
        <dgm:presLayoutVars>
          <dgm:chMax val="1"/>
          <dgm:chPref val="1"/>
        </dgm:presLayoutVars>
      </dgm:prSet>
      <dgm:spPr/>
    </dgm:pt>
    <dgm:pt modelId="{546353F4-3DBC-41B7-8A7E-67A06B0CF4CD}" type="pres">
      <dgm:prSet presAssocID="{16C65789-26F9-428F-BD38-CBA049C581FB}" presName="sibTrans" presStyleLbl="sibTrans2D1" presStyleIdx="0" presStyleCnt="0"/>
      <dgm:spPr/>
    </dgm:pt>
    <dgm:pt modelId="{84973CE8-DD5B-4DA6-A87F-BE07D9BD59F4}" type="pres">
      <dgm:prSet presAssocID="{EAAED426-4668-4BD9-8F80-EA1420CD4600}" presName="compNode" presStyleCnt="0"/>
      <dgm:spPr/>
    </dgm:pt>
    <dgm:pt modelId="{8A463026-9B28-439B-8F51-80DA6C7BF0BB}" type="pres">
      <dgm:prSet presAssocID="{EAAED426-4668-4BD9-8F80-EA1420CD4600}" presName="iconBgRect" presStyleLbl="bgShp" presStyleIdx="2" presStyleCnt="5"/>
      <dgm:spPr/>
    </dgm:pt>
    <dgm:pt modelId="{980943F9-4F49-467F-9CB9-8156884F7327}" type="pres">
      <dgm:prSet presAssocID="{EAAED426-4668-4BD9-8F80-EA1420CD46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B4376D-227A-4230-AADA-F345C475CFF5}" type="pres">
      <dgm:prSet presAssocID="{EAAED426-4668-4BD9-8F80-EA1420CD4600}" presName="spaceRect" presStyleCnt="0"/>
      <dgm:spPr/>
    </dgm:pt>
    <dgm:pt modelId="{79CFB2A7-75C7-4416-A64E-E3E39CFB8210}" type="pres">
      <dgm:prSet presAssocID="{EAAED426-4668-4BD9-8F80-EA1420CD4600}" presName="textRect" presStyleLbl="revTx" presStyleIdx="2" presStyleCnt="5">
        <dgm:presLayoutVars>
          <dgm:chMax val="1"/>
          <dgm:chPref val="1"/>
        </dgm:presLayoutVars>
      </dgm:prSet>
      <dgm:spPr/>
    </dgm:pt>
    <dgm:pt modelId="{DD9DF8E3-00D4-4749-8527-E482CB138F5E}" type="pres">
      <dgm:prSet presAssocID="{31575612-A648-450D-8D74-999D24264A79}" presName="sibTrans" presStyleLbl="sibTrans2D1" presStyleIdx="0" presStyleCnt="0"/>
      <dgm:spPr/>
    </dgm:pt>
    <dgm:pt modelId="{F1303ABD-BBDA-416E-8D13-56D0CA060DFA}" type="pres">
      <dgm:prSet presAssocID="{9F1000D1-E161-40CA-B654-46F34C2EEDB3}" presName="compNode" presStyleCnt="0"/>
      <dgm:spPr/>
    </dgm:pt>
    <dgm:pt modelId="{86E0BF54-E993-4B49-B673-868B17E45A52}" type="pres">
      <dgm:prSet presAssocID="{9F1000D1-E161-40CA-B654-46F34C2EEDB3}" presName="iconBgRect" presStyleLbl="bgShp" presStyleIdx="3" presStyleCnt="5"/>
      <dgm:spPr/>
    </dgm:pt>
    <dgm:pt modelId="{CBCDF1AB-AA52-4E09-8E50-4AF65ECADEDB}" type="pres">
      <dgm:prSet presAssocID="{9F1000D1-E161-40CA-B654-46F34C2EED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87EDFD4-619E-44FE-BBFB-4C4D04A122B8}" type="pres">
      <dgm:prSet presAssocID="{9F1000D1-E161-40CA-B654-46F34C2EEDB3}" presName="spaceRect" presStyleCnt="0"/>
      <dgm:spPr/>
    </dgm:pt>
    <dgm:pt modelId="{AA063855-69F6-4DBE-BDBF-636CEEED3296}" type="pres">
      <dgm:prSet presAssocID="{9F1000D1-E161-40CA-B654-46F34C2EEDB3}" presName="textRect" presStyleLbl="revTx" presStyleIdx="3" presStyleCnt="5">
        <dgm:presLayoutVars>
          <dgm:chMax val="1"/>
          <dgm:chPref val="1"/>
        </dgm:presLayoutVars>
      </dgm:prSet>
      <dgm:spPr/>
    </dgm:pt>
    <dgm:pt modelId="{A1D56ACF-FB5B-475C-AD2D-70501784BC14}" type="pres">
      <dgm:prSet presAssocID="{D70FC460-AA93-45AF-BBD5-7B6542130DFA}" presName="sibTrans" presStyleLbl="sibTrans2D1" presStyleIdx="0" presStyleCnt="0"/>
      <dgm:spPr/>
    </dgm:pt>
    <dgm:pt modelId="{9347C210-CAB1-4142-851F-9B89ECC251D2}" type="pres">
      <dgm:prSet presAssocID="{8BB39533-A6B0-491B-B778-055A93B360FD}" presName="compNode" presStyleCnt="0"/>
      <dgm:spPr/>
    </dgm:pt>
    <dgm:pt modelId="{D9DA5D0D-ACDE-418B-A2E8-BF11618ED9B1}" type="pres">
      <dgm:prSet presAssocID="{8BB39533-A6B0-491B-B778-055A93B360FD}" presName="iconBgRect" presStyleLbl="bgShp" presStyleIdx="4" presStyleCnt="5"/>
      <dgm:spPr/>
    </dgm:pt>
    <dgm:pt modelId="{23C927C7-0469-4DB5-9334-3527810985C9}" type="pres">
      <dgm:prSet presAssocID="{8BB39533-A6B0-491B-B778-055A93B360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9600A8E-BFF0-4E64-9D7D-2BA6BC67433F}" type="pres">
      <dgm:prSet presAssocID="{8BB39533-A6B0-491B-B778-055A93B360FD}" presName="spaceRect" presStyleCnt="0"/>
      <dgm:spPr/>
    </dgm:pt>
    <dgm:pt modelId="{B08E6714-903D-455A-B47C-E96CFC838EA7}" type="pres">
      <dgm:prSet presAssocID="{8BB39533-A6B0-491B-B778-055A93B360F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F2F5309-05BD-4A62-9ADA-E5051058474B}" type="presOf" srcId="{31575612-A648-450D-8D74-999D24264A79}" destId="{DD9DF8E3-00D4-4749-8527-E482CB138F5E}" srcOrd="0" destOrd="0" presId="urn:microsoft.com/office/officeart/2018/2/layout/IconCircleList"/>
    <dgm:cxn modelId="{13587821-BC4A-4648-8040-6718E3DC7850}" type="presOf" srcId="{157881B5-9A77-4B65-907A-4DC68DE4BA87}" destId="{241995B3-7FD3-483F-8DAF-73CFB1E38CE5}" srcOrd="0" destOrd="0" presId="urn:microsoft.com/office/officeart/2018/2/layout/IconCircleList"/>
    <dgm:cxn modelId="{3C40AC2C-4E68-48D5-8EF7-DB6D80C8C3FB}" type="presOf" srcId="{EAAED426-4668-4BD9-8F80-EA1420CD4600}" destId="{79CFB2A7-75C7-4416-A64E-E3E39CFB8210}" srcOrd="0" destOrd="0" presId="urn:microsoft.com/office/officeart/2018/2/layout/IconCircleList"/>
    <dgm:cxn modelId="{7F206534-BFDB-4A02-8057-8C1F8E4E94D5}" type="presOf" srcId="{3E854248-5BC1-45FF-817E-CC343BDADA5E}" destId="{E1987D17-2842-4D89-8178-84523E1BF255}" srcOrd="0" destOrd="0" presId="urn:microsoft.com/office/officeart/2018/2/layout/IconCircleList"/>
    <dgm:cxn modelId="{62ACF65C-ADAF-434B-8312-63721DD7C61B}" type="presOf" srcId="{D70FC460-AA93-45AF-BBD5-7B6542130DFA}" destId="{A1D56ACF-FB5B-475C-AD2D-70501784BC14}" srcOrd="0" destOrd="0" presId="urn:microsoft.com/office/officeart/2018/2/layout/IconCircleList"/>
    <dgm:cxn modelId="{06343941-582A-4516-9A94-9B674F94089F}" type="presOf" srcId="{9F1000D1-E161-40CA-B654-46F34C2EEDB3}" destId="{AA063855-69F6-4DBE-BDBF-636CEEED3296}" srcOrd="0" destOrd="0" presId="urn:microsoft.com/office/officeart/2018/2/layout/IconCircleList"/>
    <dgm:cxn modelId="{7B796C4D-4A8B-4B90-83DE-093505EC8CCA}" type="presOf" srcId="{42C6D8D3-36C2-41CD-86FE-303742F5DAE6}" destId="{3C465EC6-1889-4183-8F29-6AE0592E4CC0}" srcOrd="0" destOrd="0" presId="urn:microsoft.com/office/officeart/2018/2/layout/IconCircleList"/>
    <dgm:cxn modelId="{146C9B6E-94E0-408C-B070-84FC86D6E7B1}" srcId="{3E854248-5BC1-45FF-817E-CC343BDADA5E}" destId="{42C6D8D3-36C2-41CD-86FE-303742F5DAE6}" srcOrd="1" destOrd="0" parTransId="{0B2682DD-A16C-4C04-9883-2BEFD7BF1504}" sibTransId="{16C65789-26F9-428F-BD38-CBA049C581FB}"/>
    <dgm:cxn modelId="{7471F673-AE51-4180-9DD4-867D66F5A51C}" srcId="{3E854248-5BC1-45FF-817E-CC343BDADA5E}" destId="{8BB39533-A6B0-491B-B778-055A93B360FD}" srcOrd="4" destOrd="0" parTransId="{1B3CF51D-D969-4781-BC0F-57BE7004F08A}" sibTransId="{E0EF9CEF-5C0F-4FB5-B4EC-4BC6E7C60257}"/>
    <dgm:cxn modelId="{18F11984-8BB6-4C9C-83A4-4DFFDBA52B7C}" srcId="{3E854248-5BC1-45FF-817E-CC343BDADA5E}" destId="{9F1000D1-E161-40CA-B654-46F34C2EEDB3}" srcOrd="3" destOrd="0" parTransId="{1A1F0E6A-7782-4BB6-B2D5-88A6953C3A89}" sibTransId="{D70FC460-AA93-45AF-BBD5-7B6542130DFA}"/>
    <dgm:cxn modelId="{3930138E-6D77-46E4-87CB-347221D7A04A}" srcId="{3E854248-5BC1-45FF-817E-CC343BDADA5E}" destId="{157881B5-9A77-4B65-907A-4DC68DE4BA87}" srcOrd="0" destOrd="0" parTransId="{3324588D-58A8-432E-910B-81E694B751EE}" sibTransId="{75466A4F-EAB4-4EAD-B6DD-C49F8E81933E}"/>
    <dgm:cxn modelId="{CB297DA9-6E3A-4DF2-9ADA-267669308C55}" type="presOf" srcId="{75466A4F-EAB4-4EAD-B6DD-C49F8E81933E}" destId="{E2AD6D52-6D23-4E05-9720-C41C5D457988}" srcOrd="0" destOrd="0" presId="urn:microsoft.com/office/officeart/2018/2/layout/IconCircleList"/>
    <dgm:cxn modelId="{B675AFAB-ACE8-4457-8049-BC27C157F952}" type="presOf" srcId="{8BB39533-A6B0-491B-B778-055A93B360FD}" destId="{B08E6714-903D-455A-B47C-E96CFC838EA7}" srcOrd="0" destOrd="0" presId="urn:microsoft.com/office/officeart/2018/2/layout/IconCircleList"/>
    <dgm:cxn modelId="{D49A32DF-98F9-42C7-9FD9-58C359267646}" type="presOf" srcId="{16C65789-26F9-428F-BD38-CBA049C581FB}" destId="{546353F4-3DBC-41B7-8A7E-67A06B0CF4CD}" srcOrd="0" destOrd="0" presId="urn:microsoft.com/office/officeart/2018/2/layout/IconCircleList"/>
    <dgm:cxn modelId="{F2254BEA-6F25-4128-B8D5-FEEA5E855266}" srcId="{3E854248-5BC1-45FF-817E-CC343BDADA5E}" destId="{EAAED426-4668-4BD9-8F80-EA1420CD4600}" srcOrd="2" destOrd="0" parTransId="{839ADABA-1735-4A91-B26A-E6B6D4B2CB5D}" sibTransId="{31575612-A648-450D-8D74-999D24264A79}"/>
    <dgm:cxn modelId="{EE9B300F-DA4E-4705-9D28-C1076E7C2344}" type="presParOf" srcId="{E1987D17-2842-4D89-8178-84523E1BF255}" destId="{580270DA-8A8D-42CD-967E-2FE46655E3CA}" srcOrd="0" destOrd="0" presId="urn:microsoft.com/office/officeart/2018/2/layout/IconCircleList"/>
    <dgm:cxn modelId="{79B2557D-2F78-4710-8C09-77B41D6586BC}" type="presParOf" srcId="{580270DA-8A8D-42CD-967E-2FE46655E3CA}" destId="{3A5D77AB-F214-4E3B-8B22-01F3770B0410}" srcOrd="0" destOrd="0" presId="urn:microsoft.com/office/officeart/2018/2/layout/IconCircleList"/>
    <dgm:cxn modelId="{0B715FF5-21EF-4B33-9D47-FC9F40928DBC}" type="presParOf" srcId="{3A5D77AB-F214-4E3B-8B22-01F3770B0410}" destId="{A5DB87E2-AA0F-4BF8-A205-00E8EA8712C5}" srcOrd="0" destOrd="0" presId="urn:microsoft.com/office/officeart/2018/2/layout/IconCircleList"/>
    <dgm:cxn modelId="{2903668D-3AB8-4D17-B6B2-20F212652595}" type="presParOf" srcId="{3A5D77AB-F214-4E3B-8B22-01F3770B0410}" destId="{2DA1C46E-2CCA-4F92-AF0F-832375A6BAFD}" srcOrd="1" destOrd="0" presId="urn:microsoft.com/office/officeart/2018/2/layout/IconCircleList"/>
    <dgm:cxn modelId="{80E5C5F0-5C36-4405-98D3-D088EB2FAD4A}" type="presParOf" srcId="{3A5D77AB-F214-4E3B-8B22-01F3770B0410}" destId="{9746728C-DCFE-4966-AB8B-768028E39353}" srcOrd="2" destOrd="0" presId="urn:microsoft.com/office/officeart/2018/2/layout/IconCircleList"/>
    <dgm:cxn modelId="{FC37678A-4760-4565-8DCE-7D51A267A4EE}" type="presParOf" srcId="{3A5D77AB-F214-4E3B-8B22-01F3770B0410}" destId="{241995B3-7FD3-483F-8DAF-73CFB1E38CE5}" srcOrd="3" destOrd="0" presId="urn:microsoft.com/office/officeart/2018/2/layout/IconCircleList"/>
    <dgm:cxn modelId="{46BE907C-A3CE-4CE4-B583-79AC96053374}" type="presParOf" srcId="{580270DA-8A8D-42CD-967E-2FE46655E3CA}" destId="{E2AD6D52-6D23-4E05-9720-C41C5D457988}" srcOrd="1" destOrd="0" presId="urn:microsoft.com/office/officeart/2018/2/layout/IconCircleList"/>
    <dgm:cxn modelId="{625AC766-BE3A-4394-B4E4-DF8CA34B3435}" type="presParOf" srcId="{580270DA-8A8D-42CD-967E-2FE46655E3CA}" destId="{2998FF5A-0DD0-4BC3-91E0-8B9E0064F0E6}" srcOrd="2" destOrd="0" presId="urn:microsoft.com/office/officeart/2018/2/layout/IconCircleList"/>
    <dgm:cxn modelId="{FC673415-D17D-4E63-9025-E683842A8DFA}" type="presParOf" srcId="{2998FF5A-0DD0-4BC3-91E0-8B9E0064F0E6}" destId="{79429143-7A8B-436F-B050-47F7E4CFDD2B}" srcOrd="0" destOrd="0" presId="urn:microsoft.com/office/officeart/2018/2/layout/IconCircleList"/>
    <dgm:cxn modelId="{68AFE28F-D66A-445C-8EDB-601615E08B90}" type="presParOf" srcId="{2998FF5A-0DD0-4BC3-91E0-8B9E0064F0E6}" destId="{3BAF957C-AEB2-404B-BE25-261CB29EA8B7}" srcOrd="1" destOrd="0" presId="urn:microsoft.com/office/officeart/2018/2/layout/IconCircleList"/>
    <dgm:cxn modelId="{4CB26360-DFF9-4B2F-A51B-8A9F757E7BE7}" type="presParOf" srcId="{2998FF5A-0DD0-4BC3-91E0-8B9E0064F0E6}" destId="{E9F9F2E0-D88D-47B4-AD80-9BC99015D66C}" srcOrd="2" destOrd="0" presId="urn:microsoft.com/office/officeart/2018/2/layout/IconCircleList"/>
    <dgm:cxn modelId="{8DF3ACDF-7F9D-4390-A475-3F6B01DEFB7E}" type="presParOf" srcId="{2998FF5A-0DD0-4BC3-91E0-8B9E0064F0E6}" destId="{3C465EC6-1889-4183-8F29-6AE0592E4CC0}" srcOrd="3" destOrd="0" presId="urn:microsoft.com/office/officeart/2018/2/layout/IconCircleList"/>
    <dgm:cxn modelId="{FB66448B-C865-4009-B913-571A5F2B1E97}" type="presParOf" srcId="{580270DA-8A8D-42CD-967E-2FE46655E3CA}" destId="{546353F4-3DBC-41B7-8A7E-67A06B0CF4CD}" srcOrd="3" destOrd="0" presId="urn:microsoft.com/office/officeart/2018/2/layout/IconCircleList"/>
    <dgm:cxn modelId="{2CC59BA8-9656-4EAA-9181-98F4B101870C}" type="presParOf" srcId="{580270DA-8A8D-42CD-967E-2FE46655E3CA}" destId="{84973CE8-DD5B-4DA6-A87F-BE07D9BD59F4}" srcOrd="4" destOrd="0" presId="urn:microsoft.com/office/officeart/2018/2/layout/IconCircleList"/>
    <dgm:cxn modelId="{BA589982-6F33-4BE5-9134-92F36FEADC97}" type="presParOf" srcId="{84973CE8-DD5B-4DA6-A87F-BE07D9BD59F4}" destId="{8A463026-9B28-439B-8F51-80DA6C7BF0BB}" srcOrd="0" destOrd="0" presId="urn:microsoft.com/office/officeart/2018/2/layout/IconCircleList"/>
    <dgm:cxn modelId="{01EED95A-E25D-41ED-96F8-7B554384A649}" type="presParOf" srcId="{84973CE8-DD5B-4DA6-A87F-BE07D9BD59F4}" destId="{980943F9-4F49-467F-9CB9-8156884F7327}" srcOrd="1" destOrd="0" presId="urn:microsoft.com/office/officeart/2018/2/layout/IconCircleList"/>
    <dgm:cxn modelId="{B836384D-97A6-48CA-8B6C-876559A751A5}" type="presParOf" srcId="{84973CE8-DD5B-4DA6-A87F-BE07D9BD59F4}" destId="{A1B4376D-227A-4230-AADA-F345C475CFF5}" srcOrd="2" destOrd="0" presId="urn:microsoft.com/office/officeart/2018/2/layout/IconCircleList"/>
    <dgm:cxn modelId="{839F7062-B297-4D83-B775-C52972740AF9}" type="presParOf" srcId="{84973CE8-DD5B-4DA6-A87F-BE07D9BD59F4}" destId="{79CFB2A7-75C7-4416-A64E-E3E39CFB8210}" srcOrd="3" destOrd="0" presId="urn:microsoft.com/office/officeart/2018/2/layout/IconCircleList"/>
    <dgm:cxn modelId="{D77F4E69-A89C-4D6C-B690-DEFD0504DD57}" type="presParOf" srcId="{580270DA-8A8D-42CD-967E-2FE46655E3CA}" destId="{DD9DF8E3-00D4-4749-8527-E482CB138F5E}" srcOrd="5" destOrd="0" presId="urn:microsoft.com/office/officeart/2018/2/layout/IconCircleList"/>
    <dgm:cxn modelId="{8DFCE906-FF5D-40C2-9DCA-2BCEE0AD7FCF}" type="presParOf" srcId="{580270DA-8A8D-42CD-967E-2FE46655E3CA}" destId="{F1303ABD-BBDA-416E-8D13-56D0CA060DFA}" srcOrd="6" destOrd="0" presId="urn:microsoft.com/office/officeart/2018/2/layout/IconCircleList"/>
    <dgm:cxn modelId="{EAEDA021-C71C-4A1E-A241-F8A36D6AE73F}" type="presParOf" srcId="{F1303ABD-BBDA-416E-8D13-56D0CA060DFA}" destId="{86E0BF54-E993-4B49-B673-868B17E45A52}" srcOrd="0" destOrd="0" presId="urn:microsoft.com/office/officeart/2018/2/layout/IconCircleList"/>
    <dgm:cxn modelId="{DD3A2F9A-3963-4F8F-9AED-5A3E6C14248E}" type="presParOf" srcId="{F1303ABD-BBDA-416E-8D13-56D0CA060DFA}" destId="{CBCDF1AB-AA52-4E09-8E50-4AF65ECADEDB}" srcOrd="1" destOrd="0" presId="urn:microsoft.com/office/officeart/2018/2/layout/IconCircleList"/>
    <dgm:cxn modelId="{BED336B3-924A-444D-AB31-5D01311FDC17}" type="presParOf" srcId="{F1303ABD-BBDA-416E-8D13-56D0CA060DFA}" destId="{087EDFD4-619E-44FE-BBFB-4C4D04A122B8}" srcOrd="2" destOrd="0" presId="urn:microsoft.com/office/officeart/2018/2/layout/IconCircleList"/>
    <dgm:cxn modelId="{59839B48-4BF0-4D96-98F6-C34ABDB204F2}" type="presParOf" srcId="{F1303ABD-BBDA-416E-8D13-56D0CA060DFA}" destId="{AA063855-69F6-4DBE-BDBF-636CEEED3296}" srcOrd="3" destOrd="0" presId="urn:microsoft.com/office/officeart/2018/2/layout/IconCircleList"/>
    <dgm:cxn modelId="{9004CA9E-472F-4BEE-B626-0E231D6C279E}" type="presParOf" srcId="{580270DA-8A8D-42CD-967E-2FE46655E3CA}" destId="{A1D56ACF-FB5B-475C-AD2D-70501784BC14}" srcOrd="7" destOrd="0" presId="urn:microsoft.com/office/officeart/2018/2/layout/IconCircleList"/>
    <dgm:cxn modelId="{550A1BB7-3497-4617-8C78-A880A3FC196B}" type="presParOf" srcId="{580270DA-8A8D-42CD-967E-2FE46655E3CA}" destId="{9347C210-CAB1-4142-851F-9B89ECC251D2}" srcOrd="8" destOrd="0" presId="urn:microsoft.com/office/officeart/2018/2/layout/IconCircleList"/>
    <dgm:cxn modelId="{DA308102-DDAE-4C16-8927-DA4D61ED514E}" type="presParOf" srcId="{9347C210-CAB1-4142-851F-9B89ECC251D2}" destId="{D9DA5D0D-ACDE-418B-A2E8-BF11618ED9B1}" srcOrd="0" destOrd="0" presId="urn:microsoft.com/office/officeart/2018/2/layout/IconCircleList"/>
    <dgm:cxn modelId="{9B24EC65-8BD1-4037-BE17-C25542564315}" type="presParOf" srcId="{9347C210-CAB1-4142-851F-9B89ECC251D2}" destId="{23C927C7-0469-4DB5-9334-3527810985C9}" srcOrd="1" destOrd="0" presId="urn:microsoft.com/office/officeart/2018/2/layout/IconCircleList"/>
    <dgm:cxn modelId="{7377B703-BF82-4452-AF9A-2DAB090BC1D1}" type="presParOf" srcId="{9347C210-CAB1-4142-851F-9B89ECC251D2}" destId="{79600A8E-BFF0-4E64-9D7D-2BA6BC67433F}" srcOrd="2" destOrd="0" presId="urn:microsoft.com/office/officeart/2018/2/layout/IconCircleList"/>
    <dgm:cxn modelId="{07AD8BE2-3B5B-49B5-9FF1-0E58B627D507}" type="presParOf" srcId="{9347C210-CAB1-4142-851F-9B89ECC251D2}" destId="{B08E6714-903D-455A-B47C-E96CFC838EA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064571-DA3E-4832-BE70-98C5AC541F3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C845AA-88A0-46D9-9860-C5C3B423F5CE}">
      <dgm:prSet/>
      <dgm:spPr/>
      <dgm:t>
        <a:bodyPr/>
        <a:lstStyle/>
        <a:p>
          <a:r>
            <a:rPr lang="en-US" dirty="0"/>
            <a:t>Mortgage-related complaints are the highest, exceeding 20,000 cases.</a:t>
          </a:r>
        </a:p>
      </dgm:t>
    </dgm:pt>
    <dgm:pt modelId="{9789B0F5-8239-4CD5-B3AF-0C1B1C0173DA}" type="parTrans" cxnId="{0D9E92FF-BCDF-433D-B454-40836A649D83}">
      <dgm:prSet/>
      <dgm:spPr/>
      <dgm:t>
        <a:bodyPr/>
        <a:lstStyle/>
        <a:p>
          <a:endParaRPr lang="en-US"/>
        </a:p>
      </dgm:t>
    </dgm:pt>
    <dgm:pt modelId="{D9D1F40B-FF86-4844-8E46-1EA7B8A3018B}" type="sibTrans" cxnId="{0D9E92FF-BCDF-433D-B454-40836A649D83}">
      <dgm:prSet/>
      <dgm:spPr/>
      <dgm:t>
        <a:bodyPr/>
        <a:lstStyle/>
        <a:p>
          <a:endParaRPr lang="en-US"/>
        </a:p>
      </dgm:t>
    </dgm:pt>
    <dgm:pt modelId="{21FB8905-761D-4A7A-8CBD-26184367E921}">
      <dgm:prSet/>
      <dgm:spPr/>
      <dgm:t>
        <a:bodyPr/>
        <a:lstStyle/>
        <a:p>
          <a:r>
            <a:rPr lang="en-US"/>
            <a:t>Checking/savings accounts, credit cards, and prepaid cards also have a significant number of complaints, each around 10,000.</a:t>
          </a:r>
          <a:endParaRPr lang="en-US" dirty="0"/>
        </a:p>
      </dgm:t>
    </dgm:pt>
    <dgm:pt modelId="{39646340-3599-4379-9F8A-2D629FB0E987}" type="parTrans" cxnId="{AFF8C4F3-A9EC-45DD-9A50-5D9CBC5F7E8A}">
      <dgm:prSet/>
      <dgm:spPr/>
      <dgm:t>
        <a:bodyPr/>
        <a:lstStyle/>
        <a:p>
          <a:endParaRPr lang="en-US"/>
        </a:p>
      </dgm:t>
    </dgm:pt>
    <dgm:pt modelId="{5D55ACE7-5072-403F-BB2E-872F23909421}" type="sibTrans" cxnId="{AFF8C4F3-A9EC-45DD-9A50-5D9CBC5F7E8A}">
      <dgm:prSet/>
      <dgm:spPr/>
      <dgm:t>
        <a:bodyPr/>
        <a:lstStyle/>
        <a:p>
          <a:endParaRPr lang="en-US"/>
        </a:p>
      </dgm:t>
    </dgm:pt>
    <dgm:pt modelId="{28AA5F76-E113-4393-AEDE-3AEB2F8C3296}">
      <dgm:prSet/>
      <dgm:spPr/>
      <dgm:t>
        <a:bodyPr/>
        <a:lstStyle/>
        <a:p>
          <a:r>
            <a:rPr lang="en-US"/>
            <a:t>Bank account services, credit reporting, and debt collection have fewer complaints in comparison.</a:t>
          </a:r>
          <a:endParaRPr lang="en-US" dirty="0"/>
        </a:p>
      </dgm:t>
    </dgm:pt>
    <dgm:pt modelId="{9276FA2C-6866-445C-B813-0A80811FCEAB}" type="parTrans" cxnId="{8F11B1E3-7CB0-4BCC-88A9-DBAE4839BB57}">
      <dgm:prSet/>
      <dgm:spPr/>
      <dgm:t>
        <a:bodyPr/>
        <a:lstStyle/>
        <a:p>
          <a:endParaRPr lang="en-US"/>
        </a:p>
      </dgm:t>
    </dgm:pt>
    <dgm:pt modelId="{01806F6B-1D47-4131-9F50-E44ECDE9F42C}" type="sibTrans" cxnId="{8F11B1E3-7CB0-4BCC-88A9-DBAE4839BB57}">
      <dgm:prSet/>
      <dgm:spPr/>
      <dgm:t>
        <a:bodyPr/>
        <a:lstStyle/>
        <a:p>
          <a:endParaRPr lang="en-US"/>
        </a:p>
      </dgm:t>
    </dgm:pt>
    <dgm:pt modelId="{1C043085-2380-43E5-B138-6B44D9524C42}">
      <dgm:prSet/>
      <dgm:spPr/>
      <dgm:t>
        <a:bodyPr/>
        <a:lstStyle/>
        <a:p>
          <a:r>
            <a:rPr lang="en-US"/>
            <a:t>The distribution is uneven, with mortgage-related issues being the most frequent concern.</a:t>
          </a:r>
        </a:p>
      </dgm:t>
    </dgm:pt>
    <dgm:pt modelId="{E2A6C032-E8B1-461D-BE8D-DD049D3D36A9}" type="parTrans" cxnId="{E84A6862-2714-4C73-9E20-3F8D9EF1A644}">
      <dgm:prSet/>
      <dgm:spPr/>
      <dgm:t>
        <a:bodyPr/>
        <a:lstStyle/>
        <a:p>
          <a:endParaRPr lang="en-US"/>
        </a:p>
      </dgm:t>
    </dgm:pt>
    <dgm:pt modelId="{DCC62980-DEC0-4094-B16E-FD98FCA8AC71}" type="sibTrans" cxnId="{E84A6862-2714-4C73-9E20-3F8D9EF1A644}">
      <dgm:prSet/>
      <dgm:spPr/>
      <dgm:t>
        <a:bodyPr/>
        <a:lstStyle/>
        <a:p>
          <a:endParaRPr lang="en-US"/>
        </a:p>
      </dgm:t>
    </dgm:pt>
    <dgm:pt modelId="{7EC8E347-1D2E-4C58-A580-A1D07D6479C0}" type="pres">
      <dgm:prSet presAssocID="{7B064571-DA3E-4832-BE70-98C5AC541F38}" presName="diagram" presStyleCnt="0">
        <dgm:presLayoutVars>
          <dgm:dir/>
          <dgm:resizeHandles val="exact"/>
        </dgm:presLayoutVars>
      </dgm:prSet>
      <dgm:spPr/>
    </dgm:pt>
    <dgm:pt modelId="{A4630F00-067F-48F4-96A6-4783B61A4375}" type="pres">
      <dgm:prSet presAssocID="{98C845AA-88A0-46D9-9860-C5C3B423F5CE}" presName="node" presStyleLbl="node1" presStyleIdx="0" presStyleCnt="4">
        <dgm:presLayoutVars>
          <dgm:bulletEnabled val="1"/>
        </dgm:presLayoutVars>
      </dgm:prSet>
      <dgm:spPr/>
    </dgm:pt>
    <dgm:pt modelId="{EB9BE450-51C6-4C66-8C3D-2F79C0212514}" type="pres">
      <dgm:prSet presAssocID="{D9D1F40B-FF86-4844-8E46-1EA7B8A3018B}" presName="sibTrans" presStyleCnt="0"/>
      <dgm:spPr/>
    </dgm:pt>
    <dgm:pt modelId="{022F11F3-A3B4-46CB-BFEB-79949A51E0C9}" type="pres">
      <dgm:prSet presAssocID="{21FB8905-761D-4A7A-8CBD-26184367E921}" presName="node" presStyleLbl="node1" presStyleIdx="1" presStyleCnt="4">
        <dgm:presLayoutVars>
          <dgm:bulletEnabled val="1"/>
        </dgm:presLayoutVars>
      </dgm:prSet>
      <dgm:spPr/>
    </dgm:pt>
    <dgm:pt modelId="{71D07897-BBA0-4E7A-A68A-7CDBB87477B1}" type="pres">
      <dgm:prSet presAssocID="{5D55ACE7-5072-403F-BB2E-872F23909421}" presName="sibTrans" presStyleCnt="0"/>
      <dgm:spPr/>
    </dgm:pt>
    <dgm:pt modelId="{FE1E10A7-9B10-4879-8F98-338E5C1AD3EF}" type="pres">
      <dgm:prSet presAssocID="{28AA5F76-E113-4393-AEDE-3AEB2F8C3296}" presName="node" presStyleLbl="node1" presStyleIdx="2" presStyleCnt="4">
        <dgm:presLayoutVars>
          <dgm:bulletEnabled val="1"/>
        </dgm:presLayoutVars>
      </dgm:prSet>
      <dgm:spPr/>
    </dgm:pt>
    <dgm:pt modelId="{C9334504-1BCA-461F-B848-D5EA03526670}" type="pres">
      <dgm:prSet presAssocID="{01806F6B-1D47-4131-9F50-E44ECDE9F42C}" presName="sibTrans" presStyleCnt="0"/>
      <dgm:spPr/>
    </dgm:pt>
    <dgm:pt modelId="{D1FFC8C0-5733-44B1-ABEE-0BB688E74387}" type="pres">
      <dgm:prSet presAssocID="{1C043085-2380-43E5-B138-6B44D9524C42}" presName="node" presStyleLbl="node1" presStyleIdx="3" presStyleCnt="4">
        <dgm:presLayoutVars>
          <dgm:bulletEnabled val="1"/>
        </dgm:presLayoutVars>
      </dgm:prSet>
      <dgm:spPr/>
    </dgm:pt>
  </dgm:ptLst>
  <dgm:cxnLst>
    <dgm:cxn modelId="{062D8D11-3909-4F1A-8FC2-369BFFD83E66}" type="presOf" srcId="{98C845AA-88A0-46D9-9860-C5C3B423F5CE}" destId="{A4630F00-067F-48F4-96A6-4783B61A4375}" srcOrd="0" destOrd="0" presId="urn:microsoft.com/office/officeart/2005/8/layout/default"/>
    <dgm:cxn modelId="{403EFF1A-4F3A-49D3-8442-CA95BA31D6DA}" type="presOf" srcId="{21FB8905-761D-4A7A-8CBD-26184367E921}" destId="{022F11F3-A3B4-46CB-BFEB-79949A51E0C9}" srcOrd="0" destOrd="0" presId="urn:microsoft.com/office/officeart/2005/8/layout/default"/>
    <dgm:cxn modelId="{E84A6862-2714-4C73-9E20-3F8D9EF1A644}" srcId="{7B064571-DA3E-4832-BE70-98C5AC541F38}" destId="{1C043085-2380-43E5-B138-6B44D9524C42}" srcOrd="3" destOrd="0" parTransId="{E2A6C032-E8B1-461D-BE8D-DD049D3D36A9}" sibTransId="{DCC62980-DEC0-4094-B16E-FD98FCA8AC71}"/>
    <dgm:cxn modelId="{2C4C707A-FAE9-49F2-B5EE-99C518131382}" type="presOf" srcId="{7B064571-DA3E-4832-BE70-98C5AC541F38}" destId="{7EC8E347-1D2E-4C58-A580-A1D07D6479C0}" srcOrd="0" destOrd="0" presId="urn:microsoft.com/office/officeart/2005/8/layout/default"/>
    <dgm:cxn modelId="{B7A9B485-B7DB-4E1A-BF90-8B0BE339E9D7}" type="presOf" srcId="{1C043085-2380-43E5-B138-6B44D9524C42}" destId="{D1FFC8C0-5733-44B1-ABEE-0BB688E74387}" srcOrd="0" destOrd="0" presId="urn:microsoft.com/office/officeart/2005/8/layout/default"/>
    <dgm:cxn modelId="{F258EB8F-7D8C-48B4-A995-BBA0DD8F9C62}" type="presOf" srcId="{28AA5F76-E113-4393-AEDE-3AEB2F8C3296}" destId="{FE1E10A7-9B10-4879-8F98-338E5C1AD3EF}" srcOrd="0" destOrd="0" presId="urn:microsoft.com/office/officeart/2005/8/layout/default"/>
    <dgm:cxn modelId="{8F11B1E3-7CB0-4BCC-88A9-DBAE4839BB57}" srcId="{7B064571-DA3E-4832-BE70-98C5AC541F38}" destId="{28AA5F76-E113-4393-AEDE-3AEB2F8C3296}" srcOrd="2" destOrd="0" parTransId="{9276FA2C-6866-445C-B813-0A80811FCEAB}" sibTransId="{01806F6B-1D47-4131-9F50-E44ECDE9F42C}"/>
    <dgm:cxn modelId="{AFF8C4F3-A9EC-45DD-9A50-5D9CBC5F7E8A}" srcId="{7B064571-DA3E-4832-BE70-98C5AC541F38}" destId="{21FB8905-761D-4A7A-8CBD-26184367E921}" srcOrd="1" destOrd="0" parTransId="{39646340-3599-4379-9F8A-2D629FB0E987}" sibTransId="{5D55ACE7-5072-403F-BB2E-872F23909421}"/>
    <dgm:cxn modelId="{0D9E92FF-BCDF-433D-B454-40836A649D83}" srcId="{7B064571-DA3E-4832-BE70-98C5AC541F38}" destId="{98C845AA-88A0-46D9-9860-C5C3B423F5CE}" srcOrd="0" destOrd="0" parTransId="{9789B0F5-8239-4CD5-B3AF-0C1B1C0173DA}" sibTransId="{D9D1F40B-FF86-4844-8E46-1EA7B8A3018B}"/>
    <dgm:cxn modelId="{519A8884-DE29-4F7B-AAC1-F9BACE9EF389}" type="presParOf" srcId="{7EC8E347-1D2E-4C58-A580-A1D07D6479C0}" destId="{A4630F00-067F-48F4-96A6-4783B61A4375}" srcOrd="0" destOrd="0" presId="urn:microsoft.com/office/officeart/2005/8/layout/default"/>
    <dgm:cxn modelId="{58BCE5A1-E801-4BF4-A57D-FB573E135C0B}" type="presParOf" srcId="{7EC8E347-1D2E-4C58-A580-A1D07D6479C0}" destId="{EB9BE450-51C6-4C66-8C3D-2F79C0212514}" srcOrd="1" destOrd="0" presId="urn:microsoft.com/office/officeart/2005/8/layout/default"/>
    <dgm:cxn modelId="{DE42C0A7-F7CC-45D2-80E1-7F1D1CA12578}" type="presParOf" srcId="{7EC8E347-1D2E-4C58-A580-A1D07D6479C0}" destId="{022F11F3-A3B4-46CB-BFEB-79949A51E0C9}" srcOrd="2" destOrd="0" presId="urn:microsoft.com/office/officeart/2005/8/layout/default"/>
    <dgm:cxn modelId="{8A70BCCD-1F74-4135-BF70-37DBBA6C75F0}" type="presParOf" srcId="{7EC8E347-1D2E-4C58-A580-A1D07D6479C0}" destId="{71D07897-BBA0-4E7A-A68A-7CDBB87477B1}" srcOrd="3" destOrd="0" presId="urn:microsoft.com/office/officeart/2005/8/layout/default"/>
    <dgm:cxn modelId="{10641657-656F-4207-BDCD-51F4EC347BEB}" type="presParOf" srcId="{7EC8E347-1D2E-4C58-A580-A1D07D6479C0}" destId="{FE1E10A7-9B10-4879-8F98-338E5C1AD3EF}" srcOrd="4" destOrd="0" presId="urn:microsoft.com/office/officeart/2005/8/layout/default"/>
    <dgm:cxn modelId="{450000DE-F2A0-4597-A1B2-FEA48D93B347}" type="presParOf" srcId="{7EC8E347-1D2E-4C58-A580-A1D07D6479C0}" destId="{C9334504-1BCA-461F-B848-D5EA03526670}" srcOrd="5" destOrd="0" presId="urn:microsoft.com/office/officeart/2005/8/layout/default"/>
    <dgm:cxn modelId="{732BAF33-81BF-4D6E-82E0-7DB5899724F7}" type="presParOf" srcId="{7EC8E347-1D2E-4C58-A580-A1D07D6479C0}" destId="{D1FFC8C0-5733-44B1-ABEE-0BB688E7438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4CB29F-80E5-473C-94D3-B5797FE6330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0BB717-AA0D-4023-9200-514CF5E84308}">
      <dgm:prSet phldrT="[Text]" phldr="0"/>
      <dgm:spPr/>
      <dgm:t>
        <a:bodyPr/>
        <a:lstStyle/>
        <a:p>
          <a:pPr algn="l">
            <a:lnSpc>
              <a:spcPct val="120000"/>
            </a:lnSpc>
          </a:pPr>
          <a:r>
            <a:rPr lang="en-US" dirty="0">
              <a:solidFill>
                <a:srgbClr val="000000"/>
              </a:solidFill>
              <a:latin typeface="Neue Haas Grotesk Text Pro"/>
            </a:rPr>
            <a:t>- Other Category – The "Other" category differs in size between the models, but it still represents a smaller portion of the dataset in both cases. </a:t>
          </a:r>
          <a:endParaRPr lang="en-US" dirty="0">
            <a:solidFill>
              <a:srgbClr val="000000"/>
            </a:solidFill>
          </a:endParaRPr>
        </a:p>
      </dgm:t>
    </dgm:pt>
    <dgm:pt modelId="{9976561A-4FA0-4BE2-8268-20F303F4B954}" type="parTrans" cxnId="{35914631-7449-4E3F-941B-D21E3857B1D4}">
      <dgm:prSet/>
      <dgm:spPr/>
      <dgm:t>
        <a:bodyPr/>
        <a:lstStyle/>
        <a:p>
          <a:endParaRPr lang="en-US"/>
        </a:p>
      </dgm:t>
    </dgm:pt>
    <dgm:pt modelId="{28828609-92D2-481D-97B7-CDAE89653A9A}" type="sibTrans" cxnId="{35914631-7449-4E3F-941B-D21E3857B1D4}">
      <dgm:prSet/>
      <dgm:spPr/>
      <dgm:t>
        <a:bodyPr/>
        <a:lstStyle/>
        <a:p>
          <a:endParaRPr lang="en-US"/>
        </a:p>
      </dgm:t>
    </dgm:pt>
    <dgm:pt modelId="{2800F4D0-5C5F-4C91-836E-778F7C1FFDD6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en-US" dirty="0">
              <a:solidFill>
                <a:srgbClr val="000000"/>
              </a:solidFill>
              <a:latin typeface="Neue Haas Grotesk Text Pro"/>
            </a:rPr>
            <a:t>From the two distribution plots, we can observe some consistencies despite the differences in the topic modeling approaches: </a:t>
          </a:r>
        </a:p>
      </dgm:t>
    </dgm:pt>
    <dgm:pt modelId="{F9849C8E-2052-42B2-AEC6-D9C087263A1A}" type="parTrans" cxnId="{BB341854-CE82-405A-85EC-A9F820D2F0B9}">
      <dgm:prSet/>
      <dgm:spPr/>
    </dgm:pt>
    <dgm:pt modelId="{D9B2ED1D-9343-4194-B370-30384234AD32}" type="sibTrans" cxnId="{BB341854-CE82-405A-85EC-A9F820D2F0B9}">
      <dgm:prSet/>
      <dgm:spPr/>
    </dgm:pt>
    <dgm:pt modelId="{0832A3B7-969F-4306-BFB8-722B4CB3AC00}">
      <dgm:prSet phldr="0"/>
      <dgm:spPr/>
      <dgm:t>
        <a:bodyPr/>
        <a:lstStyle/>
        <a:p>
          <a:pPr algn="l">
            <a:lnSpc>
              <a:spcPct val="120000"/>
            </a:lnSpc>
          </a:pPr>
          <a:r>
            <a:rPr lang="en-US" dirty="0">
              <a:solidFill>
                <a:srgbClr val="000000"/>
              </a:solidFill>
              <a:latin typeface="Neue Haas Grotesk Text Pro"/>
            </a:rPr>
            <a:t>- Bank Account Services – This topic is the most dominant in both NMF and LDA, suggesting strong clustering around banking-related complaints. </a:t>
          </a:r>
        </a:p>
      </dgm:t>
    </dgm:pt>
    <dgm:pt modelId="{ED93E20B-ECE8-4C1F-A346-8AE191F05C65}" type="parTrans" cxnId="{B662225C-406B-4D29-A733-F0853ADE797B}">
      <dgm:prSet/>
      <dgm:spPr/>
    </dgm:pt>
    <dgm:pt modelId="{3ECEE2FB-8E84-46F9-9750-BF18EDEF80A1}" type="sibTrans" cxnId="{B662225C-406B-4D29-A733-F0853ADE797B}">
      <dgm:prSet/>
      <dgm:spPr/>
    </dgm:pt>
    <dgm:pt modelId="{A899E8D5-C774-4863-8861-ED0EB4E668E6}">
      <dgm:prSet phldr="0"/>
      <dgm:spPr/>
      <dgm:t>
        <a:bodyPr/>
        <a:lstStyle/>
        <a:p>
          <a:pPr algn="l">
            <a:lnSpc>
              <a:spcPct val="120000"/>
            </a:lnSpc>
          </a:pPr>
          <a:r>
            <a:rPr lang="en-US" dirty="0">
              <a:solidFill>
                <a:srgbClr val="000000"/>
              </a:solidFill>
              <a:latin typeface="Neue Haas Grotesk Text Pro"/>
            </a:rPr>
            <a:t>- Credit Card / Prepaid Card – This category also appears as a significant topic in both models, showing consistent identification of credit card-related issues. </a:t>
          </a:r>
        </a:p>
      </dgm:t>
    </dgm:pt>
    <dgm:pt modelId="{45396BE6-135F-49E8-85DA-C1AF8E7F598B}" type="parTrans" cxnId="{9FEB7D18-0944-4830-8ACD-9C3121520AB5}">
      <dgm:prSet/>
      <dgm:spPr/>
    </dgm:pt>
    <dgm:pt modelId="{5D84ECA2-4FC7-4ABE-90A9-4A0E13F2C0E8}" type="sibTrans" cxnId="{9FEB7D18-0944-4830-8ACD-9C3121520AB5}">
      <dgm:prSet/>
      <dgm:spPr/>
    </dgm:pt>
    <dgm:pt modelId="{2DCE3B1D-0C41-47C9-98C4-66B3608FC064}">
      <dgm:prSet phldr="0"/>
      <dgm:spPr/>
      <dgm:t>
        <a:bodyPr/>
        <a:lstStyle/>
        <a:p>
          <a:pPr algn="l">
            <a:lnSpc>
              <a:spcPct val="120000"/>
            </a:lnSpc>
          </a:pPr>
          <a:r>
            <a:rPr lang="en-US" dirty="0">
              <a:solidFill>
                <a:srgbClr val="000000"/>
              </a:solidFill>
              <a:latin typeface="Neue Haas Grotesk Text Pro"/>
            </a:rPr>
            <a:t>- Mortgages/Loans – Both models assign a comparable number of complaints to this topic, reflecting a shared pattern in complaint distribution.</a:t>
          </a:r>
        </a:p>
      </dgm:t>
    </dgm:pt>
    <dgm:pt modelId="{9399343E-2FEF-410B-9917-12E85FF4DB52}" type="parTrans" cxnId="{FCB7B054-10EF-486D-9811-BDD3F3B8BBD0}">
      <dgm:prSet/>
      <dgm:spPr/>
    </dgm:pt>
    <dgm:pt modelId="{FD738D71-29EB-469E-93C1-FF578F78FBCC}" type="sibTrans" cxnId="{FCB7B054-10EF-486D-9811-BDD3F3B8BBD0}">
      <dgm:prSet/>
      <dgm:spPr/>
    </dgm:pt>
    <dgm:pt modelId="{124878FA-70E6-4BC3-ADA6-6208B759B171}">
      <dgm:prSet phldr="0"/>
      <dgm:spPr/>
      <dgm:t>
        <a:bodyPr/>
        <a:lstStyle/>
        <a:p>
          <a:pPr algn="l">
            <a:lnSpc>
              <a:spcPct val="120000"/>
            </a:lnSpc>
          </a:pPr>
          <a:r>
            <a:rPr lang="en-US" dirty="0">
              <a:solidFill>
                <a:srgbClr val="000000"/>
              </a:solidFill>
              <a:latin typeface="Neue Haas Grotesk Text Pro"/>
            </a:rPr>
            <a:t> - Theft/Dispute Reporting – While there is some variation in frequency, this category is clearly identified in both models. </a:t>
          </a:r>
        </a:p>
      </dgm:t>
    </dgm:pt>
    <dgm:pt modelId="{AB5AD751-C1EF-4338-83BC-24015F7DEB48}" type="parTrans" cxnId="{1A25531B-3C96-4B22-976F-5ADC814EAC90}">
      <dgm:prSet/>
      <dgm:spPr/>
    </dgm:pt>
    <dgm:pt modelId="{2ECF5A12-B097-4F8E-A24E-E5A5836D8A66}" type="sibTrans" cxnId="{1A25531B-3C96-4B22-976F-5ADC814EAC90}">
      <dgm:prSet/>
      <dgm:spPr/>
    </dgm:pt>
    <dgm:pt modelId="{9E175CF2-3699-440F-A340-8421701E7CF6}" type="pres">
      <dgm:prSet presAssocID="{B54CB29F-80E5-473C-94D3-B5797FE6330B}" presName="diagram" presStyleCnt="0">
        <dgm:presLayoutVars>
          <dgm:dir/>
          <dgm:resizeHandles val="exact"/>
        </dgm:presLayoutVars>
      </dgm:prSet>
      <dgm:spPr/>
    </dgm:pt>
    <dgm:pt modelId="{AD75F4F8-4531-4206-9B61-9516CBF97D5E}" type="pres">
      <dgm:prSet presAssocID="{2800F4D0-5C5F-4C91-836E-778F7C1FFDD6}" presName="node" presStyleLbl="node1" presStyleIdx="0" presStyleCnt="6">
        <dgm:presLayoutVars>
          <dgm:bulletEnabled val="1"/>
        </dgm:presLayoutVars>
      </dgm:prSet>
      <dgm:spPr/>
    </dgm:pt>
    <dgm:pt modelId="{10A113CA-F711-4581-8BD0-FE6DAFA7EE6D}" type="pres">
      <dgm:prSet presAssocID="{D9B2ED1D-9343-4194-B370-30384234AD32}" presName="sibTrans" presStyleCnt="0"/>
      <dgm:spPr/>
    </dgm:pt>
    <dgm:pt modelId="{613950D1-6E35-4E8A-B8B0-9C47DCFDB007}" type="pres">
      <dgm:prSet presAssocID="{0832A3B7-969F-4306-BFB8-722B4CB3AC00}" presName="node" presStyleLbl="node1" presStyleIdx="1" presStyleCnt="6">
        <dgm:presLayoutVars>
          <dgm:bulletEnabled val="1"/>
        </dgm:presLayoutVars>
      </dgm:prSet>
      <dgm:spPr/>
    </dgm:pt>
    <dgm:pt modelId="{448C1D43-82B0-4CD7-A35F-A58FC2039B47}" type="pres">
      <dgm:prSet presAssocID="{3ECEE2FB-8E84-46F9-9750-BF18EDEF80A1}" presName="sibTrans" presStyleCnt="0"/>
      <dgm:spPr/>
    </dgm:pt>
    <dgm:pt modelId="{F6F5B4AA-FD18-43BC-B401-1ABD57A235D9}" type="pres">
      <dgm:prSet presAssocID="{A899E8D5-C774-4863-8861-ED0EB4E668E6}" presName="node" presStyleLbl="node1" presStyleIdx="2" presStyleCnt="6">
        <dgm:presLayoutVars>
          <dgm:bulletEnabled val="1"/>
        </dgm:presLayoutVars>
      </dgm:prSet>
      <dgm:spPr/>
    </dgm:pt>
    <dgm:pt modelId="{8715360E-36B4-4AB9-A1C3-C2B2E2538F1F}" type="pres">
      <dgm:prSet presAssocID="{5D84ECA2-4FC7-4ABE-90A9-4A0E13F2C0E8}" presName="sibTrans" presStyleCnt="0"/>
      <dgm:spPr/>
    </dgm:pt>
    <dgm:pt modelId="{9D0C8812-ED86-431E-AAEB-988DF6920697}" type="pres">
      <dgm:prSet presAssocID="{2DCE3B1D-0C41-47C9-98C4-66B3608FC064}" presName="node" presStyleLbl="node1" presStyleIdx="3" presStyleCnt="6">
        <dgm:presLayoutVars>
          <dgm:bulletEnabled val="1"/>
        </dgm:presLayoutVars>
      </dgm:prSet>
      <dgm:spPr/>
    </dgm:pt>
    <dgm:pt modelId="{2B97FCD9-7D5F-473F-85DC-5EBCBD2BC17E}" type="pres">
      <dgm:prSet presAssocID="{FD738D71-29EB-469E-93C1-FF578F78FBCC}" presName="sibTrans" presStyleCnt="0"/>
      <dgm:spPr/>
    </dgm:pt>
    <dgm:pt modelId="{6E608CCA-E768-4A6E-BF96-2934B40E7951}" type="pres">
      <dgm:prSet presAssocID="{124878FA-70E6-4BC3-ADA6-6208B759B171}" presName="node" presStyleLbl="node1" presStyleIdx="4" presStyleCnt="6">
        <dgm:presLayoutVars>
          <dgm:bulletEnabled val="1"/>
        </dgm:presLayoutVars>
      </dgm:prSet>
      <dgm:spPr/>
    </dgm:pt>
    <dgm:pt modelId="{5659BD08-6525-4AED-B749-DD2E4F6A012E}" type="pres">
      <dgm:prSet presAssocID="{2ECF5A12-B097-4F8E-A24E-E5A5836D8A66}" presName="sibTrans" presStyleCnt="0"/>
      <dgm:spPr/>
    </dgm:pt>
    <dgm:pt modelId="{E7409340-4D2E-4114-A0C2-ED4D48C3241F}" type="pres">
      <dgm:prSet presAssocID="{0C0BB717-AA0D-4023-9200-514CF5E84308}" presName="node" presStyleLbl="node1" presStyleIdx="5" presStyleCnt="6">
        <dgm:presLayoutVars>
          <dgm:bulletEnabled val="1"/>
        </dgm:presLayoutVars>
      </dgm:prSet>
      <dgm:spPr/>
    </dgm:pt>
  </dgm:ptLst>
  <dgm:cxnLst>
    <dgm:cxn modelId="{8E5EF502-F770-4F94-94CB-0290A668BD29}" type="presOf" srcId="{B54CB29F-80E5-473C-94D3-B5797FE6330B}" destId="{9E175CF2-3699-440F-A340-8421701E7CF6}" srcOrd="0" destOrd="0" presId="urn:microsoft.com/office/officeart/2005/8/layout/default"/>
    <dgm:cxn modelId="{6D5A450A-6C87-48A7-A67A-DCFC58EF78BD}" type="presOf" srcId="{2800F4D0-5C5F-4C91-836E-778F7C1FFDD6}" destId="{AD75F4F8-4531-4206-9B61-9516CBF97D5E}" srcOrd="0" destOrd="0" presId="urn:microsoft.com/office/officeart/2005/8/layout/default"/>
    <dgm:cxn modelId="{9FEB7D18-0944-4830-8ACD-9C3121520AB5}" srcId="{B54CB29F-80E5-473C-94D3-B5797FE6330B}" destId="{A899E8D5-C774-4863-8861-ED0EB4E668E6}" srcOrd="2" destOrd="0" parTransId="{45396BE6-135F-49E8-85DA-C1AF8E7F598B}" sibTransId="{5D84ECA2-4FC7-4ABE-90A9-4A0E13F2C0E8}"/>
    <dgm:cxn modelId="{1A25531B-3C96-4B22-976F-5ADC814EAC90}" srcId="{B54CB29F-80E5-473C-94D3-B5797FE6330B}" destId="{124878FA-70E6-4BC3-ADA6-6208B759B171}" srcOrd="4" destOrd="0" parTransId="{AB5AD751-C1EF-4338-83BC-24015F7DEB48}" sibTransId="{2ECF5A12-B097-4F8E-A24E-E5A5836D8A66}"/>
    <dgm:cxn modelId="{35914631-7449-4E3F-941B-D21E3857B1D4}" srcId="{B54CB29F-80E5-473C-94D3-B5797FE6330B}" destId="{0C0BB717-AA0D-4023-9200-514CF5E84308}" srcOrd="5" destOrd="0" parTransId="{9976561A-4FA0-4BE2-8268-20F303F4B954}" sibTransId="{28828609-92D2-481D-97B7-CDAE89653A9A}"/>
    <dgm:cxn modelId="{CE64A335-E3B3-4E04-A5C9-327E095E89C5}" type="presOf" srcId="{124878FA-70E6-4BC3-ADA6-6208B759B171}" destId="{6E608CCA-E768-4A6E-BF96-2934B40E7951}" srcOrd="0" destOrd="0" presId="urn:microsoft.com/office/officeart/2005/8/layout/default"/>
    <dgm:cxn modelId="{E0B85E3D-5B57-42F2-8290-C05F98777D97}" type="presOf" srcId="{0C0BB717-AA0D-4023-9200-514CF5E84308}" destId="{E7409340-4D2E-4114-A0C2-ED4D48C3241F}" srcOrd="0" destOrd="0" presId="urn:microsoft.com/office/officeart/2005/8/layout/default"/>
    <dgm:cxn modelId="{B662225C-406B-4D29-A733-F0853ADE797B}" srcId="{B54CB29F-80E5-473C-94D3-B5797FE6330B}" destId="{0832A3B7-969F-4306-BFB8-722B4CB3AC00}" srcOrd="1" destOrd="0" parTransId="{ED93E20B-ECE8-4C1F-A346-8AE191F05C65}" sibTransId="{3ECEE2FB-8E84-46F9-9750-BF18EDEF80A1}"/>
    <dgm:cxn modelId="{BB341854-CE82-405A-85EC-A9F820D2F0B9}" srcId="{B54CB29F-80E5-473C-94D3-B5797FE6330B}" destId="{2800F4D0-5C5F-4C91-836E-778F7C1FFDD6}" srcOrd="0" destOrd="0" parTransId="{F9849C8E-2052-42B2-AEC6-D9C087263A1A}" sibTransId="{D9B2ED1D-9343-4194-B370-30384234AD32}"/>
    <dgm:cxn modelId="{FCB7B054-10EF-486D-9811-BDD3F3B8BBD0}" srcId="{B54CB29F-80E5-473C-94D3-B5797FE6330B}" destId="{2DCE3B1D-0C41-47C9-98C4-66B3608FC064}" srcOrd="3" destOrd="0" parTransId="{9399343E-2FEF-410B-9917-12E85FF4DB52}" sibTransId="{FD738D71-29EB-469E-93C1-FF578F78FBCC}"/>
    <dgm:cxn modelId="{909E42BE-5028-45A2-AC85-B09DB5FE02EB}" type="presOf" srcId="{A899E8D5-C774-4863-8861-ED0EB4E668E6}" destId="{F6F5B4AA-FD18-43BC-B401-1ABD57A235D9}" srcOrd="0" destOrd="0" presId="urn:microsoft.com/office/officeart/2005/8/layout/default"/>
    <dgm:cxn modelId="{27D75CDA-E37D-4B0C-B75B-B8A98C807943}" type="presOf" srcId="{2DCE3B1D-0C41-47C9-98C4-66B3608FC064}" destId="{9D0C8812-ED86-431E-AAEB-988DF6920697}" srcOrd="0" destOrd="0" presId="urn:microsoft.com/office/officeart/2005/8/layout/default"/>
    <dgm:cxn modelId="{94B899FF-3740-45FB-8056-B6F0D9C9394C}" type="presOf" srcId="{0832A3B7-969F-4306-BFB8-722B4CB3AC00}" destId="{613950D1-6E35-4E8A-B8B0-9C47DCFDB007}" srcOrd="0" destOrd="0" presId="urn:microsoft.com/office/officeart/2005/8/layout/default"/>
    <dgm:cxn modelId="{B53D7171-25E6-4150-82DB-08D8974F5AE5}" type="presParOf" srcId="{9E175CF2-3699-440F-A340-8421701E7CF6}" destId="{AD75F4F8-4531-4206-9B61-9516CBF97D5E}" srcOrd="0" destOrd="0" presId="urn:microsoft.com/office/officeart/2005/8/layout/default"/>
    <dgm:cxn modelId="{97A8D8CB-13F0-415B-B5C2-1AC793E413DD}" type="presParOf" srcId="{9E175CF2-3699-440F-A340-8421701E7CF6}" destId="{10A113CA-F711-4581-8BD0-FE6DAFA7EE6D}" srcOrd="1" destOrd="0" presId="urn:microsoft.com/office/officeart/2005/8/layout/default"/>
    <dgm:cxn modelId="{E9B33FDA-3411-4108-B164-EDBEEA347257}" type="presParOf" srcId="{9E175CF2-3699-440F-A340-8421701E7CF6}" destId="{613950D1-6E35-4E8A-B8B0-9C47DCFDB007}" srcOrd="2" destOrd="0" presId="urn:microsoft.com/office/officeart/2005/8/layout/default"/>
    <dgm:cxn modelId="{5D2DC88E-14C8-4076-9C81-9636F75633C3}" type="presParOf" srcId="{9E175CF2-3699-440F-A340-8421701E7CF6}" destId="{448C1D43-82B0-4CD7-A35F-A58FC2039B47}" srcOrd="3" destOrd="0" presId="urn:microsoft.com/office/officeart/2005/8/layout/default"/>
    <dgm:cxn modelId="{9DB54271-F353-4479-A4B2-5C75E069E6AD}" type="presParOf" srcId="{9E175CF2-3699-440F-A340-8421701E7CF6}" destId="{F6F5B4AA-FD18-43BC-B401-1ABD57A235D9}" srcOrd="4" destOrd="0" presId="urn:microsoft.com/office/officeart/2005/8/layout/default"/>
    <dgm:cxn modelId="{A6FC6F43-1D05-4733-BAAB-D4F07CB4ABD0}" type="presParOf" srcId="{9E175CF2-3699-440F-A340-8421701E7CF6}" destId="{8715360E-36B4-4AB9-A1C3-C2B2E2538F1F}" srcOrd="5" destOrd="0" presId="urn:microsoft.com/office/officeart/2005/8/layout/default"/>
    <dgm:cxn modelId="{B25DF195-2E7E-4973-AAC8-A21CE89B7CC4}" type="presParOf" srcId="{9E175CF2-3699-440F-A340-8421701E7CF6}" destId="{9D0C8812-ED86-431E-AAEB-988DF6920697}" srcOrd="6" destOrd="0" presId="urn:microsoft.com/office/officeart/2005/8/layout/default"/>
    <dgm:cxn modelId="{291B322E-098F-4353-AEE0-F31BF39FA37A}" type="presParOf" srcId="{9E175CF2-3699-440F-A340-8421701E7CF6}" destId="{2B97FCD9-7D5F-473F-85DC-5EBCBD2BC17E}" srcOrd="7" destOrd="0" presId="urn:microsoft.com/office/officeart/2005/8/layout/default"/>
    <dgm:cxn modelId="{C23CF41C-D890-4EA1-A416-18A0024F4F8D}" type="presParOf" srcId="{9E175CF2-3699-440F-A340-8421701E7CF6}" destId="{6E608CCA-E768-4A6E-BF96-2934B40E7951}" srcOrd="8" destOrd="0" presId="urn:microsoft.com/office/officeart/2005/8/layout/default"/>
    <dgm:cxn modelId="{BC7A4614-D066-449D-AD6D-D1ACC30FA266}" type="presParOf" srcId="{9E175CF2-3699-440F-A340-8421701E7CF6}" destId="{5659BD08-6525-4AED-B749-DD2E4F6A012E}" srcOrd="9" destOrd="0" presId="urn:microsoft.com/office/officeart/2005/8/layout/default"/>
    <dgm:cxn modelId="{C2C19CA7-5AC0-4556-AF04-B7F105FDDD08}" type="presParOf" srcId="{9E175CF2-3699-440F-A340-8421701E7CF6}" destId="{E7409340-4D2E-4114-A0C2-ED4D48C3241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87E2-AA0F-4BF8-A205-00E8EA8712C5}">
      <dsp:nvSpPr>
        <dsp:cNvPr id="0" name=""/>
        <dsp:cNvSpPr/>
      </dsp:nvSpPr>
      <dsp:spPr>
        <a:xfrm>
          <a:off x="584459" y="54298"/>
          <a:ext cx="1300121" cy="130012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1C46E-2CCA-4F92-AF0F-832375A6BAFD}">
      <dsp:nvSpPr>
        <dsp:cNvPr id="0" name=""/>
        <dsp:cNvSpPr/>
      </dsp:nvSpPr>
      <dsp:spPr>
        <a:xfrm>
          <a:off x="857484" y="327323"/>
          <a:ext cx="754070" cy="754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995B3-7FD3-483F-8DAF-73CFB1E38CE5}">
      <dsp:nvSpPr>
        <dsp:cNvPr id="0" name=""/>
        <dsp:cNvSpPr/>
      </dsp:nvSpPr>
      <dsp:spPr>
        <a:xfrm>
          <a:off x="2163177" y="54298"/>
          <a:ext cx="3064571" cy="130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Financial institutions receive thousands of customer complaints daily.</a:t>
          </a:r>
        </a:p>
      </dsp:txBody>
      <dsp:txXfrm>
        <a:off x="2163177" y="54298"/>
        <a:ext cx="3064571" cy="1300121"/>
      </dsp:txXfrm>
    </dsp:sp>
    <dsp:sp modelId="{79429143-7A8B-436F-B050-47F7E4CFDD2B}">
      <dsp:nvSpPr>
        <dsp:cNvPr id="0" name=""/>
        <dsp:cNvSpPr/>
      </dsp:nvSpPr>
      <dsp:spPr>
        <a:xfrm>
          <a:off x="5761728" y="54298"/>
          <a:ext cx="1300121" cy="130012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F957C-AEB2-404B-BE25-261CB29EA8B7}">
      <dsp:nvSpPr>
        <dsp:cNvPr id="0" name=""/>
        <dsp:cNvSpPr/>
      </dsp:nvSpPr>
      <dsp:spPr>
        <a:xfrm>
          <a:off x="6034753" y="327323"/>
          <a:ext cx="754070" cy="754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65EC6-1889-4183-8F29-6AE0592E4CC0}">
      <dsp:nvSpPr>
        <dsp:cNvPr id="0" name=""/>
        <dsp:cNvSpPr/>
      </dsp:nvSpPr>
      <dsp:spPr>
        <a:xfrm>
          <a:off x="7340447" y="54298"/>
          <a:ext cx="3064571" cy="130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Manual complaint classification is slow and inefficient.</a:t>
          </a:r>
        </a:p>
      </dsp:txBody>
      <dsp:txXfrm>
        <a:off x="7340447" y="54298"/>
        <a:ext cx="3064571" cy="1300121"/>
      </dsp:txXfrm>
    </dsp:sp>
    <dsp:sp modelId="{8A463026-9B28-439B-8F51-80DA6C7BF0BB}">
      <dsp:nvSpPr>
        <dsp:cNvPr id="0" name=""/>
        <dsp:cNvSpPr/>
      </dsp:nvSpPr>
      <dsp:spPr>
        <a:xfrm>
          <a:off x="584459" y="2387030"/>
          <a:ext cx="1300121" cy="130012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943F9-4F49-467F-9CB9-8156884F7327}">
      <dsp:nvSpPr>
        <dsp:cNvPr id="0" name=""/>
        <dsp:cNvSpPr/>
      </dsp:nvSpPr>
      <dsp:spPr>
        <a:xfrm>
          <a:off x="857484" y="2660056"/>
          <a:ext cx="754070" cy="754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FB2A7-75C7-4416-A64E-E3E39CFB8210}">
      <dsp:nvSpPr>
        <dsp:cNvPr id="0" name=""/>
        <dsp:cNvSpPr/>
      </dsp:nvSpPr>
      <dsp:spPr>
        <a:xfrm>
          <a:off x="2163177" y="2387030"/>
          <a:ext cx="3064571" cy="130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Customer complaints are submitted as unstructured text, requiring automation for faster processing.</a:t>
          </a:r>
          <a:endParaRPr lang="en-US" sz="1800" b="0" kern="1200">
            <a:latin typeface="Neue Haas Grotesk Text Pro"/>
          </a:endParaRPr>
        </a:p>
      </dsp:txBody>
      <dsp:txXfrm>
        <a:off x="2163177" y="2387030"/>
        <a:ext cx="3064571" cy="1300121"/>
      </dsp:txXfrm>
    </dsp:sp>
    <dsp:sp modelId="{86E0BF54-E993-4B49-B673-868B17E45A52}">
      <dsp:nvSpPr>
        <dsp:cNvPr id="0" name=""/>
        <dsp:cNvSpPr/>
      </dsp:nvSpPr>
      <dsp:spPr>
        <a:xfrm>
          <a:off x="5761728" y="2387030"/>
          <a:ext cx="1300121" cy="130012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DF1AB-AA52-4E09-8E50-4AF65ECADEDB}">
      <dsp:nvSpPr>
        <dsp:cNvPr id="0" name=""/>
        <dsp:cNvSpPr/>
      </dsp:nvSpPr>
      <dsp:spPr>
        <a:xfrm>
          <a:off x="6034753" y="2660056"/>
          <a:ext cx="754070" cy="7540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3855-69F6-4DBE-BDBF-636CEEED3296}">
      <dsp:nvSpPr>
        <dsp:cNvPr id="0" name=""/>
        <dsp:cNvSpPr/>
      </dsp:nvSpPr>
      <dsp:spPr>
        <a:xfrm>
          <a:off x="7340447" y="2387030"/>
          <a:ext cx="3064571" cy="130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/>
            <a:t>Solution:</a:t>
          </a:r>
          <a:r>
            <a:rPr lang="en-US" sz="1800" b="0" kern="1200"/>
            <a:t> Implement </a:t>
          </a:r>
          <a:r>
            <a:rPr lang="en-US" sz="1800" b="1" kern="1200"/>
            <a:t>Natural Language Processing (NLP)</a:t>
          </a:r>
          <a:r>
            <a:rPr lang="en-US" sz="1800" b="0" kern="1200"/>
            <a:t> to classify complaints automatically.</a:t>
          </a:r>
          <a:endParaRPr lang="en-US" sz="1800" b="0" kern="1200">
            <a:latin typeface="Neue Haas Grotesk Text Pro"/>
          </a:endParaRPr>
        </a:p>
      </dsp:txBody>
      <dsp:txXfrm>
        <a:off x="7340447" y="2387030"/>
        <a:ext cx="3064571" cy="1300121"/>
      </dsp:txXfrm>
    </dsp:sp>
    <dsp:sp modelId="{D9DA5D0D-ACDE-418B-A2E8-BF11618ED9B1}">
      <dsp:nvSpPr>
        <dsp:cNvPr id="0" name=""/>
        <dsp:cNvSpPr/>
      </dsp:nvSpPr>
      <dsp:spPr>
        <a:xfrm>
          <a:off x="584459" y="4719763"/>
          <a:ext cx="1300121" cy="130012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927C7-0469-4DB5-9334-3527810985C9}">
      <dsp:nvSpPr>
        <dsp:cNvPr id="0" name=""/>
        <dsp:cNvSpPr/>
      </dsp:nvSpPr>
      <dsp:spPr>
        <a:xfrm>
          <a:off x="857484" y="4992788"/>
          <a:ext cx="754070" cy="7540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E6714-903D-455A-B47C-E96CFC838EA7}">
      <dsp:nvSpPr>
        <dsp:cNvPr id="0" name=""/>
        <dsp:cNvSpPr/>
      </dsp:nvSpPr>
      <dsp:spPr>
        <a:xfrm>
          <a:off x="2163177" y="4719763"/>
          <a:ext cx="3064571" cy="130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/>
            <a:t>Objective</a:t>
          </a:r>
          <a:r>
            <a:rPr lang="en-US" sz="1800" b="1" kern="1200"/>
            <a:t>:</a:t>
          </a:r>
          <a:r>
            <a:rPr lang="en-US" sz="1800" kern="1200"/>
            <a:t> Automate complaint categorization using NLP &amp; ML.</a:t>
          </a:r>
          <a:endParaRPr lang="en-US" sz="1800" b="0" kern="1200">
            <a:latin typeface="Neue Haas Grotesk Text Pro"/>
          </a:endParaRPr>
        </a:p>
      </dsp:txBody>
      <dsp:txXfrm>
        <a:off x="2163177" y="4719763"/>
        <a:ext cx="3064571" cy="1300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30F00-067F-48F4-96A6-4783B61A4375}">
      <dsp:nvSpPr>
        <dsp:cNvPr id="0" name=""/>
        <dsp:cNvSpPr/>
      </dsp:nvSpPr>
      <dsp:spPr>
        <a:xfrm>
          <a:off x="1479741" y="1650"/>
          <a:ext cx="3639174" cy="2183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Mortgage-related complaints are the highest, exceeding 20,000 cases.</a:t>
          </a:r>
        </a:p>
      </dsp:txBody>
      <dsp:txXfrm>
        <a:off x="1479741" y="1650"/>
        <a:ext cx="3639174" cy="2183504"/>
      </dsp:txXfrm>
    </dsp:sp>
    <dsp:sp modelId="{022F11F3-A3B4-46CB-BFEB-79949A51E0C9}">
      <dsp:nvSpPr>
        <dsp:cNvPr id="0" name=""/>
        <dsp:cNvSpPr/>
      </dsp:nvSpPr>
      <dsp:spPr>
        <a:xfrm>
          <a:off x="5482833" y="1650"/>
          <a:ext cx="3639174" cy="2183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Checking/savings accounts, credit cards, and prepaid cards also have a significant number of complaints, each around 10,000.</a:t>
          </a:r>
          <a:endParaRPr lang="en-US" sz="2300" kern="1200" dirty="0"/>
        </a:p>
      </dsp:txBody>
      <dsp:txXfrm>
        <a:off x="5482833" y="1650"/>
        <a:ext cx="3639174" cy="2183504"/>
      </dsp:txXfrm>
    </dsp:sp>
    <dsp:sp modelId="{FE1E10A7-9B10-4879-8F98-338E5C1AD3EF}">
      <dsp:nvSpPr>
        <dsp:cNvPr id="0" name=""/>
        <dsp:cNvSpPr/>
      </dsp:nvSpPr>
      <dsp:spPr>
        <a:xfrm>
          <a:off x="1479741" y="2549072"/>
          <a:ext cx="3639174" cy="2183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Bank account services, credit reporting, and debt collection have fewer complaints in comparison.</a:t>
          </a:r>
          <a:endParaRPr lang="en-US" sz="2300" kern="1200" dirty="0"/>
        </a:p>
      </dsp:txBody>
      <dsp:txXfrm>
        <a:off x="1479741" y="2549072"/>
        <a:ext cx="3639174" cy="2183504"/>
      </dsp:txXfrm>
    </dsp:sp>
    <dsp:sp modelId="{D1FFC8C0-5733-44B1-ABEE-0BB688E74387}">
      <dsp:nvSpPr>
        <dsp:cNvPr id="0" name=""/>
        <dsp:cNvSpPr/>
      </dsp:nvSpPr>
      <dsp:spPr>
        <a:xfrm>
          <a:off x="5482833" y="2549072"/>
          <a:ext cx="3639174" cy="2183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distribution is uneven, with mortgage-related issues being the most frequent concern.</a:t>
          </a:r>
        </a:p>
      </dsp:txBody>
      <dsp:txXfrm>
        <a:off x="5482833" y="2549072"/>
        <a:ext cx="3639174" cy="2183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5F4F8-4531-4206-9B61-9516CBF97D5E}">
      <dsp:nvSpPr>
        <dsp:cNvPr id="0" name=""/>
        <dsp:cNvSpPr/>
      </dsp:nvSpPr>
      <dsp:spPr>
        <a:xfrm>
          <a:off x="0" y="83053"/>
          <a:ext cx="4604484" cy="2762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0000"/>
              </a:solidFill>
              <a:latin typeface="Neue Haas Grotesk Text Pro"/>
            </a:rPr>
            <a:t>From the two distribution plots, we can observe some consistencies despite the differences in the topic modeling approaches: </a:t>
          </a:r>
        </a:p>
      </dsp:txBody>
      <dsp:txXfrm>
        <a:off x="0" y="83053"/>
        <a:ext cx="4604484" cy="2762690"/>
      </dsp:txXfrm>
    </dsp:sp>
    <dsp:sp modelId="{613950D1-6E35-4E8A-B8B0-9C47DCFDB007}">
      <dsp:nvSpPr>
        <dsp:cNvPr id="0" name=""/>
        <dsp:cNvSpPr/>
      </dsp:nvSpPr>
      <dsp:spPr>
        <a:xfrm>
          <a:off x="5064932" y="83053"/>
          <a:ext cx="4604484" cy="2762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0000"/>
              </a:solidFill>
              <a:latin typeface="Neue Haas Grotesk Text Pro"/>
            </a:rPr>
            <a:t>- Bank Account Services – This topic is the most dominant in both NMF and LDA, suggesting strong clustering around banking-related complaints. </a:t>
          </a:r>
        </a:p>
      </dsp:txBody>
      <dsp:txXfrm>
        <a:off x="5064932" y="83053"/>
        <a:ext cx="4604484" cy="2762690"/>
      </dsp:txXfrm>
    </dsp:sp>
    <dsp:sp modelId="{F6F5B4AA-FD18-43BC-B401-1ABD57A235D9}">
      <dsp:nvSpPr>
        <dsp:cNvPr id="0" name=""/>
        <dsp:cNvSpPr/>
      </dsp:nvSpPr>
      <dsp:spPr>
        <a:xfrm>
          <a:off x="10129865" y="83053"/>
          <a:ext cx="4604484" cy="2762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0000"/>
              </a:solidFill>
              <a:latin typeface="Neue Haas Grotesk Text Pro"/>
            </a:rPr>
            <a:t>- Credit Card / Prepaid Card – This category also appears as a significant topic in both models, showing consistent identification of credit card-related issues. </a:t>
          </a:r>
        </a:p>
      </dsp:txBody>
      <dsp:txXfrm>
        <a:off x="10129865" y="83053"/>
        <a:ext cx="4604484" cy="2762690"/>
      </dsp:txXfrm>
    </dsp:sp>
    <dsp:sp modelId="{9D0C8812-ED86-431E-AAEB-988DF6920697}">
      <dsp:nvSpPr>
        <dsp:cNvPr id="0" name=""/>
        <dsp:cNvSpPr/>
      </dsp:nvSpPr>
      <dsp:spPr>
        <a:xfrm>
          <a:off x="0" y="3306192"/>
          <a:ext cx="4604484" cy="2762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0000"/>
              </a:solidFill>
              <a:latin typeface="Neue Haas Grotesk Text Pro"/>
            </a:rPr>
            <a:t>- Mortgages/Loans – Both models assign a comparable number of complaints to this topic, reflecting a shared pattern in complaint distribution.</a:t>
          </a:r>
        </a:p>
      </dsp:txBody>
      <dsp:txXfrm>
        <a:off x="0" y="3306192"/>
        <a:ext cx="4604484" cy="2762690"/>
      </dsp:txXfrm>
    </dsp:sp>
    <dsp:sp modelId="{6E608CCA-E768-4A6E-BF96-2934B40E7951}">
      <dsp:nvSpPr>
        <dsp:cNvPr id="0" name=""/>
        <dsp:cNvSpPr/>
      </dsp:nvSpPr>
      <dsp:spPr>
        <a:xfrm>
          <a:off x="5064932" y="3306192"/>
          <a:ext cx="4604484" cy="2762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0000"/>
              </a:solidFill>
              <a:latin typeface="Neue Haas Grotesk Text Pro"/>
            </a:rPr>
            <a:t> - Theft/Dispute Reporting – While there is some variation in frequency, this category is clearly identified in both models. </a:t>
          </a:r>
        </a:p>
      </dsp:txBody>
      <dsp:txXfrm>
        <a:off x="5064932" y="3306192"/>
        <a:ext cx="4604484" cy="2762690"/>
      </dsp:txXfrm>
    </dsp:sp>
    <dsp:sp modelId="{E7409340-4D2E-4114-A0C2-ED4D48C3241F}">
      <dsp:nvSpPr>
        <dsp:cNvPr id="0" name=""/>
        <dsp:cNvSpPr/>
      </dsp:nvSpPr>
      <dsp:spPr>
        <a:xfrm>
          <a:off x="10129865" y="3306192"/>
          <a:ext cx="4604484" cy="2762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0000"/>
              </a:solidFill>
              <a:latin typeface="Neue Haas Grotesk Text Pro"/>
            </a:rPr>
            <a:t>- Other Category – The "Other" category differs in size between the models, but it still represents a smaller portion of the dataset in both cases. </a:t>
          </a:r>
          <a:endParaRPr lang="en-US" sz="2300" kern="1200" dirty="0">
            <a:solidFill>
              <a:srgbClr val="000000"/>
            </a:solidFill>
          </a:endParaRPr>
        </a:p>
      </dsp:txBody>
      <dsp:txXfrm>
        <a:off x="10129865" y="3306192"/>
        <a:ext cx="4604484" cy="2762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7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7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6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8" name="Picture 17" descr="Seedling growing on a tree trunk">
            <a:extLst>
              <a:ext uri="{FF2B5EF4-FFF2-40B4-BE49-F238E27FC236}">
                <a16:creationId xmlns:a16="http://schemas.microsoft.com/office/drawing/2014/main" id="{CDF31B61-F749-5AE8-7A5C-6C6A960D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19" r="-2" b="122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573601" cy="347472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AUTOMATED TICKECT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</a:rPr>
              <a:t>GROUP 2</a:t>
            </a:r>
          </a:p>
          <a:p>
            <a:pPr algn="l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B79CA-1CB8-A133-67D7-E2B7AC1F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3748B4A-B6A8-ED4F-9773-FBF3B6BA7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604139"/>
              </p:ext>
            </p:extLst>
          </p:nvPr>
        </p:nvGraphicFramePr>
        <p:xfrm>
          <a:off x="1075139" y="1485580"/>
          <a:ext cx="10601749" cy="4734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DAEE4EA1-1EDA-D50E-83EE-122BCDAD0D06}"/>
              </a:ext>
            </a:extLst>
          </p:cNvPr>
          <p:cNvSpPr txBox="1"/>
          <p:nvPr/>
        </p:nvSpPr>
        <p:spPr>
          <a:xfrm>
            <a:off x="2898265" y="879823"/>
            <a:ext cx="69509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 dirty="0"/>
              <a:t>Observation on Distribution of product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9575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3DD2-A6DF-1D0A-3A95-EA15DC49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COMPAINTS</a:t>
            </a:r>
            <a:br>
              <a:rPr lang="en-US" dirty="0"/>
            </a:br>
            <a:r>
              <a:rPr lang="en-US" dirty="0"/>
              <a:t>BY LDA &amp; NMF</a:t>
            </a:r>
          </a:p>
        </p:txBody>
      </p:sp>
      <p:pic>
        <p:nvPicPr>
          <p:cNvPr id="4" name="Content Placeholder 3" descr="A comparison of blue bars&#10;&#10;AI-generated content may be incorrect.">
            <a:extLst>
              <a:ext uri="{FF2B5EF4-FFF2-40B4-BE49-F238E27FC236}">
                <a16:creationId xmlns:a16="http://schemas.microsoft.com/office/drawing/2014/main" id="{4D195D6B-006B-5B48-8119-8AE2F67DC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870" y="2034523"/>
            <a:ext cx="10653622" cy="4588448"/>
          </a:xfrm>
        </p:spPr>
      </p:pic>
    </p:spTree>
    <p:extLst>
      <p:ext uri="{BB962C8B-B14F-4D97-AF65-F5344CB8AC3E}">
        <p14:creationId xmlns:p14="http://schemas.microsoft.com/office/powerpoint/2010/main" val="20954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1970-45EF-253E-B0DD-38D13777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" y="2300"/>
            <a:ext cx="12177577" cy="686560"/>
          </a:xfrm>
        </p:spPr>
        <p:txBody>
          <a:bodyPr>
            <a:normAutofit/>
          </a:bodyPr>
          <a:lstStyle/>
          <a:p>
            <a:pPr algn="ctr"/>
            <a:r>
              <a:rPr lang="en-US" sz="2600" u="sng" dirty="0"/>
              <a:t> Observations on Topic Consistencies Between NMF and LDA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7EBDDE-9FE0-ABE4-7C63-D91279C7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299229"/>
              </p:ext>
            </p:extLst>
          </p:nvPr>
        </p:nvGraphicFramePr>
        <p:xfrm>
          <a:off x="416943" y="694426"/>
          <a:ext cx="14734350" cy="615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29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words&#10;&#10;AI-generated content may be incorrect.">
            <a:extLst>
              <a:ext uri="{FF2B5EF4-FFF2-40B4-BE49-F238E27FC236}">
                <a16:creationId xmlns:a16="http://schemas.microsoft.com/office/drawing/2014/main" id="{C30CC884-583F-765C-78C4-8657C9CBA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" y="7096"/>
            <a:ext cx="12321394" cy="6846133"/>
          </a:xfrm>
        </p:spPr>
      </p:pic>
    </p:spTree>
    <p:extLst>
      <p:ext uri="{BB962C8B-B14F-4D97-AF65-F5344CB8AC3E}">
        <p14:creationId xmlns:p14="http://schemas.microsoft.com/office/powerpoint/2010/main" val="367372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B79CA-1CB8-A133-67D7-E2B7AC1F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1D389-C370-C151-C255-27502AD9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" y="273991"/>
            <a:ext cx="3041640" cy="6301358"/>
          </a:xfrm>
        </p:spPr>
        <p:txBody>
          <a:bodyPr anchor="ctr">
            <a:normAutofit/>
          </a:bodyPr>
          <a:lstStyle/>
          <a:p>
            <a:r>
              <a:rPr lang="en-US" u="sng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1392-98FC-3A87-00DD-4B1AAA02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245" y="273991"/>
            <a:ext cx="9149634" cy="6243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>
              <a:buFont typeface="Calibri" panose="020B0604020202020204" pitchFamily="34" charset="0"/>
              <a:buChar char="-"/>
            </a:pPr>
            <a:r>
              <a:rPr lang="en-US" sz="2800" dirty="0">
                <a:ea typeface="+mn-lt"/>
                <a:cs typeface="+mn-lt"/>
              </a:rPr>
              <a:t>By removing "XXXX," the word cloud more clearly highlights key complaint themes, such as "account," "chase," "bank," "credit," "card," "payment," and "fraud." 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800" dirty="0">
                <a:ea typeface="+mn-lt"/>
                <a:cs typeface="+mn-lt"/>
              </a:rPr>
              <a:t>This refinement improves readability and makes it easier to identify the most common financial concerns customers are raising.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261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F676A-3CFD-2331-F566-8594A080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7" y="16678"/>
            <a:ext cx="10999294" cy="984600"/>
          </a:xfrm>
        </p:spPr>
        <p:txBody>
          <a:bodyPr anchor="t">
            <a:normAutofit/>
          </a:bodyPr>
          <a:lstStyle/>
          <a:p>
            <a:pPr algn="ctr"/>
            <a:r>
              <a:rPr lang="en-US" sz="2800" u="sng" dirty="0"/>
              <a:t>BUSINESS UNDERSTANDING</a:t>
            </a:r>
            <a:endParaRPr lang="en-US" u="sng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0D3122B-951E-D73A-F2F3-ACC1D1C1E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243165"/>
              </p:ext>
            </p:extLst>
          </p:nvPr>
        </p:nvGraphicFramePr>
        <p:xfrm>
          <a:off x="568208" y="778678"/>
          <a:ext cx="10989478" cy="6074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27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5E6F0-6448-93BB-4759-59D03CB0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23" y="-345"/>
            <a:ext cx="7064632" cy="77942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6FE6-F17F-F8D7-6ED9-C178CAFF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036" y="2126584"/>
            <a:ext cx="5713159" cy="41827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latin typeface="Calibri"/>
              <a:ea typeface="Calibri"/>
              <a:cs typeface="Calibri"/>
            </a:endParaRPr>
          </a:p>
          <a:p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99DDB-E681-0870-F9FB-1BB43C2A7BDC}"/>
              </a:ext>
            </a:extLst>
          </p:cNvPr>
          <p:cNvSpPr txBox="1"/>
          <p:nvPr/>
        </p:nvSpPr>
        <p:spPr>
          <a:xfrm>
            <a:off x="646981" y="777030"/>
            <a:ext cx="10564090" cy="64017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800" dirty="0"/>
              <a:t>Develop an </a:t>
            </a:r>
            <a:r>
              <a:rPr lang="en-US" sz="2800" err="1"/>
              <a:t>aoutomated</a:t>
            </a:r>
            <a:r>
              <a:rPr lang="en-US" sz="2800" dirty="0"/>
              <a:t> ticket classification model for customer complaints.</a:t>
            </a:r>
          </a:p>
          <a:p>
            <a:pPr marL="285750" indent="-285750">
              <a:buFont typeface="Wingdings"/>
              <a:buChar char="v"/>
            </a:pPr>
            <a:r>
              <a:rPr lang="en-US" sz="2800" dirty="0"/>
              <a:t>Categorize complaints into 5 key service areas using Topic Modeling:</a:t>
            </a:r>
          </a:p>
          <a:p>
            <a:r>
              <a:rPr lang="en-US" sz="2800" dirty="0"/>
              <a:t>  1. Credit Card / Prepaid Card</a:t>
            </a:r>
          </a:p>
          <a:p>
            <a:r>
              <a:rPr lang="en-US" sz="2800" dirty="0"/>
              <a:t>  2. Bank Account Services</a:t>
            </a:r>
          </a:p>
          <a:p>
            <a:r>
              <a:rPr lang="en-US" sz="2800" dirty="0"/>
              <a:t>  3.Theft / Dispute Reporting</a:t>
            </a:r>
          </a:p>
          <a:p>
            <a:r>
              <a:rPr lang="en-US" sz="2800" dirty="0"/>
              <a:t>  4. </a:t>
            </a:r>
            <a:r>
              <a:rPr lang="en-US" sz="2800" err="1"/>
              <a:t>Mortages</a:t>
            </a:r>
            <a:r>
              <a:rPr lang="en-US" sz="2800" dirty="0"/>
              <a:t> / Loans</a:t>
            </a:r>
          </a:p>
          <a:p>
            <a:r>
              <a:rPr lang="en-US" sz="2800" dirty="0"/>
              <a:t>  5. Others</a:t>
            </a:r>
          </a:p>
          <a:p>
            <a:pPr marL="285750" indent="-285750">
              <a:buFont typeface="Wingdings"/>
              <a:buChar char="v"/>
            </a:pPr>
            <a:r>
              <a:rPr lang="en-US" sz="2800" dirty="0"/>
              <a:t>Train a supervised learning </a:t>
            </a:r>
            <a:r>
              <a:rPr lang="en-US" sz="2800" dirty="0" err="1"/>
              <a:t>learning</a:t>
            </a:r>
            <a:r>
              <a:rPr lang="en-US" sz="2800" dirty="0"/>
              <a:t> model(</a:t>
            </a:r>
            <a:r>
              <a:rPr lang="en-US" sz="2800" dirty="0" err="1"/>
              <a:t>e.g.LSTM</a:t>
            </a:r>
            <a:r>
              <a:rPr lang="en-US" sz="2800" dirty="0"/>
              <a:t>,)</a:t>
            </a:r>
          </a:p>
          <a:p>
            <a:pPr marL="285750" indent="-285750">
              <a:buFont typeface="Wingdings"/>
              <a:buChar char="v"/>
            </a:pPr>
            <a:r>
              <a:rPr lang="en-US" sz="2800" dirty="0"/>
              <a:t>Key Benefits:</a:t>
            </a:r>
          </a:p>
          <a:p>
            <a:r>
              <a:rPr lang="en-US" sz="2800" dirty="0"/>
              <a:t>  1. Faster complaint resolution.</a:t>
            </a:r>
          </a:p>
          <a:p>
            <a:r>
              <a:rPr lang="en-US" sz="2800" dirty="0"/>
              <a:t>  2. Improved customer experience</a:t>
            </a:r>
          </a:p>
          <a:p>
            <a:r>
              <a:rPr lang="en-US" sz="2800" dirty="0"/>
              <a:t>  3. Better resource allocation</a:t>
            </a:r>
          </a:p>
          <a:p>
            <a:pPr marL="342900" indent="-342900">
              <a:buFont typeface="Wingdings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5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8122-F737-815A-0E36-0B404631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71" y="548640"/>
            <a:ext cx="10653578" cy="55716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DATA PREPARATION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8EE1-DEA8-03B9-6B97-E63F428D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69" y="1140438"/>
            <a:ext cx="10653579" cy="516892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3200" b="1" u="sng" dirty="0">
                <a:ea typeface="+mn-lt"/>
                <a:cs typeface="+mn-lt"/>
              </a:rPr>
              <a:t>Handling Missing Data:</a:t>
            </a:r>
            <a:r>
              <a:rPr lang="en-US" sz="3200" dirty="0">
                <a:ea typeface="+mn-lt"/>
                <a:cs typeface="+mn-lt"/>
              </a:rPr>
              <a:t> 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3000" dirty="0">
                <a:ea typeface="+mn-lt"/>
                <a:cs typeface="+mn-lt"/>
              </a:rPr>
              <a:t>Removed or imputed missing values to maintain data integrity.</a:t>
            </a:r>
            <a:endParaRPr lang="en-US" sz="3000">
              <a:latin typeface="Calibri"/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3200" b="1" u="sng" dirty="0">
                <a:ea typeface="+mn-lt"/>
                <a:cs typeface="+mn-lt"/>
              </a:rPr>
              <a:t>Text Cleaning:</a:t>
            </a:r>
            <a:r>
              <a:rPr lang="en-US" sz="3200" u="sng" dirty="0">
                <a:ea typeface="+mn-lt"/>
                <a:cs typeface="+mn-lt"/>
              </a:rPr>
              <a:t> </a:t>
            </a:r>
            <a:endParaRPr lang="en-US" u="sng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3000" dirty="0">
                <a:ea typeface="+mn-lt"/>
                <a:cs typeface="+mn-lt"/>
              </a:rPr>
              <a:t>Removed </a:t>
            </a:r>
            <a:r>
              <a:rPr lang="en-US" sz="3000" err="1">
                <a:ea typeface="+mn-lt"/>
                <a:cs typeface="+mn-lt"/>
              </a:rPr>
              <a:t>stopwords</a:t>
            </a:r>
            <a:r>
              <a:rPr lang="en-US" sz="3000" dirty="0">
                <a:ea typeface="+mn-lt"/>
                <a:cs typeface="+mn-lt"/>
              </a:rPr>
              <a:t>, punctuation, and special characters.</a:t>
            </a:r>
            <a:endParaRPr lang="en-US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3000" dirty="0">
                <a:ea typeface="+mn-lt"/>
                <a:cs typeface="+mn-lt"/>
              </a:rPr>
              <a:t>Converted text to lowercase for consistency.</a:t>
            </a:r>
            <a:endParaRPr lang="en-US"/>
          </a:p>
          <a:p>
            <a:pPr>
              <a:buFont typeface="Wingdings" panose="020B0604020202020204" pitchFamily="34" charset="0"/>
              <a:buChar char="v"/>
            </a:pPr>
            <a:r>
              <a:rPr lang="en-US" sz="3200" b="1" u="sng" dirty="0">
                <a:ea typeface="+mn-lt"/>
                <a:cs typeface="+mn-lt"/>
              </a:rPr>
              <a:t>Tokenization &amp; Vectorization:</a:t>
            </a:r>
            <a:r>
              <a:rPr lang="en-US" sz="3200" u="sng" dirty="0">
                <a:ea typeface="+mn-lt"/>
                <a:cs typeface="+mn-lt"/>
              </a:rPr>
              <a:t> </a:t>
            </a:r>
            <a:endParaRPr lang="en-US" u="sng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3000" dirty="0">
                <a:ea typeface="+mn-lt"/>
                <a:cs typeface="+mn-lt"/>
              </a:rPr>
              <a:t>Applied </a:t>
            </a:r>
            <a:r>
              <a:rPr lang="en-US" sz="3000" b="1" dirty="0">
                <a:ea typeface="+mn-lt"/>
                <a:cs typeface="+mn-lt"/>
              </a:rPr>
              <a:t>TF-IDF</a:t>
            </a:r>
            <a:r>
              <a:rPr lang="en-US" sz="3000" dirty="0">
                <a:ea typeface="+mn-lt"/>
                <a:cs typeface="+mn-lt"/>
              </a:rPr>
              <a:t> and </a:t>
            </a:r>
            <a:r>
              <a:rPr lang="en-US" sz="3000" b="1" dirty="0">
                <a:ea typeface="+mn-lt"/>
                <a:cs typeface="+mn-lt"/>
              </a:rPr>
              <a:t>Word2Vec</a:t>
            </a:r>
            <a:r>
              <a:rPr lang="en-US" sz="3000" dirty="0">
                <a:ea typeface="+mn-lt"/>
                <a:cs typeface="+mn-lt"/>
              </a:rPr>
              <a:t> to transform text into numerical representations.</a:t>
            </a:r>
            <a:endParaRPr lang="en-US"/>
          </a:p>
          <a:p>
            <a:pPr>
              <a:buFont typeface="Wingdings" panose="020B0604020202020204" pitchFamily="34" charset="0"/>
              <a:buChar char="v"/>
            </a:pPr>
            <a:r>
              <a:rPr lang="en-US" sz="3200" b="1" u="sng" dirty="0">
                <a:ea typeface="+mn-lt"/>
                <a:cs typeface="+mn-lt"/>
              </a:rPr>
              <a:t>Feature Engineering:</a:t>
            </a:r>
            <a:r>
              <a:rPr lang="en-US" sz="3200" u="sng" dirty="0">
                <a:ea typeface="+mn-lt"/>
                <a:cs typeface="+mn-lt"/>
              </a:rPr>
              <a:t> </a:t>
            </a:r>
            <a:endParaRPr lang="en-US" u="sng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3000" dirty="0">
                <a:ea typeface="+mn-lt"/>
                <a:cs typeface="+mn-lt"/>
              </a:rPr>
              <a:t>Extracted key terms and phrases for better model performance.</a:t>
            </a:r>
            <a:endParaRPr lang="en-US"/>
          </a:p>
          <a:p>
            <a:pPr>
              <a:buFont typeface="Wingdings" panose="020B0604020202020204" pitchFamily="34" charset="0"/>
              <a:buChar char="v"/>
            </a:pPr>
            <a:endParaRPr lang="en-US" sz="3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745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D8FD-8D79-CA6C-1115-626B86C2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F092-19D4-8243-9FA6-30F49045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3200" dirty="0">
                <a:latin typeface="Calibri"/>
                <a:ea typeface="Calibri"/>
                <a:cs typeface="Calibri"/>
              </a:rPr>
              <a:t>Data Preprocessing: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000" dirty="0">
                <a:latin typeface="Calibri"/>
                <a:ea typeface="Calibri"/>
                <a:cs typeface="Calibri"/>
              </a:rPr>
              <a:t>Cleaned text data.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000" dirty="0">
                <a:latin typeface="Calibri"/>
                <a:ea typeface="Calibri"/>
                <a:cs typeface="Calibri"/>
              </a:rPr>
              <a:t>Tokenized text and TF-IDF vectorization for feature selection.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3200" dirty="0">
                <a:latin typeface="Calibri"/>
                <a:ea typeface="Calibri"/>
                <a:cs typeface="Calibri"/>
              </a:rPr>
              <a:t>Unsupervised Learning: Topic Modeling (LDA &amp; NMF)</a:t>
            </a:r>
            <a:endParaRPr lang="en-US" dirty="0"/>
          </a:p>
          <a:p>
            <a:pPr>
              <a:buFont typeface="Wingdings" panose="020B0604020202020204" pitchFamily="34" charset="0"/>
              <a:buChar char="v"/>
            </a:pPr>
            <a:r>
              <a:rPr lang="en-US" sz="3200" dirty="0">
                <a:latin typeface="Calibri"/>
                <a:ea typeface="Calibri"/>
                <a:cs typeface="Calibri"/>
              </a:rPr>
              <a:t>Supervised Learning: (LSTM)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F738A-B8DC-033F-24BA-28DFEDB8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97" y="-6511"/>
            <a:ext cx="11738345" cy="1446992"/>
          </a:xfrm>
        </p:spPr>
        <p:txBody>
          <a:bodyPr anchor="b">
            <a:normAutofit/>
          </a:bodyPr>
          <a:lstStyle/>
          <a:p>
            <a:pPr algn="ctr"/>
            <a:r>
              <a:rPr lang="en-US" sz="2400" u="sng" dirty="0">
                <a:ea typeface="+mj-lt"/>
                <a:cs typeface="+mj-lt"/>
              </a:rPr>
              <a:t>Observations</a:t>
            </a:r>
            <a:endParaRPr lang="en-US" sz="2400" u="sng" dirty="0"/>
          </a:p>
          <a:p>
            <a:r>
              <a:rPr lang="en-US" sz="2400" b="0" dirty="0">
                <a:ea typeface="+mj-lt"/>
                <a:cs typeface="+mj-lt"/>
              </a:rPr>
              <a:t>- The histogram shows a right-skewed distribution, with most complaints resolved within a few days (0-1) days. A small number of cases take significantly longer, faster complaints resolution.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80930E-897F-B4ED-FCD6-55BC5F93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80" y="1717275"/>
            <a:ext cx="9403364" cy="50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9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952F-432C-50D5-194D-B7D62787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48" y="5379432"/>
            <a:ext cx="10872216" cy="1478912"/>
          </a:xfrm>
        </p:spPr>
        <p:txBody>
          <a:bodyPr anchor="t">
            <a:normAutofit/>
          </a:bodyPr>
          <a:lstStyle/>
          <a:p>
            <a:pPr algn="ctr"/>
            <a:r>
              <a:rPr lang="en-US" sz="3300" u="sng" dirty="0">
                <a:ea typeface="+mj-lt"/>
                <a:cs typeface="+mj-lt"/>
              </a:rPr>
              <a:t>Observations :</a:t>
            </a:r>
            <a:br>
              <a:rPr lang="en-US" sz="3300" b="0" dirty="0">
                <a:ea typeface="+mj-lt"/>
                <a:cs typeface="+mj-lt"/>
              </a:rPr>
            </a:br>
            <a:r>
              <a:rPr lang="en-US" sz="3300" b="0" dirty="0">
                <a:ea typeface="+mj-lt"/>
                <a:cs typeface="+mj-lt"/>
              </a:rPr>
              <a:t>Most complaints originate from CA, NY, FL. These are the three states with most complains</a:t>
            </a:r>
            <a:endParaRPr lang="en-US" sz="3300" dirty="0"/>
          </a:p>
        </p:txBody>
      </p:sp>
      <p:pic>
        <p:nvPicPr>
          <p:cNvPr id="10" name="Content Placeholder 9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BB31D08-0B3A-C71C-F4AD-DE6B1491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" y="-4946"/>
            <a:ext cx="11749849" cy="54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1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B67C-33A8-3188-BAEB-81A7C260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78" y="5724489"/>
            <a:ext cx="12191955" cy="113225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400" u="sng" dirty="0">
                <a:ea typeface="+mj-lt"/>
                <a:cs typeface="+mj-lt"/>
              </a:rPr>
              <a:t>Observations :</a:t>
            </a:r>
            <a:br>
              <a:rPr lang="en-US" sz="2400" u="sng" dirty="0">
                <a:ea typeface="+mj-lt"/>
                <a:cs typeface="+mj-lt"/>
              </a:rPr>
            </a:br>
            <a:r>
              <a:rPr lang="en-US" sz="2000" b="0" dirty="0">
                <a:ea typeface="+mj-lt"/>
                <a:cs typeface="+mj-lt"/>
              </a:rPr>
              <a:t>- Loan modification, collection, foreclosure tops the list of the most issues reported by the customers of JP Morgan</a:t>
            </a:r>
            <a:br>
              <a:rPr lang="en-US" sz="2000" b="0" dirty="0">
                <a:ea typeface="+mj-lt"/>
                <a:cs typeface="+mj-lt"/>
              </a:rPr>
            </a:br>
            <a:r>
              <a:rPr lang="en-US" sz="2000" b="0" dirty="0">
                <a:ea typeface="+mj-lt"/>
                <a:cs typeface="+mj-lt"/>
              </a:rPr>
              <a:t>- Managing an account and issues to do with loans are second and third respectively.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F5C2A0-AFEB-E124-1967-3163A2F45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76714" y="-6991"/>
            <a:ext cx="12191999" cy="5738493"/>
          </a:xfrm>
        </p:spPr>
      </p:pic>
    </p:spTree>
    <p:extLst>
      <p:ext uri="{BB962C8B-B14F-4D97-AF65-F5344CB8AC3E}">
        <p14:creationId xmlns:p14="http://schemas.microsoft.com/office/powerpoint/2010/main" val="328882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6332FF2-2534-9BC1-9D79-706F766A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1850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VanillaVTI</vt:lpstr>
      <vt:lpstr>AUTOMATED TICKECT CLASSIFICATION</vt:lpstr>
      <vt:lpstr>BUSINESS UNDERSTANDING</vt:lpstr>
      <vt:lpstr>Business Objective</vt:lpstr>
      <vt:lpstr>DATA PREPARATION</vt:lpstr>
      <vt:lpstr>MODELING APPROACH</vt:lpstr>
      <vt:lpstr>Observations - The histogram shows a right-skewed distribution, with most complaints resolved within a few days (0-1) days. A small number of cases take significantly longer, faster complaints resolution.</vt:lpstr>
      <vt:lpstr>Observations : Most complaints originate from CA, NY, FL. These are the three states with most complains</vt:lpstr>
      <vt:lpstr>Observations : - Loan modification, collection, foreclosure tops the list of the most issues reported by the customers of JP Morgan - Managing an account and issues to do with loans are second and third respectively.</vt:lpstr>
      <vt:lpstr>PowerPoint Presentation</vt:lpstr>
      <vt:lpstr>PowerPoint Presentation</vt:lpstr>
      <vt:lpstr>DISTRIBUTION OF COMPAINTS BY LDA &amp; NMF</vt:lpstr>
      <vt:lpstr> Observations on Topic Consistencies Between NMF and LDA</vt:lpstr>
      <vt:lpstr>PowerPoint Presentation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491</cp:revision>
  <dcterms:created xsi:type="dcterms:W3CDTF">2025-03-27T06:19:02Z</dcterms:created>
  <dcterms:modified xsi:type="dcterms:W3CDTF">2025-03-29T16:46:30Z</dcterms:modified>
</cp:coreProperties>
</file>