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76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79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Samples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Sheet1!$A$2:$A$4</c:f>
              <c:strCache>
                <c:ptCount val="3"/>
                <c:pt idx="0">
                  <c:v>Training</c:v>
                </c:pt>
                <c:pt idx="1">
                  <c:v>Validate</c:v>
                </c:pt>
                <c:pt idx="2">
                  <c:v>Testing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0.15</c:v>
                </c:pt>
                <c:pt idx="2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D4132-CA4B-474D-B512-20977C5B735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4E79-6A91-4650-B176-EC2CCE9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839"/>
            <a:ext cx="9144000" cy="2387600"/>
          </a:xfrm>
        </p:spPr>
        <p:txBody>
          <a:bodyPr/>
          <a:lstStyle/>
          <a:p>
            <a:r>
              <a:rPr lang="en-US" dirty="0" smtClean="0"/>
              <a:t>Forest Cover Type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Project Report for CSE 581</a:t>
            </a:r>
          </a:p>
          <a:p>
            <a:endParaRPr lang="en-US" dirty="0" smtClean="0"/>
          </a:p>
          <a:p>
            <a:r>
              <a:rPr lang="en-US" dirty="0" smtClean="0"/>
              <a:t>Dong Han</a:t>
            </a:r>
          </a:p>
          <a:p>
            <a:r>
              <a:rPr lang="en-US" dirty="0" smtClean="0"/>
              <a:t>October 27, 2014</a:t>
            </a:r>
          </a:p>
          <a:p>
            <a:r>
              <a:rPr lang="en-US" dirty="0" smtClean="0"/>
              <a:t>dhan@oakland.edu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74" y="68564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plot for a pair of features(5/11)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4498" r="8219" b="6046"/>
          <a:stretch/>
        </p:blipFill>
        <p:spPr>
          <a:xfrm>
            <a:off x="82377" y="1095631"/>
            <a:ext cx="8924494" cy="4926229"/>
          </a:xfrm>
        </p:spPr>
      </p:pic>
      <p:sp>
        <p:nvSpPr>
          <p:cNvPr id="6" name="TextBox 5"/>
          <p:cNvSpPr txBox="1"/>
          <p:nvPr/>
        </p:nvSpPr>
        <p:spPr>
          <a:xfrm>
            <a:off x="1794569" y="6096001"/>
            <a:ext cx="52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for Hillshade_3pm features have zero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2" y="68564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plot for a pair of features(6/11)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t="3666" r="7593" b="5838"/>
          <a:stretch/>
        </p:blipFill>
        <p:spPr>
          <a:xfrm>
            <a:off x="170892" y="1054444"/>
            <a:ext cx="8785739" cy="4843848"/>
          </a:xfrm>
        </p:spPr>
      </p:pic>
    </p:spTree>
    <p:extLst>
      <p:ext uri="{BB962C8B-B14F-4D97-AF65-F5344CB8AC3E}">
        <p14:creationId xmlns:p14="http://schemas.microsoft.com/office/powerpoint/2010/main" val="36314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63" y="142704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plot for a pair of features(7/11)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t="3665" r="7384" b="5214"/>
          <a:stretch/>
        </p:blipFill>
        <p:spPr>
          <a:xfrm>
            <a:off x="77132" y="1087394"/>
            <a:ext cx="9066868" cy="5033320"/>
          </a:xfrm>
        </p:spPr>
      </p:pic>
    </p:spTree>
    <p:extLst>
      <p:ext uri="{BB962C8B-B14F-4D97-AF65-F5344CB8AC3E}">
        <p14:creationId xmlns:p14="http://schemas.microsoft.com/office/powerpoint/2010/main" val="18945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55" y="93277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plot for a pair of features(8/11)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7" t="3249" r="7070" b="4798"/>
          <a:stretch/>
        </p:blipFill>
        <p:spPr>
          <a:xfrm>
            <a:off x="145931" y="1062681"/>
            <a:ext cx="8998069" cy="4983892"/>
          </a:xfrm>
        </p:spPr>
      </p:pic>
    </p:spTree>
    <p:extLst>
      <p:ext uri="{BB962C8B-B14F-4D97-AF65-F5344CB8AC3E}">
        <p14:creationId xmlns:p14="http://schemas.microsoft.com/office/powerpoint/2010/main" val="14278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70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plot for a pair of features(9/11)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9" t="4498" r="8323" b="6046"/>
          <a:stretch/>
        </p:blipFill>
        <p:spPr>
          <a:xfrm>
            <a:off x="82379" y="1210961"/>
            <a:ext cx="8782819" cy="4835612"/>
          </a:xfrm>
        </p:spPr>
      </p:pic>
    </p:spTree>
    <p:extLst>
      <p:ext uri="{BB962C8B-B14F-4D97-AF65-F5344CB8AC3E}">
        <p14:creationId xmlns:p14="http://schemas.microsoft.com/office/powerpoint/2010/main" val="42485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plot for a pair of features(10/11)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7" t="4499" r="7487" b="5214"/>
          <a:stretch/>
        </p:blipFill>
        <p:spPr>
          <a:xfrm>
            <a:off x="26004" y="1359243"/>
            <a:ext cx="9117996" cy="4983892"/>
          </a:xfrm>
        </p:spPr>
      </p:pic>
    </p:spTree>
    <p:extLst>
      <p:ext uri="{BB962C8B-B14F-4D97-AF65-F5344CB8AC3E}">
        <p14:creationId xmlns:p14="http://schemas.microsoft.com/office/powerpoint/2010/main" val="39707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plot for a pair of features(11/11)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6" t="3664" r="7697" b="6046"/>
          <a:stretch/>
        </p:blipFill>
        <p:spPr>
          <a:xfrm>
            <a:off x="0" y="1243913"/>
            <a:ext cx="9012078" cy="4950941"/>
          </a:xfrm>
        </p:spPr>
      </p:pic>
    </p:spTree>
    <p:extLst>
      <p:ext uri="{BB962C8B-B14F-4D97-AF65-F5344CB8AC3E}">
        <p14:creationId xmlns:p14="http://schemas.microsoft.com/office/powerpoint/2010/main" val="29912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</a:p>
          <a:p>
            <a:pPr lvl="1"/>
            <a:r>
              <a:rPr lang="en-US" dirty="0" smtClean="0"/>
              <a:t>We attempt to build a neural network that can classify forest cover type from seven types.</a:t>
            </a:r>
          </a:p>
          <a:p>
            <a:pPr lvl="1"/>
            <a:r>
              <a:rPr lang="en-US" dirty="0" smtClean="0"/>
              <a:t>The reason we choose neural network is that it a good candidate model for solving problems that has many variables with complicated decision.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35" y="4066639"/>
            <a:ext cx="5114925" cy="139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1657" y="5524757"/>
            <a:ext cx="6553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input layer has 54 features.</a:t>
            </a:r>
          </a:p>
          <a:p>
            <a:r>
              <a:rPr lang="en-US" dirty="0" smtClean="0"/>
              <a:t>The hidden layer has 48 nodes.</a:t>
            </a:r>
          </a:p>
          <a:p>
            <a:r>
              <a:rPr lang="en-US" dirty="0" smtClean="0"/>
              <a:t>The number of nodes in hidden layer is determined by experiments.</a:t>
            </a:r>
          </a:p>
          <a:p>
            <a:r>
              <a:rPr lang="en-US" dirty="0" smtClean="0"/>
              <a:t>The output uses 7 elements to define a cover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of different number of hidden nodes.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experiment for number of hidden nodes from 10 to 99.</a:t>
            </a:r>
          </a:p>
          <a:p>
            <a:pPr lvl="1"/>
            <a:r>
              <a:rPr lang="en-US" dirty="0" smtClean="0"/>
              <a:t>For each specific number of hidden nodes, we do 10 times experiment.</a:t>
            </a:r>
          </a:p>
          <a:p>
            <a:pPr lvl="1"/>
            <a:r>
              <a:rPr lang="en-US" dirty="0" smtClean="0"/>
              <a:t>We divide original training set to 3 different subsets</a:t>
            </a:r>
          </a:p>
          <a:p>
            <a:pPr lvl="2"/>
            <a:r>
              <a:rPr lang="en-US" dirty="0" smtClean="0"/>
              <a:t>70% samples for training</a:t>
            </a:r>
          </a:p>
          <a:p>
            <a:pPr lvl="2"/>
            <a:r>
              <a:rPr lang="en-US" dirty="0" smtClean="0"/>
              <a:t>15% samples for validation</a:t>
            </a:r>
          </a:p>
          <a:p>
            <a:pPr lvl="2"/>
            <a:r>
              <a:rPr lang="en-US" dirty="0" smtClean="0"/>
              <a:t>15% samples for testing</a:t>
            </a:r>
          </a:p>
          <a:p>
            <a:pPr lvl="1"/>
            <a:r>
              <a:rPr lang="en-US" dirty="0" smtClean="0"/>
              <a:t>Use precision to evaluate result.</a:t>
            </a:r>
          </a:p>
          <a:p>
            <a:pPr lvl="2"/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88647449"/>
              </p:ext>
            </p:extLst>
          </p:nvPr>
        </p:nvGraphicFramePr>
        <p:xfrm>
          <a:off x="5991483" y="3731740"/>
          <a:ext cx="2823004" cy="2945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44" y="5489147"/>
            <a:ext cx="2558796" cy="5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9" y="0"/>
            <a:ext cx="7886700" cy="1325563"/>
          </a:xfrm>
        </p:spPr>
        <p:txBody>
          <a:bodyPr/>
          <a:lstStyle/>
          <a:p>
            <a:r>
              <a:rPr lang="en-US" dirty="0"/>
              <a:t>The result of different number of hidden nodes.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325563"/>
            <a:ext cx="8210550" cy="4351338"/>
          </a:xfrm>
        </p:spPr>
        <p:txBody>
          <a:bodyPr/>
          <a:lstStyle/>
          <a:p>
            <a:r>
              <a:rPr lang="en-US" dirty="0" smtClean="0"/>
              <a:t>Boxplot of experiment for hidden nodes from 10 to99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t="5635" r="8378" b="8057"/>
          <a:stretch/>
        </p:blipFill>
        <p:spPr>
          <a:xfrm>
            <a:off x="0" y="1860334"/>
            <a:ext cx="9144000" cy="48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418"/>
            <a:ext cx="7886700" cy="97764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117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of sample data</a:t>
            </a:r>
          </a:p>
          <a:p>
            <a:r>
              <a:rPr lang="en-US" dirty="0" smtClean="0"/>
              <a:t>Process features to numerical variable or </a:t>
            </a:r>
            <a:r>
              <a:rPr lang="en-US" dirty="0"/>
              <a:t>categorical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View of features correlations</a:t>
            </a:r>
          </a:p>
          <a:p>
            <a:r>
              <a:rPr lang="en-US" dirty="0" smtClean="0"/>
              <a:t>Neural network classifier</a:t>
            </a:r>
          </a:p>
          <a:p>
            <a:pPr lvl="1"/>
            <a:r>
              <a:rPr lang="en-US" dirty="0" smtClean="0"/>
              <a:t>Evaluation method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2"/>
            <a:r>
              <a:rPr lang="en-US" dirty="0" smtClean="0"/>
              <a:t>The influence from number of hidden nodes</a:t>
            </a:r>
          </a:p>
          <a:p>
            <a:r>
              <a:rPr lang="en-US" dirty="0" smtClean="0"/>
              <a:t>Preliminary experiment results</a:t>
            </a:r>
          </a:p>
          <a:p>
            <a:pPr lvl="1"/>
            <a:r>
              <a:rPr lang="en-US" dirty="0" smtClean="0"/>
              <a:t>Experiment setup</a:t>
            </a:r>
          </a:p>
          <a:p>
            <a:pPr lvl="1"/>
            <a:r>
              <a:rPr lang="en-US" dirty="0" smtClean="0"/>
              <a:t>Experiment result</a:t>
            </a:r>
          </a:p>
          <a:p>
            <a:pPr lvl="1"/>
            <a:r>
              <a:rPr lang="en-US" dirty="0" smtClean="0"/>
              <a:t>Score on leader board</a:t>
            </a:r>
          </a:p>
          <a:p>
            <a:r>
              <a:rPr lang="en-US" dirty="0" smtClean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31983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2" y="192132"/>
            <a:ext cx="7886700" cy="952928"/>
          </a:xfrm>
        </p:spPr>
        <p:txBody>
          <a:bodyPr/>
          <a:lstStyle/>
          <a:p>
            <a:r>
              <a:rPr lang="en-US" dirty="0" smtClean="0"/>
              <a:t>Trend of precision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4564" r="8253" b="6145"/>
          <a:stretch/>
        </p:blipFill>
        <p:spPr>
          <a:xfrm>
            <a:off x="0" y="988541"/>
            <a:ext cx="8920464" cy="4868563"/>
          </a:xfrm>
        </p:spPr>
      </p:pic>
      <p:sp>
        <p:nvSpPr>
          <p:cNvPr id="5" name="TextBox 4"/>
          <p:cNvSpPr txBox="1"/>
          <p:nvPr/>
        </p:nvSpPr>
        <p:spPr>
          <a:xfrm>
            <a:off x="1227437" y="6007182"/>
            <a:ext cx="5833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plot, when size of hidden nodes is greater than 40,</a:t>
            </a:r>
          </a:p>
          <a:p>
            <a:r>
              <a:rPr lang="en-US" dirty="0"/>
              <a:t>w</a:t>
            </a:r>
            <a:r>
              <a:rPr lang="en-US" dirty="0" smtClean="0"/>
              <a:t>e can get fare good precision.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N precisions in neural network. (N=10)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970058"/>
              </p:ext>
            </p:extLst>
          </p:nvPr>
        </p:nvGraphicFramePr>
        <p:xfrm>
          <a:off x="628650" y="1825625"/>
          <a:ext cx="78867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of hidden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 on training dataset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11127"/>
            <a:ext cx="7600950" cy="6508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Confusion Matrix when hidden layer nodes is 48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9" y="642390"/>
            <a:ext cx="6215610" cy="62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top N neural networks to establish an ensemble model. Then we use major vote to get output result.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Use top 100 neural networks.</a:t>
            </a:r>
          </a:p>
          <a:p>
            <a:pPr lvl="1"/>
            <a:r>
              <a:rPr lang="en-US" dirty="0" smtClean="0"/>
              <a:t>The precision on </a:t>
            </a:r>
            <a:r>
              <a:rPr lang="en-US" dirty="0"/>
              <a:t>the training set </a:t>
            </a:r>
            <a:r>
              <a:rPr lang="en-US"/>
              <a:t>is </a:t>
            </a:r>
            <a:r>
              <a:rPr lang="en-US" smtClean="0"/>
              <a:t>81.83%</a:t>
            </a:r>
            <a:endParaRPr lang="en-US" dirty="0" smtClean="0"/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The precision 81.83% is lower than the Top-1 method, which is 83.76%, however, the ensemble methods works better on test set.</a:t>
            </a:r>
          </a:p>
        </p:txBody>
      </p:sp>
    </p:spTree>
    <p:extLst>
      <p:ext uri="{BB962C8B-B14F-4D97-AF65-F5344CB8AC3E}">
        <p14:creationId xmlns:p14="http://schemas.microsoft.com/office/powerpoint/2010/main" val="22110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040"/>
            <a:ext cx="7886700" cy="949284"/>
          </a:xfrm>
        </p:spPr>
        <p:txBody>
          <a:bodyPr/>
          <a:lstStyle/>
          <a:p>
            <a:r>
              <a:rPr lang="en-US" dirty="0" smtClean="0"/>
              <a:t>Result on Leader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" y="1021879"/>
            <a:ext cx="7800975" cy="461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714240"/>
            <a:ext cx="8429625" cy="276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4982" y="5992297"/>
            <a:ext cx="78527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 best score on leader board is 0.985, my preliminary result gets score of 0.674,</a:t>
            </a:r>
          </a:p>
          <a:p>
            <a:r>
              <a:rPr lang="en-US" dirty="0" smtClean="0"/>
              <a:t>still has a large potential to pursue.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8787" y="5161300"/>
            <a:ext cx="56108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First attempt: A Neural Network that has 69 hidden nodes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8787" y="3725141"/>
            <a:ext cx="586318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Second attempt: A Neural Network that has 48 hidden nodes, which is the founded best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4706" y="1647997"/>
            <a:ext cx="56849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Third attempt: A major voting model uses top 100 best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observed correlation to reconstruct some new features, which may improve prediction model.</a:t>
            </a:r>
          </a:p>
          <a:p>
            <a:r>
              <a:rPr lang="en-US" dirty="0" smtClean="0"/>
              <a:t>Compare a few different classifiers and choose a better model.</a:t>
            </a:r>
          </a:p>
          <a:p>
            <a:pPr lvl="1"/>
            <a:r>
              <a:rPr lang="en-US" dirty="0" smtClean="0"/>
              <a:t>K-NN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Ensemble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2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Sample description</a:t>
            </a:r>
          </a:p>
          <a:p>
            <a:pPr lvl="1"/>
            <a:r>
              <a:rPr lang="en-US" dirty="0" smtClean="0"/>
              <a:t>7 Different types of coverage, that we need predict.</a:t>
            </a:r>
          </a:p>
          <a:p>
            <a:pPr lvl="2"/>
            <a:r>
              <a:rPr lang="en-US" dirty="0" smtClean="0"/>
              <a:t>We convert the result to categorical variable. Use a vector with 7 elements to describe the 7 types coverage.</a:t>
            </a:r>
          </a:p>
          <a:p>
            <a:pPr lvl="2"/>
            <a:r>
              <a:rPr lang="en-US" dirty="0" smtClean="0"/>
              <a:t>E.g. [0, 1, 0, 0, 0, 0, 0] is the second cover type.</a:t>
            </a:r>
          </a:p>
          <a:p>
            <a:pPr lvl="1"/>
            <a:r>
              <a:rPr lang="en-US" dirty="0"/>
              <a:t>The sample size of Training set is 15120</a:t>
            </a:r>
          </a:p>
          <a:p>
            <a:pPr lvl="1"/>
            <a:r>
              <a:rPr lang="en-US" dirty="0"/>
              <a:t>The sample size of Testing set is </a:t>
            </a:r>
            <a:r>
              <a:rPr lang="en-US" dirty="0" smtClean="0"/>
              <a:t>565892</a:t>
            </a:r>
          </a:p>
          <a:p>
            <a:pPr lvl="1"/>
            <a:r>
              <a:rPr lang="en-US" dirty="0"/>
              <a:t>We take features of Continuous data as Numerical </a:t>
            </a:r>
            <a:r>
              <a:rPr lang="en-US" dirty="0" smtClean="0"/>
              <a:t>variable</a:t>
            </a:r>
          </a:p>
          <a:p>
            <a:pPr lvl="2"/>
            <a:r>
              <a:rPr lang="en-US" dirty="0" smtClean="0"/>
              <a:t>Elevation, Aspect</a:t>
            </a:r>
            <a:r>
              <a:rPr lang="en-US" dirty="0"/>
              <a:t>, </a:t>
            </a:r>
            <a:r>
              <a:rPr lang="en-US" dirty="0" smtClean="0"/>
              <a:t>Slope</a:t>
            </a:r>
          </a:p>
          <a:p>
            <a:pPr lvl="2"/>
            <a:r>
              <a:rPr lang="en-US" dirty="0" err="1" smtClean="0"/>
              <a:t>Horizontal_Distance_To_Hydrology</a:t>
            </a:r>
            <a:endParaRPr lang="en-US" dirty="0" smtClean="0"/>
          </a:p>
          <a:p>
            <a:pPr lvl="2"/>
            <a:r>
              <a:rPr lang="en-US" dirty="0" err="1" smtClean="0"/>
              <a:t>Vertical_Distance_To_Hydrology</a:t>
            </a:r>
            <a:endParaRPr lang="en-US" dirty="0" smtClean="0"/>
          </a:p>
          <a:p>
            <a:pPr lvl="2"/>
            <a:r>
              <a:rPr lang="en-US" dirty="0" err="1" smtClean="0"/>
              <a:t>Horizontal_Distance_To_Roadways</a:t>
            </a:r>
            <a:endParaRPr lang="en-US" dirty="0" smtClean="0"/>
          </a:p>
          <a:p>
            <a:pPr lvl="2"/>
            <a:r>
              <a:rPr lang="en-US" dirty="0" err="1"/>
              <a:t>Horizontal_Distance_To_Fire_Points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8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ordinal variables (We assume these are numerical variables)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Hillshade_9am</a:t>
            </a:r>
          </a:p>
          <a:p>
            <a:pPr marL="1143000" lvl="3">
              <a:spcBef>
                <a:spcPts val="1000"/>
              </a:spcBef>
            </a:pPr>
            <a:r>
              <a:rPr lang="en-US" dirty="0" err="1" smtClean="0"/>
              <a:t>Hillshade_Noon</a:t>
            </a:r>
            <a:endParaRPr lang="en-US" dirty="0" smtClean="0"/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Hillshade_3pm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nominal variable</a:t>
            </a:r>
          </a:p>
          <a:p>
            <a:pPr marL="1143000" lvl="3">
              <a:spcBef>
                <a:spcPts val="1000"/>
              </a:spcBef>
            </a:pPr>
            <a:r>
              <a:rPr lang="en-US" dirty="0" err="1" smtClean="0"/>
              <a:t>Wilderness_Area</a:t>
            </a:r>
            <a:r>
              <a:rPr lang="en-US" dirty="0" smtClean="0"/>
              <a:t> (4 binary vector)</a:t>
            </a:r>
          </a:p>
          <a:p>
            <a:pPr marL="1143000" lvl="3">
              <a:spcBef>
                <a:spcPts val="1000"/>
              </a:spcBef>
            </a:pPr>
            <a:r>
              <a:rPr lang="en-US" dirty="0" err="1" smtClean="0"/>
              <a:t>Soil_Type</a:t>
            </a:r>
            <a:r>
              <a:rPr lang="en-US" dirty="0" smtClean="0"/>
              <a:t> (40 binary vector)</a:t>
            </a:r>
            <a:endParaRPr lang="en-US" dirty="0"/>
          </a:p>
          <a:p>
            <a:pPr lvl="2"/>
            <a:r>
              <a:rPr lang="en-US" dirty="0" err="1" smtClean="0"/>
              <a:t>Cover_Type</a:t>
            </a:r>
            <a:r>
              <a:rPr lang="en-US" dirty="0" smtClean="0"/>
              <a:t> (7 binary vector)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samples for each cover type in training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92" y="263996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2" y="68564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plot for a pair of features(1/11)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5176" r="8156" b="7109"/>
          <a:stretch/>
        </p:blipFill>
        <p:spPr>
          <a:xfrm>
            <a:off x="0" y="1054441"/>
            <a:ext cx="8913341" cy="4777947"/>
          </a:xfrm>
        </p:spPr>
      </p:pic>
      <p:sp>
        <p:nvSpPr>
          <p:cNvPr id="5" name="TextBox 4"/>
          <p:cNvSpPr txBox="1"/>
          <p:nvPr/>
        </p:nvSpPr>
        <p:spPr>
          <a:xfrm>
            <a:off x="980303" y="6054812"/>
            <a:ext cx="552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Seven coverages distribute at different scale of Elevation.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56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plot for a pair of features(2/11)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t="4290" r="8428" b="6670"/>
          <a:stretch/>
        </p:blipFill>
        <p:spPr>
          <a:xfrm>
            <a:off x="65902" y="1087396"/>
            <a:ext cx="9036217" cy="4983893"/>
          </a:xfrm>
        </p:spPr>
      </p:pic>
      <p:sp>
        <p:nvSpPr>
          <p:cNvPr id="6" name="TextBox 5"/>
          <p:cNvSpPr txBox="1"/>
          <p:nvPr/>
        </p:nvSpPr>
        <p:spPr>
          <a:xfrm>
            <a:off x="2479590" y="6145429"/>
            <a:ext cx="394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Soil types grow different trees.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plot for a pair of features(3/11)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6" t="4082" r="8115" b="6254"/>
          <a:stretch/>
        </p:blipFill>
        <p:spPr>
          <a:xfrm>
            <a:off x="0" y="1293339"/>
            <a:ext cx="9088954" cy="4983893"/>
          </a:xfrm>
        </p:spPr>
      </p:pic>
      <p:sp>
        <p:nvSpPr>
          <p:cNvPr id="6" name="TextBox 5"/>
          <p:cNvSpPr txBox="1"/>
          <p:nvPr/>
        </p:nvSpPr>
        <p:spPr>
          <a:xfrm>
            <a:off x="2601877" y="6277232"/>
            <a:ext cx="534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Interesting correlations between Aspect and </a:t>
            </a:r>
            <a:r>
              <a:rPr lang="en-US" dirty="0" err="1" smtClean="0"/>
              <a:t>Hillshades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plot for a pair of features(4/11)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6" t="4290" r="7802" b="6254"/>
          <a:stretch/>
        </p:blipFill>
        <p:spPr>
          <a:xfrm>
            <a:off x="0" y="936452"/>
            <a:ext cx="9008822" cy="4909752"/>
          </a:xfrm>
        </p:spPr>
      </p:pic>
      <p:sp>
        <p:nvSpPr>
          <p:cNvPr id="6" name="TextBox 5"/>
          <p:cNvSpPr txBox="1"/>
          <p:nvPr/>
        </p:nvSpPr>
        <p:spPr>
          <a:xfrm>
            <a:off x="2264126" y="6021859"/>
            <a:ext cx="566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types of wilderness and soils grow different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.75"/>
  <p:tag name="ORIGINALWIDTH" val="1259.25"/>
  <p:tag name="LATEXADDIN" val="\documentclass{article}&#10;\usepackage{amsmath}&#10;\pagestyle{empty}&#10;\begin{document}&#10;&#10;&#10;$$&#10;Precision = \frac{TP}{TP+FP}&#10;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744</Words>
  <Application>Microsoft Office PowerPoint</Application>
  <PresentationFormat>On-screen Show (4:3)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Forest Cover Type Prediction</vt:lpstr>
      <vt:lpstr>Overview</vt:lpstr>
      <vt:lpstr>Introduction of data</vt:lpstr>
      <vt:lpstr>Sample processing</vt:lpstr>
      <vt:lpstr>Training dataset</vt:lpstr>
      <vt:lpstr>The plot for a pair of features(1/11)</vt:lpstr>
      <vt:lpstr>The plot for a pair of features(2/11)</vt:lpstr>
      <vt:lpstr>The plot for a pair of features(3/11)</vt:lpstr>
      <vt:lpstr>The plot for a pair of features(4/11)</vt:lpstr>
      <vt:lpstr>The plot for a pair of features(5/11)</vt:lpstr>
      <vt:lpstr>The plot for a pair of features(6/11)</vt:lpstr>
      <vt:lpstr>The plot for a pair of features(7/11)</vt:lpstr>
      <vt:lpstr>The plot for a pair of features(8/11)</vt:lpstr>
      <vt:lpstr>The plot for a pair of features(9/11)</vt:lpstr>
      <vt:lpstr>The plot for a pair of features(10/11)</vt:lpstr>
      <vt:lpstr>The plot for a pair of features(11/11)</vt:lpstr>
      <vt:lpstr>Preliminary experiment</vt:lpstr>
      <vt:lpstr>The result of different number of hidden nodes.</vt:lpstr>
      <vt:lpstr>The result of different number of hidden nodes.</vt:lpstr>
      <vt:lpstr>Trend of precision</vt:lpstr>
      <vt:lpstr>Top N precisions in neural network. (N=10)</vt:lpstr>
      <vt:lpstr>Confusion Matrix when hidden layer nodes is 48</vt:lpstr>
      <vt:lpstr>Ensemble Methods</vt:lpstr>
      <vt:lpstr>Result on Leader board</vt:lpstr>
      <vt:lpstr>Next step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</dc:creator>
  <cp:lastModifiedBy>dong</cp:lastModifiedBy>
  <cp:revision>119</cp:revision>
  <dcterms:created xsi:type="dcterms:W3CDTF">2014-10-28T00:48:09Z</dcterms:created>
  <dcterms:modified xsi:type="dcterms:W3CDTF">2014-10-28T22:49:18Z</dcterms:modified>
</cp:coreProperties>
</file>