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9" r:id="rId9"/>
    <p:sldId id="268" r:id="rId10"/>
    <p:sldId id="262" r:id="rId11"/>
    <p:sldId id="266" r:id="rId12"/>
    <p:sldId id="270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ynterhan:Dropbox:me:OU_course:CSE%20581:forest_report:Book1%20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54f(128)</c:v>
                </c:pt>
              </c:strCache>
            </c:strRef>
          </c:tx>
          <c:invertIfNegative val="0"/>
          <c:cat>
            <c:strRef>
              <c:f>Sheet1!$B$1:$G$1</c:f>
              <c:strCache>
                <c:ptCount val="6"/>
                <c:pt idx="0">
                  <c:v>top1 training set</c:v>
                </c:pt>
                <c:pt idx="1">
                  <c:v>top10 training set</c:v>
                </c:pt>
                <c:pt idx="2">
                  <c:v>top100 training set</c:v>
                </c:pt>
                <c:pt idx="3">
                  <c:v>top1 testing set</c:v>
                </c:pt>
                <c:pt idx="4">
                  <c:v>top10 testing set</c:v>
                </c:pt>
                <c:pt idx="5">
                  <c:v>top100 testing set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0.8912</c:v>
                </c:pt>
                <c:pt idx="1">
                  <c:v>0.9093</c:v>
                </c:pt>
                <c:pt idx="2">
                  <c:v>0.899</c:v>
                </c:pt>
                <c:pt idx="3">
                  <c:v>0.7071</c:v>
                </c:pt>
                <c:pt idx="4">
                  <c:v>0.7376</c:v>
                </c:pt>
                <c:pt idx="5">
                  <c:v>0.7337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64f(128)</c:v>
                </c:pt>
              </c:strCache>
            </c:strRef>
          </c:tx>
          <c:invertIfNegative val="0"/>
          <c:cat>
            <c:strRef>
              <c:f>Sheet1!$B$1:$G$1</c:f>
              <c:strCache>
                <c:ptCount val="6"/>
                <c:pt idx="0">
                  <c:v>top1 training set</c:v>
                </c:pt>
                <c:pt idx="1">
                  <c:v>top10 training set</c:v>
                </c:pt>
                <c:pt idx="2">
                  <c:v>top100 training set</c:v>
                </c:pt>
                <c:pt idx="3">
                  <c:v>top1 testing set</c:v>
                </c:pt>
                <c:pt idx="4">
                  <c:v>top10 testing set</c:v>
                </c:pt>
                <c:pt idx="5">
                  <c:v>top100 testing set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0.9015</c:v>
                </c:pt>
                <c:pt idx="1">
                  <c:v>0.9173</c:v>
                </c:pt>
                <c:pt idx="2">
                  <c:v>0.9099</c:v>
                </c:pt>
                <c:pt idx="3">
                  <c:v>0.7199</c:v>
                </c:pt>
                <c:pt idx="4">
                  <c:v>0.7473</c:v>
                </c:pt>
                <c:pt idx="5">
                  <c:v>0.7447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54f(6)</c:v>
                </c:pt>
              </c:strCache>
            </c:strRef>
          </c:tx>
          <c:invertIfNegative val="0"/>
          <c:cat>
            <c:strRef>
              <c:f>Sheet1!$B$1:$G$1</c:f>
              <c:strCache>
                <c:ptCount val="6"/>
                <c:pt idx="0">
                  <c:v>top1 training set</c:v>
                </c:pt>
                <c:pt idx="1">
                  <c:v>top10 training set</c:v>
                </c:pt>
                <c:pt idx="2">
                  <c:v>top100 training set</c:v>
                </c:pt>
                <c:pt idx="3">
                  <c:v>top1 testing set</c:v>
                </c:pt>
                <c:pt idx="4">
                  <c:v>top10 testing set</c:v>
                </c:pt>
                <c:pt idx="5">
                  <c:v>top100 testing set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0.8581</c:v>
                </c:pt>
                <c:pt idx="1">
                  <c:v>0.865</c:v>
                </c:pt>
                <c:pt idx="2">
                  <c:v>0.8487</c:v>
                </c:pt>
                <c:pt idx="3">
                  <c:v>0.6944</c:v>
                </c:pt>
                <c:pt idx="4">
                  <c:v>0.7092</c:v>
                </c:pt>
                <c:pt idx="5">
                  <c:v>0.6983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54f(256)</c:v>
                </c:pt>
              </c:strCache>
            </c:strRef>
          </c:tx>
          <c:invertIfNegative val="0"/>
          <c:cat>
            <c:strRef>
              <c:f>Sheet1!$B$1:$G$1</c:f>
              <c:strCache>
                <c:ptCount val="6"/>
                <c:pt idx="0">
                  <c:v>top1 training set</c:v>
                </c:pt>
                <c:pt idx="1">
                  <c:v>top10 training set</c:v>
                </c:pt>
                <c:pt idx="2">
                  <c:v>top100 training set</c:v>
                </c:pt>
                <c:pt idx="3">
                  <c:v>top1 testing set</c:v>
                </c:pt>
                <c:pt idx="4">
                  <c:v>top10 testing set</c:v>
                </c:pt>
                <c:pt idx="5">
                  <c:v>top100 testing set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0.8907</c:v>
                </c:pt>
                <c:pt idx="1">
                  <c:v>0.9101</c:v>
                </c:pt>
                <c:pt idx="2">
                  <c:v>0.9011</c:v>
                </c:pt>
                <c:pt idx="3">
                  <c:v>0.709</c:v>
                </c:pt>
                <c:pt idx="4">
                  <c:v>0.7372</c:v>
                </c:pt>
                <c:pt idx="5">
                  <c:v>0.7344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54f(6) default normalization</c:v>
                </c:pt>
              </c:strCache>
            </c:strRef>
          </c:tx>
          <c:invertIfNegative val="0"/>
          <c:cat>
            <c:strRef>
              <c:f>Sheet1!$B$1:$G$1</c:f>
              <c:strCache>
                <c:ptCount val="6"/>
                <c:pt idx="0">
                  <c:v>top1 training set</c:v>
                </c:pt>
                <c:pt idx="1">
                  <c:v>top10 training set</c:v>
                </c:pt>
                <c:pt idx="2">
                  <c:v>top100 training set</c:v>
                </c:pt>
                <c:pt idx="3">
                  <c:v>top1 testing set</c:v>
                </c:pt>
                <c:pt idx="4">
                  <c:v>top10 testing set</c:v>
                </c:pt>
                <c:pt idx="5">
                  <c:v>top100 testing set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0.8288</c:v>
                </c:pt>
                <c:pt idx="1">
                  <c:v>0.841</c:v>
                </c:pt>
                <c:pt idx="2">
                  <c:v>0.8341</c:v>
                </c:pt>
                <c:pt idx="3">
                  <c:v>0.6738</c:v>
                </c:pt>
                <c:pt idx="4">
                  <c:v>0.6912</c:v>
                </c:pt>
                <c:pt idx="5">
                  <c:v>0.6858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3809384"/>
        <c:axId val="-2144181032"/>
      </c:barChart>
      <c:catAx>
        <c:axId val="-214380938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4181032"/>
        <c:crosses val="autoZero"/>
        <c:auto val="1"/>
        <c:lblAlgn val="ctr"/>
        <c:lblOffset val="100"/>
        <c:noMultiLvlLbl val="0"/>
      </c:catAx>
      <c:valAx>
        <c:axId val="-2144181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3809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45C6C-4262-44FE-8A50-4588C3341AAF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EB247-6751-4415-84EB-EFC8DDEF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7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EB247-6751-4415-84EB-EFC8DDEF33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9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42CE-B016-4B57-BC6A-E7A8ED6EE90A}" type="datetime1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3E53-AFDC-41E2-A312-D6C571EA5ED8}" type="datetime1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0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D6EA-071E-4E5B-8D88-9521EEDE208C}" type="datetime1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2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C96F-862B-48BD-86FE-20D433444544}" type="datetime1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DAA1-9B72-4F8B-A2E3-F5519E90C4A2}" type="datetime1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5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5604-1D72-46E3-A910-7551515EF07A}" type="datetime1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2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1DDA-6A9C-400F-AD68-2AEC8F9CEB14}" type="datetime1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3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AE1B-4BA4-4A53-B9A0-43C6B7D97506}" type="datetime1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5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2F40-DB5D-4D95-A654-1DEC59E96F06}" type="datetime1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C852-E338-4E0E-9090-C5D2A378555A}" type="datetime1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6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7468-F2E0-4CB9-9E75-84D17C7566F6}" type="datetime1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5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BD60-BC02-41CE-9F17-AC696A96DCDD}" type="datetime1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2EDF-5C98-4574-ABEE-C35C9E24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5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Forest Cover Type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2nd Project Report for CSE 581</a:t>
            </a:r>
          </a:p>
          <a:p>
            <a:endParaRPr lang="en-US" dirty="0" smtClean="0"/>
          </a:p>
          <a:p>
            <a:r>
              <a:rPr lang="en-US" dirty="0" smtClean="0"/>
              <a:t>Dong Han</a:t>
            </a:r>
          </a:p>
          <a:p>
            <a:r>
              <a:rPr lang="en-US" dirty="0" smtClean="0"/>
              <a:t>November 18, 2014</a:t>
            </a:r>
          </a:p>
          <a:p>
            <a:r>
              <a:rPr lang="en-US" dirty="0" smtClean="0"/>
              <a:t>dhan@oakland.edu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setup 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influence of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add some new features to the dataset.</a:t>
            </a:r>
          </a:p>
          <a:p>
            <a:r>
              <a:rPr lang="en-US" sz="2000" dirty="0" smtClean="0"/>
              <a:t>For example</a:t>
            </a:r>
          </a:p>
          <a:p>
            <a:pPr lvl="1"/>
            <a:r>
              <a:rPr lang="en-US" sz="1800" dirty="0" smtClean="0"/>
              <a:t>A feature to describe the </a:t>
            </a:r>
            <a:r>
              <a:rPr lang="en-US" sz="1800" dirty="0"/>
              <a:t>sign of vertical distance to </a:t>
            </a:r>
            <a:r>
              <a:rPr lang="en-US" sz="1800" dirty="0" smtClean="0"/>
              <a:t>hydrology.</a:t>
            </a:r>
          </a:p>
          <a:p>
            <a:pPr lvl="2"/>
            <a:r>
              <a:rPr lang="en-US" sz="1600" dirty="0" smtClean="0"/>
              <a:t>If the vertical distance is positive, the value of the feature is 1, if the  vertical distance is negative, the value of the feature is -1.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8" y="3471792"/>
            <a:ext cx="3323067" cy="28845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4126" y="5380911"/>
            <a:ext cx="40738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Remark</a:t>
            </a:r>
            <a:r>
              <a:rPr lang="en-US" sz="1400" dirty="0"/>
              <a:t>:</a:t>
            </a:r>
          </a:p>
          <a:p>
            <a:pPr lvl="1"/>
            <a:r>
              <a:rPr lang="en-US" sz="1200" dirty="0" smtClean="0"/>
              <a:t>Some new features are referred from the source: </a:t>
            </a:r>
            <a:r>
              <a:rPr lang="en-US" sz="1100" dirty="0" smtClean="0"/>
              <a:t>http://nbviewer.ipython.org/github/aguschin/kaggle/blob/master/forestCoverType_featuresEngineering.ipynb</a:t>
            </a:r>
          </a:p>
          <a:p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311076" y="3741019"/>
            <a:ext cx="384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Euclidean distance to hydrology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3476" y="4376299"/>
            <a:ext cx="467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generate 10 new features for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8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 of Experiment 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257" y="1825625"/>
            <a:ext cx="5795485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4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results in one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595142"/>
              </p:ext>
            </p:extLst>
          </p:nvPr>
        </p:nvGraphicFramePr>
        <p:xfrm>
          <a:off x="311139" y="1564800"/>
          <a:ext cx="8477079" cy="4677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classifier from the experiment for the test dataset</a:t>
            </a:r>
          </a:p>
          <a:p>
            <a:pPr lvl="1"/>
            <a:r>
              <a:rPr lang="en-US" dirty="0" smtClean="0"/>
              <a:t>Precision = 74.73%</a:t>
            </a:r>
          </a:p>
          <a:p>
            <a:pPr lvl="2"/>
            <a:r>
              <a:rPr lang="en-US" dirty="0" smtClean="0"/>
              <a:t>The setup is 64 features (54 features + 10 new features)</a:t>
            </a:r>
          </a:p>
          <a:p>
            <a:pPr lvl="2"/>
            <a:r>
              <a:rPr lang="en-US" dirty="0" smtClean="0"/>
              <a:t>Max failed times for validation is 128</a:t>
            </a:r>
          </a:p>
          <a:p>
            <a:pPr lvl="2"/>
            <a:r>
              <a:rPr lang="en-US" dirty="0" smtClean="0"/>
              <a:t>The number of ANN in group is 10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2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 of Artificial Neural Network (ANN) model for the project</a:t>
            </a:r>
          </a:p>
          <a:p>
            <a:r>
              <a:rPr lang="en-US" dirty="0" smtClean="0"/>
              <a:t>Experiment setup 1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influence </a:t>
            </a:r>
            <a:r>
              <a:rPr lang="en-US" dirty="0" smtClean="0"/>
              <a:t>of normalization</a:t>
            </a:r>
          </a:p>
          <a:p>
            <a:r>
              <a:rPr lang="en-US" dirty="0" smtClean="0"/>
              <a:t>Experiment setup 2 </a:t>
            </a:r>
          </a:p>
          <a:p>
            <a:pPr lvl="1"/>
            <a:r>
              <a:rPr lang="en-US" dirty="0" smtClean="0"/>
              <a:t>Adjust early stopping parameter (max fail times)</a:t>
            </a:r>
          </a:p>
          <a:p>
            <a:r>
              <a:rPr lang="en-US" dirty="0" smtClean="0"/>
              <a:t>Experiment setup 3 </a:t>
            </a:r>
          </a:p>
          <a:p>
            <a:pPr lvl="1"/>
            <a:r>
              <a:rPr lang="en-US" dirty="0"/>
              <a:t>the influence of features</a:t>
            </a:r>
          </a:p>
          <a:p>
            <a:pPr lvl="1"/>
            <a:r>
              <a:rPr lang="en-US" dirty="0"/>
              <a:t>Input features set 1 (contains 54 different features)</a:t>
            </a:r>
          </a:p>
          <a:p>
            <a:pPr lvl="1"/>
            <a:r>
              <a:rPr lang="en-US" dirty="0"/>
              <a:t>Input features set 2 (contains 64 different features)</a:t>
            </a:r>
          </a:p>
          <a:p>
            <a:pPr lvl="1"/>
            <a:r>
              <a:rPr lang="en-US" dirty="0"/>
              <a:t>Compare the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Conclusion and discussion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Artificial Neural Network (ANN)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Method 2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634" y="1959271"/>
            <a:ext cx="4879608" cy="13266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67" y="3620570"/>
            <a:ext cx="2705744" cy="735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67" y="4530946"/>
            <a:ext cx="2705744" cy="735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67" y="5988806"/>
            <a:ext cx="2705744" cy="735640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>
            <a:off x="1869989" y="4001294"/>
            <a:ext cx="749645" cy="2204481"/>
          </a:xfrm>
          <a:prstGeom prst="leftBrace">
            <a:avLst>
              <a:gd name="adj1" fmla="val 8333"/>
              <a:gd name="adj2" fmla="val 5112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5675870" y="3797643"/>
            <a:ext cx="642552" cy="26525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1232" y="4646140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group of ANN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61540" y="4707146"/>
            <a:ext cx="227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result from the group of ANN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60741" y="5744110"/>
            <a:ext cx="298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following experiment the number of ANN in the group is set to 10 or 100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79167" y="5266586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.</a:t>
            </a:r>
          </a:p>
          <a:p>
            <a:r>
              <a:rPr lang="en-US" sz="1200" b="1" dirty="0" smtClean="0"/>
              <a:t>.</a:t>
            </a:r>
          </a:p>
          <a:p>
            <a:r>
              <a:rPr lang="en-US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907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088"/>
            <a:ext cx="7886700" cy="1391478"/>
          </a:xfrm>
        </p:spPr>
        <p:txBody>
          <a:bodyPr>
            <a:normAutofit/>
          </a:bodyPr>
          <a:lstStyle/>
          <a:p>
            <a:r>
              <a:rPr lang="en-US" dirty="0" smtClean="0"/>
              <a:t>Experiment 1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influence of </a:t>
            </a:r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default normalization for input features</a:t>
            </a:r>
          </a:p>
          <a:p>
            <a:pPr lvl="1"/>
            <a:r>
              <a:rPr lang="en-US" dirty="0" smtClean="0"/>
              <a:t>For all input numerical variables, the program normalizes them to [-1, 1].  For example:</a:t>
            </a:r>
          </a:p>
          <a:p>
            <a:pPr lvl="2"/>
            <a:r>
              <a:rPr lang="en-US" dirty="0" smtClean="0"/>
              <a:t>Elevation [1859, 3858] </a:t>
            </a:r>
            <a:r>
              <a:rPr lang="en-US" dirty="0" smtClean="0">
                <a:sym typeface="Wingdings" panose="05000000000000000000" pitchFamily="2" charset="2"/>
              </a:rPr>
              <a:t> [-1 1]</a:t>
            </a:r>
          </a:p>
          <a:p>
            <a:pPr lvl="2"/>
            <a:r>
              <a:rPr lang="en-US" dirty="0" smtClean="0"/>
              <a:t>Horizontal distance to hydrology [0, 1397] </a:t>
            </a:r>
            <a:r>
              <a:rPr lang="en-US" dirty="0" smtClean="0">
                <a:sym typeface="Wingdings" panose="05000000000000000000" pitchFamily="2" charset="2"/>
              </a:rPr>
              <a:t> [ -1 1]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Vertical distance to hydrology [-173, 601]  [-1 1]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For </a:t>
            </a:r>
            <a:r>
              <a:rPr lang="en-US" b="1" dirty="0" smtClean="0">
                <a:sym typeface="Wingdings" panose="05000000000000000000" pitchFamily="2" charset="2"/>
              </a:rPr>
              <a:t>categorical variables</a:t>
            </a:r>
            <a:r>
              <a:rPr lang="en-US" dirty="0" smtClean="0">
                <a:sym typeface="Wingdings" panose="05000000000000000000" pitchFamily="2" charset="2"/>
              </a:rPr>
              <a:t>, the default normalization also convert them to the range of [-1 1]. E.g. </a:t>
            </a:r>
            <a:r>
              <a:rPr lang="en-US" b="1" dirty="0" smtClean="0">
                <a:sym typeface="Wingdings" panose="05000000000000000000" pitchFamily="2" charset="2"/>
              </a:rPr>
              <a:t>[1 0 0 0]  [1 -1 -1 -1]</a:t>
            </a:r>
            <a:r>
              <a:rPr lang="en-US" dirty="0" smtClean="0">
                <a:sym typeface="Wingdings" panose="05000000000000000000" pitchFamily="2" charset="2"/>
              </a:rPr>
              <a:t>, which does not make sense.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The default normalization is not appropriate for categorical variables.</a:t>
            </a:r>
          </a:p>
          <a:p>
            <a:pPr lvl="1"/>
            <a:r>
              <a:rPr lang="en-US" dirty="0" smtClean="0"/>
              <a:t>The improved normalization, we just normalize numerical variables.</a:t>
            </a:r>
          </a:p>
          <a:p>
            <a:r>
              <a:rPr lang="en-US" dirty="0" smtClean="0"/>
              <a:t>Remark</a:t>
            </a:r>
          </a:p>
          <a:p>
            <a:pPr lvl="1"/>
            <a:r>
              <a:rPr lang="en-US" dirty="0" smtClean="0"/>
              <a:t>A trick here is that we do the normalization by using both training dataset and testing dataset, so that we can get benefits by using the features’ range in testing dataset.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2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 up of Experiment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305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Experiment setup</a:t>
            </a:r>
          </a:p>
          <a:p>
            <a:pPr lvl="1"/>
            <a:r>
              <a:rPr lang="en-US" dirty="0" smtClean="0"/>
              <a:t>We trained ANN classifier with number of hidden nodes from 40 to 200, with interval of 20. Therefore, we have ANN for hidden nodes as [40, 60, 80, … ,200], which are 9 different type of ANN.</a:t>
            </a:r>
            <a:endParaRPr lang="en-US" dirty="0"/>
          </a:p>
          <a:p>
            <a:pPr lvl="1"/>
            <a:r>
              <a:rPr lang="en-US" dirty="0" smtClean="0"/>
              <a:t>For each hidden nodes setup, we training 50 ANN classifiers with random initial weights.</a:t>
            </a:r>
          </a:p>
          <a:p>
            <a:pPr lvl="1"/>
            <a:r>
              <a:rPr lang="en-US" dirty="0" smtClean="0"/>
              <a:t>For each training, we divide training set to</a:t>
            </a:r>
          </a:p>
          <a:p>
            <a:pPr lvl="2"/>
            <a:r>
              <a:rPr lang="en-US" dirty="0" smtClean="0"/>
              <a:t>80% samples for training samples</a:t>
            </a:r>
          </a:p>
          <a:p>
            <a:pPr lvl="2"/>
            <a:r>
              <a:rPr lang="en-US" dirty="0" smtClean="0"/>
              <a:t>20% for validation (to avoid over fitting by using early stopping policy).</a:t>
            </a:r>
          </a:p>
          <a:p>
            <a:pPr lvl="1"/>
            <a:r>
              <a:rPr lang="en-US" dirty="0" smtClean="0"/>
              <a:t>After the training, we get 9x50 = 450 ANN classifiers</a:t>
            </a:r>
          </a:p>
          <a:p>
            <a:pPr lvl="1"/>
            <a:r>
              <a:rPr lang="en-US" dirty="0" smtClean="0"/>
              <a:t>Then we choose top 1, top 10 and top 100 classifiers for </a:t>
            </a:r>
            <a:r>
              <a:rPr lang="en-US" dirty="0"/>
              <a:t>evaluation </a:t>
            </a:r>
            <a:r>
              <a:rPr lang="en-US" dirty="0" smtClean="0"/>
              <a:t>in training dataset and test dataset, respectively.</a:t>
            </a:r>
          </a:p>
          <a:p>
            <a:pPr lvl="2"/>
            <a:r>
              <a:rPr lang="en-US" dirty="0" smtClean="0"/>
              <a:t>In top 10, and top 100 ANN classifiers, we use </a:t>
            </a:r>
            <a:r>
              <a:rPr lang="en-US" dirty="0" smtClean="0"/>
              <a:t>majority </a:t>
            </a:r>
            <a:r>
              <a:rPr lang="en-US" dirty="0" smtClean="0"/>
              <a:t>vote method to get classification result.</a:t>
            </a:r>
          </a:p>
          <a:p>
            <a:pPr lvl="2"/>
            <a:r>
              <a:rPr lang="en-US" dirty="0" smtClean="0"/>
              <a:t>The training set has </a:t>
            </a:r>
            <a:r>
              <a:rPr lang="en-US" dirty="0"/>
              <a:t>15120 </a:t>
            </a:r>
            <a:r>
              <a:rPr lang="en-US" dirty="0" smtClean="0"/>
              <a:t>samples.</a:t>
            </a:r>
          </a:p>
          <a:p>
            <a:pPr lvl="2"/>
            <a:r>
              <a:rPr lang="en-US" dirty="0" smtClean="0"/>
              <a:t>The testing set has 581012 samples.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9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result of </a:t>
            </a:r>
            <a:r>
              <a:rPr lang="en-US" dirty="0"/>
              <a:t>Experiment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94" y="1511299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5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Adjust early </a:t>
            </a:r>
            <a:r>
              <a:rPr lang="en-US" dirty="0" smtClean="0"/>
              <a:t>stopping parameter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Improve Neural Network Generalization and Avoid </a:t>
            </a:r>
            <a:r>
              <a:rPr lang="en-US" dirty="0" err="1" smtClean="0"/>
              <a:t>Overfitting</a:t>
            </a:r>
            <a:endParaRPr lang="en-US" dirty="0"/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When </a:t>
            </a:r>
            <a:r>
              <a:rPr lang="en-US" dirty="0"/>
              <a:t>the network begins to </a:t>
            </a:r>
            <a:r>
              <a:rPr lang="en-US" dirty="0" err="1"/>
              <a:t>overfit</a:t>
            </a:r>
            <a:r>
              <a:rPr lang="en-US" dirty="0"/>
              <a:t> the data, the error on the validation set typically begins to rise. </a:t>
            </a:r>
            <a:endParaRPr lang="en-US" dirty="0" smtClean="0"/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When </a:t>
            </a:r>
            <a:r>
              <a:rPr lang="en-US" dirty="0"/>
              <a:t>the validation error increases for a specified number of </a:t>
            </a:r>
            <a:r>
              <a:rPr lang="en-US" dirty="0" smtClean="0"/>
              <a:t>iterations, </a:t>
            </a:r>
            <a:r>
              <a:rPr lang="en-US" dirty="0"/>
              <a:t>the training is stopped, and the weights and biases at the minimum of the validation error are returned.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3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7968" r="-1796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6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 of Experiment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219" y="1847851"/>
            <a:ext cx="5795485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2EDF-5C98-4574-ABEE-C35C9E2413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6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715</Words>
  <Application>Microsoft Macintosh PowerPoint</Application>
  <PresentationFormat>On-screen Show (4:3)</PresentationFormat>
  <Paragraphs>98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Forest Cover Type Prediction</vt:lpstr>
      <vt:lpstr>Overview</vt:lpstr>
      <vt:lpstr>Introduction of Artificial Neural Network (ANN)</vt:lpstr>
      <vt:lpstr>Experiment 1  The influence of normalization</vt:lpstr>
      <vt:lpstr>The set up of Experiment 1</vt:lpstr>
      <vt:lpstr>The result of Experiment 1</vt:lpstr>
      <vt:lpstr>Experiment 2</vt:lpstr>
      <vt:lpstr>Experiment 2</vt:lpstr>
      <vt:lpstr>The Result of Experiment 2</vt:lpstr>
      <vt:lpstr>Experiment setup 3 the influence of features</vt:lpstr>
      <vt:lpstr>The result of Experiment 3</vt:lpstr>
      <vt:lpstr>All results in one plot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Cover Type Prediction</dc:title>
  <dc:creator>dong</dc:creator>
  <cp:lastModifiedBy>Dong</cp:lastModifiedBy>
  <cp:revision>83</cp:revision>
  <dcterms:created xsi:type="dcterms:W3CDTF">2014-11-18T22:56:24Z</dcterms:created>
  <dcterms:modified xsi:type="dcterms:W3CDTF">2014-11-19T01:10:43Z</dcterms:modified>
</cp:coreProperties>
</file>