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4" r:id="rId6"/>
    <p:sldId id="265" r:id="rId7"/>
    <p:sldId id="268" r:id="rId8"/>
    <p:sldId id="267" r:id="rId9"/>
    <p:sldId id="266" r:id="rId10"/>
    <p:sldId id="269" r:id="rId11"/>
    <p:sldId id="270" r:id="rId12"/>
    <p:sldId id="271" r:id="rId13"/>
    <p:sldId id="273" r:id="rId14"/>
    <p:sldId id="274" r:id="rId15"/>
    <p:sldId id="275"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4" autoAdjust="0"/>
    <p:restoredTop sz="94660"/>
  </p:normalViewPr>
  <p:slideViewPr>
    <p:cSldViewPr snapToGrid="0">
      <p:cViewPr varScale="1">
        <p:scale>
          <a:sx n="86" d="100"/>
          <a:sy n="86" d="100"/>
        </p:scale>
        <p:origin x="6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9EDE9D-3654-459F-BC86-5F6472C12092}"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93843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9EDE9D-3654-459F-BC86-5F6472C12092}"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191089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9EDE9D-3654-459F-BC86-5F6472C12092}"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321095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9EDE9D-3654-459F-BC86-5F6472C12092}"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275790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9EDE9D-3654-459F-BC86-5F6472C12092}"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328290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9EDE9D-3654-459F-BC86-5F6472C12092}"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1397073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9EDE9D-3654-459F-BC86-5F6472C12092}" type="datetimeFigureOut">
              <a:rPr lang="en-US" smtClean="0"/>
              <a:t>12/2/2014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189631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9EDE9D-3654-459F-BC86-5F6472C12092}" type="datetimeFigureOut">
              <a:rPr lang="en-US" smtClean="0"/>
              <a:t>12/2/2014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209335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EDE9D-3654-459F-BC86-5F6472C12092}" type="datetimeFigureOut">
              <a:rPr lang="en-US" smtClean="0"/>
              <a:t>12/2/2014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4059629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EDE9D-3654-459F-BC86-5F6472C12092}"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656612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EDE9D-3654-459F-BC86-5F6472C12092}"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74579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9EDE9D-3654-459F-BC86-5F6472C12092}" type="datetimeFigureOut">
              <a:rPr lang="en-US" smtClean="0"/>
              <a:t>12/2/2014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D6769-42BA-4931-8CD5-64A70550F2F7}" type="slidenum">
              <a:rPr lang="en-US" smtClean="0"/>
              <a:t>‹#›</a:t>
            </a:fld>
            <a:endParaRPr lang="en-US"/>
          </a:p>
        </p:txBody>
      </p:sp>
    </p:spTree>
    <p:extLst>
      <p:ext uri="{BB962C8B-B14F-4D97-AF65-F5344CB8AC3E}">
        <p14:creationId xmlns:p14="http://schemas.microsoft.com/office/powerpoint/2010/main" val="3130879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Text Mining Project</a:t>
            </a:r>
            <a:endParaRPr lang="en-US" dirty="0"/>
          </a:p>
        </p:txBody>
      </p:sp>
      <p:sp>
        <p:nvSpPr>
          <p:cNvPr id="3" name="Subtitle 2"/>
          <p:cNvSpPr>
            <a:spLocks noGrp="1"/>
          </p:cNvSpPr>
          <p:nvPr>
            <p:ph type="subTitle" idx="1"/>
          </p:nvPr>
        </p:nvSpPr>
        <p:spPr/>
        <p:txBody>
          <a:bodyPr/>
          <a:lstStyle/>
          <a:p>
            <a:r>
              <a:rPr lang="en-US" dirty="0" smtClean="0"/>
              <a:t>Second report for Tweets analyzing</a:t>
            </a:r>
          </a:p>
          <a:p>
            <a:r>
              <a:rPr lang="en-US" dirty="0" smtClean="0"/>
              <a:t>Dong Han</a:t>
            </a:r>
          </a:p>
          <a:p>
            <a:r>
              <a:rPr lang="en-US" dirty="0" smtClean="0"/>
              <a:t>dhan@oakland.edu</a:t>
            </a:r>
            <a:endParaRPr lang="en-US" dirty="0"/>
          </a:p>
        </p:txBody>
      </p:sp>
    </p:spTree>
    <p:extLst>
      <p:ext uri="{BB962C8B-B14F-4D97-AF65-F5344CB8AC3E}">
        <p14:creationId xmlns:p14="http://schemas.microsoft.com/office/powerpoint/2010/main" val="145680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773945" cy="606939"/>
          </a:xfrm>
        </p:spPr>
        <p:txBody>
          <a:bodyPr>
            <a:normAutofit fontScale="90000"/>
          </a:bodyPr>
          <a:lstStyle/>
          <a:p>
            <a:r>
              <a:rPr lang="en-US" dirty="0" smtClean="0"/>
              <a:t>Build term-document matrix</a:t>
            </a:r>
            <a:endParaRPr lang="en-US" dirty="0"/>
          </a:p>
        </p:txBody>
      </p:sp>
      <p:sp>
        <p:nvSpPr>
          <p:cNvPr id="3" name="Content Placeholder 2"/>
          <p:cNvSpPr>
            <a:spLocks noGrp="1"/>
          </p:cNvSpPr>
          <p:nvPr>
            <p:ph idx="1"/>
          </p:nvPr>
        </p:nvSpPr>
        <p:spPr>
          <a:xfrm>
            <a:off x="628650" y="1257214"/>
            <a:ext cx="7881036" cy="3446591"/>
          </a:xfrm>
        </p:spPr>
        <p:txBody>
          <a:bodyPr>
            <a:normAutofit fontScale="85000" lnSpcReduction="20000"/>
          </a:bodyPr>
          <a:lstStyle/>
          <a:p>
            <a:r>
              <a:rPr lang="en-US" dirty="0" smtClean="0"/>
              <a:t>Issue: the term-document matrix is huge.</a:t>
            </a:r>
          </a:p>
          <a:p>
            <a:pPr lvl="1"/>
            <a:r>
              <a:rPr lang="en-US" dirty="0" smtClean="0"/>
              <a:t>For example: we build a term-document for “#apple”</a:t>
            </a:r>
          </a:p>
          <a:p>
            <a:pPr lvl="2"/>
            <a:r>
              <a:rPr lang="en-US" dirty="0" smtClean="0"/>
              <a:t>Number of term = 36,715</a:t>
            </a:r>
          </a:p>
          <a:p>
            <a:pPr lvl="2"/>
            <a:r>
              <a:rPr lang="en-US" dirty="0" smtClean="0"/>
              <a:t>Number of tweets </a:t>
            </a:r>
            <a:r>
              <a:rPr lang="en-US" dirty="0"/>
              <a:t>= 67,899</a:t>
            </a:r>
          </a:p>
          <a:p>
            <a:pPr lvl="2"/>
            <a:r>
              <a:rPr lang="en-US" dirty="0" smtClean="0"/>
              <a:t>The scale of the term-document matrix is</a:t>
            </a:r>
          </a:p>
          <a:p>
            <a:pPr lvl="3"/>
            <a:r>
              <a:rPr lang="en-US" dirty="0" smtClean="0"/>
              <a:t>36715*67899 = 2,492,911,785</a:t>
            </a:r>
          </a:p>
          <a:p>
            <a:pPr lvl="3"/>
            <a:r>
              <a:rPr lang="en-US" dirty="0" smtClean="0"/>
              <a:t>If we use 32bits(4bytes) integer type to store one element, it needs approximately </a:t>
            </a:r>
            <a:r>
              <a:rPr lang="en-US" b="1" dirty="0" smtClean="0"/>
              <a:t>10GB</a:t>
            </a:r>
            <a:r>
              <a:rPr lang="en-US" dirty="0" smtClean="0"/>
              <a:t> storage space just to store the matrix.</a:t>
            </a:r>
          </a:p>
          <a:p>
            <a:r>
              <a:rPr lang="en-US" dirty="0" smtClean="0"/>
              <a:t>Solution:</a:t>
            </a:r>
          </a:p>
          <a:p>
            <a:pPr lvl="1"/>
            <a:r>
              <a:rPr lang="en-US" dirty="0" smtClean="0"/>
              <a:t>Because each tweet has no more than 140 characters, many elements in the matrix have value 0. Therefore, the density of term-document matrix is low.</a:t>
            </a:r>
          </a:p>
          <a:p>
            <a:pPr lvl="1"/>
            <a:r>
              <a:rPr lang="en-US" dirty="0" smtClean="0"/>
              <a:t>We use sparse matrix for storage and further processing.</a:t>
            </a:r>
          </a:p>
          <a:p>
            <a:pPr marL="457200" lvl="1" indent="0">
              <a:buNone/>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208193777"/>
              </p:ext>
            </p:extLst>
          </p:nvPr>
        </p:nvGraphicFramePr>
        <p:xfrm>
          <a:off x="1482812" y="4555523"/>
          <a:ext cx="6096000" cy="2194560"/>
        </p:xfrm>
        <a:graphic>
          <a:graphicData uri="http://schemas.openxmlformats.org/drawingml/2006/table">
            <a:tbl>
              <a:tblPr firstRow="1" bandRow="1">
                <a:tableStyleId>{5C22544A-7EE6-4342-B048-85BDC9FD1C3A}</a:tableStyleId>
              </a:tblPr>
              <a:tblGrid>
                <a:gridCol w="3015047"/>
                <a:gridCol w="3080953"/>
              </a:tblGrid>
              <a:tr h="343244">
                <a:tc>
                  <a:txBody>
                    <a:bodyPr/>
                    <a:lstStyle/>
                    <a:p>
                      <a:r>
                        <a:rPr lang="en-US" dirty="0" smtClean="0"/>
                        <a:t>Searched hash tag</a:t>
                      </a:r>
                      <a:endParaRPr lang="en-US" dirty="0"/>
                    </a:p>
                  </a:txBody>
                  <a:tcPr/>
                </a:tc>
                <a:tc>
                  <a:txBody>
                    <a:bodyPr/>
                    <a:lstStyle/>
                    <a:p>
                      <a:r>
                        <a:rPr lang="en-US" dirty="0" smtClean="0"/>
                        <a:t>Density</a:t>
                      </a:r>
                      <a:endParaRPr lang="en-US" dirty="0"/>
                    </a:p>
                  </a:txBody>
                  <a:tcPr/>
                </a:tc>
              </a:tr>
              <a:tr h="343244">
                <a:tc>
                  <a:txBody>
                    <a:bodyPr/>
                    <a:lstStyle/>
                    <a:p>
                      <a:r>
                        <a:rPr lang="en-US" sz="1600" dirty="0" smtClean="0"/>
                        <a:t>#apple</a:t>
                      </a:r>
                      <a:endParaRPr lang="en-US" sz="1600" dirty="0"/>
                    </a:p>
                  </a:txBody>
                  <a:tcPr/>
                </a:tc>
                <a:tc>
                  <a:txBody>
                    <a:bodyPr/>
                    <a:lstStyle/>
                    <a:p>
                      <a:r>
                        <a:rPr lang="en-US" sz="1800" kern="1200" dirty="0" smtClean="0">
                          <a:solidFill>
                            <a:schemeClr val="dk1"/>
                          </a:solidFill>
                          <a:latin typeface="+mn-lt"/>
                          <a:ea typeface="+mn-ea"/>
                          <a:cs typeface="+mn-cs"/>
                        </a:rPr>
                        <a:t>0.0249%</a:t>
                      </a:r>
                      <a:endParaRPr lang="en-US" dirty="0"/>
                    </a:p>
                  </a:txBody>
                  <a:tcPr/>
                </a:tc>
              </a:tr>
              <a:tr h="343244">
                <a:tc>
                  <a:txBody>
                    <a:bodyPr/>
                    <a:lstStyle/>
                    <a:p>
                      <a:r>
                        <a:rPr lang="en-US" sz="1600" dirty="0" smtClean="0"/>
                        <a:t>#google</a:t>
                      </a:r>
                      <a:endParaRPr lang="en-US" sz="1600" dirty="0"/>
                    </a:p>
                  </a:txBody>
                  <a:tcPr/>
                </a:tc>
                <a:tc>
                  <a:txBody>
                    <a:bodyPr/>
                    <a:lstStyle/>
                    <a:p>
                      <a:r>
                        <a:rPr lang="en-US" dirty="0" smtClean="0"/>
                        <a:t>0.0239%</a:t>
                      </a:r>
                      <a:endParaRPr lang="en-US" dirty="0"/>
                    </a:p>
                  </a:txBody>
                  <a:tcPr/>
                </a:tc>
              </a:tr>
              <a:tr h="343244">
                <a:tc>
                  <a:txBody>
                    <a:bodyPr/>
                    <a:lstStyle/>
                    <a:p>
                      <a:r>
                        <a:rPr lang="en-US" sz="1600" dirty="0" smtClean="0"/>
                        <a:t>#</a:t>
                      </a:r>
                      <a:r>
                        <a:rPr lang="en-US" sz="1600" dirty="0" err="1" smtClean="0"/>
                        <a:t>microsoft</a:t>
                      </a:r>
                      <a:endParaRPr lang="en-US" sz="1600" dirty="0"/>
                    </a:p>
                  </a:txBody>
                  <a:tcPr/>
                </a:tc>
                <a:tc>
                  <a:txBody>
                    <a:bodyPr/>
                    <a:lstStyle/>
                    <a:p>
                      <a:r>
                        <a:rPr lang="en-US" sz="1800" kern="1200" dirty="0" smtClean="0">
                          <a:solidFill>
                            <a:schemeClr val="dk1"/>
                          </a:solidFill>
                          <a:latin typeface="+mn-lt"/>
                          <a:ea typeface="+mn-ea"/>
                          <a:cs typeface="+mn-cs"/>
                        </a:rPr>
                        <a:t>0.0565%</a:t>
                      </a:r>
                      <a:endParaRPr lang="en-US" dirty="0"/>
                    </a:p>
                  </a:txBody>
                  <a:tcPr/>
                </a:tc>
              </a:tr>
              <a:tr h="343244">
                <a:tc>
                  <a:txBody>
                    <a:bodyPr/>
                    <a:lstStyle/>
                    <a:p>
                      <a:r>
                        <a:rPr lang="en-US" sz="1600" dirty="0" smtClean="0"/>
                        <a:t>#</a:t>
                      </a:r>
                      <a:r>
                        <a:rPr lang="en-US" sz="1600" dirty="0" err="1" smtClean="0"/>
                        <a:t>michigan</a:t>
                      </a:r>
                      <a:endParaRPr lang="en-US" sz="1600" dirty="0"/>
                    </a:p>
                  </a:txBody>
                  <a:tcPr/>
                </a:tc>
                <a:tc>
                  <a:txBody>
                    <a:bodyPr/>
                    <a:lstStyle/>
                    <a:p>
                      <a:r>
                        <a:rPr lang="en-US" sz="1800" kern="1200" dirty="0" smtClean="0">
                          <a:solidFill>
                            <a:schemeClr val="dk1"/>
                          </a:solidFill>
                          <a:latin typeface="+mn-lt"/>
                          <a:ea typeface="+mn-ea"/>
                          <a:cs typeface="+mn-cs"/>
                        </a:rPr>
                        <a:t>0.0609%</a:t>
                      </a:r>
                      <a:endParaRPr lang="en-US" dirty="0"/>
                    </a:p>
                  </a:txBody>
                  <a:tcPr/>
                </a:tc>
              </a:tr>
              <a:tr h="343244">
                <a:tc>
                  <a:txBody>
                    <a:bodyPr/>
                    <a:lstStyle/>
                    <a:p>
                      <a:r>
                        <a:rPr lang="en-US" sz="1600" dirty="0" smtClean="0"/>
                        <a:t>#</a:t>
                      </a:r>
                      <a:r>
                        <a:rPr lang="en-US" sz="1600" dirty="0" err="1" smtClean="0"/>
                        <a:t>cometlanding</a:t>
                      </a:r>
                      <a:endParaRPr lang="en-US" sz="1600" dirty="0"/>
                    </a:p>
                  </a:txBody>
                  <a:tcPr/>
                </a:tc>
                <a:tc>
                  <a:txBody>
                    <a:bodyPr/>
                    <a:lstStyle/>
                    <a:p>
                      <a:r>
                        <a:rPr lang="en-US" sz="1800" kern="1200" dirty="0" smtClean="0">
                          <a:solidFill>
                            <a:schemeClr val="dk1"/>
                          </a:solidFill>
                          <a:latin typeface="+mn-lt"/>
                          <a:ea typeface="+mn-ea"/>
                          <a:cs typeface="+mn-cs"/>
                        </a:rPr>
                        <a:t>0.0220%</a:t>
                      </a:r>
                      <a:endParaRPr lang="en-US" dirty="0"/>
                    </a:p>
                  </a:txBody>
                  <a:tcPr/>
                </a:tc>
              </a:tr>
            </a:tbl>
          </a:graphicData>
        </a:graphic>
      </p:graphicFrame>
    </p:spTree>
    <p:extLst>
      <p:ext uri="{BB962C8B-B14F-4D97-AF65-F5344CB8AC3E}">
        <p14:creationId xmlns:p14="http://schemas.microsoft.com/office/powerpoint/2010/main" val="110619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8035"/>
            <a:ext cx="7886700" cy="639890"/>
          </a:xfrm>
        </p:spPr>
        <p:txBody>
          <a:bodyPr>
            <a:normAutofit/>
          </a:bodyPr>
          <a:lstStyle/>
          <a:p>
            <a:r>
              <a:rPr lang="en-US" sz="3600" dirty="0" smtClean="0"/>
              <a:t>The efficiency of SVD on sparse matrix</a:t>
            </a:r>
            <a:endParaRPr lang="en-US" sz="3600" dirty="0"/>
          </a:p>
        </p:txBody>
      </p:sp>
      <p:sp>
        <p:nvSpPr>
          <p:cNvPr id="5" name="Content Placeholder 4"/>
          <p:cNvSpPr>
            <a:spLocks noGrp="1"/>
          </p:cNvSpPr>
          <p:nvPr>
            <p:ph idx="1"/>
          </p:nvPr>
        </p:nvSpPr>
        <p:spPr>
          <a:xfrm>
            <a:off x="628650" y="4941115"/>
            <a:ext cx="7886700" cy="1778340"/>
          </a:xfrm>
        </p:spPr>
        <p:txBody>
          <a:bodyPr>
            <a:normAutofit fontScale="62500" lnSpcReduction="20000"/>
          </a:bodyPr>
          <a:lstStyle/>
          <a:p>
            <a:r>
              <a:rPr lang="en-US" dirty="0" smtClean="0"/>
              <a:t>We build a random 100000x10000 sparse matrix, </a:t>
            </a:r>
            <a:r>
              <a:rPr lang="en-US" dirty="0"/>
              <a:t>the scale of the matrix is near to the scale of term-document </a:t>
            </a:r>
            <a:r>
              <a:rPr lang="en-US" dirty="0" smtClean="0"/>
              <a:t>matrix of tweets.</a:t>
            </a:r>
            <a:endParaRPr lang="en-US" dirty="0"/>
          </a:p>
          <a:p>
            <a:r>
              <a:rPr lang="en-US" dirty="0" smtClean="0"/>
              <a:t>We initialize the matrix with specified density. Then we do SVD for the matrix.</a:t>
            </a:r>
          </a:p>
          <a:p>
            <a:r>
              <a:rPr lang="en-US" dirty="0" smtClean="0"/>
              <a:t>We run the SVD operation on AMD FX-9590 Eight-Core 4.71 GHz Processor.</a:t>
            </a:r>
          </a:p>
          <a:p>
            <a:r>
              <a:rPr lang="en-US" dirty="0" smtClean="0"/>
              <a:t>The result shows that the scale likes the tweets’ term-document matrix can apply the SVD and get solved with in tolerable time ( less than 1 minute).</a:t>
            </a:r>
          </a:p>
          <a:p>
            <a:endParaRPr lang="en-US" dirty="0" smtClean="0"/>
          </a:p>
        </p:txBody>
      </p:sp>
      <p:pic>
        <p:nvPicPr>
          <p:cNvPr id="6" name="Picture 5"/>
          <p:cNvPicPr>
            <a:picLocks noChangeAspect="1"/>
          </p:cNvPicPr>
          <p:nvPr/>
        </p:nvPicPr>
        <p:blipFill>
          <a:blip r:embed="rId2"/>
          <a:stretch>
            <a:fillRect/>
          </a:stretch>
        </p:blipFill>
        <p:spPr>
          <a:xfrm>
            <a:off x="-350127" y="713705"/>
            <a:ext cx="9594796" cy="4094628"/>
          </a:xfrm>
          <a:prstGeom prst="rect">
            <a:avLst/>
          </a:prstGeom>
        </p:spPr>
      </p:pic>
    </p:spTree>
    <p:extLst>
      <p:ext uri="{BB962C8B-B14F-4D97-AF65-F5344CB8AC3E}">
        <p14:creationId xmlns:p14="http://schemas.microsoft.com/office/powerpoint/2010/main" val="2855021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045" y="119128"/>
            <a:ext cx="7886700" cy="1028776"/>
          </a:xfrm>
        </p:spPr>
        <p:txBody>
          <a:bodyPr>
            <a:normAutofit/>
          </a:bodyPr>
          <a:lstStyle/>
          <a:p>
            <a:r>
              <a:rPr lang="en-US" sz="2800" dirty="0" smtClean="0"/>
              <a:t>The SVD operation on Tweets’ term-document matrix</a:t>
            </a:r>
            <a:endParaRPr lang="en-US" sz="2800" dirty="0"/>
          </a:p>
        </p:txBody>
      </p:sp>
      <p:pic>
        <p:nvPicPr>
          <p:cNvPr id="10" name="Picture 9"/>
          <p:cNvPicPr>
            <a:picLocks noChangeAspect="1"/>
          </p:cNvPicPr>
          <p:nvPr/>
        </p:nvPicPr>
        <p:blipFill>
          <a:blip r:embed="rId2"/>
          <a:stretch>
            <a:fillRect/>
          </a:stretch>
        </p:blipFill>
        <p:spPr>
          <a:xfrm>
            <a:off x="1369881" y="791736"/>
            <a:ext cx="6289288" cy="1954383"/>
          </a:xfrm>
          <a:prstGeom prst="rect">
            <a:avLst/>
          </a:prstGeom>
        </p:spPr>
      </p:pic>
      <p:pic>
        <p:nvPicPr>
          <p:cNvPr id="11" name="Picture 10"/>
          <p:cNvPicPr>
            <a:picLocks noChangeAspect="1"/>
          </p:cNvPicPr>
          <p:nvPr/>
        </p:nvPicPr>
        <p:blipFill>
          <a:blip r:embed="rId3"/>
          <a:stretch>
            <a:fillRect/>
          </a:stretch>
        </p:blipFill>
        <p:spPr>
          <a:xfrm>
            <a:off x="1382751" y="2746119"/>
            <a:ext cx="6289288" cy="1954383"/>
          </a:xfrm>
          <a:prstGeom prst="rect">
            <a:avLst/>
          </a:prstGeom>
        </p:spPr>
      </p:pic>
      <p:pic>
        <p:nvPicPr>
          <p:cNvPr id="12" name="Picture 11"/>
          <p:cNvPicPr>
            <a:picLocks noChangeAspect="1"/>
          </p:cNvPicPr>
          <p:nvPr/>
        </p:nvPicPr>
        <p:blipFill>
          <a:blip r:embed="rId4"/>
          <a:stretch>
            <a:fillRect/>
          </a:stretch>
        </p:blipFill>
        <p:spPr>
          <a:xfrm>
            <a:off x="1382751" y="4700502"/>
            <a:ext cx="6289288" cy="1954383"/>
          </a:xfrm>
          <a:prstGeom prst="rect">
            <a:avLst/>
          </a:prstGeom>
        </p:spPr>
      </p:pic>
    </p:spTree>
    <p:extLst>
      <p:ext uri="{BB962C8B-B14F-4D97-AF65-F5344CB8AC3E}">
        <p14:creationId xmlns:p14="http://schemas.microsoft.com/office/powerpoint/2010/main" val="679932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953" y="0"/>
            <a:ext cx="7886700" cy="616181"/>
          </a:xfrm>
        </p:spPr>
        <p:txBody>
          <a:bodyPr>
            <a:normAutofit fontScale="90000"/>
          </a:bodyPr>
          <a:lstStyle/>
          <a:p>
            <a:r>
              <a:rPr lang="en-US" dirty="0" smtClean="0"/>
              <a:t>LSI analysis</a:t>
            </a:r>
            <a:endParaRPr lang="en-US" dirty="0"/>
          </a:p>
        </p:txBody>
      </p:sp>
      <p:pic>
        <p:nvPicPr>
          <p:cNvPr id="6" name="Content Placeholder 5"/>
          <p:cNvPicPr>
            <a:picLocks noGrp="1" noChangeAspect="1"/>
          </p:cNvPicPr>
          <p:nvPr>
            <p:ph idx="1"/>
          </p:nvPr>
        </p:nvPicPr>
        <p:blipFill>
          <a:blip r:embed="rId2"/>
          <a:stretch>
            <a:fillRect/>
          </a:stretch>
        </p:blipFill>
        <p:spPr>
          <a:xfrm>
            <a:off x="2993904" y="3554064"/>
            <a:ext cx="4534135" cy="3404297"/>
          </a:xfrm>
          <a:prstGeom prst="rect">
            <a:avLst/>
          </a:prstGeom>
        </p:spPr>
      </p:pic>
      <p:pic>
        <p:nvPicPr>
          <p:cNvPr id="7" name="Picture 6"/>
          <p:cNvPicPr>
            <a:picLocks noChangeAspect="1"/>
          </p:cNvPicPr>
          <p:nvPr/>
        </p:nvPicPr>
        <p:blipFill>
          <a:blip r:embed="rId3"/>
          <a:stretch>
            <a:fillRect/>
          </a:stretch>
        </p:blipFill>
        <p:spPr>
          <a:xfrm>
            <a:off x="4260048" y="540869"/>
            <a:ext cx="4403615" cy="3306302"/>
          </a:xfrm>
          <a:prstGeom prst="rect">
            <a:avLst/>
          </a:prstGeom>
        </p:spPr>
      </p:pic>
      <p:pic>
        <p:nvPicPr>
          <p:cNvPr id="8" name="Picture 7"/>
          <p:cNvPicPr>
            <a:picLocks noChangeAspect="1"/>
          </p:cNvPicPr>
          <p:nvPr/>
        </p:nvPicPr>
        <p:blipFill>
          <a:blip r:embed="rId4"/>
          <a:stretch>
            <a:fillRect/>
          </a:stretch>
        </p:blipFill>
        <p:spPr>
          <a:xfrm>
            <a:off x="-199145" y="429898"/>
            <a:ext cx="4681935" cy="3515268"/>
          </a:xfrm>
          <a:prstGeom prst="rect">
            <a:avLst/>
          </a:prstGeom>
        </p:spPr>
      </p:pic>
    </p:spTree>
    <p:extLst>
      <p:ext uri="{BB962C8B-B14F-4D97-AF65-F5344CB8AC3E}">
        <p14:creationId xmlns:p14="http://schemas.microsoft.com/office/powerpoint/2010/main" val="1875709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299" y="97497"/>
            <a:ext cx="7886700" cy="538123"/>
          </a:xfrm>
        </p:spPr>
        <p:txBody>
          <a:bodyPr>
            <a:normAutofit fontScale="90000"/>
          </a:bodyPr>
          <a:lstStyle/>
          <a:p>
            <a:r>
              <a:rPr lang="en-US" dirty="0"/>
              <a:t>LSI analysis</a:t>
            </a:r>
          </a:p>
        </p:txBody>
      </p:sp>
      <p:pic>
        <p:nvPicPr>
          <p:cNvPr id="4" name="Picture 3"/>
          <p:cNvPicPr>
            <a:picLocks noChangeAspect="1"/>
          </p:cNvPicPr>
          <p:nvPr/>
        </p:nvPicPr>
        <p:blipFill>
          <a:blip r:embed="rId2"/>
          <a:stretch>
            <a:fillRect/>
          </a:stretch>
        </p:blipFill>
        <p:spPr>
          <a:xfrm>
            <a:off x="4263764" y="2904535"/>
            <a:ext cx="4746421" cy="3563684"/>
          </a:xfrm>
          <a:prstGeom prst="rect">
            <a:avLst/>
          </a:prstGeom>
        </p:spPr>
      </p:pic>
      <p:pic>
        <p:nvPicPr>
          <p:cNvPr id="5" name="Picture 4"/>
          <p:cNvPicPr>
            <a:picLocks noChangeAspect="1"/>
          </p:cNvPicPr>
          <p:nvPr/>
        </p:nvPicPr>
        <p:blipFill>
          <a:blip r:embed="rId3"/>
          <a:stretch>
            <a:fillRect/>
          </a:stretch>
        </p:blipFill>
        <p:spPr>
          <a:xfrm>
            <a:off x="0" y="635620"/>
            <a:ext cx="4678428" cy="3512634"/>
          </a:xfrm>
          <a:prstGeom prst="rect">
            <a:avLst/>
          </a:prstGeom>
        </p:spPr>
      </p:pic>
    </p:spTree>
    <p:extLst>
      <p:ext uri="{BB962C8B-B14F-4D97-AF65-F5344CB8AC3E}">
        <p14:creationId xmlns:p14="http://schemas.microsoft.com/office/powerpoint/2010/main" val="75094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Silhouette </a:t>
            </a:r>
            <a:r>
              <a:rPr lang="en-US" dirty="0"/>
              <a:t>value </a:t>
            </a:r>
          </a:p>
        </p:txBody>
      </p:sp>
      <p:pic>
        <p:nvPicPr>
          <p:cNvPr id="4" name="Content Placeholder 3"/>
          <p:cNvPicPr>
            <a:picLocks noGrp="1" noChangeAspect="1"/>
          </p:cNvPicPr>
          <p:nvPr>
            <p:ph idx="1"/>
          </p:nvPr>
        </p:nvPicPr>
        <p:blipFill>
          <a:blip r:embed="rId2"/>
          <a:stretch>
            <a:fillRect/>
          </a:stretch>
        </p:blipFill>
        <p:spPr>
          <a:xfrm>
            <a:off x="3562299" y="1826438"/>
            <a:ext cx="5795485" cy="4351338"/>
          </a:xfrm>
          <a:prstGeom prst="rect">
            <a:avLst/>
          </a:prstGeom>
        </p:spPr>
      </p:pic>
      <p:pic>
        <p:nvPicPr>
          <p:cNvPr id="5" name="Picture 4"/>
          <p:cNvPicPr>
            <a:picLocks noChangeAspect="1"/>
          </p:cNvPicPr>
          <p:nvPr/>
        </p:nvPicPr>
        <p:blipFill>
          <a:blip r:embed="rId3"/>
          <a:stretch>
            <a:fillRect/>
          </a:stretch>
        </p:blipFill>
        <p:spPr>
          <a:xfrm>
            <a:off x="-181779" y="1402421"/>
            <a:ext cx="4586511" cy="3443622"/>
          </a:xfrm>
          <a:prstGeom prst="rect">
            <a:avLst/>
          </a:prstGeom>
        </p:spPr>
      </p:pic>
    </p:spTree>
    <p:extLst>
      <p:ext uri="{BB962C8B-B14F-4D97-AF65-F5344CB8AC3E}">
        <p14:creationId xmlns:p14="http://schemas.microsoft.com/office/powerpoint/2010/main" val="783435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8168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Review the objective of the project</a:t>
            </a:r>
          </a:p>
          <a:p>
            <a:r>
              <a:rPr lang="en-US" dirty="0" smtClean="0"/>
              <a:t>Measure the quality of clustering</a:t>
            </a:r>
          </a:p>
          <a:p>
            <a:r>
              <a:rPr lang="en-US" dirty="0" smtClean="0"/>
              <a:t>Analyze the collected data</a:t>
            </a:r>
          </a:p>
          <a:p>
            <a:r>
              <a:rPr lang="en-US" dirty="0" smtClean="0"/>
              <a:t>The experiment to cluster tweets to subtopics from a hash tag searched results.</a:t>
            </a:r>
          </a:p>
          <a:p>
            <a:r>
              <a:rPr lang="en-US" dirty="0" smtClean="0"/>
              <a:t>The experiment to find the best number of subtopics</a:t>
            </a:r>
          </a:p>
          <a:p>
            <a:r>
              <a:rPr lang="en-US" dirty="0" smtClean="0"/>
              <a:t>The experiment to extract the main idea of each subtopics</a:t>
            </a:r>
          </a:p>
          <a:p>
            <a:r>
              <a:rPr lang="en-US" dirty="0" smtClean="0"/>
              <a:t>Discussion</a:t>
            </a:r>
            <a:endParaRPr lang="en-US" dirty="0"/>
          </a:p>
        </p:txBody>
      </p:sp>
    </p:spTree>
    <p:extLst>
      <p:ext uri="{BB962C8B-B14F-4D97-AF65-F5344CB8AC3E}">
        <p14:creationId xmlns:p14="http://schemas.microsoft.com/office/powerpoint/2010/main" val="4144966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140" y="1002695"/>
            <a:ext cx="7886700" cy="5497975"/>
          </a:xfrm>
        </p:spPr>
        <p:txBody>
          <a:bodyPr/>
          <a:lstStyle/>
          <a:p>
            <a:r>
              <a:rPr lang="en-US" dirty="0" smtClean="0"/>
              <a:t>After retrieving search results for a hash tag, we want to cluster the results to a few subtopics.</a:t>
            </a:r>
            <a:endParaRPr lang="en-US" dirty="0"/>
          </a:p>
        </p:txBody>
      </p:sp>
      <p:sp>
        <p:nvSpPr>
          <p:cNvPr id="4" name="Title 1"/>
          <p:cNvSpPr>
            <a:spLocks noGrp="1"/>
          </p:cNvSpPr>
          <p:nvPr>
            <p:ph type="title"/>
          </p:nvPr>
        </p:nvSpPr>
        <p:spPr>
          <a:xfrm>
            <a:off x="559076" y="228600"/>
            <a:ext cx="7886700" cy="955193"/>
          </a:xfrm>
        </p:spPr>
        <p:txBody>
          <a:bodyPr>
            <a:noAutofit/>
          </a:bodyPr>
          <a:lstStyle/>
          <a:p>
            <a:r>
              <a:rPr lang="en-US" sz="3200" dirty="0"/>
              <a:t>Review the objective of the </a:t>
            </a:r>
            <a:r>
              <a:rPr lang="en-US" sz="3200" dirty="0" smtClean="0"/>
              <a:t>project (Cont.)</a:t>
            </a:r>
            <a:endParaRPr lang="en-US" sz="3200" dirty="0"/>
          </a:p>
        </p:txBody>
      </p:sp>
      <p:pic>
        <p:nvPicPr>
          <p:cNvPr id="5" name="Picture 4"/>
          <p:cNvPicPr>
            <a:picLocks noChangeAspect="1"/>
          </p:cNvPicPr>
          <p:nvPr/>
        </p:nvPicPr>
        <p:blipFill>
          <a:blip r:embed="rId2"/>
          <a:stretch>
            <a:fillRect/>
          </a:stretch>
        </p:blipFill>
        <p:spPr>
          <a:xfrm>
            <a:off x="519827" y="2163638"/>
            <a:ext cx="5286375" cy="723900"/>
          </a:xfrm>
          <a:prstGeom prst="rect">
            <a:avLst/>
          </a:prstGeom>
        </p:spPr>
      </p:pic>
      <p:pic>
        <p:nvPicPr>
          <p:cNvPr id="6" name="Picture 5"/>
          <p:cNvPicPr>
            <a:picLocks noChangeAspect="1"/>
          </p:cNvPicPr>
          <p:nvPr/>
        </p:nvPicPr>
        <p:blipFill>
          <a:blip r:embed="rId3"/>
          <a:stretch>
            <a:fillRect/>
          </a:stretch>
        </p:blipFill>
        <p:spPr>
          <a:xfrm>
            <a:off x="559076" y="3777968"/>
            <a:ext cx="5372100" cy="590550"/>
          </a:xfrm>
          <a:prstGeom prst="rect">
            <a:avLst/>
          </a:prstGeom>
        </p:spPr>
      </p:pic>
      <p:pic>
        <p:nvPicPr>
          <p:cNvPr id="7" name="Picture 6"/>
          <p:cNvPicPr>
            <a:picLocks noChangeAspect="1"/>
          </p:cNvPicPr>
          <p:nvPr/>
        </p:nvPicPr>
        <p:blipFill>
          <a:blip r:embed="rId4"/>
          <a:stretch>
            <a:fillRect/>
          </a:stretch>
        </p:blipFill>
        <p:spPr>
          <a:xfrm>
            <a:off x="592171" y="5354923"/>
            <a:ext cx="5295900" cy="590550"/>
          </a:xfrm>
          <a:prstGeom prst="rect">
            <a:avLst/>
          </a:prstGeom>
        </p:spPr>
      </p:pic>
      <p:pic>
        <p:nvPicPr>
          <p:cNvPr id="8" name="Picture 7"/>
          <p:cNvPicPr>
            <a:picLocks noChangeAspect="1"/>
          </p:cNvPicPr>
          <p:nvPr/>
        </p:nvPicPr>
        <p:blipFill>
          <a:blip r:embed="rId5"/>
          <a:stretch>
            <a:fillRect/>
          </a:stretch>
        </p:blipFill>
        <p:spPr>
          <a:xfrm>
            <a:off x="559076" y="2953850"/>
            <a:ext cx="5172075" cy="600075"/>
          </a:xfrm>
          <a:prstGeom prst="rect">
            <a:avLst/>
          </a:prstGeom>
        </p:spPr>
      </p:pic>
      <p:pic>
        <p:nvPicPr>
          <p:cNvPr id="9" name="Picture 8"/>
          <p:cNvPicPr>
            <a:picLocks noChangeAspect="1"/>
          </p:cNvPicPr>
          <p:nvPr/>
        </p:nvPicPr>
        <p:blipFill>
          <a:blip r:embed="rId6"/>
          <a:stretch>
            <a:fillRect/>
          </a:stretch>
        </p:blipFill>
        <p:spPr>
          <a:xfrm>
            <a:off x="559076" y="4530805"/>
            <a:ext cx="5295900" cy="600075"/>
          </a:xfrm>
          <a:prstGeom prst="rect">
            <a:avLst/>
          </a:prstGeom>
        </p:spPr>
      </p:pic>
      <p:pic>
        <p:nvPicPr>
          <p:cNvPr id="10" name="Picture 9"/>
          <p:cNvPicPr>
            <a:picLocks noChangeAspect="1"/>
          </p:cNvPicPr>
          <p:nvPr/>
        </p:nvPicPr>
        <p:blipFill>
          <a:blip r:embed="rId7"/>
          <a:stretch>
            <a:fillRect/>
          </a:stretch>
        </p:blipFill>
        <p:spPr>
          <a:xfrm>
            <a:off x="552922" y="6056105"/>
            <a:ext cx="5162550" cy="571500"/>
          </a:xfrm>
          <a:prstGeom prst="rect">
            <a:avLst/>
          </a:prstGeom>
        </p:spPr>
      </p:pic>
      <p:sp>
        <p:nvSpPr>
          <p:cNvPr id="11" name="TextBox 10"/>
          <p:cNvSpPr txBox="1"/>
          <p:nvPr/>
        </p:nvSpPr>
        <p:spPr>
          <a:xfrm>
            <a:off x="142936" y="1867336"/>
            <a:ext cx="3525260" cy="369332"/>
          </a:xfrm>
          <a:prstGeom prst="rect">
            <a:avLst/>
          </a:prstGeom>
          <a:noFill/>
        </p:spPr>
        <p:txBody>
          <a:bodyPr wrap="none" rtlCol="0">
            <a:spAutoFit/>
          </a:bodyPr>
          <a:lstStyle/>
          <a:p>
            <a:r>
              <a:rPr lang="en-US" b="1" dirty="0" smtClean="0"/>
              <a:t>Example: a search result for </a:t>
            </a:r>
            <a:r>
              <a:rPr lang="en-US" b="1" dirty="0" smtClean="0">
                <a:solidFill>
                  <a:srgbClr val="FF0000"/>
                </a:solidFill>
              </a:rPr>
              <a:t>#apple</a:t>
            </a:r>
            <a:endParaRPr lang="en-US" b="1" dirty="0">
              <a:solidFill>
                <a:srgbClr val="FF0000"/>
              </a:solidFill>
            </a:endParaRPr>
          </a:p>
        </p:txBody>
      </p:sp>
      <p:sp>
        <p:nvSpPr>
          <p:cNvPr id="12" name="Right Brace 11"/>
          <p:cNvSpPr/>
          <p:nvPr/>
        </p:nvSpPr>
        <p:spPr>
          <a:xfrm>
            <a:off x="5931176" y="2163638"/>
            <a:ext cx="234097" cy="139028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365298" y="2702872"/>
            <a:ext cx="2416815" cy="369332"/>
          </a:xfrm>
          <a:prstGeom prst="rect">
            <a:avLst/>
          </a:prstGeom>
          <a:noFill/>
        </p:spPr>
        <p:txBody>
          <a:bodyPr wrap="none" rtlCol="0">
            <a:spAutoFit/>
          </a:bodyPr>
          <a:lstStyle/>
          <a:p>
            <a:r>
              <a:rPr lang="en-US" dirty="0" smtClean="0"/>
              <a:t>iPhone devices features</a:t>
            </a:r>
            <a:endParaRPr lang="en-US" dirty="0"/>
          </a:p>
        </p:txBody>
      </p:sp>
      <p:sp>
        <p:nvSpPr>
          <p:cNvPr id="14" name="Right Brace 13"/>
          <p:cNvSpPr/>
          <p:nvPr/>
        </p:nvSpPr>
        <p:spPr>
          <a:xfrm>
            <a:off x="5931175" y="3751682"/>
            <a:ext cx="234097" cy="139028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395764" y="4232439"/>
            <a:ext cx="1480726" cy="369332"/>
          </a:xfrm>
          <a:prstGeom prst="rect">
            <a:avLst/>
          </a:prstGeom>
          <a:noFill/>
        </p:spPr>
        <p:txBody>
          <a:bodyPr wrap="none" rtlCol="0">
            <a:spAutoFit/>
          </a:bodyPr>
          <a:lstStyle/>
          <a:p>
            <a:r>
              <a:rPr lang="en-US" dirty="0" smtClean="0"/>
              <a:t>Apple’s watch</a:t>
            </a:r>
            <a:endParaRPr lang="en-US" dirty="0"/>
          </a:p>
        </p:txBody>
      </p:sp>
      <p:sp>
        <p:nvSpPr>
          <p:cNvPr id="16" name="Right Brace 15"/>
          <p:cNvSpPr/>
          <p:nvPr/>
        </p:nvSpPr>
        <p:spPr>
          <a:xfrm>
            <a:off x="5908113" y="5235307"/>
            <a:ext cx="234097" cy="139028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380985" y="5745785"/>
            <a:ext cx="1318310" cy="369332"/>
          </a:xfrm>
          <a:prstGeom prst="rect">
            <a:avLst/>
          </a:prstGeom>
          <a:noFill/>
        </p:spPr>
        <p:txBody>
          <a:bodyPr wrap="none" rtlCol="0">
            <a:spAutoFit/>
          </a:bodyPr>
          <a:lstStyle/>
          <a:p>
            <a:r>
              <a:rPr lang="en-US" dirty="0"/>
              <a:t>i</a:t>
            </a:r>
            <a:r>
              <a:rPr lang="en-US" dirty="0" smtClean="0"/>
              <a:t>OS features</a:t>
            </a:r>
            <a:endParaRPr lang="en-US" dirty="0"/>
          </a:p>
        </p:txBody>
      </p:sp>
      <p:sp>
        <p:nvSpPr>
          <p:cNvPr id="18" name="Rectangle 17"/>
          <p:cNvSpPr/>
          <p:nvPr/>
        </p:nvSpPr>
        <p:spPr>
          <a:xfrm>
            <a:off x="6194113" y="2549178"/>
            <a:ext cx="2564242" cy="3713078"/>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06227" y="1913528"/>
            <a:ext cx="3176960" cy="369332"/>
          </a:xfrm>
          <a:prstGeom prst="rect">
            <a:avLst/>
          </a:prstGeom>
          <a:noFill/>
        </p:spPr>
        <p:txBody>
          <a:bodyPr wrap="none" rtlCol="0">
            <a:spAutoFit/>
          </a:bodyPr>
          <a:lstStyle/>
          <a:p>
            <a:r>
              <a:rPr lang="en-US" dirty="0" smtClean="0"/>
              <a:t>Cluster the tweets to subtopics</a:t>
            </a:r>
            <a:endParaRPr lang="en-US" dirty="0"/>
          </a:p>
        </p:txBody>
      </p:sp>
    </p:spTree>
    <p:extLst>
      <p:ext uri="{BB962C8B-B14F-4D97-AF65-F5344CB8AC3E}">
        <p14:creationId xmlns:p14="http://schemas.microsoft.com/office/powerpoint/2010/main" val="1608581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83793"/>
            <a:ext cx="7886700" cy="4993170"/>
          </a:xfrm>
        </p:spPr>
        <p:txBody>
          <a:bodyPr/>
          <a:lstStyle/>
          <a:p>
            <a:r>
              <a:rPr lang="en-US" dirty="0" smtClean="0"/>
              <a:t>Motivation: Some tweets have correlations, but they do not exactly use the same terms to describe a similar topics. </a:t>
            </a:r>
          </a:p>
          <a:p>
            <a:r>
              <a:rPr lang="en-US" dirty="0" smtClean="0"/>
              <a:t>To analyze the similarity of tweets, in the project, we propose to use latent semantic indexing(LSI) to preprocess tweets before clustering.</a:t>
            </a:r>
          </a:p>
          <a:p>
            <a:endParaRPr lang="en-US" dirty="0"/>
          </a:p>
        </p:txBody>
      </p:sp>
      <p:sp>
        <p:nvSpPr>
          <p:cNvPr id="4" name="Title 1"/>
          <p:cNvSpPr>
            <a:spLocks noGrp="1"/>
          </p:cNvSpPr>
          <p:nvPr>
            <p:ph type="title"/>
          </p:nvPr>
        </p:nvSpPr>
        <p:spPr>
          <a:xfrm>
            <a:off x="559076" y="228600"/>
            <a:ext cx="7886700" cy="955193"/>
          </a:xfrm>
        </p:spPr>
        <p:txBody>
          <a:bodyPr>
            <a:normAutofit fontScale="90000"/>
          </a:bodyPr>
          <a:lstStyle/>
          <a:p>
            <a:r>
              <a:rPr lang="en-US" dirty="0"/>
              <a:t>Review the objective of the </a:t>
            </a:r>
            <a:r>
              <a:rPr lang="en-US" dirty="0" smtClean="0"/>
              <a:t>project </a:t>
            </a:r>
            <a:endParaRPr lang="en-US" dirty="0"/>
          </a:p>
        </p:txBody>
      </p:sp>
      <p:sp>
        <p:nvSpPr>
          <p:cNvPr id="5" name="Rectangle 4"/>
          <p:cNvSpPr/>
          <p:nvPr/>
        </p:nvSpPr>
        <p:spPr>
          <a:xfrm>
            <a:off x="900544" y="4572000"/>
            <a:ext cx="1579419" cy="14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Original term-document Matrix</a:t>
            </a:r>
            <a:endParaRPr lang="en-US" dirty="0"/>
          </a:p>
        </p:txBody>
      </p:sp>
      <p:sp>
        <p:nvSpPr>
          <p:cNvPr id="6" name="Rectangle 5"/>
          <p:cNvSpPr/>
          <p:nvPr/>
        </p:nvSpPr>
        <p:spPr>
          <a:xfrm>
            <a:off x="3496229" y="4572000"/>
            <a:ext cx="997908" cy="14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SVD term </a:t>
            </a:r>
            <a:r>
              <a:rPr lang="en-US" dirty="0"/>
              <a:t>m</a:t>
            </a:r>
            <a:r>
              <a:rPr lang="en-US" dirty="0" smtClean="0"/>
              <a:t>atrix</a:t>
            </a:r>
            <a:endParaRPr lang="en-US" dirty="0"/>
          </a:p>
        </p:txBody>
      </p:sp>
      <p:sp>
        <p:nvSpPr>
          <p:cNvPr id="7" name="TextBox 6"/>
          <p:cNvSpPr txBox="1"/>
          <p:nvPr/>
        </p:nvSpPr>
        <p:spPr>
          <a:xfrm>
            <a:off x="2636446" y="4685342"/>
            <a:ext cx="644728" cy="1200329"/>
          </a:xfrm>
          <a:prstGeom prst="rect">
            <a:avLst/>
          </a:prstGeom>
          <a:noFill/>
        </p:spPr>
        <p:txBody>
          <a:bodyPr wrap="none" rtlCol="0">
            <a:spAutoFit/>
          </a:bodyPr>
          <a:lstStyle/>
          <a:p>
            <a:r>
              <a:rPr lang="en-US" sz="7200" b="1" dirty="0" smtClean="0"/>
              <a:t>=</a:t>
            </a:r>
            <a:endParaRPr lang="en-US" sz="7200" b="1" dirty="0"/>
          </a:p>
        </p:txBody>
      </p:sp>
      <p:sp>
        <p:nvSpPr>
          <p:cNvPr id="8" name="Rectangle 7"/>
          <p:cNvSpPr/>
          <p:nvPr/>
        </p:nvSpPr>
        <p:spPr>
          <a:xfrm>
            <a:off x="4866499" y="4826092"/>
            <a:ext cx="1089747" cy="77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singular values</a:t>
            </a:r>
            <a:endParaRPr lang="en-US" dirty="0"/>
          </a:p>
        </p:txBody>
      </p:sp>
      <p:sp>
        <p:nvSpPr>
          <p:cNvPr id="9" name="Rectangle 8"/>
          <p:cNvSpPr/>
          <p:nvPr/>
        </p:nvSpPr>
        <p:spPr>
          <a:xfrm>
            <a:off x="6591278" y="4826092"/>
            <a:ext cx="1579419" cy="77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SVD</a:t>
            </a:r>
          </a:p>
          <a:p>
            <a:pPr algn="ctr"/>
            <a:r>
              <a:rPr lang="en-US" dirty="0"/>
              <a:t>d</a:t>
            </a:r>
            <a:r>
              <a:rPr lang="en-US" dirty="0" smtClean="0"/>
              <a:t>ocument </a:t>
            </a:r>
            <a:r>
              <a:rPr lang="en-US" dirty="0"/>
              <a:t>m</a:t>
            </a:r>
            <a:r>
              <a:rPr lang="en-US" dirty="0" smtClean="0"/>
              <a:t>atrix</a:t>
            </a:r>
            <a:endParaRPr lang="en-US" dirty="0"/>
          </a:p>
        </p:txBody>
      </p:sp>
      <p:sp>
        <p:nvSpPr>
          <p:cNvPr id="10" name="TextBox 9"/>
          <p:cNvSpPr txBox="1"/>
          <p:nvPr/>
        </p:nvSpPr>
        <p:spPr>
          <a:xfrm>
            <a:off x="2686149" y="4685342"/>
            <a:ext cx="562975" cy="369332"/>
          </a:xfrm>
          <a:prstGeom prst="rect">
            <a:avLst/>
          </a:prstGeom>
          <a:noFill/>
        </p:spPr>
        <p:txBody>
          <a:bodyPr wrap="none" rtlCol="0">
            <a:spAutoFit/>
          </a:bodyPr>
          <a:lstStyle/>
          <a:p>
            <a:r>
              <a:rPr lang="en-US" dirty="0" smtClean="0"/>
              <a:t>SVD</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4347989" y="4896275"/>
                <a:ext cx="66717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347989" y="4896275"/>
                <a:ext cx="667170" cy="70788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956246" y="4896275"/>
                <a:ext cx="66717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956246" y="4896275"/>
                <a:ext cx="667170" cy="707886"/>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0153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83793"/>
            <a:ext cx="7886700" cy="4993170"/>
          </a:xfrm>
        </p:spPr>
        <p:txBody>
          <a:bodyPr/>
          <a:lstStyle/>
          <a:p>
            <a:r>
              <a:rPr lang="en-US" dirty="0" smtClean="0"/>
              <a:t>Motivation: Some tweets have correlations, but they do not exactly use the same terms to describe a similar topics. </a:t>
            </a:r>
          </a:p>
          <a:p>
            <a:r>
              <a:rPr lang="en-US" dirty="0" smtClean="0"/>
              <a:t>To analyze the similarity of tweets, in the project, we propose to use latent semantic indexing(Latent Semantic Indexing) to preprocess tweets before clustering.</a:t>
            </a:r>
          </a:p>
          <a:p>
            <a:endParaRPr lang="en-US" dirty="0"/>
          </a:p>
        </p:txBody>
      </p:sp>
      <p:sp>
        <p:nvSpPr>
          <p:cNvPr id="4" name="Title 1"/>
          <p:cNvSpPr>
            <a:spLocks noGrp="1"/>
          </p:cNvSpPr>
          <p:nvPr>
            <p:ph type="title"/>
          </p:nvPr>
        </p:nvSpPr>
        <p:spPr>
          <a:xfrm>
            <a:off x="559076" y="228600"/>
            <a:ext cx="7886700" cy="955193"/>
          </a:xfrm>
        </p:spPr>
        <p:txBody>
          <a:bodyPr>
            <a:normAutofit fontScale="90000"/>
          </a:bodyPr>
          <a:lstStyle/>
          <a:p>
            <a:r>
              <a:rPr lang="en-US" dirty="0"/>
              <a:t>Review the objective of the </a:t>
            </a:r>
            <a:r>
              <a:rPr lang="en-US" dirty="0" smtClean="0"/>
              <a:t>project</a:t>
            </a:r>
            <a:endParaRPr lang="en-US" dirty="0"/>
          </a:p>
        </p:txBody>
      </p:sp>
      <p:sp>
        <p:nvSpPr>
          <p:cNvPr id="5" name="Rectangle 4"/>
          <p:cNvSpPr/>
          <p:nvPr/>
        </p:nvSpPr>
        <p:spPr>
          <a:xfrm>
            <a:off x="92301" y="4572000"/>
            <a:ext cx="1579419" cy="14270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Original term-document Matrix</a:t>
            </a:r>
            <a:endParaRPr lang="en-US" dirty="0"/>
          </a:p>
        </p:txBody>
      </p:sp>
      <p:sp>
        <p:nvSpPr>
          <p:cNvPr id="6" name="Rectangle 5"/>
          <p:cNvSpPr/>
          <p:nvPr/>
        </p:nvSpPr>
        <p:spPr>
          <a:xfrm>
            <a:off x="2687986" y="4572000"/>
            <a:ext cx="997908" cy="14270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SVD term </a:t>
            </a:r>
            <a:r>
              <a:rPr lang="en-US" dirty="0"/>
              <a:t>m</a:t>
            </a:r>
            <a:r>
              <a:rPr lang="en-US" dirty="0" smtClean="0"/>
              <a:t>atrix</a:t>
            </a:r>
            <a:endParaRPr lang="en-US" dirty="0"/>
          </a:p>
        </p:txBody>
      </p:sp>
      <p:sp>
        <p:nvSpPr>
          <p:cNvPr id="7" name="TextBox 6"/>
          <p:cNvSpPr txBox="1"/>
          <p:nvPr/>
        </p:nvSpPr>
        <p:spPr>
          <a:xfrm>
            <a:off x="1828203" y="4685342"/>
            <a:ext cx="644728" cy="1200329"/>
          </a:xfrm>
          <a:prstGeom prst="rect">
            <a:avLst/>
          </a:prstGeom>
          <a:noFill/>
        </p:spPr>
        <p:txBody>
          <a:bodyPr wrap="none" rtlCol="0">
            <a:spAutoFit/>
          </a:bodyPr>
          <a:lstStyle/>
          <a:p>
            <a:r>
              <a:rPr lang="en-US" sz="7200" b="1" dirty="0" smtClean="0"/>
              <a:t>=</a:t>
            </a:r>
            <a:endParaRPr lang="en-US" sz="7200" b="1" dirty="0"/>
          </a:p>
        </p:txBody>
      </p:sp>
      <p:sp>
        <p:nvSpPr>
          <p:cNvPr id="8" name="Rectangle 7"/>
          <p:cNvSpPr/>
          <p:nvPr/>
        </p:nvSpPr>
        <p:spPr>
          <a:xfrm>
            <a:off x="4058256" y="4826092"/>
            <a:ext cx="1089747" cy="7780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 singular values</a:t>
            </a:r>
            <a:endParaRPr lang="en-US" dirty="0"/>
          </a:p>
        </p:txBody>
      </p:sp>
      <p:sp>
        <p:nvSpPr>
          <p:cNvPr id="9" name="Rectangle 8"/>
          <p:cNvSpPr/>
          <p:nvPr/>
        </p:nvSpPr>
        <p:spPr>
          <a:xfrm>
            <a:off x="6089090" y="4720428"/>
            <a:ext cx="2150862" cy="10595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SVD</a:t>
            </a:r>
          </a:p>
          <a:p>
            <a:pPr algn="ctr"/>
            <a:r>
              <a:rPr lang="en-US" dirty="0"/>
              <a:t>d</a:t>
            </a:r>
            <a:r>
              <a:rPr lang="en-US" dirty="0" smtClean="0"/>
              <a:t>ocument </a:t>
            </a:r>
            <a:r>
              <a:rPr lang="en-US" dirty="0"/>
              <a:t>m</a:t>
            </a:r>
            <a:r>
              <a:rPr lang="en-US" dirty="0" smtClean="0"/>
              <a:t>atrix</a:t>
            </a:r>
            <a:endParaRPr lang="en-US" dirty="0"/>
          </a:p>
        </p:txBody>
      </p:sp>
      <p:sp>
        <p:nvSpPr>
          <p:cNvPr id="10" name="TextBox 9"/>
          <p:cNvSpPr txBox="1"/>
          <p:nvPr/>
        </p:nvSpPr>
        <p:spPr>
          <a:xfrm>
            <a:off x="1877906" y="4685342"/>
            <a:ext cx="562975" cy="369332"/>
          </a:xfrm>
          <a:prstGeom prst="rect">
            <a:avLst/>
          </a:prstGeom>
          <a:noFill/>
        </p:spPr>
        <p:txBody>
          <a:bodyPr wrap="none" rtlCol="0">
            <a:spAutoFit/>
          </a:bodyPr>
          <a:lstStyle/>
          <a:p>
            <a:r>
              <a:rPr lang="en-US" dirty="0" smtClean="0"/>
              <a:t>SVD</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3539746" y="4896275"/>
                <a:ext cx="66717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539746" y="4896275"/>
                <a:ext cx="667170" cy="70788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148003" y="4896275"/>
                <a:ext cx="66717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148003" y="4896275"/>
                <a:ext cx="667170" cy="707886"/>
              </a:xfrm>
              <a:prstGeom prst="rect">
                <a:avLst/>
              </a:prstGeom>
              <a:blipFill rotWithShape="0">
                <a:blip r:embed="rId3"/>
                <a:stretch>
                  <a:fillRect/>
                </a:stretch>
              </a:blipFill>
            </p:spPr>
            <p:txBody>
              <a:bodyPr/>
              <a:lstStyle/>
              <a:p>
                <a:r>
                  <a:rPr lang="en-US">
                    <a:noFill/>
                  </a:rPr>
                  <a:t> </a:t>
                </a:r>
              </a:p>
            </p:txBody>
          </p:sp>
        </mc:Fallback>
      </mc:AlternateContent>
      <p:sp>
        <p:nvSpPr>
          <p:cNvPr id="2" name="Cloud 1"/>
          <p:cNvSpPr/>
          <p:nvPr/>
        </p:nvSpPr>
        <p:spPr>
          <a:xfrm>
            <a:off x="5750513" y="3906982"/>
            <a:ext cx="2951018" cy="2951018"/>
          </a:xfrm>
          <a:prstGeom prst="cloud">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45016" y="4158352"/>
            <a:ext cx="4506683"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smtClean="0"/>
              <a:t>Do cluster based on the SVD document matrix</a:t>
            </a:r>
            <a:endParaRPr lang="en-US" dirty="0"/>
          </a:p>
        </p:txBody>
      </p:sp>
    </p:spTree>
    <p:extLst>
      <p:ext uri="{BB962C8B-B14F-4D97-AF65-F5344CB8AC3E}">
        <p14:creationId xmlns:p14="http://schemas.microsoft.com/office/powerpoint/2010/main" val="3237076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183793"/>
                <a:ext cx="7886700" cy="4993170"/>
              </a:xfrm>
            </p:spPr>
            <p:txBody>
              <a:bodyPr>
                <a:normAutofit/>
              </a:bodyPr>
              <a:lstStyle/>
              <a:p>
                <a:r>
                  <a:rPr lang="en-US" sz="1800" dirty="0" smtClean="0"/>
                  <a:t>We use silhouette value to evaluate the result of clustering.</a:t>
                </a:r>
              </a:p>
              <a:p>
                <a:pPr lvl="1"/>
                <a:r>
                  <a:rPr lang="en-US" sz="1600" dirty="0" smtClean="0"/>
                  <a:t>The silhouette value measures the similarity of a point to other points in the same cluster.</a:t>
                </a:r>
              </a:p>
              <a:p>
                <a:pPr lvl="1"/>
                <a:r>
                  <a:rPr lang="en-US" sz="1600" dirty="0" smtClean="0"/>
                  <a:t>For the point </a:t>
                </a:r>
                <a:r>
                  <a:rPr lang="en-US" sz="1600" dirty="0" err="1" smtClean="0"/>
                  <a:t>i</a:t>
                </a:r>
                <a:r>
                  <a:rPr lang="en-US" sz="1600" dirty="0" smtClean="0"/>
                  <a:t>, we denote its silhouette value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oMath>
                </a14:m>
                <a:endParaRPr lang="en-US" sz="1600" b="0" dirty="0" smtClean="0"/>
              </a:p>
              <a:p>
                <a:pPr lvl="1"/>
                <a:r>
                  <a:rPr lang="en-US" sz="1600" dirty="0"/>
                  <a:t>Denote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𝑖</m:t>
                        </m:r>
                      </m:sub>
                    </m:sSub>
                  </m:oMath>
                </a14:m>
                <a:r>
                  <a:rPr lang="en-US" sz="1600" dirty="0"/>
                  <a:t> as the </a:t>
                </a:r>
                <a:r>
                  <a:rPr lang="en-US" sz="1600" dirty="0" smtClean="0"/>
                  <a:t>average </a:t>
                </a:r>
                <a:r>
                  <a:rPr lang="en-US" sz="1600" dirty="0"/>
                  <a:t>distance from </a:t>
                </a:r>
                <a:r>
                  <a:rPr lang="en-US" sz="1600" dirty="0" err="1" smtClean="0"/>
                  <a:t>ith</a:t>
                </a:r>
                <a:r>
                  <a:rPr lang="en-US" sz="1600" dirty="0" smtClean="0"/>
                  <a:t> </a:t>
                </a:r>
                <a:r>
                  <a:rPr lang="en-US" sz="1600" dirty="0"/>
                  <a:t>point to the other points in the same </a:t>
                </a:r>
                <a:r>
                  <a:rPr lang="en-US" sz="1600" dirty="0" smtClean="0"/>
                  <a:t>cluster</a:t>
                </a:r>
                <a:endParaRPr lang="en-US" sz="1600" b="0" dirty="0" smtClean="0"/>
              </a:p>
              <a:p>
                <a:pPr lvl="1"/>
                <a:r>
                  <a:rPr lang="en-US" sz="1600" dirty="0" smtClean="0"/>
                  <a:t>Denote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𝑖</m:t>
                        </m:r>
                      </m:sub>
                    </m:sSub>
                  </m:oMath>
                </a14:m>
                <a:r>
                  <a:rPr lang="en-US" sz="1600" dirty="0" smtClean="0"/>
                  <a:t> as the minimum average distance from the </a:t>
                </a:r>
                <a:r>
                  <a:rPr lang="en-US" sz="1600" dirty="0" err="1" smtClean="0"/>
                  <a:t>ith</a:t>
                </a:r>
                <a:r>
                  <a:rPr lang="en-US" sz="1600" dirty="0" smtClean="0"/>
                  <a:t> point to points in a different cluster.</a:t>
                </a:r>
              </a:p>
              <a:p>
                <a:r>
                  <a:rPr lang="en-US" sz="1800" dirty="0" smtClean="0"/>
                  <a:t>The range of silhouette value is in [-1 +1], a higher silhouette value shows that I is well-matched in its own cluster.</a:t>
                </a:r>
                <a:r>
                  <a:rPr lang="en-US" sz="1800" dirty="0"/>
                  <a:t> </a:t>
                </a:r>
                <a:endParaRPr lang="en-US" sz="1800" dirty="0" smtClean="0"/>
              </a:p>
              <a:p>
                <a:pPr lvl="1"/>
                <a:r>
                  <a:rPr lang="en-US" sz="1400" dirty="0" smtClean="0"/>
                  <a:t>In the project, we use the mean silhouette value to evaluate the result of clustering</a:t>
                </a:r>
              </a:p>
              <a:p>
                <a:pPr lvl="1"/>
                <a:r>
                  <a:rPr lang="en-US" sz="1400" dirty="0" smtClean="0"/>
                  <a:t>Remark: the calculation of silhouette value is time consuming, therefore, we do sampling on the dataset, and just calculate the mean value of silhouette value based on the selected points.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183793"/>
                <a:ext cx="7886700" cy="4993170"/>
              </a:xfrm>
              <a:blipFill rotWithShape="0">
                <a:blip r:embed="rId2"/>
                <a:stretch>
                  <a:fillRect l="-464" t="-1099"/>
                </a:stretch>
              </a:blipFill>
            </p:spPr>
            <p:txBody>
              <a:bodyPr/>
              <a:lstStyle/>
              <a:p>
                <a:r>
                  <a:rPr lang="en-US">
                    <a:noFill/>
                  </a:rPr>
                  <a:t> </a:t>
                </a:r>
              </a:p>
            </p:txBody>
          </p:sp>
        </mc:Fallback>
      </mc:AlternateContent>
      <p:sp>
        <p:nvSpPr>
          <p:cNvPr id="4" name="Title 1"/>
          <p:cNvSpPr>
            <a:spLocks noGrp="1"/>
          </p:cNvSpPr>
          <p:nvPr>
            <p:ph type="title"/>
          </p:nvPr>
        </p:nvSpPr>
        <p:spPr>
          <a:xfrm>
            <a:off x="559076" y="228600"/>
            <a:ext cx="7886700" cy="955193"/>
          </a:xfrm>
        </p:spPr>
        <p:txBody>
          <a:bodyPr>
            <a:normAutofit fontScale="90000"/>
          </a:bodyPr>
          <a:lstStyle/>
          <a:p>
            <a:r>
              <a:rPr lang="en-US" dirty="0" smtClean="0"/>
              <a:t>Get appropriate number of clusters</a:t>
            </a:r>
            <a:endParaRPr lang="en-US" dirty="0"/>
          </a:p>
        </p:txBody>
      </p:sp>
      <p:sp>
        <p:nvSpPr>
          <p:cNvPr id="6" name="Rectangle 5"/>
          <p:cNvSpPr/>
          <p:nvPr/>
        </p:nvSpPr>
        <p:spPr>
          <a:xfrm>
            <a:off x="1070919" y="4576118"/>
            <a:ext cx="6425514" cy="2224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99942" y="4648131"/>
            <a:ext cx="140043" cy="14004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29560" y="5060796"/>
            <a:ext cx="196019" cy="1960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i</a:t>
            </a:r>
            <a:endParaRPr lang="en-US" sz="1400" dirty="0"/>
          </a:p>
        </p:txBody>
      </p:sp>
      <p:sp>
        <p:nvSpPr>
          <p:cNvPr id="9" name="Oval 8"/>
          <p:cNvSpPr/>
          <p:nvPr/>
        </p:nvSpPr>
        <p:spPr>
          <a:xfrm>
            <a:off x="2922414" y="4645799"/>
            <a:ext cx="140043" cy="14004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491782" y="6304163"/>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915599" y="6352749"/>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561804" y="6561666"/>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168942" y="5319849"/>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086262" y="5050606"/>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673686" y="5057634"/>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283676" y="6505377"/>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337516" y="4742995"/>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913952" y="4718144"/>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543763" y="5034047"/>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786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183793"/>
                <a:ext cx="7886700" cy="4993170"/>
              </a:xfrm>
            </p:spPr>
            <p:txBody>
              <a:bodyPr>
                <a:normAutofit/>
              </a:bodyPr>
              <a:lstStyle/>
              <a:p>
                <a:r>
                  <a:rPr lang="en-US" sz="1800" dirty="0" smtClean="0"/>
                  <a:t>We use silhouette value to evaluate the result of clustering.</a:t>
                </a:r>
              </a:p>
              <a:p>
                <a:pPr lvl="1"/>
                <a:r>
                  <a:rPr lang="en-US" sz="1600" dirty="0" smtClean="0"/>
                  <a:t>The silhouette value measures the similarity of a point to other points in the same cluster.</a:t>
                </a:r>
              </a:p>
              <a:p>
                <a:pPr lvl="1"/>
                <a:r>
                  <a:rPr lang="en-US" sz="1600" dirty="0" smtClean="0"/>
                  <a:t>For the point </a:t>
                </a:r>
                <a:r>
                  <a:rPr lang="en-US" sz="1600" dirty="0" err="1" smtClean="0"/>
                  <a:t>i</a:t>
                </a:r>
                <a:r>
                  <a:rPr lang="en-US" sz="1600" dirty="0" smtClean="0"/>
                  <a:t>, we denote its silhouette value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oMath>
                </a14:m>
                <a:endParaRPr lang="en-US" sz="1600" b="0" dirty="0" smtClean="0"/>
              </a:p>
              <a:p>
                <a:pPr lvl="1"/>
                <a:r>
                  <a:rPr lang="en-US" sz="1600" dirty="0"/>
                  <a:t>Denote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𝑖</m:t>
                        </m:r>
                      </m:sub>
                    </m:sSub>
                  </m:oMath>
                </a14:m>
                <a:r>
                  <a:rPr lang="en-US" sz="1600" dirty="0"/>
                  <a:t> as the </a:t>
                </a:r>
                <a:r>
                  <a:rPr lang="en-US" sz="1600" dirty="0" smtClean="0"/>
                  <a:t>average </a:t>
                </a:r>
                <a:r>
                  <a:rPr lang="en-US" sz="1600" dirty="0"/>
                  <a:t>distance from </a:t>
                </a:r>
                <a:r>
                  <a:rPr lang="en-US" sz="1600" dirty="0" err="1" smtClean="0"/>
                  <a:t>ith</a:t>
                </a:r>
                <a:r>
                  <a:rPr lang="en-US" sz="1600" dirty="0" smtClean="0"/>
                  <a:t> </a:t>
                </a:r>
                <a:r>
                  <a:rPr lang="en-US" sz="1600" dirty="0"/>
                  <a:t>point to the other points in the same </a:t>
                </a:r>
                <a:r>
                  <a:rPr lang="en-US" sz="1600" dirty="0" smtClean="0"/>
                  <a:t>cluster</a:t>
                </a:r>
                <a:endParaRPr lang="en-US" sz="1600" b="0" dirty="0" smtClean="0"/>
              </a:p>
              <a:p>
                <a:pPr lvl="1"/>
                <a:r>
                  <a:rPr lang="en-US" sz="1600" dirty="0" smtClean="0"/>
                  <a:t>Denote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𝑖</m:t>
                        </m:r>
                      </m:sub>
                    </m:sSub>
                  </m:oMath>
                </a14:m>
                <a:r>
                  <a:rPr lang="en-US" sz="1600" dirty="0" smtClean="0"/>
                  <a:t> as the minimum average distance from the </a:t>
                </a:r>
                <a:r>
                  <a:rPr lang="en-US" sz="1600" dirty="0" err="1" smtClean="0"/>
                  <a:t>ith</a:t>
                </a:r>
                <a:r>
                  <a:rPr lang="en-US" sz="1600" dirty="0" smtClean="0"/>
                  <a:t> point to points in a different cluster.</a:t>
                </a:r>
              </a:p>
              <a:p>
                <a:r>
                  <a:rPr lang="en-US" sz="1800" dirty="0" smtClean="0"/>
                  <a:t>The range of silhouette value is in [-1 +1], a higher silhouette value shows that I is well-matched in its own cluster.</a:t>
                </a:r>
                <a:r>
                  <a:rPr lang="en-US" sz="1800" dirty="0"/>
                  <a:t> </a:t>
                </a:r>
                <a:endParaRPr lang="en-US" sz="1800" dirty="0" smtClean="0"/>
              </a:p>
              <a:p>
                <a:pPr lvl="1"/>
                <a:r>
                  <a:rPr lang="en-US" sz="1400" dirty="0" smtClean="0"/>
                  <a:t>In the project, we use the mean silhouette value to evaluate the result of clustering</a:t>
                </a:r>
              </a:p>
              <a:p>
                <a:pPr lvl="1"/>
                <a:r>
                  <a:rPr lang="en-US" sz="1400" dirty="0" smtClean="0"/>
                  <a:t>Remark: the calculation of silhouette value is time consuming, therefore, we do sampling on the dataset, and just calculate the mean value of silhouette value based on the selected points.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183793"/>
                <a:ext cx="7886700" cy="4993170"/>
              </a:xfrm>
              <a:blipFill rotWithShape="0">
                <a:blip r:embed="rId2"/>
                <a:stretch>
                  <a:fillRect l="-464" t="-1099"/>
                </a:stretch>
              </a:blipFill>
            </p:spPr>
            <p:txBody>
              <a:bodyPr/>
              <a:lstStyle/>
              <a:p>
                <a:r>
                  <a:rPr lang="en-US">
                    <a:noFill/>
                  </a:rPr>
                  <a:t> </a:t>
                </a:r>
              </a:p>
            </p:txBody>
          </p:sp>
        </mc:Fallback>
      </mc:AlternateContent>
      <p:sp>
        <p:nvSpPr>
          <p:cNvPr id="4" name="Title 1"/>
          <p:cNvSpPr>
            <a:spLocks noGrp="1"/>
          </p:cNvSpPr>
          <p:nvPr>
            <p:ph type="title"/>
          </p:nvPr>
        </p:nvSpPr>
        <p:spPr>
          <a:xfrm>
            <a:off x="559076" y="228600"/>
            <a:ext cx="7886700" cy="955193"/>
          </a:xfrm>
        </p:spPr>
        <p:txBody>
          <a:bodyPr>
            <a:normAutofit fontScale="90000"/>
          </a:bodyPr>
          <a:lstStyle/>
          <a:p>
            <a:r>
              <a:rPr lang="en-US" dirty="0" smtClean="0"/>
              <a:t>Get appropriate number of clusters</a:t>
            </a:r>
            <a:endParaRPr lang="en-US" dirty="0"/>
          </a:p>
        </p:txBody>
      </p:sp>
      <p:cxnSp>
        <p:nvCxnSpPr>
          <p:cNvPr id="17" name="Straight Arrow Connector 16"/>
          <p:cNvCxnSpPr/>
          <p:nvPr/>
        </p:nvCxnSpPr>
        <p:spPr>
          <a:xfrm flipV="1">
            <a:off x="2796873" y="4765333"/>
            <a:ext cx="146050" cy="32416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819476" y="4767665"/>
            <a:ext cx="810084" cy="39114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27570" y="5256815"/>
            <a:ext cx="784721" cy="10678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9" idx="6"/>
            <a:endCxn id="36" idx="2"/>
          </p:cNvCxnSpPr>
          <p:nvPr/>
        </p:nvCxnSpPr>
        <p:spPr>
          <a:xfrm flipV="1">
            <a:off x="2825579" y="5127656"/>
            <a:ext cx="1848107" cy="31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a:off x="1994330" y="4697811"/>
                <a:ext cx="37824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𝑑</m:t>
                          </m:r>
                        </m:e>
                        <m:sub>
                          <m:r>
                            <a:rPr lang="en-US" sz="1200" b="0" i="1" smtClean="0">
                              <a:solidFill>
                                <a:srgbClr val="FF0000"/>
                              </a:solidFill>
                              <a:latin typeface="Cambria Math" panose="02040503050406030204" pitchFamily="18" charset="0"/>
                            </a:rPr>
                            <m:t>1</m:t>
                          </m:r>
                        </m:sub>
                      </m:sSub>
                    </m:oMath>
                  </m:oMathPara>
                </a14:m>
                <a:endParaRPr lang="en-US" sz="1200" dirty="0"/>
              </a:p>
            </p:txBody>
          </p:sp>
        </mc:Choice>
        <mc:Fallback xmlns="">
          <p:sp>
            <p:nvSpPr>
              <p:cNvPr id="38" name="Rectangle 37"/>
              <p:cNvSpPr>
                <a:spLocks noRot="1" noChangeAspect="1" noMove="1" noResize="1" noEditPoints="1" noAdjustHandles="1" noChangeArrowheads="1" noChangeShapeType="1" noTextEdit="1"/>
              </p:cNvSpPr>
              <p:nvPr/>
            </p:nvSpPr>
            <p:spPr>
              <a:xfrm>
                <a:off x="1994330" y="4697811"/>
                <a:ext cx="378245" cy="27699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541027" y="4676061"/>
                <a:ext cx="38183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𝑑</m:t>
                          </m:r>
                        </m:e>
                        <m:sub>
                          <m:r>
                            <a:rPr lang="en-US" sz="1200" b="0" i="1" smtClean="0">
                              <a:solidFill>
                                <a:srgbClr val="FF0000"/>
                              </a:solidFill>
                              <a:latin typeface="Cambria Math" panose="02040503050406030204" pitchFamily="18" charset="0"/>
                            </a:rPr>
                            <m:t>2</m:t>
                          </m:r>
                        </m:sub>
                      </m:sSub>
                    </m:oMath>
                  </m:oMathPara>
                </a14:m>
                <a:endParaRPr lang="en-US" sz="1200" dirty="0"/>
              </a:p>
            </p:txBody>
          </p:sp>
        </mc:Choice>
        <mc:Fallback xmlns="">
          <p:sp>
            <p:nvSpPr>
              <p:cNvPr id="39" name="Rectangle 38"/>
              <p:cNvSpPr>
                <a:spLocks noRot="1" noChangeAspect="1" noMove="1" noResize="1" noEditPoints="1" noAdjustHandles="1" noChangeArrowheads="1" noChangeShapeType="1" noTextEdit="1"/>
              </p:cNvSpPr>
              <p:nvPr/>
            </p:nvSpPr>
            <p:spPr>
              <a:xfrm>
                <a:off x="2541027" y="4676061"/>
                <a:ext cx="381835" cy="27699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2909039" y="5868375"/>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1">
                                  <a:lumMod val="50000"/>
                                </a:schemeClr>
                              </a:solidFill>
                              <a:latin typeface="Cambria Math" panose="02040503050406030204" pitchFamily="18" charset="0"/>
                            </a:rPr>
                          </m:ctrlPr>
                        </m:sSubPr>
                        <m:e>
                          <m:r>
                            <a:rPr lang="en-US" b="0" i="1" smtClean="0">
                              <a:solidFill>
                                <a:schemeClr val="bg1">
                                  <a:lumMod val="50000"/>
                                </a:schemeClr>
                              </a:solidFill>
                              <a:latin typeface="Cambria Math" panose="02040503050406030204" pitchFamily="18" charset="0"/>
                            </a:rPr>
                            <m:t>𝑑</m:t>
                          </m:r>
                        </m:e>
                        <m:sub>
                          <m:r>
                            <a:rPr lang="en-US" b="0" i="1" smtClean="0">
                              <a:solidFill>
                                <a:schemeClr val="bg1">
                                  <a:lumMod val="50000"/>
                                </a:schemeClr>
                              </a:solidFill>
                              <a:latin typeface="Cambria Math" panose="02040503050406030204" pitchFamily="18" charset="0"/>
                            </a:rPr>
                            <m:t>3</m:t>
                          </m:r>
                        </m:sub>
                      </m:sSub>
                    </m:oMath>
                  </m:oMathPara>
                </a14:m>
                <a:endParaRPr lang="en-US" dirty="0">
                  <a:solidFill>
                    <a:schemeClr val="bg1">
                      <a:lumMod val="50000"/>
                    </a:schemeClr>
                  </a:solidFill>
                </a:endParaRPr>
              </a:p>
            </p:txBody>
          </p:sp>
        </mc:Choice>
        <mc:Fallback xmlns="">
          <p:sp>
            <p:nvSpPr>
              <p:cNvPr id="50" name="Rectangle 49"/>
              <p:cNvSpPr>
                <a:spLocks noRot="1" noChangeAspect="1" noMove="1" noResize="1" noEditPoints="1" noAdjustHandles="1" noChangeArrowheads="1" noChangeShapeType="1" noTextEdit="1"/>
              </p:cNvSpPr>
              <p:nvPr/>
            </p:nvSpPr>
            <p:spPr>
              <a:xfrm>
                <a:off x="2909039" y="5868375"/>
                <a:ext cx="477951"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3714985" y="4788174"/>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𝑑</m:t>
                          </m:r>
                        </m:e>
                        <m:sub>
                          <m:r>
                            <a:rPr lang="en-US" b="0" i="1" smtClean="0">
                              <a:solidFill>
                                <a:srgbClr val="00B050"/>
                              </a:solidFill>
                              <a:latin typeface="Cambria Math" panose="02040503050406030204" pitchFamily="18" charset="0"/>
                            </a:rPr>
                            <m:t>4</m:t>
                          </m:r>
                        </m:sub>
                      </m:sSub>
                    </m:oMath>
                  </m:oMathPara>
                </a14:m>
                <a:endParaRPr lang="en-US" dirty="0">
                  <a:solidFill>
                    <a:srgbClr val="00B050"/>
                  </a:solidFill>
                </a:endParaRPr>
              </a:p>
            </p:txBody>
          </p:sp>
        </mc:Choice>
        <mc:Fallback xmlns="">
          <p:sp>
            <p:nvSpPr>
              <p:cNvPr id="51" name="Rectangle 50"/>
              <p:cNvSpPr>
                <a:spLocks noRot="1" noChangeAspect="1" noMove="1" noResize="1" noEditPoints="1" noAdjustHandles="1" noChangeArrowheads="1" noChangeShapeType="1" noTextEdit="1"/>
              </p:cNvSpPr>
              <p:nvPr/>
            </p:nvSpPr>
            <p:spPr>
              <a:xfrm>
                <a:off x="3714985" y="4788174"/>
                <a:ext cx="477951" cy="369332"/>
              </a:xfrm>
              <a:prstGeom prst="rect">
                <a:avLst/>
              </a:prstGeom>
              <a:blipFill rotWithShape="0">
                <a:blip r:embed="rId6"/>
                <a:stretch>
                  <a:fillRect/>
                </a:stretch>
              </a:blipFill>
            </p:spPr>
            <p:txBody>
              <a:bodyPr/>
              <a:lstStyle/>
              <a:p>
                <a:r>
                  <a:rPr lang="en-US">
                    <a:noFill/>
                  </a:rPr>
                  <a:t> </a:t>
                </a:r>
              </a:p>
            </p:txBody>
          </p:sp>
        </mc:Fallback>
      </mc:AlternateContent>
      <p:sp>
        <p:nvSpPr>
          <p:cNvPr id="25" name="Rectangle 24"/>
          <p:cNvSpPr/>
          <p:nvPr/>
        </p:nvSpPr>
        <p:spPr>
          <a:xfrm>
            <a:off x="1070919" y="4576118"/>
            <a:ext cx="6425514" cy="2224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99942" y="4648131"/>
            <a:ext cx="140043" cy="14004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629560" y="5060796"/>
            <a:ext cx="196019" cy="1960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i</a:t>
            </a:r>
            <a:endParaRPr lang="en-US" sz="1400" dirty="0"/>
          </a:p>
        </p:txBody>
      </p:sp>
      <p:sp>
        <p:nvSpPr>
          <p:cNvPr id="30" name="Oval 29"/>
          <p:cNvSpPr/>
          <p:nvPr/>
        </p:nvSpPr>
        <p:spPr>
          <a:xfrm>
            <a:off x="2922414" y="4645799"/>
            <a:ext cx="140043" cy="14004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491782" y="6304163"/>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915599" y="6352749"/>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561804" y="6561666"/>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168942" y="5319849"/>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086262" y="5050606"/>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673686" y="5057634"/>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283676" y="6505377"/>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337516" y="4742995"/>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913952" y="4718144"/>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543763" y="5034047"/>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534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183793"/>
                <a:ext cx="7886700" cy="4993170"/>
              </a:xfrm>
            </p:spPr>
            <p:txBody>
              <a:bodyPr>
                <a:normAutofit/>
              </a:bodyPr>
              <a:lstStyle/>
              <a:p>
                <a:r>
                  <a:rPr lang="en-US" sz="1800" dirty="0" smtClean="0"/>
                  <a:t>We use silhouette value to evaluate the result of clustering.</a:t>
                </a:r>
              </a:p>
              <a:p>
                <a:pPr lvl="1"/>
                <a:r>
                  <a:rPr lang="en-US" sz="1600" dirty="0" smtClean="0"/>
                  <a:t>The silhouette value measures the similarity of a point to other points in the same cluster.</a:t>
                </a:r>
              </a:p>
              <a:p>
                <a:pPr lvl="1"/>
                <a:r>
                  <a:rPr lang="en-US" sz="1600" dirty="0" smtClean="0"/>
                  <a:t>For the point </a:t>
                </a:r>
                <a:r>
                  <a:rPr lang="en-US" sz="1600" dirty="0" err="1" smtClean="0"/>
                  <a:t>i</a:t>
                </a:r>
                <a:r>
                  <a:rPr lang="en-US" sz="1600" dirty="0" smtClean="0"/>
                  <a:t>, we denote its silhouette value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oMath>
                </a14:m>
                <a:endParaRPr lang="en-US" sz="1600" b="0" dirty="0" smtClean="0"/>
              </a:p>
              <a:p>
                <a:pPr lvl="1"/>
                <a:r>
                  <a:rPr lang="en-US" sz="1600" dirty="0"/>
                  <a:t>Denote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𝑖</m:t>
                        </m:r>
                      </m:sub>
                    </m:sSub>
                  </m:oMath>
                </a14:m>
                <a:r>
                  <a:rPr lang="en-US" sz="1600" dirty="0"/>
                  <a:t> as the </a:t>
                </a:r>
                <a:r>
                  <a:rPr lang="en-US" sz="1600" dirty="0" smtClean="0"/>
                  <a:t>average </a:t>
                </a:r>
                <a:r>
                  <a:rPr lang="en-US" sz="1600" dirty="0"/>
                  <a:t>distance from </a:t>
                </a:r>
                <a:r>
                  <a:rPr lang="en-US" sz="1600" dirty="0" err="1" smtClean="0"/>
                  <a:t>ith</a:t>
                </a:r>
                <a:r>
                  <a:rPr lang="en-US" sz="1600" dirty="0" smtClean="0"/>
                  <a:t> </a:t>
                </a:r>
                <a:r>
                  <a:rPr lang="en-US" sz="1600" dirty="0"/>
                  <a:t>point to the other points in the same </a:t>
                </a:r>
                <a:r>
                  <a:rPr lang="en-US" sz="1600" dirty="0" smtClean="0"/>
                  <a:t>cluster</a:t>
                </a:r>
                <a:endParaRPr lang="en-US" sz="1600" b="0" dirty="0" smtClean="0"/>
              </a:p>
              <a:p>
                <a:pPr lvl="1"/>
                <a:r>
                  <a:rPr lang="en-US" sz="1600" dirty="0" smtClean="0"/>
                  <a:t>Denote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𝑖</m:t>
                        </m:r>
                      </m:sub>
                    </m:sSub>
                  </m:oMath>
                </a14:m>
                <a:r>
                  <a:rPr lang="en-US" sz="1600" dirty="0" smtClean="0"/>
                  <a:t> as the minimum average distance from the </a:t>
                </a:r>
                <a:r>
                  <a:rPr lang="en-US" sz="1600" dirty="0" err="1" smtClean="0"/>
                  <a:t>ith</a:t>
                </a:r>
                <a:r>
                  <a:rPr lang="en-US" sz="1600" dirty="0" smtClean="0"/>
                  <a:t> point to points in a different cluster.</a:t>
                </a:r>
              </a:p>
              <a:p>
                <a:r>
                  <a:rPr lang="en-US" sz="1800" dirty="0" smtClean="0"/>
                  <a:t>The range of silhouette value is in [-1 +1], a higher silhouette value shows that I is well-matched in its own cluster.</a:t>
                </a:r>
                <a:r>
                  <a:rPr lang="en-US" sz="1800" dirty="0"/>
                  <a:t> </a:t>
                </a:r>
                <a:endParaRPr lang="en-US" sz="1800" dirty="0" smtClean="0"/>
              </a:p>
              <a:p>
                <a:pPr lvl="1"/>
                <a:r>
                  <a:rPr lang="en-US" sz="1400" dirty="0" smtClean="0"/>
                  <a:t>In the project, we use the mean silhouette value to evaluate the result of clustering</a:t>
                </a:r>
              </a:p>
              <a:p>
                <a:pPr lvl="1"/>
                <a:r>
                  <a:rPr lang="en-US" sz="1400" dirty="0" smtClean="0"/>
                  <a:t>Remark: the calculation of silhouette value is time consuming, therefore, we do sampling on the dataset, and just calculate the mean value of silhouette value based on the selected points.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183793"/>
                <a:ext cx="7886700" cy="4993170"/>
              </a:xfrm>
              <a:blipFill rotWithShape="0">
                <a:blip r:embed="rId2"/>
                <a:stretch>
                  <a:fillRect l="-464" t="-1099"/>
                </a:stretch>
              </a:blipFill>
            </p:spPr>
            <p:txBody>
              <a:bodyPr/>
              <a:lstStyle/>
              <a:p>
                <a:r>
                  <a:rPr lang="en-US">
                    <a:noFill/>
                  </a:rPr>
                  <a:t> </a:t>
                </a:r>
              </a:p>
            </p:txBody>
          </p:sp>
        </mc:Fallback>
      </mc:AlternateContent>
      <p:sp>
        <p:nvSpPr>
          <p:cNvPr id="4" name="Title 1"/>
          <p:cNvSpPr>
            <a:spLocks noGrp="1"/>
          </p:cNvSpPr>
          <p:nvPr>
            <p:ph type="title"/>
          </p:nvPr>
        </p:nvSpPr>
        <p:spPr>
          <a:xfrm>
            <a:off x="559076" y="228600"/>
            <a:ext cx="7886700" cy="955193"/>
          </a:xfrm>
        </p:spPr>
        <p:txBody>
          <a:bodyPr>
            <a:normAutofit fontScale="90000"/>
          </a:bodyPr>
          <a:lstStyle/>
          <a:p>
            <a:r>
              <a:rPr lang="en-US" dirty="0" smtClean="0"/>
              <a:t>Get appropriate number of clusters</a:t>
            </a:r>
            <a:endParaRPr lang="en-US" dirty="0"/>
          </a:p>
        </p:txBody>
      </p:sp>
      <p:sp>
        <p:nvSpPr>
          <p:cNvPr id="6" name="Rectangle 5"/>
          <p:cNvSpPr/>
          <p:nvPr/>
        </p:nvSpPr>
        <p:spPr>
          <a:xfrm>
            <a:off x="1070919" y="4576118"/>
            <a:ext cx="6425514" cy="2224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1041865" y="5007025"/>
                <a:ext cx="1492973" cy="61645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𝑎</m:t>
                          </m:r>
                        </m:e>
                        <m:sub>
                          <m:r>
                            <a:rPr lang="en-US"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sSub>
                            <m:sSubPr>
                              <m:ctrlPr>
                                <a:rPr lang="en-US" b="0" i="1" smtClean="0">
                                  <a:solidFill>
                                    <a:srgbClr val="FF0000"/>
                                  </a:solidFill>
                                  <a:latin typeface="Cambria Math" panose="02040503050406030204" pitchFamily="18" charset="0"/>
                                </a:rPr>
                              </m:ctrlPr>
                            </m:sSub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𝑑</m:t>
                                  </m:r>
                                </m:e>
                                <m:sub>
                                  <m:r>
                                    <a:rPr lang="en-US" b="0" i="1" smtClean="0">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𝑑</m:t>
                              </m:r>
                            </m:e>
                            <m:sub>
                              <m:r>
                                <a:rPr lang="en-US" b="0" i="1" smtClean="0">
                                  <a:solidFill>
                                    <a:srgbClr val="FF0000"/>
                                  </a:solidFill>
                                  <a:latin typeface="Cambria Math" panose="02040503050406030204" pitchFamily="18" charset="0"/>
                                </a:rPr>
                                <m:t>2</m:t>
                              </m:r>
                            </m:sub>
                          </m:sSub>
                        </m:num>
                        <m:den>
                          <m:r>
                            <a:rPr lang="en-US" b="0" i="1" smtClean="0">
                              <a:solidFill>
                                <a:srgbClr val="FF0000"/>
                              </a:solidFill>
                              <a:latin typeface="Cambria Math" panose="02040503050406030204" pitchFamily="18" charset="0"/>
                            </a:rPr>
                            <m:t>2</m:t>
                          </m:r>
                        </m:den>
                      </m:f>
                    </m:oMath>
                  </m:oMathPara>
                </a14:m>
                <a:endParaRPr lang="en-US" dirty="0">
                  <a:solidFill>
                    <a:srgbClr val="FF00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1041865" y="5007025"/>
                <a:ext cx="1492973" cy="616451"/>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047649" y="5305648"/>
                <a:ext cx="1487780" cy="616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𝑏</m:t>
                          </m:r>
                        </m:e>
                        <m:sub>
                          <m:r>
                            <a:rPr lang="en-US" i="1">
                              <a:solidFill>
                                <a:schemeClr val="accent1">
                                  <a:lumMod val="75000"/>
                                </a:schemeClr>
                              </a:solidFill>
                              <a:latin typeface="Cambria Math" panose="02040503050406030204" pitchFamily="18" charset="0"/>
                            </a:rPr>
                            <m:t>𝑖</m:t>
                          </m:r>
                        </m:sub>
                      </m:sSub>
                      <m:r>
                        <a:rPr lang="en-US" b="0" i="1" smtClean="0">
                          <a:solidFill>
                            <a:schemeClr val="accent1">
                              <a:lumMod val="75000"/>
                            </a:schemeClr>
                          </a:solidFill>
                          <a:latin typeface="Cambria Math" panose="02040503050406030204" pitchFamily="18" charset="0"/>
                        </a:rPr>
                        <m:t>=</m:t>
                      </m:r>
                      <m:f>
                        <m:fPr>
                          <m:ctrlPr>
                            <a:rPr lang="en-US" b="0" i="1" smtClean="0">
                              <a:solidFill>
                                <a:schemeClr val="accent1">
                                  <a:lumMod val="75000"/>
                                </a:schemeClr>
                              </a:solidFill>
                              <a:latin typeface="Cambria Math" panose="02040503050406030204" pitchFamily="18" charset="0"/>
                            </a:rPr>
                          </m:ctrlPr>
                        </m:fPr>
                        <m:num>
                          <m:sSub>
                            <m:sSubPr>
                              <m:ctrlPr>
                                <a:rPr lang="en-US" b="0" i="1" smtClean="0">
                                  <a:solidFill>
                                    <a:schemeClr val="accent1">
                                      <a:lumMod val="75000"/>
                                    </a:schemeClr>
                                  </a:solidFill>
                                  <a:latin typeface="Cambria Math" panose="02040503050406030204" pitchFamily="18" charset="0"/>
                                </a:rPr>
                              </m:ctrlPr>
                            </m:sSubPr>
                            <m:e>
                              <m:sSub>
                                <m:sSubPr>
                                  <m:ctrlPr>
                                    <a:rPr lang="en-US" b="0" i="1" smtClean="0">
                                      <a:solidFill>
                                        <a:schemeClr val="accent1">
                                          <a:lumMod val="75000"/>
                                        </a:schemeClr>
                                      </a:solidFill>
                                      <a:latin typeface="Cambria Math" panose="02040503050406030204" pitchFamily="18" charset="0"/>
                                    </a:rPr>
                                  </m:ctrlPr>
                                </m:sSubPr>
                                <m:e>
                                  <m:r>
                                    <a:rPr lang="en-US" b="0" i="1" smtClean="0">
                                      <a:solidFill>
                                        <a:schemeClr val="accent1">
                                          <a:lumMod val="75000"/>
                                        </a:schemeClr>
                                      </a:solidFill>
                                      <a:latin typeface="Cambria Math" panose="02040503050406030204" pitchFamily="18" charset="0"/>
                                    </a:rPr>
                                    <m:t>𝑑</m:t>
                                  </m:r>
                                </m:e>
                                <m:sub>
                                  <m:r>
                                    <a:rPr lang="en-US" b="0" i="1" smtClean="0">
                                      <a:solidFill>
                                        <a:schemeClr val="accent1">
                                          <a:lumMod val="75000"/>
                                        </a:schemeClr>
                                      </a:solidFill>
                                      <a:latin typeface="Cambria Math" panose="02040503050406030204" pitchFamily="18" charset="0"/>
                                    </a:rPr>
                                    <m:t>3</m:t>
                                  </m:r>
                                </m:sub>
                              </m:sSub>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𝑑</m:t>
                              </m:r>
                            </m:e>
                            <m:sub>
                              <m:r>
                                <a:rPr lang="en-US" b="0" i="1" smtClean="0">
                                  <a:solidFill>
                                    <a:schemeClr val="accent1">
                                      <a:lumMod val="75000"/>
                                    </a:schemeClr>
                                  </a:solidFill>
                                  <a:latin typeface="Cambria Math" panose="02040503050406030204" pitchFamily="18" charset="0"/>
                                </a:rPr>
                                <m:t>4</m:t>
                              </m:r>
                            </m:sub>
                          </m:sSub>
                        </m:num>
                        <m:den>
                          <m:r>
                            <a:rPr lang="en-US" b="0" i="1" smtClean="0">
                              <a:solidFill>
                                <a:schemeClr val="accent1">
                                  <a:lumMod val="75000"/>
                                </a:schemeClr>
                              </a:solidFill>
                              <a:latin typeface="Cambria Math" panose="02040503050406030204" pitchFamily="18" charset="0"/>
                            </a:rPr>
                            <m:t>2</m:t>
                          </m:r>
                        </m:den>
                      </m:f>
                    </m:oMath>
                  </m:oMathPara>
                </a14:m>
                <a:endParaRPr lang="en-US" dirty="0">
                  <a:solidFill>
                    <a:schemeClr val="accent1">
                      <a:lumMod val="75000"/>
                    </a:schemeClr>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047649" y="5305648"/>
                <a:ext cx="1487780" cy="61645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507458" y="6188609"/>
                <a:ext cx="2851392" cy="369332"/>
              </a:xfrm>
              <a:prstGeom prst="rect">
                <a:avLst/>
              </a:prstGeom>
              <a:noFill/>
              <a:ln>
                <a:solidFill>
                  <a:srgbClr val="002060"/>
                </a:solidFill>
              </a:ln>
            </p:spPr>
            <p:txBody>
              <a:bodyPr wrap="square" rtlCol="0">
                <a:spAutoFit/>
              </a:bodyPr>
              <a:lstStyle/>
              <a:p>
                <a:pPr marL="0" lvl="1"/>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m:t>
                      </m:r>
                      <m:r>
                        <m:rPr>
                          <m:sty m:val="p"/>
                        </m:rPr>
                        <a:rPr lang="en-US">
                          <a:latin typeface="Cambria Math" panose="02040503050406030204" pitchFamily="18" charset="0"/>
                        </a:rPr>
                        <m:t>max</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4507458" y="6188609"/>
                <a:ext cx="2851392" cy="369332"/>
              </a:xfrm>
              <a:prstGeom prst="rect">
                <a:avLst/>
              </a:prstGeom>
              <a:blipFill rotWithShape="0">
                <a:blip r:embed="rId5"/>
                <a:stretch>
                  <a:fillRect b="-11111"/>
                </a:stretch>
              </a:blipFill>
              <a:ln>
                <a:solidFill>
                  <a:srgbClr val="002060"/>
                </a:solidFill>
              </a:ln>
            </p:spPr>
            <p:txBody>
              <a:bodyPr/>
              <a:lstStyle/>
              <a:p>
                <a:r>
                  <a:rPr lang="en-US">
                    <a:noFill/>
                  </a:rPr>
                  <a:t> </a:t>
                </a:r>
              </a:p>
            </p:txBody>
          </p:sp>
        </mc:Fallback>
      </mc:AlternateContent>
      <p:cxnSp>
        <p:nvCxnSpPr>
          <p:cNvPr id="25" name="Straight Arrow Connector 24"/>
          <p:cNvCxnSpPr/>
          <p:nvPr/>
        </p:nvCxnSpPr>
        <p:spPr>
          <a:xfrm flipV="1">
            <a:off x="2796873" y="4765333"/>
            <a:ext cx="146050" cy="32416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1819476" y="4767665"/>
            <a:ext cx="810084" cy="39114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727570" y="5256815"/>
            <a:ext cx="784721" cy="10678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6" idx="6"/>
            <a:endCxn id="45" idx="2"/>
          </p:cNvCxnSpPr>
          <p:nvPr/>
        </p:nvCxnSpPr>
        <p:spPr>
          <a:xfrm flipV="1">
            <a:off x="2825579" y="5127656"/>
            <a:ext cx="1848107" cy="31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30"/>
              <p:cNvSpPr/>
              <p:nvPr/>
            </p:nvSpPr>
            <p:spPr>
              <a:xfrm>
                <a:off x="1994330" y="4697811"/>
                <a:ext cx="37824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𝑑</m:t>
                          </m:r>
                        </m:e>
                        <m:sub>
                          <m:r>
                            <a:rPr lang="en-US" sz="1200" b="0" i="1" smtClean="0">
                              <a:solidFill>
                                <a:srgbClr val="FF0000"/>
                              </a:solidFill>
                              <a:latin typeface="Cambria Math" panose="02040503050406030204" pitchFamily="18" charset="0"/>
                            </a:rPr>
                            <m:t>1</m:t>
                          </m:r>
                        </m:sub>
                      </m:sSub>
                    </m:oMath>
                  </m:oMathPara>
                </a14:m>
                <a:endParaRPr lang="en-US" sz="1200" dirty="0"/>
              </a:p>
            </p:txBody>
          </p:sp>
        </mc:Choice>
        <mc:Fallback xmlns="">
          <p:sp>
            <p:nvSpPr>
              <p:cNvPr id="31" name="Rectangle 30"/>
              <p:cNvSpPr>
                <a:spLocks noRot="1" noChangeAspect="1" noMove="1" noResize="1" noEditPoints="1" noAdjustHandles="1" noChangeArrowheads="1" noChangeShapeType="1" noTextEdit="1"/>
              </p:cNvSpPr>
              <p:nvPr/>
            </p:nvSpPr>
            <p:spPr>
              <a:xfrm>
                <a:off x="1994330" y="4697811"/>
                <a:ext cx="378245" cy="276999"/>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2541027" y="4676061"/>
                <a:ext cx="38183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𝑑</m:t>
                          </m:r>
                        </m:e>
                        <m:sub>
                          <m:r>
                            <a:rPr lang="en-US" sz="1200" b="0" i="1" smtClean="0">
                              <a:solidFill>
                                <a:srgbClr val="FF0000"/>
                              </a:solidFill>
                              <a:latin typeface="Cambria Math" panose="02040503050406030204" pitchFamily="18" charset="0"/>
                            </a:rPr>
                            <m:t>2</m:t>
                          </m:r>
                        </m:sub>
                      </m:sSub>
                    </m:oMath>
                  </m:oMathPara>
                </a14:m>
                <a:endParaRPr lang="en-US" sz="1200" dirty="0"/>
              </a:p>
            </p:txBody>
          </p:sp>
        </mc:Choice>
        <mc:Fallback xmlns="">
          <p:sp>
            <p:nvSpPr>
              <p:cNvPr id="32" name="Rectangle 31"/>
              <p:cNvSpPr>
                <a:spLocks noRot="1" noChangeAspect="1" noMove="1" noResize="1" noEditPoints="1" noAdjustHandles="1" noChangeArrowheads="1" noChangeShapeType="1" noTextEdit="1"/>
              </p:cNvSpPr>
              <p:nvPr/>
            </p:nvSpPr>
            <p:spPr>
              <a:xfrm>
                <a:off x="2541027" y="4676061"/>
                <a:ext cx="381835" cy="276999"/>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2909039" y="5868375"/>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1">
                                  <a:lumMod val="50000"/>
                                </a:schemeClr>
                              </a:solidFill>
                              <a:latin typeface="Cambria Math" panose="02040503050406030204" pitchFamily="18" charset="0"/>
                            </a:rPr>
                          </m:ctrlPr>
                        </m:sSubPr>
                        <m:e>
                          <m:r>
                            <a:rPr lang="en-US" b="0" i="1" smtClean="0">
                              <a:solidFill>
                                <a:schemeClr val="bg1">
                                  <a:lumMod val="50000"/>
                                </a:schemeClr>
                              </a:solidFill>
                              <a:latin typeface="Cambria Math" panose="02040503050406030204" pitchFamily="18" charset="0"/>
                            </a:rPr>
                            <m:t>𝑑</m:t>
                          </m:r>
                        </m:e>
                        <m:sub>
                          <m:r>
                            <a:rPr lang="en-US" b="0" i="1" smtClean="0">
                              <a:solidFill>
                                <a:schemeClr val="bg1">
                                  <a:lumMod val="50000"/>
                                </a:schemeClr>
                              </a:solidFill>
                              <a:latin typeface="Cambria Math" panose="02040503050406030204" pitchFamily="18" charset="0"/>
                            </a:rPr>
                            <m:t>3</m:t>
                          </m:r>
                        </m:sub>
                      </m:sSub>
                    </m:oMath>
                  </m:oMathPara>
                </a14:m>
                <a:endParaRPr lang="en-US" dirty="0">
                  <a:solidFill>
                    <a:schemeClr val="bg1">
                      <a:lumMod val="50000"/>
                    </a:schemeClr>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2909039" y="5868375"/>
                <a:ext cx="477951"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714985" y="4788174"/>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𝑑</m:t>
                          </m:r>
                        </m:e>
                        <m:sub>
                          <m:r>
                            <a:rPr lang="en-US" b="0" i="1" smtClean="0">
                              <a:solidFill>
                                <a:srgbClr val="00B050"/>
                              </a:solidFill>
                              <a:latin typeface="Cambria Math" panose="02040503050406030204" pitchFamily="18" charset="0"/>
                            </a:rPr>
                            <m:t>4</m:t>
                          </m:r>
                        </m:sub>
                      </m:sSub>
                    </m:oMath>
                  </m:oMathPara>
                </a14:m>
                <a:endParaRPr lang="en-US" dirty="0">
                  <a:solidFill>
                    <a:srgbClr val="00B050"/>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3714985" y="4788174"/>
                <a:ext cx="477951" cy="369332"/>
              </a:xfrm>
              <a:prstGeom prst="rect">
                <a:avLst/>
              </a:prstGeom>
              <a:blipFill rotWithShape="0">
                <a:blip r:embed="rId9"/>
                <a:stretch>
                  <a:fillRect/>
                </a:stretch>
              </a:blipFill>
            </p:spPr>
            <p:txBody>
              <a:bodyPr/>
              <a:lstStyle/>
              <a:p>
                <a:r>
                  <a:rPr lang="en-US">
                    <a:noFill/>
                  </a:rPr>
                  <a:t> </a:t>
                </a:r>
              </a:p>
            </p:txBody>
          </p:sp>
        </mc:Fallback>
      </mc:AlternateContent>
      <p:sp>
        <p:nvSpPr>
          <p:cNvPr id="35" name="Oval 34"/>
          <p:cNvSpPr/>
          <p:nvPr/>
        </p:nvSpPr>
        <p:spPr>
          <a:xfrm>
            <a:off x="1699942" y="4648131"/>
            <a:ext cx="140043" cy="14004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629560" y="5060796"/>
            <a:ext cx="196019" cy="1960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i</a:t>
            </a:r>
            <a:endParaRPr lang="en-US" sz="1400" dirty="0"/>
          </a:p>
        </p:txBody>
      </p:sp>
      <p:sp>
        <p:nvSpPr>
          <p:cNvPr id="37" name="Oval 36"/>
          <p:cNvSpPr/>
          <p:nvPr/>
        </p:nvSpPr>
        <p:spPr>
          <a:xfrm>
            <a:off x="2922414" y="4645799"/>
            <a:ext cx="140043" cy="14004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491782" y="6304163"/>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915599" y="6352749"/>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561804" y="6561666"/>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168942" y="5319849"/>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086262" y="5050606"/>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673686" y="5057634"/>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283676" y="6505377"/>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337516" y="4742995"/>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913952" y="4718144"/>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543763" y="5034047"/>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078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1961"/>
            <a:ext cx="7886700" cy="775458"/>
          </a:xfrm>
        </p:spPr>
        <p:txBody>
          <a:bodyPr/>
          <a:lstStyle/>
          <a:p>
            <a:r>
              <a:rPr lang="en-US" dirty="0"/>
              <a:t>Analyze the collected data</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831748546"/>
                  </p:ext>
                </p:extLst>
              </p:nvPr>
            </p:nvGraphicFramePr>
            <p:xfrm>
              <a:off x="399325" y="1463750"/>
              <a:ext cx="8119934" cy="2129955"/>
            </p:xfrm>
            <a:graphic>
              <a:graphicData uri="http://schemas.openxmlformats.org/drawingml/2006/table">
                <a:tbl>
                  <a:tblPr firstRow="1" bandRow="1">
                    <a:tableStyleId>{5C22544A-7EE6-4342-B048-85BDC9FD1C3A}</a:tableStyleId>
                  </a:tblPr>
                  <a:tblGrid>
                    <a:gridCol w="1240357"/>
                    <a:gridCol w="1252151"/>
                    <a:gridCol w="1705233"/>
                    <a:gridCol w="2636108"/>
                    <a:gridCol w="1286085"/>
                  </a:tblGrid>
                  <a:tr h="344584">
                    <a:tc>
                      <a:txBody>
                        <a:bodyPr/>
                        <a:lstStyle/>
                        <a:p>
                          <a:r>
                            <a:rPr lang="en-US" sz="1100" dirty="0" smtClean="0"/>
                            <a:t>Searched</a:t>
                          </a:r>
                          <a:r>
                            <a:rPr lang="en-US" sz="1100" baseline="0" dirty="0" smtClean="0"/>
                            <a:t> hash tag</a:t>
                          </a:r>
                          <a:endParaRPr lang="en-US" sz="1100" dirty="0"/>
                        </a:p>
                      </a:txBody>
                      <a:tcPr/>
                    </a:tc>
                    <a:tc>
                      <a:txBody>
                        <a:bodyPr/>
                        <a:lstStyle/>
                        <a:p>
                          <a:r>
                            <a:rPr lang="en-US" sz="1100" dirty="0" smtClean="0"/>
                            <a:t>Number of tweets</a:t>
                          </a:r>
                          <a:endParaRPr lang="en-US" sz="1100" dirty="0"/>
                        </a:p>
                      </a:txBody>
                      <a:tcPr/>
                    </a:tc>
                    <a:tc>
                      <a:txBody>
                        <a:bodyPr/>
                        <a:lstStyle/>
                        <a:p>
                          <a:r>
                            <a:rPr lang="en-US" sz="1100" dirty="0" smtClean="0"/>
                            <a:t>Number</a:t>
                          </a:r>
                          <a:r>
                            <a:rPr lang="en-US" sz="1100" baseline="0" dirty="0" smtClean="0"/>
                            <a:t> of unique tweets</a:t>
                          </a:r>
                          <a:endParaRPr lang="en-US" sz="1100" dirty="0"/>
                        </a:p>
                      </a:txBody>
                      <a:tcPr/>
                    </a:tc>
                    <a:tc>
                      <a:txBody>
                        <a:bodyPr/>
                        <a:lstStyle/>
                        <a:p>
                          <a:pPr/>
                          <a14:m>
                            <m:oMathPara xmlns:m="http://schemas.openxmlformats.org/officeDocument/2006/math">
                              <m:oMathParaPr>
                                <m:jc m:val="centerGroup"/>
                              </m:oMathParaPr>
                              <m:oMath xmlns:m="http://schemas.openxmlformats.org/officeDocument/2006/math">
                                <m:r>
                                  <a:rPr lang="en-US" sz="1100" b="1" i="1" smtClean="0">
                                    <a:latin typeface="Cambria Math" panose="02040503050406030204" pitchFamily="18" charset="0"/>
                                  </a:rPr>
                                  <m:t>𝒓𝒂𝒕𝒊𝒐</m:t>
                                </m:r>
                                <m:r>
                                  <a:rPr lang="en-US" sz="1100" b="1" i="1" smtClean="0">
                                    <a:latin typeface="Cambria Math" panose="02040503050406030204" pitchFamily="18" charset="0"/>
                                  </a:rPr>
                                  <m:t>= </m:t>
                                </m:r>
                                <m:f>
                                  <m:fPr>
                                    <m:ctrlPr>
                                      <a:rPr lang="en-US" sz="1100" b="1" i="1" smtClean="0">
                                        <a:latin typeface="Cambria Math" panose="02040503050406030204" pitchFamily="18" charset="0"/>
                                      </a:rPr>
                                    </m:ctrlPr>
                                  </m:fPr>
                                  <m:num>
                                    <m:r>
                                      <a:rPr lang="en-US" sz="1100" b="1" i="1" smtClean="0">
                                        <a:latin typeface="Cambria Math" panose="02040503050406030204" pitchFamily="18" charset="0"/>
                                      </a:rPr>
                                      <m:t>𝒖𝒏𝒊𝒒𝒖𝒆</m:t>
                                    </m:r>
                                    <m:r>
                                      <a:rPr lang="en-US" sz="1100" b="1" i="1" smtClean="0">
                                        <a:latin typeface="Cambria Math" panose="02040503050406030204" pitchFamily="18" charset="0"/>
                                      </a:rPr>
                                      <m:t> </m:t>
                                    </m:r>
                                    <m:r>
                                      <a:rPr lang="en-US" sz="1100" b="1" i="1" smtClean="0">
                                        <a:latin typeface="Cambria Math" panose="02040503050406030204" pitchFamily="18" charset="0"/>
                                      </a:rPr>
                                      <m:t>𝒕𝒘𝒆𝒆𝒕𝒔</m:t>
                                    </m:r>
                                  </m:num>
                                  <m:den>
                                    <m:r>
                                      <a:rPr lang="en-US" sz="1100" b="1" i="1" smtClean="0">
                                        <a:latin typeface="Cambria Math" panose="02040503050406030204" pitchFamily="18" charset="0"/>
                                      </a:rPr>
                                      <m:t>𝒕𝒐𝒕𝒂𝒍</m:t>
                                    </m:r>
                                    <m:r>
                                      <a:rPr lang="en-US" sz="1100" b="1" i="1" smtClean="0">
                                        <a:latin typeface="Cambria Math" panose="02040503050406030204" pitchFamily="18" charset="0"/>
                                      </a:rPr>
                                      <m:t> </m:t>
                                    </m:r>
                                    <m:r>
                                      <a:rPr lang="en-US" sz="1100" b="1" i="1" smtClean="0">
                                        <a:latin typeface="Cambria Math" panose="02040503050406030204" pitchFamily="18" charset="0"/>
                                      </a:rPr>
                                      <m:t>𝒕𝒘𝒆𝒆𝒕𝒔</m:t>
                                    </m:r>
                                  </m:den>
                                </m:f>
                              </m:oMath>
                            </m:oMathPara>
                          </a14:m>
                          <a:endParaRPr lang="en-US" sz="1100" dirty="0"/>
                        </a:p>
                      </a:txBody>
                      <a:tcPr/>
                    </a:tc>
                    <a:tc>
                      <a:txBody>
                        <a:bodyPr/>
                        <a:lstStyle/>
                        <a:p>
                          <a:r>
                            <a:rPr lang="en-US" sz="1100" dirty="0" smtClean="0"/>
                            <a:t>Number of tokens</a:t>
                          </a:r>
                          <a:endParaRPr lang="en-US" sz="1100" dirty="0"/>
                        </a:p>
                      </a:txBody>
                      <a:tcPr/>
                    </a:tc>
                  </a:tr>
                  <a:tr h="344584">
                    <a:tc>
                      <a:txBody>
                        <a:bodyPr/>
                        <a:lstStyle/>
                        <a:p>
                          <a:r>
                            <a:rPr lang="en-US" sz="1200" dirty="0" smtClean="0"/>
                            <a:t>#apple</a:t>
                          </a:r>
                          <a:endParaRPr lang="en-US" sz="1200" dirty="0"/>
                        </a:p>
                      </a:txBody>
                      <a:tcPr/>
                    </a:tc>
                    <a:tc>
                      <a:txBody>
                        <a:bodyPr/>
                        <a:lstStyle/>
                        <a:p>
                          <a:pPr algn="r"/>
                          <a:r>
                            <a:rPr lang="en-US" sz="1200" kern="1200" dirty="0" smtClean="0">
                              <a:solidFill>
                                <a:schemeClr val="dk1"/>
                              </a:solidFill>
                              <a:latin typeface="+mn-lt"/>
                              <a:ea typeface="+mn-ea"/>
                              <a:cs typeface="+mn-cs"/>
                            </a:rPr>
                            <a:t>134,173</a:t>
                          </a:r>
                          <a:endParaRPr lang="en-US" sz="1200" dirty="0"/>
                        </a:p>
                      </a:txBody>
                      <a:tcPr/>
                    </a:tc>
                    <a:tc>
                      <a:txBody>
                        <a:bodyPr/>
                        <a:lstStyle/>
                        <a:p>
                          <a:pPr algn="r"/>
                          <a:r>
                            <a:rPr lang="en-US" sz="1200" kern="1200" dirty="0" smtClean="0">
                              <a:solidFill>
                                <a:schemeClr val="dk1"/>
                              </a:solidFill>
                              <a:latin typeface="+mn-lt"/>
                              <a:ea typeface="+mn-ea"/>
                              <a:cs typeface="+mn-cs"/>
                            </a:rPr>
                            <a:t>67,899</a:t>
                          </a:r>
                          <a:endParaRPr lang="en-US" sz="1200" dirty="0"/>
                        </a:p>
                      </a:txBody>
                      <a:tcPr/>
                    </a:tc>
                    <a:tc>
                      <a:txBody>
                        <a:bodyPr/>
                        <a:lstStyle/>
                        <a:p>
                          <a:pPr algn="r"/>
                          <a:r>
                            <a:rPr lang="en-US" sz="1200" kern="1200" dirty="0" smtClean="0">
                              <a:solidFill>
                                <a:schemeClr val="dk1"/>
                              </a:solidFill>
                              <a:latin typeface="+mn-lt"/>
                              <a:ea typeface="+mn-ea"/>
                              <a:cs typeface="+mn-cs"/>
                            </a:rPr>
                            <a:t>50.60%</a:t>
                          </a:r>
                          <a:endParaRPr lang="en-US" sz="1200" dirty="0"/>
                        </a:p>
                      </a:txBody>
                      <a:tcPr/>
                    </a:tc>
                    <a:tc>
                      <a:txBody>
                        <a:bodyPr/>
                        <a:lstStyle/>
                        <a:p>
                          <a:pPr algn="r"/>
                          <a:r>
                            <a:rPr lang="en-US" sz="1200" kern="1200" dirty="0" smtClean="0">
                              <a:solidFill>
                                <a:schemeClr val="dk1"/>
                              </a:solidFill>
                              <a:latin typeface="+mn-lt"/>
                              <a:ea typeface="+mn-ea"/>
                              <a:cs typeface="+mn-cs"/>
                            </a:rPr>
                            <a:t>36,715</a:t>
                          </a:r>
                          <a:endParaRPr lang="en-US" sz="1200" dirty="0"/>
                        </a:p>
                      </a:txBody>
                      <a:tcPr/>
                    </a:tc>
                  </a:tr>
                  <a:tr h="344584">
                    <a:tc>
                      <a:txBody>
                        <a:bodyPr/>
                        <a:lstStyle/>
                        <a:p>
                          <a:r>
                            <a:rPr lang="en-US" sz="1200" dirty="0" smtClean="0"/>
                            <a:t>#google</a:t>
                          </a:r>
                          <a:endParaRPr lang="en-US" sz="1200" dirty="0"/>
                        </a:p>
                      </a:txBody>
                      <a:tcPr/>
                    </a:tc>
                    <a:tc>
                      <a:txBody>
                        <a:bodyPr/>
                        <a:lstStyle/>
                        <a:p>
                          <a:pPr algn="r"/>
                          <a:r>
                            <a:rPr lang="en-US" sz="1200" kern="1200" dirty="0" smtClean="0">
                              <a:solidFill>
                                <a:schemeClr val="dk1"/>
                              </a:solidFill>
                              <a:latin typeface="+mn-lt"/>
                              <a:ea typeface="+mn-ea"/>
                              <a:cs typeface="+mn-cs"/>
                            </a:rPr>
                            <a:t>91,093</a:t>
                          </a:r>
                          <a:endParaRPr lang="en-US" sz="1200" dirty="0"/>
                        </a:p>
                      </a:txBody>
                      <a:tcPr/>
                    </a:tc>
                    <a:tc>
                      <a:txBody>
                        <a:bodyPr/>
                        <a:lstStyle/>
                        <a:p>
                          <a:pPr algn="r"/>
                          <a:r>
                            <a:rPr lang="en-US" sz="1200" kern="1200" dirty="0" smtClean="0">
                              <a:solidFill>
                                <a:schemeClr val="dk1"/>
                              </a:solidFill>
                              <a:latin typeface="+mn-lt"/>
                              <a:ea typeface="+mn-ea"/>
                              <a:cs typeface="+mn-cs"/>
                            </a:rPr>
                            <a:t>52,348</a:t>
                          </a:r>
                          <a:endParaRPr lang="en-US" sz="1200" dirty="0"/>
                        </a:p>
                      </a:txBody>
                      <a:tcPr/>
                    </a:tc>
                    <a:tc>
                      <a:txBody>
                        <a:bodyPr/>
                        <a:lstStyle/>
                        <a:p>
                          <a:pPr algn="r"/>
                          <a:r>
                            <a:rPr lang="en-US" sz="1200" kern="1200" dirty="0" smtClean="0">
                              <a:solidFill>
                                <a:schemeClr val="dk1"/>
                              </a:solidFill>
                              <a:latin typeface="+mn-lt"/>
                              <a:ea typeface="+mn-ea"/>
                              <a:cs typeface="+mn-cs"/>
                            </a:rPr>
                            <a:t>57.47%</a:t>
                          </a:r>
                          <a:endParaRPr lang="en-US" sz="1200" dirty="0"/>
                        </a:p>
                      </a:txBody>
                      <a:tcPr/>
                    </a:tc>
                    <a:tc>
                      <a:txBody>
                        <a:bodyPr/>
                        <a:lstStyle/>
                        <a:p>
                          <a:pPr algn="r"/>
                          <a:r>
                            <a:rPr lang="en-US" sz="1200" kern="1200" dirty="0" smtClean="0">
                              <a:solidFill>
                                <a:schemeClr val="dk1"/>
                              </a:solidFill>
                              <a:latin typeface="+mn-lt"/>
                              <a:ea typeface="+mn-ea"/>
                              <a:cs typeface="+mn-cs"/>
                            </a:rPr>
                            <a:t>32,638</a:t>
                          </a:r>
                          <a:endParaRPr lang="en-US" sz="1200" dirty="0"/>
                        </a:p>
                      </a:txBody>
                      <a:tcPr/>
                    </a:tc>
                  </a:tr>
                  <a:tr h="344584">
                    <a:tc>
                      <a:txBody>
                        <a:bodyPr/>
                        <a:lstStyle/>
                        <a:p>
                          <a:r>
                            <a:rPr lang="en-US" sz="1200" dirty="0" smtClean="0"/>
                            <a:t>#</a:t>
                          </a:r>
                          <a:r>
                            <a:rPr lang="en-US" sz="1200" dirty="0" err="1" smtClean="0"/>
                            <a:t>microsoft</a:t>
                          </a:r>
                          <a:endParaRPr lang="en-US" sz="1200" dirty="0"/>
                        </a:p>
                      </a:txBody>
                      <a:tcPr/>
                    </a:tc>
                    <a:tc>
                      <a:txBody>
                        <a:bodyPr/>
                        <a:lstStyle/>
                        <a:p>
                          <a:pPr algn="r"/>
                          <a:r>
                            <a:rPr lang="en-US" sz="1200" kern="1200" dirty="0" smtClean="0">
                              <a:solidFill>
                                <a:schemeClr val="dk1"/>
                              </a:solidFill>
                              <a:latin typeface="+mn-lt"/>
                              <a:ea typeface="+mn-ea"/>
                              <a:cs typeface="+mn-cs"/>
                            </a:rPr>
                            <a:t>44,322</a:t>
                          </a:r>
                          <a:endParaRPr lang="en-US" sz="1200" dirty="0"/>
                        </a:p>
                      </a:txBody>
                      <a:tcPr/>
                    </a:tc>
                    <a:tc>
                      <a:txBody>
                        <a:bodyPr/>
                        <a:lstStyle/>
                        <a:p>
                          <a:pPr algn="r"/>
                          <a:r>
                            <a:rPr lang="en-US" sz="1200" kern="1200" dirty="0" smtClean="0">
                              <a:solidFill>
                                <a:schemeClr val="dk1"/>
                              </a:solidFill>
                              <a:latin typeface="+mn-lt"/>
                              <a:ea typeface="+mn-ea"/>
                              <a:cs typeface="+mn-cs"/>
                            </a:rPr>
                            <a:t>20,037</a:t>
                          </a:r>
                          <a:endParaRPr lang="en-US" sz="1200" dirty="0"/>
                        </a:p>
                      </a:txBody>
                      <a:tcPr/>
                    </a:tc>
                    <a:tc>
                      <a:txBody>
                        <a:bodyPr/>
                        <a:lstStyle/>
                        <a:p>
                          <a:pPr algn="r"/>
                          <a:r>
                            <a:rPr lang="en-US" sz="1200" kern="1200" dirty="0" smtClean="0">
                              <a:solidFill>
                                <a:schemeClr val="dk1"/>
                              </a:solidFill>
                              <a:latin typeface="+mn-lt"/>
                              <a:ea typeface="+mn-ea"/>
                              <a:cs typeface="+mn-cs"/>
                            </a:rPr>
                            <a:t>45.21%</a:t>
                          </a:r>
                          <a:endParaRPr lang="en-US" sz="1200" dirty="0"/>
                        </a:p>
                      </a:txBody>
                      <a:tcPr/>
                    </a:tc>
                    <a:tc>
                      <a:txBody>
                        <a:bodyPr/>
                        <a:lstStyle/>
                        <a:p>
                          <a:pPr algn="r"/>
                          <a:r>
                            <a:rPr lang="en-US" sz="1200" kern="1200" dirty="0" smtClean="0">
                              <a:solidFill>
                                <a:schemeClr val="dk1"/>
                              </a:solidFill>
                              <a:latin typeface="+mn-lt"/>
                              <a:ea typeface="+mn-ea"/>
                              <a:cs typeface="+mn-cs"/>
                            </a:rPr>
                            <a:t>13,828</a:t>
                          </a:r>
                          <a:endParaRPr lang="en-US" sz="1200" dirty="0"/>
                        </a:p>
                      </a:txBody>
                      <a:tcPr/>
                    </a:tc>
                  </a:tr>
                  <a:tr h="344584">
                    <a:tc>
                      <a:txBody>
                        <a:bodyPr/>
                        <a:lstStyle/>
                        <a:p>
                          <a:r>
                            <a:rPr lang="en-US" sz="1200" dirty="0" smtClean="0"/>
                            <a:t>#</a:t>
                          </a:r>
                          <a:r>
                            <a:rPr lang="en-US" sz="1200" dirty="0" err="1" smtClean="0"/>
                            <a:t>michigan</a:t>
                          </a:r>
                          <a:endParaRPr lang="en-US" sz="1200" dirty="0"/>
                        </a:p>
                      </a:txBody>
                      <a:tcPr/>
                    </a:tc>
                    <a:tc>
                      <a:txBody>
                        <a:bodyPr/>
                        <a:lstStyle/>
                        <a:p>
                          <a:pPr algn="r"/>
                          <a:r>
                            <a:rPr lang="en-US" sz="1200" kern="1200" dirty="0" smtClean="0">
                              <a:solidFill>
                                <a:schemeClr val="dk1"/>
                              </a:solidFill>
                              <a:latin typeface="+mn-lt"/>
                              <a:ea typeface="+mn-ea"/>
                              <a:cs typeface="+mn-cs"/>
                            </a:rPr>
                            <a:t>14,370</a:t>
                          </a:r>
                          <a:endParaRPr lang="en-US" sz="1200" dirty="0"/>
                        </a:p>
                      </a:txBody>
                      <a:tcPr/>
                    </a:tc>
                    <a:tc>
                      <a:txBody>
                        <a:bodyPr/>
                        <a:lstStyle/>
                        <a:p>
                          <a:pPr algn="r"/>
                          <a:r>
                            <a:rPr lang="en-US" sz="1200" kern="1200" dirty="0" smtClean="0">
                              <a:solidFill>
                                <a:schemeClr val="dk1"/>
                              </a:solidFill>
                              <a:latin typeface="+mn-lt"/>
                              <a:ea typeface="+mn-ea"/>
                              <a:cs typeface="+mn-cs"/>
                            </a:rPr>
                            <a:t>9,644</a:t>
                          </a:r>
                          <a:endParaRPr lang="en-US" sz="1200" dirty="0"/>
                        </a:p>
                      </a:txBody>
                      <a:tcPr/>
                    </a:tc>
                    <a:tc>
                      <a:txBody>
                        <a:bodyPr/>
                        <a:lstStyle/>
                        <a:p>
                          <a:pPr algn="r"/>
                          <a:r>
                            <a:rPr lang="en-US" sz="1200" kern="1200" dirty="0" smtClean="0">
                              <a:solidFill>
                                <a:schemeClr val="dk1"/>
                              </a:solidFill>
                              <a:latin typeface="+mn-lt"/>
                              <a:ea typeface="+mn-ea"/>
                              <a:cs typeface="+mn-cs"/>
                            </a:rPr>
                            <a:t>67.11%</a:t>
                          </a:r>
                          <a:endParaRPr lang="en-US" sz="1200" dirty="0"/>
                        </a:p>
                      </a:txBody>
                      <a:tcPr/>
                    </a:tc>
                    <a:tc>
                      <a:txBody>
                        <a:bodyPr/>
                        <a:lstStyle/>
                        <a:p>
                          <a:pPr algn="r"/>
                          <a:r>
                            <a:rPr lang="en-US" sz="1200" kern="1200" dirty="0" smtClean="0">
                              <a:solidFill>
                                <a:schemeClr val="dk1"/>
                              </a:solidFill>
                              <a:latin typeface="+mn-lt"/>
                              <a:ea typeface="+mn-ea"/>
                              <a:cs typeface="+mn-cs"/>
                            </a:rPr>
                            <a:t>13,151</a:t>
                          </a:r>
                          <a:endParaRPr lang="en-US" sz="1200" dirty="0"/>
                        </a:p>
                      </a:txBody>
                      <a:tcPr/>
                    </a:tc>
                  </a:tr>
                  <a:tr h="344584">
                    <a:tc>
                      <a:txBody>
                        <a:bodyPr/>
                        <a:lstStyle/>
                        <a:p>
                          <a:r>
                            <a:rPr lang="en-US" sz="1200" dirty="0" smtClean="0"/>
                            <a:t>#</a:t>
                          </a:r>
                          <a:r>
                            <a:rPr lang="en-US" sz="1200" dirty="0" err="1" smtClean="0"/>
                            <a:t>cometlanding</a:t>
                          </a:r>
                          <a:endParaRPr lang="en-US" sz="1200" dirty="0"/>
                        </a:p>
                      </a:txBody>
                      <a:tcPr/>
                    </a:tc>
                    <a:tc>
                      <a:txBody>
                        <a:bodyPr/>
                        <a:lstStyle/>
                        <a:p>
                          <a:pPr algn="r"/>
                          <a:r>
                            <a:rPr lang="en-US" sz="1200" kern="1200" dirty="0" smtClean="0">
                              <a:solidFill>
                                <a:schemeClr val="dk1"/>
                              </a:solidFill>
                              <a:latin typeface="+mn-lt"/>
                              <a:ea typeface="+mn-ea"/>
                              <a:cs typeface="+mn-cs"/>
                            </a:rPr>
                            <a:t>103,697</a:t>
                          </a:r>
                          <a:endParaRPr lang="en-US" sz="1200" dirty="0"/>
                        </a:p>
                      </a:txBody>
                      <a:tcPr/>
                    </a:tc>
                    <a:tc>
                      <a:txBody>
                        <a:bodyPr/>
                        <a:lstStyle/>
                        <a:p>
                          <a:pPr algn="r"/>
                          <a:r>
                            <a:rPr lang="en-US" sz="1200" kern="1200" dirty="0" smtClean="0">
                              <a:solidFill>
                                <a:schemeClr val="dk1"/>
                              </a:solidFill>
                              <a:latin typeface="+mn-lt"/>
                              <a:ea typeface="+mn-ea"/>
                              <a:cs typeface="+mn-cs"/>
                            </a:rPr>
                            <a:t>94,669</a:t>
                          </a:r>
                          <a:endParaRPr lang="en-US" sz="1200" dirty="0"/>
                        </a:p>
                      </a:txBody>
                      <a:tcPr/>
                    </a:tc>
                    <a:tc>
                      <a:txBody>
                        <a:bodyPr/>
                        <a:lstStyle/>
                        <a:p>
                          <a:pPr algn="r"/>
                          <a:r>
                            <a:rPr lang="en-US" sz="1200" kern="1200" dirty="0" smtClean="0">
                              <a:solidFill>
                                <a:schemeClr val="dk1"/>
                              </a:solidFill>
                              <a:latin typeface="+mn-lt"/>
                              <a:ea typeface="+mn-ea"/>
                              <a:cs typeface="+mn-cs"/>
                            </a:rPr>
                            <a:t>91.29%</a:t>
                          </a:r>
                          <a:endParaRPr lang="en-US" sz="1200" dirty="0"/>
                        </a:p>
                      </a:txBody>
                      <a:tcPr/>
                    </a:tc>
                    <a:tc>
                      <a:txBody>
                        <a:bodyPr/>
                        <a:lstStyle/>
                        <a:p>
                          <a:pPr algn="r"/>
                          <a:r>
                            <a:rPr lang="en-US" sz="1200" kern="1200" dirty="0" smtClean="0">
                              <a:solidFill>
                                <a:schemeClr val="dk1"/>
                              </a:solidFill>
                              <a:latin typeface="+mn-lt"/>
                              <a:ea typeface="+mn-ea"/>
                              <a:cs typeface="+mn-cs"/>
                            </a:rPr>
                            <a:t>32,663</a:t>
                          </a:r>
                          <a:endParaRPr lang="en-US" sz="1200" dirty="0"/>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831748546"/>
                  </p:ext>
                </p:extLst>
              </p:nvPr>
            </p:nvGraphicFramePr>
            <p:xfrm>
              <a:off x="399325" y="1463750"/>
              <a:ext cx="8119934" cy="2129955"/>
            </p:xfrm>
            <a:graphic>
              <a:graphicData uri="http://schemas.openxmlformats.org/drawingml/2006/table">
                <a:tbl>
                  <a:tblPr firstRow="1" bandRow="1">
                    <a:tableStyleId>{5C22544A-7EE6-4342-B048-85BDC9FD1C3A}</a:tableStyleId>
                  </a:tblPr>
                  <a:tblGrid>
                    <a:gridCol w="1240357"/>
                    <a:gridCol w="1252151"/>
                    <a:gridCol w="1705233"/>
                    <a:gridCol w="2636108"/>
                    <a:gridCol w="1286085"/>
                  </a:tblGrid>
                  <a:tr h="407035">
                    <a:tc>
                      <a:txBody>
                        <a:bodyPr/>
                        <a:lstStyle/>
                        <a:p>
                          <a:r>
                            <a:rPr lang="en-US" sz="1100" dirty="0" smtClean="0"/>
                            <a:t>Searched</a:t>
                          </a:r>
                          <a:r>
                            <a:rPr lang="en-US" sz="1100" baseline="0" dirty="0" smtClean="0"/>
                            <a:t> hash tag</a:t>
                          </a:r>
                          <a:endParaRPr lang="en-US" sz="1100" dirty="0"/>
                        </a:p>
                      </a:txBody>
                      <a:tcPr/>
                    </a:tc>
                    <a:tc>
                      <a:txBody>
                        <a:bodyPr/>
                        <a:lstStyle/>
                        <a:p>
                          <a:r>
                            <a:rPr lang="en-US" sz="1100" dirty="0" smtClean="0"/>
                            <a:t>Number of tweets</a:t>
                          </a:r>
                          <a:endParaRPr lang="en-US" sz="1100" dirty="0"/>
                        </a:p>
                      </a:txBody>
                      <a:tcPr/>
                    </a:tc>
                    <a:tc>
                      <a:txBody>
                        <a:bodyPr/>
                        <a:lstStyle/>
                        <a:p>
                          <a:r>
                            <a:rPr lang="en-US" sz="1100" dirty="0" smtClean="0"/>
                            <a:t>Number</a:t>
                          </a:r>
                          <a:r>
                            <a:rPr lang="en-US" sz="1100" baseline="0" dirty="0" smtClean="0"/>
                            <a:t> of unique tweets</a:t>
                          </a:r>
                          <a:endParaRPr lang="en-US" sz="1100" dirty="0"/>
                        </a:p>
                      </a:txBody>
                      <a:tcPr/>
                    </a:tc>
                    <a:tc>
                      <a:txBody>
                        <a:bodyPr/>
                        <a:lstStyle/>
                        <a:p>
                          <a:endParaRPr lang="en-US"/>
                        </a:p>
                      </a:txBody>
                      <a:tcPr>
                        <a:blipFill rotWithShape="0">
                          <a:blip r:embed="rId2"/>
                          <a:stretch>
                            <a:fillRect l="-159353" t="-1493" r="-49654" b="-425373"/>
                          </a:stretch>
                        </a:blipFill>
                      </a:tcPr>
                    </a:tc>
                    <a:tc>
                      <a:txBody>
                        <a:bodyPr/>
                        <a:lstStyle/>
                        <a:p>
                          <a:r>
                            <a:rPr lang="en-US" sz="1100" dirty="0" smtClean="0"/>
                            <a:t>Number of tokens</a:t>
                          </a:r>
                          <a:endParaRPr lang="en-US" sz="1100" dirty="0"/>
                        </a:p>
                      </a:txBody>
                      <a:tcPr/>
                    </a:tc>
                  </a:tr>
                  <a:tr h="344584">
                    <a:tc>
                      <a:txBody>
                        <a:bodyPr/>
                        <a:lstStyle/>
                        <a:p>
                          <a:r>
                            <a:rPr lang="en-US" sz="1200" dirty="0" smtClean="0"/>
                            <a:t>#apple</a:t>
                          </a:r>
                          <a:endParaRPr lang="en-US" sz="1200" dirty="0"/>
                        </a:p>
                      </a:txBody>
                      <a:tcPr/>
                    </a:tc>
                    <a:tc>
                      <a:txBody>
                        <a:bodyPr/>
                        <a:lstStyle/>
                        <a:p>
                          <a:pPr algn="r"/>
                          <a:r>
                            <a:rPr lang="en-US" sz="1200" kern="1200" dirty="0" smtClean="0">
                              <a:solidFill>
                                <a:schemeClr val="dk1"/>
                              </a:solidFill>
                              <a:latin typeface="+mn-lt"/>
                              <a:ea typeface="+mn-ea"/>
                              <a:cs typeface="+mn-cs"/>
                            </a:rPr>
                            <a:t>134,173</a:t>
                          </a:r>
                          <a:endParaRPr lang="en-US" sz="1200" dirty="0"/>
                        </a:p>
                      </a:txBody>
                      <a:tcPr/>
                    </a:tc>
                    <a:tc>
                      <a:txBody>
                        <a:bodyPr/>
                        <a:lstStyle/>
                        <a:p>
                          <a:pPr algn="r"/>
                          <a:r>
                            <a:rPr lang="en-US" sz="1200" kern="1200" dirty="0" smtClean="0">
                              <a:solidFill>
                                <a:schemeClr val="dk1"/>
                              </a:solidFill>
                              <a:latin typeface="+mn-lt"/>
                              <a:ea typeface="+mn-ea"/>
                              <a:cs typeface="+mn-cs"/>
                            </a:rPr>
                            <a:t>67,899</a:t>
                          </a:r>
                          <a:endParaRPr lang="en-US" sz="1200" dirty="0"/>
                        </a:p>
                      </a:txBody>
                      <a:tcPr/>
                    </a:tc>
                    <a:tc>
                      <a:txBody>
                        <a:bodyPr/>
                        <a:lstStyle/>
                        <a:p>
                          <a:pPr algn="r"/>
                          <a:r>
                            <a:rPr lang="en-US" sz="1200" kern="1200" dirty="0" smtClean="0">
                              <a:solidFill>
                                <a:schemeClr val="dk1"/>
                              </a:solidFill>
                              <a:latin typeface="+mn-lt"/>
                              <a:ea typeface="+mn-ea"/>
                              <a:cs typeface="+mn-cs"/>
                            </a:rPr>
                            <a:t>50.60%</a:t>
                          </a:r>
                          <a:endParaRPr lang="en-US" sz="1200" dirty="0"/>
                        </a:p>
                      </a:txBody>
                      <a:tcPr/>
                    </a:tc>
                    <a:tc>
                      <a:txBody>
                        <a:bodyPr/>
                        <a:lstStyle/>
                        <a:p>
                          <a:pPr algn="r"/>
                          <a:r>
                            <a:rPr lang="en-US" sz="1200" kern="1200" dirty="0" smtClean="0">
                              <a:solidFill>
                                <a:schemeClr val="dk1"/>
                              </a:solidFill>
                              <a:latin typeface="+mn-lt"/>
                              <a:ea typeface="+mn-ea"/>
                              <a:cs typeface="+mn-cs"/>
                            </a:rPr>
                            <a:t>36,715</a:t>
                          </a:r>
                          <a:endParaRPr lang="en-US" sz="1200" dirty="0"/>
                        </a:p>
                      </a:txBody>
                      <a:tcPr/>
                    </a:tc>
                  </a:tr>
                  <a:tr h="344584">
                    <a:tc>
                      <a:txBody>
                        <a:bodyPr/>
                        <a:lstStyle/>
                        <a:p>
                          <a:r>
                            <a:rPr lang="en-US" sz="1200" dirty="0" smtClean="0"/>
                            <a:t>#google</a:t>
                          </a:r>
                          <a:endParaRPr lang="en-US" sz="1200" dirty="0"/>
                        </a:p>
                      </a:txBody>
                      <a:tcPr/>
                    </a:tc>
                    <a:tc>
                      <a:txBody>
                        <a:bodyPr/>
                        <a:lstStyle/>
                        <a:p>
                          <a:pPr algn="r"/>
                          <a:r>
                            <a:rPr lang="en-US" sz="1200" kern="1200" dirty="0" smtClean="0">
                              <a:solidFill>
                                <a:schemeClr val="dk1"/>
                              </a:solidFill>
                              <a:latin typeface="+mn-lt"/>
                              <a:ea typeface="+mn-ea"/>
                              <a:cs typeface="+mn-cs"/>
                            </a:rPr>
                            <a:t>91,093</a:t>
                          </a:r>
                          <a:endParaRPr lang="en-US" sz="1200" dirty="0"/>
                        </a:p>
                      </a:txBody>
                      <a:tcPr/>
                    </a:tc>
                    <a:tc>
                      <a:txBody>
                        <a:bodyPr/>
                        <a:lstStyle/>
                        <a:p>
                          <a:pPr algn="r"/>
                          <a:r>
                            <a:rPr lang="en-US" sz="1200" kern="1200" dirty="0" smtClean="0">
                              <a:solidFill>
                                <a:schemeClr val="dk1"/>
                              </a:solidFill>
                              <a:latin typeface="+mn-lt"/>
                              <a:ea typeface="+mn-ea"/>
                              <a:cs typeface="+mn-cs"/>
                            </a:rPr>
                            <a:t>52,348</a:t>
                          </a:r>
                          <a:endParaRPr lang="en-US" sz="1200" dirty="0"/>
                        </a:p>
                      </a:txBody>
                      <a:tcPr/>
                    </a:tc>
                    <a:tc>
                      <a:txBody>
                        <a:bodyPr/>
                        <a:lstStyle/>
                        <a:p>
                          <a:pPr algn="r"/>
                          <a:r>
                            <a:rPr lang="en-US" sz="1200" kern="1200" dirty="0" smtClean="0">
                              <a:solidFill>
                                <a:schemeClr val="dk1"/>
                              </a:solidFill>
                              <a:latin typeface="+mn-lt"/>
                              <a:ea typeface="+mn-ea"/>
                              <a:cs typeface="+mn-cs"/>
                            </a:rPr>
                            <a:t>57.47%</a:t>
                          </a:r>
                          <a:endParaRPr lang="en-US" sz="1200" dirty="0"/>
                        </a:p>
                      </a:txBody>
                      <a:tcPr/>
                    </a:tc>
                    <a:tc>
                      <a:txBody>
                        <a:bodyPr/>
                        <a:lstStyle/>
                        <a:p>
                          <a:pPr algn="r"/>
                          <a:r>
                            <a:rPr lang="en-US" sz="1200" kern="1200" dirty="0" smtClean="0">
                              <a:solidFill>
                                <a:schemeClr val="dk1"/>
                              </a:solidFill>
                              <a:latin typeface="+mn-lt"/>
                              <a:ea typeface="+mn-ea"/>
                              <a:cs typeface="+mn-cs"/>
                            </a:rPr>
                            <a:t>32,638</a:t>
                          </a:r>
                          <a:endParaRPr lang="en-US" sz="1200" dirty="0"/>
                        </a:p>
                      </a:txBody>
                      <a:tcPr/>
                    </a:tc>
                  </a:tr>
                  <a:tr h="344584">
                    <a:tc>
                      <a:txBody>
                        <a:bodyPr/>
                        <a:lstStyle/>
                        <a:p>
                          <a:r>
                            <a:rPr lang="en-US" sz="1200" dirty="0" smtClean="0"/>
                            <a:t>#</a:t>
                          </a:r>
                          <a:r>
                            <a:rPr lang="en-US" sz="1200" dirty="0" err="1" smtClean="0"/>
                            <a:t>microsoft</a:t>
                          </a:r>
                          <a:endParaRPr lang="en-US" sz="1200" dirty="0"/>
                        </a:p>
                      </a:txBody>
                      <a:tcPr/>
                    </a:tc>
                    <a:tc>
                      <a:txBody>
                        <a:bodyPr/>
                        <a:lstStyle/>
                        <a:p>
                          <a:pPr algn="r"/>
                          <a:r>
                            <a:rPr lang="en-US" sz="1200" kern="1200" dirty="0" smtClean="0">
                              <a:solidFill>
                                <a:schemeClr val="dk1"/>
                              </a:solidFill>
                              <a:latin typeface="+mn-lt"/>
                              <a:ea typeface="+mn-ea"/>
                              <a:cs typeface="+mn-cs"/>
                            </a:rPr>
                            <a:t>44,322</a:t>
                          </a:r>
                          <a:endParaRPr lang="en-US" sz="1200" dirty="0"/>
                        </a:p>
                      </a:txBody>
                      <a:tcPr/>
                    </a:tc>
                    <a:tc>
                      <a:txBody>
                        <a:bodyPr/>
                        <a:lstStyle/>
                        <a:p>
                          <a:pPr algn="r"/>
                          <a:r>
                            <a:rPr lang="en-US" sz="1200" kern="1200" dirty="0" smtClean="0">
                              <a:solidFill>
                                <a:schemeClr val="dk1"/>
                              </a:solidFill>
                              <a:latin typeface="+mn-lt"/>
                              <a:ea typeface="+mn-ea"/>
                              <a:cs typeface="+mn-cs"/>
                            </a:rPr>
                            <a:t>20,037</a:t>
                          </a:r>
                          <a:endParaRPr lang="en-US" sz="1200" dirty="0"/>
                        </a:p>
                      </a:txBody>
                      <a:tcPr/>
                    </a:tc>
                    <a:tc>
                      <a:txBody>
                        <a:bodyPr/>
                        <a:lstStyle/>
                        <a:p>
                          <a:pPr algn="r"/>
                          <a:r>
                            <a:rPr lang="en-US" sz="1200" kern="1200" dirty="0" smtClean="0">
                              <a:solidFill>
                                <a:schemeClr val="dk1"/>
                              </a:solidFill>
                              <a:latin typeface="+mn-lt"/>
                              <a:ea typeface="+mn-ea"/>
                              <a:cs typeface="+mn-cs"/>
                            </a:rPr>
                            <a:t>45.21%</a:t>
                          </a:r>
                          <a:endParaRPr lang="en-US" sz="1200" dirty="0"/>
                        </a:p>
                      </a:txBody>
                      <a:tcPr/>
                    </a:tc>
                    <a:tc>
                      <a:txBody>
                        <a:bodyPr/>
                        <a:lstStyle/>
                        <a:p>
                          <a:pPr algn="r"/>
                          <a:r>
                            <a:rPr lang="en-US" sz="1200" kern="1200" dirty="0" smtClean="0">
                              <a:solidFill>
                                <a:schemeClr val="dk1"/>
                              </a:solidFill>
                              <a:latin typeface="+mn-lt"/>
                              <a:ea typeface="+mn-ea"/>
                              <a:cs typeface="+mn-cs"/>
                            </a:rPr>
                            <a:t>13,828</a:t>
                          </a:r>
                          <a:endParaRPr lang="en-US" sz="1200" dirty="0"/>
                        </a:p>
                      </a:txBody>
                      <a:tcPr/>
                    </a:tc>
                  </a:tr>
                  <a:tr h="344584">
                    <a:tc>
                      <a:txBody>
                        <a:bodyPr/>
                        <a:lstStyle/>
                        <a:p>
                          <a:r>
                            <a:rPr lang="en-US" sz="1200" dirty="0" smtClean="0"/>
                            <a:t>#</a:t>
                          </a:r>
                          <a:r>
                            <a:rPr lang="en-US" sz="1200" dirty="0" err="1" smtClean="0"/>
                            <a:t>michigan</a:t>
                          </a:r>
                          <a:endParaRPr lang="en-US" sz="1200" dirty="0"/>
                        </a:p>
                      </a:txBody>
                      <a:tcPr/>
                    </a:tc>
                    <a:tc>
                      <a:txBody>
                        <a:bodyPr/>
                        <a:lstStyle/>
                        <a:p>
                          <a:pPr algn="r"/>
                          <a:r>
                            <a:rPr lang="en-US" sz="1200" kern="1200" dirty="0" smtClean="0">
                              <a:solidFill>
                                <a:schemeClr val="dk1"/>
                              </a:solidFill>
                              <a:latin typeface="+mn-lt"/>
                              <a:ea typeface="+mn-ea"/>
                              <a:cs typeface="+mn-cs"/>
                            </a:rPr>
                            <a:t>14,370</a:t>
                          </a:r>
                          <a:endParaRPr lang="en-US" sz="1200" dirty="0"/>
                        </a:p>
                      </a:txBody>
                      <a:tcPr/>
                    </a:tc>
                    <a:tc>
                      <a:txBody>
                        <a:bodyPr/>
                        <a:lstStyle/>
                        <a:p>
                          <a:pPr algn="r"/>
                          <a:r>
                            <a:rPr lang="en-US" sz="1200" kern="1200" dirty="0" smtClean="0">
                              <a:solidFill>
                                <a:schemeClr val="dk1"/>
                              </a:solidFill>
                              <a:latin typeface="+mn-lt"/>
                              <a:ea typeface="+mn-ea"/>
                              <a:cs typeface="+mn-cs"/>
                            </a:rPr>
                            <a:t>9,644</a:t>
                          </a:r>
                          <a:endParaRPr lang="en-US" sz="1200" dirty="0"/>
                        </a:p>
                      </a:txBody>
                      <a:tcPr/>
                    </a:tc>
                    <a:tc>
                      <a:txBody>
                        <a:bodyPr/>
                        <a:lstStyle/>
                        <a:p>
                          <a:pPr algn="r"/>
                          <a:r>
                            <a:rPr lang="en-US" sz="1200" kern="1200" dirty="0" smtClean="0">
                              <a:solidFill>
                                <a:schemeClr val="dk1"/>
                              </a:solidFill>
                              <a:latin typeface="+mn-lt"/>
                              <a:ea typeface="+mn-ea"/>
                              <a:cs typeface="+mn-cs"/>
                            </a:rPr>
                            <a:t>67.11%</a:t>
                          </a:r>
                          <a:endParaRPr lang="en-US" sz="1200" dirty="0"/>
                        </a:p>
                      </a:txBody>
                      <a:tcPr/>
                    </a:tc>
                    <a:tc>
                      <a:txBody>
                        <a:bodyPr/>
                        <a:lstStyle/>
                        <a:p>
                          <a:pPr algn="r"/>
                          <a:r>
                            <a:rPr lang="en-US" sz="1200" kern="1200" dirty="0" smtClean="0">
                              <a:solidFill>
                                <a:schemeClr val="dk1"/>
                              </a:solidFill>
                              <a:latin typeface="+mn-lt"/>
                              <a:ea typeface="+mn-ea"/>
                              <a:cs typeface="+mn-cs"/>
                            </a:rPr>
                            <a:t>13,151</a:t>
                          </a:r>
                          <a:endParaRPr lang="en-US" sz="1200" dirty="0"/>
                        </a:p>
                      </a:txBody>
                      <a:tcPr/>
                    </a:tc>
                  </a:tr>
                  <a:tr h="344584">
                    <a:tc>
                      <a:txBody>
                        <a:bodyPr/>
                        <a:lstStyle/>
                        <a:p>
                          <a:r>
                            <a:rPr lang="en-US" sz="1200" dirty="0" smtClean="0"/>
                            <a:t>#</a:t>
                          </a:r>
                          <a:r>
                            <a:rPr lang="en-US" sz="1200" dirty="0" err="1" smtClean="0"/>
                            <a:t>cometlanding</a:t>
                          </a:r>
                          <a:endParaRPr lang="en-US" sz="1200" dirty="0"/>
                        </a:p>
                      </a:txBody>
                      <a:tcPr/>
                    </a:tc>
                    <a:tc>
                      <a:txBody>
                        <a:bodyPr/>
                        <a:lstStyle/>
                        <a:p>
                          <a:pPr algn="r"/>
                          <a:r>
                            <a:rPr lang="en-US" sz="1200" kern="1200" dirty="0" smtClean="0">
                              <a:solidFill>
                                <a:schemeClr val="dk1"/>
                              </a:solidFill>
                              <a:latin typeface="+mn-lt"/>
                              <a:ea typeface="+mn-ea"/>
                              <a:cs typeface="+mn-cs"/>
                            </a:rPr>
                            <a:t>103,697</a:t>
                          </a:r>
                          <a:endParaRPr lang="en-US" sz="1200" dirty="0"/>
                        </a:p>
                      </a:txBody>
                      <a:tcPr/>
                    </a:tc>
                    <a:tc>
                      <a:txBody>
                        <a:bodyPr/>
                        <a:lstStyle/>
                        <a:p>
                          <a:pPr algn="r"/>
                          <a:r>
                            <a:rPr lang="en-US" sz="1200" kern="1200" dirty="0" smtClean="0">
                              <a:solidFill>
                                <a:schemeClr val="dk1"/>
                              </a:solidFill>
                              <a:latin typeface="+mn-lt"/>
                              <a:ea typeface="+mn-ea"/>
                              <a:cs typeface="+mn-cs"/>
                            </a:rPr>
                            <a:t>94,669</a:t>
                          </a:r>
                          <a:endParaRPr lang="en-US" sz="1200" dirty="0"/>
                        </a:p>
                      </a:txBody>
                      <a:tcPr/>
                    </a:tc>
                    <a:tc>
                      <a:txBody>
                        <a:bodyPr/>
                        <a:lstStyle/>
                        <a:p>
                          <a:pPr algn="r"/>
                          <a:r>
                            <a:rPr lang="en-US" sz="1200" kern="1200" dirty="0" smtClean="0">
                              <a:solidFill>
                                <a:schemeClr val="dk1"/>
                              </a:solidFill>
                              <a:latin typeface="+mn-lt"/>
                              <a:ea typeface="+mn-ea"/>
                              <a:cs typeface="+mn-cs"/>
                            </a:rPr>
                            <a:t>91.29%</a:t>
                          </a:r>
                          <a:endParaRPr lang="en-US" sz="1200" dirty="0"/>
                        </a:p>
                      </a:txBody>
                      <a:tcPr/>
                    </a:tc>
                    <a:tc>
                      <a:txBody>
                        <a:bodyPr/>
                        <a:lstStyle/>
                        <a:p>
                          <a:pPr algn="r"/>
                          <a:r>
                            <a:rPr lang="en-US" sz="1200" kern="1200" dirty="0" smtClean="0">
                              <a:solidFill>
                                <a:schemeClr val="dk1"/>
                              </a:solidFill>
                              <a:latin typeface="+mn-lt"/>
                              <a:ea typeface="+mn-ea"/>
                              <a:cs typeface="+mn-cs"/>
                            </a:rPr>
                            <a:t>32,663</a:t>
                          </a:r>
                          <a:endParaRPr lang="en-US" sz="1200" dirty="0"/>
                        </a:p>
                      </a:txBody>
                      <a:tcPr/>
                    </a:tc>
                  </a:tr>
                </a:tbl>
              </a:graphicData>
            </a:graphic>
          </p:graphicFrame>
        </mc:Fallback>
      </mc:AlternateContent>
      <p:sp>
        <p:nvSpPr>
          <p:cNvPr id="5" name="TextBox 4"/>
          <p:cNvSpPr txBox="1"/>
          <p:nvPr/>
        </p:nvSpPr>
        <p:spPr>
          <a:xfrm>
            <a:off x="399325" y="817419"/>
            <a:ext cx="8317642" cy="646331"/>
          </a:xfrm>
          <a:prstGeom prst="rect">
            <a:avLst/>
          </a:prstGeom>
          <a:noFill/>
        </p:spPr>
        <p:txBody>
          <a:bodyPr wrap="square" rtlCol="0">
            <a:spAutoFit/>
          </a:bodyPr>
          <a:lstStyle/>
          <a:p>
            <a:r>
              <a:rPr lang="en-US" dirty="0" smtClean="0"/>
              <a:t>We collect results from five different hash tags for 11 days, in the period from Nov. 7, 2014 to Nov. 17, 2014. The basic statistics of results are shown in the table.</a:t>
            </a:r>
            <a:endParaRPr lang="en-US" dirty="0"/>
          </a:p>
        </p:txBody>
      </p:sp>
      <p:pic>
        <p:nvPicPr>
          <p:cNvPr id="10" name="Picture 9"/>
          <p:cNvPicPr>
            <a:picLocks noChangeAspect="1"/>
          </p:cNvPicPr>
          <p:nvPr/>
        </p:nvPicPr>
        <p:blipFill>
          <a:blip r:embed="rId3"/>
          <a:stretch>
            <a:fillRect/>
          </a:stretch>
        </p:blipFill>
        <p:spPr>
          <a:xfrm>
            <a:off x="83262" y="3564198"/>
            <a:ext cx="8794553" cy="3230200"/>
          </a:xfrm>
          <a:prstGeom prst="rect">
            <a:avLst/>
          </a:prstGeom>
        </p:spPr>
      </p:pic>
    </p:spTree>
    <p:extLst>
      <p:ext uri="{BB962C8B-B14F-4D97-AF65-F5344CB8AC3E}">
        <p14:creationId xmlns:p14="http://schemas.microsoft.com/office/powerpoint/2010/main" val="1790883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408</TotalTime>
  <Words>722</Words>
  <Application>Microsoft Office PowerPoint</Application>
  <PresentationFormat>On-screen Show (4:3)</PresentationFormat>
  <Paragraphs>150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Text Mining Project</vt:lpstr>
      <vt:lpstr>Overview</vt:lpstr>
      <vt:lpstr>Review the objective of the project (Cont.)</vt:lpstr>
      <vt:lpstr>Review the objective of the project </vt:lpstr>
      <vt:lpstr>Review the objective of the project</vt:lpstr>
      <vt:lpstr>Get appropriate number of clusters</vt:lpstr>
      <vt:lpstr>Get appropriate number of clusters</vt:lpstr>
      <vt:lpstr>Get appropriate number of clusters</vt:lpstr>
      <vt:lpstr>Analyze the collected data</vt:lpstr>
      <vt:lpstr>Build term-document matrix</vt:lpstr>
      <vt:lpstr>The efficiency of SVD on sparse matrix</vt:lpstr>
      <vt:lpstr>The SVD operation on Tweets’ term-document matrix</vt:lpstr>
      <vt:lpstr>LSI analysis</vt:lpstr>
      <vt:lpstr>LSI analysis</vt:lpstr>
      <vt:lpstr>Analyze Silhouette value </vt:lpstr>
      <vt:lpstr>Discussions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Project</dc:title>
  <dc:creator>dong</dc:creator>
  <cp:lastModifiedBy>dong</cp:lastModifiedBy>
  <cp:revision>145</cp:revision>
  <dcterms:created xsi:type="dcterms:W3CDTF">2014-12-02T17:38:41Z</dcterms:created>
  <dcterms:modified xsi:type="dcterms:W3CDTF">2014-12-03T00:27:04Z</dcterms:modified>
</cp:coreProperties>
</file>