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4" r:id="rId6"/>
    <p:sldId id="265" r:id="rId7"/>
    <p:sldId id="268" r:id="rId8"/>
    <p:sldId id="267" r:id="rId9"/>
    <p:sldId id="266" r:id="rId10"/>
    <p:sldId id="269" r:id="rId11"/>
    <p:sldId id="270" r:id="rId12"/>
    <p:sldId id="271" r:id="rId13"/>
    <p:sldId id="273" r:id="rId14"/>
    <p:sldId id="274" r:id="rId15"/>
    <p:sldId id="275"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4" autoAdjust="0"/>
    <p:restoredTop sz="94660"/>
  </p:normalViewPr>
  <p:slideViewPr>
    <p:cSldViewPr snapToGrid="0">
      <p:cViewPr varScale="1">
        <p:scale>
          <a:sx n="112" d="100"/>
          <a:sy n="112" d="100"/>
        </p:scale>
        <p:origin x="-134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9EDE9D-3654-459F-BC86-5F6472C12092}"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93843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9EDE9D-3654-459F-BC86-5F6472C12092}"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191089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9EDE9D-3654-459F-BC86-5F6472C12092}"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321095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9EDE9D-3654-459F-BC86-5F6472C12092}"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275790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EDE9D-3654-459F-BC86-5F6472C12092}"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328290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9EDE9D-3654-459F-BC86-5F6472C12092}"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139707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9EDE9D-3654-459F-BC86-5F6472C12092}" type="datetimeFigureOut">
              <a:rPr lang="en-US" smtClean="0"/>
              <a:t>12/2/14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189631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9EDE9D-3654-459F-BC86-5F6472C12092}" type="datetimeFigureOut">
              <a:rPr lang="en-US" smtClean="0"/>
              <a:t>12/2/14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209335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EDE9D-3654-459F-BC86-5F6472C12092}" type="datetimeFigureOut">
              <a:rPr lang="en-US" smtClean="0"/>
              <a:t>12/2/14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405962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EDE9D-3654-459F-BC86-5F6472C12092}"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656612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EDE9D-3654-459F-BC86-5F6472C12092}"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6769-42BA-4931-8CD5-64A70550F2F7}" type="slidenum">
              <a:rPr lang="en-US" smtClean="0"/>
              <a:t>‹#›</a:t>
            </a:fld>
            <a:endParaRPr lang="en-US"/>
          </a:p>
        </p:txBody>
      </p:sp>
    </p:spTree>
    <p:extLst>
      <p:ext uri="{BB962C8B-B14F-4D97-AF65-F5344CB8AC3E}">
        <p14:creationId xmlns:p14="http://schemas.microsoft.com/office/powerpoint/2010/main" val="7457930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EDE9D-3654-459F-BC86-5F6472C12092}" type="datetimeFigureOut">
              <a:rPr lang="en-US" smtClean="0"/>
              <a:t>12/2/14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D6769-42BA-4931-8CD5-64A70550F2F7}" type="slidenum">
              <a:rPr lang="en-US" smtClean="0"/>
              <a:t>‹#›</a:t>
            </a:fld>
            <a:endParaRPr lang="en-US"/>
          </a:p>
        </p:txBody>
      </p:sp>
    </p:spTree>
    <p:extLst>
      <p:ext uri="{BB962C8B-B14F-4D97-AF65-F5344CB8AC3E}">
        <p14:creationId xmlns:p14="http://schemas.microsoft.com/office/powerpoint/2010/main" val="3130879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 Id="rId3" Type="http://schemas.openxmlformats.org/officeDocument/2006/relationships/image" Target="../media/image1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 Id="rId3"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Mining Project</a:t>
            </a:r>
            <a:endParaRPr lang="en-US" dirty="0"/>
          </a:p>
        </p:txBody>
      </p:sp>
      <p:sp>
        <p:nvSpPr>
          <p:cNvPr id="3" name="Subtitle 2"/>
          <p:cNvSpPr>
            <a:spLocks noGrp="1"/>
          </p:cNvSpPr>
          <p:nvPr>
            <p:ph type="subTitle" idx="1"/>
          </p:nvPr>
        </p:nvSpPr>
        <p:spPr/>
        <p:txBody>
          <a:bodyPr/>
          <a:lstStyle/>
          <a:p>
            <a:r>
              <a:rPr lang="en-US" dirty="0" smtClean="0"/>
              <a:t>Second report for Tweets analyzing</a:t>
            </a:r>
          </a:p>
          <a:p>
            <a:r>
              <a:rPr lang="en-US" dirty="0" smtClean="0"/>
              <a:t>Dong Han</a:t>
            </a:r>
          </a:p>
          <a:p>
            <a:r>
              <a:rPr lang="en-US" dirty="0" smtClean="0"/>
              <a:t>dhan@oakland.edu</a:t>
            </a:r>
            <a:endParaRPr lang="en-US" dirty="0"/>
          </a:p>
        </p:txBody>
      </p:sp>
    </p:spTree>
    <p:extLst>
      <p:ext uri="{BB962C8B-B14F-4D97-AF65-F5344CB8AC3E}">
        <p14:creationId xmlns:p14="http://schemas.microsoft.com/office/powerpoint/2010/main" val="1456803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773945" cy="606939"/>
          </a:xfrm>
        </p:spPr>
        <p:txBody>
          <a:bodyPr>
            <a:normAutofit fontScale="90000"/>
          </a:bodyPr>
          <a:lstStyle/>
          <a:p>
            <a:r>
              <a:rPr lang="en-US" dirty="0" smtClean="0"/>
              <a:t>Build term-document matrix</a:t>
            </a:r>
            <a:endParaRPr lang="en-US" dirty="0"/>
          </a:p>
        </p:txBody>
      </p:sp>
      <p:sp>
        <p:nvSpPr>
          <p:cNvPr id="3" name="Content Placeholder 2"/>
          <p:cNvSpPr>
            <a:spLocks noGrp="1"/>
          </p:cNvSpPr>
          <p:nvPr>
            <p:ph idx="1"/>
          </p:nvPr>
        </p:nvSpPr>
        <p:spPr>
          <a:xfrm>
            <a:off x="628650" y="1257214"/>
            <a:ext cx="7881036" cy="3446591"/>
          </a:xfrm>
        </p:spPr>
        <p:txBody>
          <a:bodyPr>
            <a:normAutofit fontScale="85000" lnSpcReduction="20000"/>
          </a:bodyPr>
          <a:lstStyle/>
          <a:p>
            <a:r>
              <a:rPr lang="en-US" dirty="0" smtClean="0"/>
              <a:t>Issue: the term-document matrix is huge.</a:t>
            </a:r>
          </a:p>
          <a:p>
            <a:pPr lvl="1"/>
            <a:r>
              <a:rPr lang="en-US" dirty="0" smtClean="0"/>
              <a:t>For example: we build a term-document for “#apple”</a:t>
            </a:r>
          </a:p>
          <a:p>
            <a:pPr lvl="2"/>
            <a:r>
              <a:rPr lang="en-US" dirty="0" smtClean="0"/>
              <a:t>Number of term = 36,715</a:t>
            </a:r>
          </a:p>
          <a:p>
            <a:pPr lvl="2"/>
            <a:r>
              <a:rPr lang="en-US" dirty="0" smtClean="0"/>
              <a:t>Number of tweets </a:t>
            </a:r>
            <a:r>
              <a:rPr lang="en-US" dirty="0"/>
              <a:t>= 67,899</a:t>
            </a:r>
          </a:p>
          <a:p>
            <a:pPr lvl="2"/>
            <a:r>
              <a:rPr lang="en-US" dirty="0" smtClean="0"/>
              <a:t>The scale of the term-document matrix is</a:t>
            </a:r>
          </a:p>
          <a:p>
            <a:pPr lvl="3"/>
            <a:r>
              <a:rPr lang="en-US" dirty="0" smtClean="0"/>
              <a:t>36715*67899 = 2,492,911,785</a:t>
            </a:r>
          </a:p>
          <a:p>
            <a:pPr lvl="3"/>
            <a:r>
              <a:rPr lang="en-US" dirty="0" smtClean="0"/>
              <a:t>If we use 32bits(4bytes) integer type to store one element, it needs approximately </a:t>
            </a:r>
            <a:r>
              <a:rPr lang="en-US" b="1" dirty="0" smtClean="0"/>
              <a:t>10GB</a:t>
            </a:r>
            <a:r>
              <a:rPr lang="en-US" dirty="0" smtClean="0"/>
              <a:t> storage space just to store the matrix.</a:t>
            </a:r>
          </a:p>
          <a:p>
            <a:r>
              <a:rPr lang="en-US" dirty="0" smtClean="0"/>
              <a:t>Solution:</a:t>
            </a:r>
          </a:p>
          <a:p>
            <a:pPr lvl="1"/>
            <a:r>
              <a:rPr lang="en-US" dirty="0" smtClean="0"/>
              <a:t>Because each tweet has no more than 140 characters, many elements in the matrix have value 0. Therefore, the density of term-document matrix is low.</a:t>
            </a:r>
          </a:p>
          <a:p>
            <a:pPr lvl="1"/>
            <a:r>
              <a:rPr lang="en-US" dirty="0" smtClean="0"/>
              <a:t>We use sparse matrix for storage and further processing.</a:t>
            </a:r>
          </a:p>
          <a:p>
            <a:pPr marL="457200" lvl="1" indent="0">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208193777"/>
              </p:ext>
            </p:extLst>
          </p:nvPr>
        </p:nvGraphicFramePr>
        <p:xfrm>
          <a:off x="1482812" y="4555523"/>
          <a:ext cx="6096000" cy="2194560"/>
        </p:xfrm>
        <a:graphic>
          <a:graphicData uri="http://schemas.openxmlformats.org/drawingml/2006/table">
            <a:tbl>
              <a:tblPr firstRow="1" bandRow="1">
                <a:tableStyleId>{5C22544A-7EE6-4342-B048-85BDC9FD1C3A}</a:tableStyleId>
              </a:tblPr>
              <a:tblGrid>
                <a:gridCol w="3015047"/>
                <a:gridCol w="3080953"/>
              </a:tblGrid>
              <a:tr h="343244">
                <a:tc>
                  <a:txBody>
                    <a:bodyPr/>
                    <a:lstStyle/>
                    <a:p>
                      <a:r>
                        <a:rPr lang="en-US" dirty="0" smtClean="0"/>
                        <a:t>Searched hash tag</a:t>
                      </a:r>
                      <a:endParaRPr lang="en-US" dirty="0"/>
                    </a:p>
                  </a:txBody>
                  <a:tcPr/>
                </a:tc>
                <a:tc>
                  <a:txBody>
                    <a:bodyPr/>
                    <a:lstStyle/>
                    <a:p>
                      <a:r>
                        <a:rPr lang="en-US" dirty="0" smtClean="0"/>
                        <a:t>Density</a:t>
                      </a:r>
                      <a:endParaRPr lang="en-US" dirty="0"/>
                    </a:p>
                  </a:txBody>
                  <a:tcPr/>
                </a:tc>
              </a:tr>
              <a:tr h="343244">
                <a:tc>
                  <a:txBody>
                    <a:bodyPr/>
                    <a:lstStyle/>
                    <a:p>
                      <a:r>
                        <a:rPr lang="en-US" sz="1600" dirty="0" smtClean="0"/>
                        <a:t>#apple</a:t>
                      </a:r>
                      <a:endParaRPr lang="en-US" sz="1600" dirty="0"/>
                    </a:p>
                  </a:txBody>
                  <a:tcPr/>
                </a:tc>
                <a:tc>
                  <a:txBody>
                    <a:bodyPr/>
                    <a:lstStyle/>
                    <a:p>
                      <a:r>
                        <a:rPr lang="en-US" sz="1800" kern="1200" dirty="0" smtClean="0">
                          <a:solidFill>
                            <a:schemeClr val="dk1"/>
                          </a:solidFill>
                          <a:latin typeface="+mn-lt"/>
                          <a:ea typeface="+mn-ea"/>
                          <a:cs typeface="+mn-cs"/>
                        </a:rPr>
                        <a:t>0.0249%</a:t>
                      </a:r>
                      <a:endParaRPr lang="en-US" dirty="0"/>
                    </a:p>
                  </a:txBody>
                  <a:tcPr/>
                </a:tc>
              </a:tr>
              <a:tr h="343244">
                <a:tc>
                  <a:txBody>
                    <a:bodyPr/>
                    <a:lstStyle/>
                    <a:p>
                      <a:r>
                        <a:rPr lang="en-US" sz="1600" dirty="0" smtClean="0"/>
                        <a:t>#google</a:t>
                      </a:r>
                      <a:endParaRPr lang="en-US" sz="1600" dirty="0"/>
                    </a:p>
                  </a:txBody>
                  <a:tcPr/>
                </a:tc>
                <a:tc>
                  <a:txBody>
                    <a:bodyPr/>
                    <a:lstStyle/>
                    <a:p>
                      <a:r>
                        <a:rPr lang="en-US" dirty="0" smtClean="0"/>
                        <a:t>0.0239%</a:t>
                      </a:r>
                      <a:endParaRPr lang="en-US" dirty="0"/>
                    </a:p>
                  </a:txBody>
                  <a:tcPr/>
                </a:tc>
              </a:tr>
              <a:tr h="343244">
                <a:tc>
                  <a:txBody>
                    <a:bodyPr/>
                    <a:lstStyle/>
                    <a:p>
                      <a:r>
                        <a:rPr lang="en-US" sz="1600" dirty="0" smtClean="0"/>
                        <a:t>#</a:t>
                      </a:r>
                      <a:r>
                        <a:rPr lang="en-US" sz="1600" dirty="0" err="1" smtClean="0"/>
                        <a:t>microsoft</a:t>
                      </a:r>
                      <a:endParaRPr lang="en-US" sz="1600" dirty="0"/>
                    </a:p>
                  </a:txBody>
                  <a:tcPr/>
                </a:tc>
                <a:tc>
                  <a:txBody>
                    <a:bodyPr/>
                    <a:lstStyle/>
                    <a:p>
                      <a:r>
                        <a:rPr lang="en-US" sz="1800" kern="1200" dirty="0" smtClean="0">
                          <a:solidFill>
                            <a:schemeClr val="dk1"/>
                          </a:solidFill>
                          <a:latin typeface="+mn-lt"/>
                          <a:ea typeface="+mn-ea"/>
                          <a:cs typeface="+mn-cs"/>
                        </a:rPr>
                        <a:t>0.0565%</a:t>
                      </a:r>
                      <a:endParaRPr lang="en-US" dirty="0"/>
                    </a:p>
                  </a:txBody>
                  <a:tcPr/>
                </a:tc>
              </a:tr>
              <a:tr h="343244">
                <a:tc>
                  <a:txBody>
                    <a:bodyPr/>
                    <a:lstStyle/>
                    <a:p>
                      <a:r>
                        <a:rPr lang="en-US" sz="1600" dirty="0" smtClean="0"/>
                        <a:t>#</a:t>
                      </a:r>
                      <a:r>
                        <a:rPr lang="en-US" sz="1600" dirty="0" err="1" smtClean="0"/>
                        <a:t>michigan</a:t>
                      </a:r>
                      <a:endParaRPr lang="en-US" sz="1600" dirty="0"/>
                    </a:p>
                  </a:txBody>
                  <a:tcPr/>
                </a:tc>
                <a:tc>
                  <a:txBody>
                    <a:bodyPr/>
                    <a:lstStyle/>
                    <a:p>
                      <a:r>
                        <a:rPr lang="en-US" sz="1800" kern="1200" dirty="0" smtClean="0">
                          <a:solidFill>
                            <a:schemeClr val="dk1"/>
                          </a:solidFill>
                          <a:latin typeface="+mn-lt"/>
                          <a:ea typeface="+mn-ea"/>
                          <a:cs typeface="+mn-cs"/>
                        </a:rPr>
                        <a:t>0.0609%</a:t>
                      </a:r>
                      <a:endParaRPr lang="en-US" dirty="0"/>
                    </a:p>
                  </a:txBody>
                  <a:tcPr/>
                </a:tc>
              </a:tr>
              <a:tr h="343244">
                <a:tc>
                  <a:txBody>
                    <a:bodyPr/>
                    <a:lstStyle/>
                    <a:p>
                      <a:r>
                        <a:rPr lang="en-US" sz="1600" dirty="0" smtClean="0"/>
                        <a:t>#</a:t>
                      </a:r>
                      <a:r>
                        <a:rPr lang="en-US" sz="1600" dirty="0" err="1" smtClean="0"/>
                        <a:t>cometlanding</a:t>
                      </a:r>
                      <a:endParaRPr lang="en-US" sz="1600" dirty="0"/>
                    </a:p>
                  </a:txBody>
                  <a:tcPr/>
                </a:tc>
                <a:tc>
                  <a:txBody>
                    <a:bodyPr/>
                    <a:lstStyle/>
                    <a:p>
                      <a:r>
                        <a:rPr lang="en-US" sz="1800" kern="1200" dirty="0" smtClean="0">
                          <a:solidFill>
                            <a:schemeClr val="dk1"/>
                          </a:solidFill>
                          <a:latin typeface="+mn-lt"/>
                          <a:ea typeface="+mn-ea"/>
                          <a:cs typeface="+mn-cs"/>
                        </a:rPr>
                        <a:t>0.0220%</a:t>
                      </a:r>
                      <a:endParaRPr lang="en-US" dirty="0"/>
                    </a:p>
                  </a:txBody>
                  <a:tcPr/>
                </a:tc>
              </a:tr>
            </a:tbl>
          </a:graphicData>
        </a:graphic>
      </p:graphicFrame>
    </p:spTree>
    <p:extLst>
      <p:ext uri="{BB962C8B-B14F-4D97-AF65-F5344CB8AC3E}">
        <p14:creationId xmlns:p14="http://schemas.microsoft.com/office/powerpoint/2010/main" val="1106196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8035"/>
            <a:ext cx="7886700" cy="639890"/>
          </a:xfrm>
        </p:spPr>
        <p:txBody>
          <a:bodyPr>
            <a:normAutofit/>
          </a:bodyPr>
          <a:lstStyle/>
          <a:p>
            <a:r>
              <a:rPr lang="en-US" sz="3600" dirty="0" smtClean="0"/>
              <a:t>The efficiency of SVD on sparse matrix</a:t>
            </a:r>
            <a:endParaRPr lang="en-US" sz="3600" dirty="0"/>
          </a:p>
        </p:txBody>
      </p:sp>
      <p:sp>
        <p:nvSpPr>
          <p:cNvPr id="5" name="Content Placeholder 4"/>
          <p:cNvSpPr>
            <a:spLocks noGrp="1"/>
          </p:cNvSpPr>
          <p:nvPr>
            <p:ph idx="1"/>
          </p:nvPr>
        </p:nvSpPr>
        <p:spPr>
          <a:xfrm>
            <a:off x="628650" y="4941115"/>
            <a:ext cx="7886700" cy="1778340"/>
          </a:xfrm>
        </p:spPr>
        <p:txBody>
          <a:bodyPr>
            <a:normAutofit fontScale="62500" lnSpcReduction="20000"/>
          </a:bodyPr>
          <a:lstStyle/>
          <a:p>
            <a:r>
              <a:rPr lang="en-US" dirty="0" smtClean="0"/>
              <a:t>We build a random 100000x10000 sparse matrix, </a:t>
            </a:r>
            <a:r>
              <a:rPr lang="en-US" dirty="0"/>
              <a:t>the scale of the matrix is near to the scale of term-document </a:t>
            </a:r>
            <a:r>
              <a:rPr lang="en-US" dirty="0" smtClean="0"/>
              <a:t>matrix of tweets.</a:t>
            </a:r>
            <a:endParaRPr lang="en-US" dirty="0"/>
          </a:p>
          <a:p>
            <a:r>
              <a:rPr lang="en-US" dirty="0" smtClean="0"/>
              <a:t>We initialize the matrix with specified density. Then we do SVD for the matrix.</a:t>
            </a:r>
          </a:p>
          <a:p>
            <a:r>
              <a:rPr lang="en-US" dirty="0" smtClean="0"/>
              <a:t>We run the SVD operation on AMD FX-9590 Eight-Core 4.71 GHz Processor.</a:t>
            </a:r>
          </a:p>
          <a:p>
            <a:r>
              <a:rPr lang="en-US" dirty="0" smtClean="0"/>
              <a:t>The result shows that the scale likes the tweets’ term-document matrix can apply the SVD and get solved with in tolerable time ( less than 1 minute).</a:t>
            </a:r>
          </a:p>
          <a:p>
            <a:endParaRPr lang="en-US" dirty="0" smtClean="0"/>
          </a:p>
        </p:txBody>
      </p:sp>
      <p:pic>
        <p:nvPicPr>
          <p:cNvPr id="6" name="Picture 5"/>
          <p:cNvPicPr>
            <a:picLocks noChangeAspect="1"/>
          </p:cNvPicPr>
          <p:nvPr/>
        </p:nvPicPr>
        <p:blipFill>
          <a:blip r:embed="rId2"/>
          <a:stretch>
            <a:fillRect/>
          </a:stretch>
        </p:blipFill>
        <p:spPr>
          <a:xfrm>
            <a:off x="-350127" y="713705"/>
            <a:ext cx="9594796" cy="4094628"/>
          </a:xfrm>
          <a:prstGeom prst="rect">
            <a:avLst/>
          </a:prstGeom>
        </p:spPr>
      </p:pic>
    </p:spTree>
    <p:extLst>
      <p:ext uri="{BB962C8B-B14F-4D97-AF65-F5344CB8AC3E}">
        <p14:creationId xmlns:p14="http://schemas.microsoft.com/office/powerpoint/2010/main" val="28550219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045" y="119128"/>
            <a:ext cx="7886700" cy="1028776"/>
          </a:xfrm>
        </p:spPr>
        <p:txBody>
          <a:bodyPr>
            <a:normAutofit/>
          </a:bodyPr>
          <a:lstStyle/>
          <a:p>
            <a:r>
              <a:rPr lang="en-US" sz="2800" dirty="0" smtClean="0"/>
              <a:t>The SVD operation on Tweets’ term-document matrix</a:t>
            </a:r>
            <a:endParaRPr lang="en-US" sz="2800" dirty="0"/>
          </a:p>
        </p:txBody>
      </p:sp>
      <p:pic>
        <p:nvPicPr>
          <p:cNvPr id="10" name="Picture 9"/>
          <p:cNvPicPr>
            <a:picLocks noChangeAspect="1"/>
          </p:cNvPicPr>
          <p:nvPr/>
        </p:nvPicPr>
        <p:blipFill>
          <a:blip r:embed="rId2"/>
          <a:stretch>
            <a:fillRect/>
          </a:stretch>
        </p:blipFill>
        <p:spPr>
          <a:xfrm>
            <a:off x="1369881" y="791736"/>
            <a:ext cx="6289288" cy="1954383"/>
          </a:xfrm>
          <a:prstGeom prst="rect">
            <a:avLst/>
          </a:prstGeom>
        </p:spPr>
      </p:pic>
      <p:pic>
        <p:nvPicPr>
          <p:cNvPr id="11" name="Picture 10"/>
          <p:cNvPicPr>
            <a:picLocks noChangeAspect="1"/>
          </p:cNvPicPr>
          <p:nvPr/>
        </p:nvPicPr>
        <p:blipFill>
          <a:blip r:embed="rId3"/>
          <a:stretch>
            <a:fillRect/>
          </a:stretch>
        </p:blipFill>
        <p:spPr>
          <a:xfrm>
            <a:off x="1382751" y="2746119"/>
            <a:ext cx="6289288" cy="1954383"/>
          </a:xfrm>
          <a:prstGeom prst="rect">
            <a:avLst/>
          </a:prstGeom>
        </p:spPr>
      </p:pic>
      <p:pic>
        <p:nvPicPr>
          <p:cNvPr id="12" name="Picture 11"/>
          <p:cNvPicPr>
            <a:picLocks noChangeAspect="1"/>
          </p:cNvPicPr>
          <p:nvPr/>
        </p:nvPicPr>
        <p:blipFill>
          <a:blip r:embed="rId4"/>
          <a:stretch>
            <a:fillRect/>
          </a:stretch>
        </p:blipFill>
        <p:spPr>
          <a:xfrm>
            <a:off x="1382751" y="4700502"/>
            <a:ext cx="6289288" cy="1954383"/>
          </a:xfrm>
          <a:prstGeom prst="rect">
            <a:avLst/>
          </a:prstGeom>
        </p:spPr>
      </p:pic>
    </p:spTree>
    <p:extLst>
      <p:ext uri="{BB962C8B-B14F-4D97-AF65-F5344CB8AC3E}">
        <p14:creationId xmlns:p14="http://schemas.microsoft.com/office/powerpoint/2010/main" val="6799322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953" y="0"/>
            <a:ext cx="7886700" cy="616181"/>
          </a:xfrm>
        </p:spPr>
        <p:txBody>
          <a:bodyPr>
            <a:normAutofit fontScale="90000"/>
          </a:bodyPr>
          <a:lstStyle/>
          <a:p>
            <a:r>
              <a:rPr lang="en-US" dirty="0" smtClean="0"/>
              <a:t>LSI analysis in two dimensions</a:t>
            </a:r>
            <a:endParaRPr lang="en-US" dirty="0"/>
          </a:p>
        </p:txBody>
      </p:sp>
      <p:pic>
        <p:nvPicPr>
          <p:cNvPr id="6" name="Content Placeholder 5"/>
          <p:cNvPicPr>
            <a:picLocks noGrp="1" noChangeAspect="1"/>
          </p:cNvPicPr>
          <p:nvPr>
            <p:ph idx="1"/>
          </p:nvPr>
        </p:nvPicPr>
        <p:blipFill>
          <a:blip r:embed="rId2"/>
          <a:stretch>
            <a:fillRect/>
          </a:stretch>
        </p:blipFill>
        <p:spPr>
          <a:xfrm>
            <a:off x="3129980" y="3533085"/>
            <a:ext cx="4534135" cy="3404297"/>
          </a:xfrm>
          <a:prstGeom prst="rect">
            <a:avLst/>
          </a:prstGeom>
        </p:spPr>
      </p:pic>
      <p:pic>
        <p:nvPicPr>
          <p:cNvPr id="7" name="Picture 6"/>
          <p:cNvPicPr>
            <a:picLocks noChangeAspect="1"/>
          </p:cNvPicPr>
          <p:nvPr/>
        </p:nvPicPr>
        <p:blipFill>
          <a:blip r:embed="rId3"/>
          <a:stretch>
            <a:fillRect/>
          </a:stretch>
        </p:blipFill>
        <p:spPr>
          <a:xfrm>
            <a:off x="4260048" y="540869"/>
            <a:ext cx="4403615" cy="3306302"/>
          </a:xfrm>
          <a:prstGeom prst="rect">
            <a:avLst/>
          </a:prstGeom>
        </p:spPr>
      </p:pic>
      <p:pic>
        <p:nvPicPr>
          <p:cNvPr id="9" name="Picture 8"/>
          <p:cNvPicPr>
            <a:picLocks noChangeAspect="1"/>
          </p:cNvPicPr>
          <p:nvPr/>
        </p:nvPicPr>
        <p:blipFill>
          <a:blip r:embed="rId4"/>
          <a:stretch>
            <a:fillRect/>
          </a:stretch>
        </p:blipFill>
        <p:spPr>
          <a:xfrm>
            <a:off x="-181779" y="506543"/>
            <a:ext cx="4586511" cy="3443622"/>
          </a:xfrm>
          <a:prstGeom prst="rect">
            <a:avLst/>
          </a:prstGeom>
        </p:spPr>
      </p:pic>
      <p:sp>
        <p:nvSpPr>
          <p:cNvPr id="3" name="TextBox 2"/>
          <p:cNvSpPr txBox="1"/>
          <p:nvPr/>
        </p:nvSpPr>
        <p:spPr>
          <a:xfrm>
            <a:off x="1224681" y="3787635"/>
            <a:ext cx="1502885" cy="246221"/>
          </a:xfrm>
          <a:prstGeom prst="rect">
            <a:avLst/>
          </a:prstGeom>
          <a:noFill/>
        </p:spPr>
        <p:txBody>
          <a:bodyPr wrap="none" rtlCol="0">
            <a:spAutoFit/>
          </a:bodyPr>
          <a:lstStyle/>
          <a:p>
            <a:r>
              <a:rPr lang="en-US" sz="1000" dirty="0" smtClean="0"/>
              <a:t>First dimension of #apple</a:t>
            </a:r>
            <a:endParaRPr lang="en-US" sz="1000" dirty="0"/>
          </a:p>
        </p:txBody>
      </p:sp>
    </p:spTree>
    <p:extLst>
      <p:ext uri="{BB962C8B-B14F-4D97-AF65-F5344CB8AC3E}">
        <p14:creationId xmlns:p14="http://schemas.microsoft.com/office/powerpoint/2010/main" val="18757091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99" y="97497"/>
            <a:ext cx="7886700" cy="538123"/>
          </a:xfrm>
        </p:spPr>
        <p:txBody>
          <a:bodyPr>
            <a:normAutofit fontScale="90000"/>
          </a:bodyPr>
          <a:lstStyle/>
          <a:p>
            <a:r>
              <a:rPr lang="en-US" dirty="0"/>
              <a:t>LSI analysis in two dimensions</a:t>
            </a:r>
          </a:p>
        </p:txBody>
      </p:sp>
      <p:pic>
        <p:nvPicPr>
          <p:cNvPr id="4" name="Picture 3"/>
          <p:cNvPicPr>
            <a:picLocks noChangeAspect="1"/>
          </p:cNvPicPr>
          <p:nvPr/>
        </p:nvPicPr>
        <p:blipFill>
          <a:blip r:embed="rId2"/>
          <a:stretch>
            <a:fillRect/>
          </a:stretch>
        </p:blipFill>
        <p:spPr>
          <a:xfrm>
            <a:off x="4263764" y="2904535"/>
            <a:ext cx="4746421" cy="3563684"/>
          </a:xfrm>
          <a:prstGeom prst="rect">
            <a:avLst/>
          </a:prstGeom>
        </p:spPr>
      </p:pic>
      <p:pic>
        <p:nvPicPr>
          <p:cNvPr id="5" name="Picture 4"/>
          <p:cNvPicPr>
            <a:picLocks noChangeAspect="1"/>
          </p:cNvPicPr>
          <p:nvPr/>
        </p:nvPicPr>
        <p:blipFill>
          <a:blip r:embed="rId3"/>
          <a:stretch>
            <a:fillRect/>
          </a:stretch>
        </p:blipFill>
        <p:spPr>
          <a:xfrm>
            <a:off x="0" y="635620"/>
            <a:ext cx="4678428" cy="3512634"/>
          </a:xfrm>
          <a:prstGeom prst="rect">
            <a:avLst/>
          </a:prstGeom>
        </p:spPr>
      </p:pic>
    </p:spTree>
    <p:extLst>
      <p:ext uri="{BB962C8B-B14F-4D97-AF65-F5344CB8AC3E}">
        <p14:creationId xmlns:p14="http://schemas.microsoft.com/office/powerpoint/2010/main" val="750946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Silhouette </a:t>
            </a:r>
            <a:r>
              <a:rPr lang="en-US" dirty="0"/>
              <a:t>value </a:t>
            </a:r>
          </a:p>
        </p:txBody>
      </p:sp>
      <p:pic>
        <p:nvPicPr>
          <p:cNvPr id="4" name="Content Placeholder 3"/>
          <p:cNvPicPr>
            <a:picLocks noGrp="1" noChangeAspect="1"/>
          </p:cNvPicPr>
          <p:nvPr>
            <p:ph idx="1"/>
          </p:nvPr>
        </p:nvPicPr>
        <p:blipFill>
          <a:blip r:embed="rId2"/>
          <a:stretch>
            <a:fillRect/>
          </a:stretch>
        </p:blipFill>
        <p:spPr>
          <a:xfrm>
            <a:off x="3743739" y="1826438"/>
            <a:ext cx="5795485" cy="4351338"/>
          </a:xfrm>
          <a:prstGeom prst="rect">
            <a:avLst/>
          </a:prstGeom>
        </p:spPr>
      </p:pic>
      <p:pic>
        <p:nvPicPr>
          <p:cNvPr id="5" name="Picture 4"/>
          <p:cNvPicPr>
            <a:picLocks noChangeAspect="1"/>
          </p:cNvPicPr>
          <p:nvPr/>
        </p:nvPicPr>
        <p:blipFill>
          <a:blip r:embed="rId3"/>
          <a:stretch>
            <a:fillRect/>
          </a:stretch>
        </p:blipFill>
        <p:spPr>
          <a:xfrm>
            <a:off x="-181779" y="1402421"/>
            <a:ext cx="4586511" cy="3443622"/>
          </a:xfrm>
          <a:prstGeom prst="rect">
            <a:avLst/>
          </a:prstGeom>
        </p:spPr>
      </p:pic>
      <p:sp>
        <p:nvSpPr>
          <p:cNvPr id="6" name="TextBox 5"/>
          <p:cNvSpPr txBox="1"/>
          <p:nvPr/>
        </p:nvSpPr>
        <p:spPr>
          <a:xfrm>
            <a:off x="1190662" y="4672172"/>
            <a:ext cx="1502885" cy="246221"/>
          </a:xfrm>
          <a:prstGeom prst="rect">
            <a:avLst/>
          </a:prstGeom>
          <a:noFill/>
        </p:spPr>
        <p:txBody>
          <a:bodyPr wrap="none" rtlCol="0">
            <a:spAutoFit/>
          </a:bodyPr>
          <a:lstStyle/>
          <a:p>
            <a:r>
              <a:rPr lang="en-US" sz="1000" dirty="0" smtClean="0"/>
              <a:t>First dimension of #apple</a:t>
            </a:r>
            <a:endParaRPr lang="en-US" sz="1000" dirty="0"/>
          </a:p>
        </p:txBody>
      </p:sp>
      <p:sp>
        <p:nvSpPr>
          <p:cNvPr id="3" name="TextBox 2"/>
          <p:cNvSpPr txBox="1"/>
          <p:nvPr/>
        </p:nvSpPr>
        <p:spPr>
          <a:xfrm>
            <a:off x="5329629" y="5919597"/>
            <a:ext cx="1180719" cy="246221"/>
          </a:xfrm>
          <a:prstGeom prst="rect">
            <a:avLst/>
          </a:prstGeom>
          <a:noFill/>
        </p:spPr>
        <p:txBody>
          <a:bodyPr wrap="none" rtlCol="0">
            <a:spAutoFit/>
          </a:bodyPr>
          <a:lstStyle/>
          <a:p>
            <a:r>
              <a:rPr lang="en-US" sz="1000" dirty="0" smtClean="0"/>
              <a:t>Number of clusters</a:t>
            </a:r>
            <a:endParaRPr lang="en-US" sz="1000" dirty="0"/>
          </a:p>
        </p:txBody>
      </p:sp>
      <p:sp>
        <p:nvSpPr>
          <p:cNvPr id="7" name="TextBox 6"/>
          <p:cNvSpPr txBox="1"/>
          <p:nvPr/>
        </p:nvSpPr>
        <p:spPr>
          <a:xfrm rot="16200000">
            <a:off x="3489054" y="3638703"/>
            <a:ext cx="1353981" cy="246221"/>
          </a:xfrm>
          <a:prstGeom prst="rect">
            <a:avLst/>
          </a:prstGeom>
          <a:noFill/>
        </p:spPr>
        <p:txBody>
          <a:bodyPr wrap="none" rtlCol="0">
            <a:spAutoFit/>
          </a:bodyPr>
          <a:lstStyle/>
          <a:p>
            <a:r>
              <a:rPr lang="en-US" sz="1000" dirty="0" smtClean="0"/>
              <a:t>Mean Silhouette value</a:t>
            </a:r>
            <a:endParaRPr lang="en-US" sz="1000" dirty="0"/>
          </a:p>
        </p:txBody>
      </p:sp>
      <p:sp>
        <p:nvSpPr>
          <p:cNvPr id="8" name="TextBox 7"/>
          <p:cNvSpPr txBox="1"/>
          <p:nvPr/>
        </p:nvSpPr>
        <p:spPr>
          <a:xfrm>
            <a:off x="884492" y="6067019"/>
            <a:ext cx="6873396" cy="369332"/>
          </a:xfrm>
          <a:prstGeom prst="rect">
            <a:avLst/>
          </a:prstGeom>
          <a:noFill/>
        </p:spPr>
        <p:txBody>
          <a:bodyPr wrap="none" rtlCol="0">
            <a:spAutoFit/>
          </a:bodyPr>
          <a:lstStyle/>
          <a:p>
            <a:r>
              <a:rPr lang="en-US" dirty="0" smtClean="0"/>
              <a:t>We calculate the mean Silhouette value for number of clusters in [1, 20]</a:t>
            </a:r>
            <a:endParaRPr lang="en-US" dirty="0"/>
          </a:p>
        </p:txBody>
      </p:sp>
      <p:sp>
        <p:nvSpPr>
          <p:cNvPr id="9" name="TextBox 8"/>
          <p:cNvSpPr txBox="1"/>
          <p:nvPr/>
        </p:nvSpPr>
        <p:spPr>
          <a:xfrm>
            <a:off x="272151" y="5103100"/>
            <a:ext cx="3780828" cy="369332"/>
          </a:xfrm>
          <a:prstGeom prst="rect">
            <a:avLst/>
          </a:prstGeom>
          <a:noFill/>
        </p:spPr>
        <p:txBody>
          <a:bodyPr wrap="none" rtlCol="0">
            <a:spAutoFit/>
          </a:bodyPr>
          <a:lstStyle/>
          <a:p>
            <a:r>
              <a:rPr lang="en-US" dirty="0" smtClean="0"/>
              <a:t>In the case, 7 clusters is optimal value.</a:t>
            </a:r>
            <a:endParaRPr lang="en-US" dirty="0"/>
          </a:p>
        </p:txBody>
      </p:sp>
    </p:spTree>
    <p:extLst>
      <p:ext uri="{BB962C8B-B14F-4D97-AF65-F5344CB8AC3E}">
        <p14:creationId xmlns:p14="http://schemas.microsoft.com/office/powerpoint/2010/main" val="7834358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Tweets records can generate sparse matrix, where SVD can be efficiently solved.</a:t>
            </a:r>
          </a:p>
          <a:p>
            <a:endParaRPr lang="en-US" dirty="0" smtClean="0"/>
          </a:p>
          <a:p>
            <a:r>
              <a:rPr lang="en-US" dirty="0" smtClean="0"/>
              <a:t>By using Silhouette value to </a:t>
            </a:r>
            <a:r>
              <a:rPr lang="en-US" smtClean="0"/>
              <a:t>evaluate results, </a:t>
            </a:r>
            <a:r>
              <a:rPr lang="en-US" dirty="0" smtClean="0"/>
              <a:t>we can automatically adjust the number of clusters.</a:t>
            </a:r>
            <a:endParaRPr lang="en-US" dirty="0"/>
          </a:p>
        </p:txBody>
      </p:sp>
    </p:spTree>
    <p:extLst>
      <p:ext uri="{BB962C8B-B14F-4D97-AF65-F5344CB8AC3E}">
        <p14:creationId xmlns:p14="http://schemas.microsoft.com/office/powerpoint/2010/main" val="781680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Review the objective of the project</a:t>
            </a:r>
          </a:p>
          <a:p>
            <a:r>
              <a:rPr lang="en-US" dirty="0" smtClean="0"/>
              <a:t>Measure the quality of clustering</a:t>
            </a:r>
          </a:p>
          <a:p>
            <a:r>
              <a:rPr lang="en-US" dirty="0" smtClean="0"/>
              <a:t>Analyze the collected data</a:t>
            </a:r>
          </a:p>
          <a:p>
            <a:r>
              <a:rPr lang="en-US" dirty="0" smtClean="0"/>
              <a:t>The experiment to cluster tweets to subtopics from a hash tag searched results.</a:t>
            </a:r>
          </a:p>
          <a:p>
            <a:r>
              <a:rPr lang="en-US" smtClean="0"/>
              <a:t>Discussion</a:t>
            </a:r>
            <a:endParaRPr lang="en-US" dirty="0"/>
          </a:p>
        </p:txBody>
      </p:sp>
    </p:spTree>
    <p:extLst>
      <p:ext uri="{BB962C8B-B14F-4D97-AF65-F5344CB8AC3E}">
        <p14:creationId xmlns:p14="http://schemas.microsoft.com/office/powerpoint/2010/main" val="41449666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140" y="1002695"/>
            <a:ext cx="7886700" cy="5497975"/>
          </a:xfrm>
        </p:spPr>
        <p:txBody>
          <a:bodyPr/>
          <a:lstStyle/>
          <a:p>
            <a:r>
              <a:rPr lang="en-US" dirty="0" smtClean="0"/>
              <a:t>After retrieving search results for a hash tag, we want to cluster the results to a few subtopics.</a:t>
            </a:r>
            <a:endParaRPr lang="en-US" dirty="0"/>
          </a:p>
        </p:txBody>
      </p:sp>
      <p:sp>
        <p:nvSpPr>
          <p:cNvPr id="4" name="Title 1"/>
          <p:cNvSpPr>
            <a:spLocks noGrp="1"/>
          </p:cNvSpPr>
          <p:nvPr>
            <p:ph type="title"/>
          </p:nvPr>
        </p:nvSpPr>
        <p:spPr>
          <a:xfrm>
            <a:off x="559076" y="228600"/>
            <a:ext cx="7886700" cy="955193"/>
          </a:xfrm>
        </p:spPr>
        <p:txBody>
          <a:bodyPr>
            <a:noAutofit/>
          </a:bodyPr>
          <a:lstStyle/>
          <a:p>
            <a:r>
              <a:rPr lang="en-US" sz="3200" dirty="0"/>
              <a:t>Review the objective of the </a:t>
            </a:r>
            <a:r>
              <a:rPr lang="en-US" sz="3200" dirty="0" smtClean="0"/>
              <a:t>project (Cont.)</a:t>
            </a:r>
            <a:endParaRPr lang="en-US" sz="3200" dirty="0"/>
          </a:p>
        </p:txBody>
      </p:sp>
      <p:pic>
        <p:nvPicPr>
          <p:cNvPr id="5" name="Picture 4"/>
          <p:cNvPicPr>
            <a:picLocks noChangeAspect="1"/>
          </p:cNvPicPr>
          <p:nvPr/>
        </p:nvPicPr>
        <p:blipFill>
          <a:blip r:embed="rId2"/>
          <a:stretch>
            <a:fillRect/>
          </a:stretch>
        </p:blipFill>
        <p:spPr>
          <a:xfrm>
            <a:off x="519827" y="2163638"/>
            <a:ext cx="5286375" cy="723900"/>
          </a:xfrm>
          <a:prstGeom prst="rect">
            <a:avLst/>
          </a:prstGeom>
        </p:spPr>
      </p:pic>
      <p:pic>
        <p:nvPicPr>
          <p:cNvPr id="6" name="Picture 5"/>
          <p:cNvPicPr>
            <a:picLocks noChangeAspect="1"/>
          </p:cNvPicPr>
          <p:nvPr/>
        </p:nvPicPr>
        <p:blipFill>
          <a:blip r:embed="rId3"/>
          <a:stretch>
            <a:fillRect/>
          </a:stretch>
        </p:blipFill>
        <p:spPr>
          <a:xfrm>
            <a:off x="559076" y="3777968"/>
            <a:ext cx="5372100" cy="590550"/>
          </a:xfrm>
          <a:prstGeom prst="rect">
            <a:avLst/>
          </a:prstGeom>
        </p:spPr>
      </p:pic>
      <p:pic>
        <p:nvPicPr>
          <p:cNvPr id="7" name="Picture 6"/>
          <p:cNvPicPr>
            <a:picLocks noChangeAspect="1"/>
          </p:cNvPicPr>
          <p:nvPr/>
        </p:nvPicPr>
        <p:blipFill>
          <a:blip r:embed="rId4"/>
          <a:stretch>
            <a:fillRect/>
          </a:stretch>
        </p:blipFill>
        <p:spPr>
          <a:xfrm>
            <a:off x="592171" y="5354923"/>
            <a:ext cx="5295900" cy="590550"/>
          </a:xfrm>
          <a:prstGeom prst="rect">
            <a:avLst/>
          </a:prstGeom>
        </p:spPr>
      </p:pic>
      <p:pic>
        <p:nvPicPr>
          <p:cNvPr id="8" name="Picture 7"/>
          <p:cNvPicPr>
            <a:picLocks noChangeAspect="1"/>
          </p:cNvPicPr>
          <p:nvPr/>
        </p:nvPicPr>
        <p:blipFill>
          <a:blip r:embed="rId5"/>
          <a:stretch>
            <a:fillRect/>
          </a:stretch>
        </p:blipFill>
        <p:spPr>
          <a:xfrm>
            <a:off x="559076" y="2953850"/>
            <a:ext cx="5172075" cy="600075"/>
          </a:xfrm>
          <a:prstGeom prst="rect">
            <a:avLst/>
          </a:prstGeom>
        </p:spPr>
      </p:pic>
      <p:pic>
        <p:nvPicPr>
          <p:cNvPr id="9" name="Picture 8"/>
          <p:cNvPicPr>
            <a:picLocks noChangeAspect="1"/>
          </p:cNvPicPr>
          <p:nvPr/>
        </p:nvPicPr>
        <p:blipFill>
          <a:blip r:embed="rId6"/>
          <a:stretch>
            <a:fillRect/>
          </a:stretch>
        </p:blipFill>
        <p:spPr>
          <a:xfrm>
            <a:off x="559076" y="4530805"/>
            <a:ext cx="5295900" cy="600075"/>
          </a:xfrm>
          <a:prstGeom prst="rect">
            <a:avLst/>
          </a:prstGeom>
        </p:spPr>
      </p:pic>
      <p:pic>
        <p:nvPicPr>
          <p:cNvPr id="10" name="Picture 9"/>
          <p:cNvPicPr>
            <a:picLocks noChangeAspect="1"/>
          </p:cNvPicPr>
          <p:nvPr/>
        </p:nvPicPr>
        <p:blipFill>
          <a:blip r:embed="rId7"/>
          <a:stretch>
            <a:fillRect/>
          </a:stretch>
        </p:blipFill>
        <p:spPr>
          <a:xfrm>
            <a:off x="552922" y="6056105"/>
            <a:ext cx="5162550" cy="571500"/>
          </a:xfrm>
          <a:prstGeom prst="rect">
            <a:avLst/>
          </a:prstGeom>
        </p:spPr>
      </p:pic>
      <p:sp>
        <p:nvSpPr>
          <p:cNvPr id="11" name="TextBox 10"/>
          <p:cNvSpPr txBox="1"/>
          <p:nvPr/>
        </p:nvSpPr>
        <p:spPr>
          <a:xfrm>
            <a:off x="142936" y="1867336"/>
            <a:ext cx="3525260" cy="369332"/>
          </a:xfrm>
          <a:prstGeom prst="rect">
            <a:avLst/>
          </a:prstGeom>
          <a:noFill/>
        </p:spPr>
        <p:txBody>
          <a:bodyPr wrap="none" rtlCol="0">
            <a:spAutoFit/>
          </a:bodyPr>
          <a:lstStyle/>
          <a:p>
            <a:r>
              <a:rPr lang="en-US" b="1" dirty="0" smtClean="0"/>
              <a:t>Example: a search result for </a:t>
            </a:r>
            <a:r>
              <a:rPr lang="en-US" b="1" dirty="0" smtClean="0">
                <a:solidFill>
                  <a:srgbClr val="FF0000"/>
                </a:solidFill>
              </a:rPr>
              <a:t>#apple</a:t>
            </a:r>
            <a:endParaRPr lang="en-US" b="1" dirty="0">
              <a:solidFill>
                <a:srgbClr val="FF0000"/>
              </a:solidFill>
            </a:endParaRPr>
          </a:p>
        </p:txBody>
      </p:sp>
      <p:sp>
        <p:nvSpPr>
          <p:cNvPr id="12" name="Right Brace 11"/>
          <p:cNvSpPr/>
          <p:nvPr/>
        </p:nvSpPr>
        <p:spPr>
          <a:xfrm>
            <a:off x="5931176" y="2163638"/>
            <a:ext cx="234097" cy="139028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365298" y="2702872"/>
            <a:ext cx="2416815" cy="369332"/>
          </a:xfrm>
          <a:prstGeom prst="rect">
            <a:avLst/>
          </a:prstGeom>
          <a:noFill/>
        </p:spPr>
        <p:txBody>
          <a:bodyPr wrap="none" rtlCol="0">
            <a:spAutoFit/>
          </a:bodyPr>
          <a:lstStyle/>
          <a:p>
            <a:r>
              <a:rPr lang="en-US" dirty="0" smtClean="0"/>
              <a:t>iPhone devices features</a:t>
            </a:r>
            <a:endParaRPr lang="en-US" dirty="0"/>
          </a:p>
        </p:txBody>
      </p:sp>
      <p:sp>
        <p:nvSpPr>
          <p:cNvPr id="14" name="Right Brace 13"/>
          <p:cNvSpPr/>
          <p:nvPr/>
        </p:nvSpPr>
        <p:spPr>
          <a:xfrm>
            <a:off x="5931175" y="3751682"/>
            <a:ext cx="234097" cy="139028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395764" y="4232439"/>
            <a:ext cx="1480726" cy="369332"/>
          </a:xfrm>
          <a:prstGeom prst="rect">
            <a:avLst/>
          </a:prstGeom>
          <a:noFill/>
        </p:spPr>
        <p:txBody>
          <a:bodyPr wrap="none" rtlCol="0">
            <a:spAutoFit/>
          </a:bodyPr>
          <a:lstStyle/>
          <a:p>
            <a:r>
              <a:rPr lang="en-US" dirty="0" smtClean="0"/>
              <a:t>Apple’s watch</a:t>
            </a:r>
            <a:endParaRPr lang="en-US" dirty="0"/>
          </a:p>
        </p:txBody>
      </p:sp>
      <p:sp>
        <p:nvSpPr>
          <p:cNvPr id="16" name="Right Brace 15"/>
          <p:cNvSpPr/>
          <p:nvPr/>
        </p:nvSpPr>
        <p:spPr>
          <a:xfrm>
            <a:off x="5908113" y="5235307"/>
            <a:ext cx="234097" cy="139028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380985" y="5745785"/>
            <a:ext cx="1318310" cy="369332"/>
          </a:xfrm>
          <a:prstGeom prst="rect">
            <a:avLst/>
          </a:prstGeom>
          <a:noFill/>
        </p:spPr>
        <p:txBody>
          <a:bodyPr wrap="none" rtlCol="0">
            <a:spAutoFit/>
          </a:bodyPr>
          <a:lstStyle/>
          <a:p>
            <a:r>
              <a:rPr lang="en-US" dirty="0"/>
              <a:t>i</a:t>
            </a:r>
            <a:r>
              <a:rPr lang="en-US" dirty="0" smtClean="0"/>
              <a:t>OS features</a:t>
            </a:r>
            <a:endParaRPr lang="en-US" dirty="0"/>
          </a:p>
        </p:txBody>
      </p:sp>
      <p:sp>
        <p:nvSpPr>
          <p:cNvPr id="18" name="Rectangle 17"/>
          <p:cNvSpPr/>
          <p:nvPr/>
        </p:nvSpPr>
        <p:spPr>
          <a:xfrm>
            <a:off x="6194113" y="2549178"/>
            <a:ext cx="2564242" cy="371307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06227" y="1913528"/>
            <a:ext cx="3176960" cy="369332"/>
          </a:xfrm>
          <a:prstGeom prst="rect">
            <a:avLst/>
          </a:prstGeom>
          <a:noFill/>
        </p:spPr>
        <p:txBody>
          <a:bodyPr wrap="none" rtlCol="0">
            <a:spAutoFit/>
          </a:bodyPr>
          <a:lstStyle/>
          <a:p>
            <a:r>
              <a:rPr lang="en-US" dirty="0" smtClean="0"/>
              <a:t>Cluster the tweets to subtopics</a:t>
            </a:r>
            <a:endParaRPr lang="en-US" dirty="0"/>
          </a:p>
        </p:txBody>
      </p:sp>
    </p:spTree>
    <p:extLst>
      <p:ext uri="{BB962C8B-B14F-4D97-AF65-F5344CB8AC3E}">
        <p14:creationId xmlns:p14="http://schemas.microsoft.com/office/powerpoint/2010/main" val="16085815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83793"/>
            <a:ext cx="7886700" cy="4993170"/>
          </a:xfrm>
        </p:spPr>
        <p:txBody>
          <a:bodyPr/>
          <a:lstStyle/>
          <a:p>
            <a:r>
              <a:rPr lang="en-US" dirty="0" smtClean="0"/>
              <a:t>Motivation: Some tweets have correlations, but they do not exactly use the same terms to describe a similar topics. </a:t>
            </a:r>
          </a:p>
          <a:p>
            <a:r>
              <a:rPr lang="en-US" dirty="0" smtClean="0"/>
              <a:t>To analyze the similarity of tweets, in the project, we propose to use latent semantic indexing(LSI) to preprocess tweets before clustering.</a:t>
            </a:r>
          </a:p>
          <a:p>
            <a:endParaRPr lang="en-US" dirty="0"/>
          </a:p>
        </p:txBody>
      </p:sp>
      <p:sp>
        <p:nvSpPr>
          <p:cNvPr id="4" name="Title 1"/>
          <p:cNvSpPr>
            <a:spLocks noGrp="1"/>
          </p:cNvSpPr>
          <p:nvPr>
            <p:ph type="title"/>
          </p:nvPr>
        </p:nvSpPr>
        <p:spPr>
          <a:xfrm>
            <a:off x="559076" y="228600"/>
            <a:ext cx="7886700" cy="955193"/>
          </a:xfrm>
        </p:spPr>
        <p:txBody>
          <a:bodyPr>
            <a:normAutofit fontScale="90000"/>
          </a:bodyPr>
          <a:lstStyle/>
          <a:p>
            <a:r>
              <a:rPr lang="en-US" dirty="0"/>
              <a:t>Review the objective of the </a:t>
            </a:r>
            <a:r>
              <a:rPr lang="en-US" dirty="0" smtClean="0"/>
              <a:t>project </a:t>
            </a:r>
            <a:endParaRPr lang="en-US" dirty="0"/>
          </a:p>
        </p:txBody>
      </p:sp>
      <p:sp>
        <p:nvSpPr>
          <p:cNvPr id="5" name="Rectangle 4"/>
          <p:cNvSpPr/>
          <p:nvPr/>
        </p:nvSpPr>
        <p:spPr>
          <a:xfrm>
            <a:off x="900544" y="4572000"/>
            <a:ext cx="1579419" cy="14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Original term-document Matrix</a:t>
            </a:r>
            <a:endParaRPr lang="en-US" dirty="0"/>
          </a:p>
        </p:txBody>
      </p:sp>
      <p:sp>
        <p:nvSpPr>
          <p:cNvPr id="6" name="Rectangle 5"/>
          <p:cNvSpPr/>
          <p:nvPr/>
        </p:nvSpPr>
        <p:spPr>
          <a:xfrm>
            <a:off x="3496229" y="4572000"/>
            <a:ext cx="997908" cy="14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SVD term </a:t>
            </a:r>
            <a:r>
              <a:rPr lang="en-US" dirty="0"/>
              <a:t>m</a:t>
            </a:r>
            <a:r>
              <a:rPr lang="en-US" dirty="0" smtClean="0"/>
              <a:t>atrix</a:t>
            </a:r>
            <a:endParaRPr lang="en-US" dirty="0"/>
          </a:p>
        </p:txBody>
      </p:sp>
      <p:sp>
        <p:nvSpPr>
          <p:cNvPr id="7" name="TextBox 6"/>
          <p:cNvSpPr txBox="1"/>
          <p:nvPr/>
        </p:nvSpPr>
        <p:spPr>
          <a:xfrm>
            <a:off x="2636446" y="4685342"/>
            <a:ext cx="644728" cy="1200329"/>
          </a:xfrm>
          <a:prstGeom prst="rect">
            <a:avLst/>
          </a:prstGeom>
          <a:noFill/>
        </p:spPr>
        <p:txBody>
          <a:bodyPr wrap="none" rtlCol="0">
            <a:spAutoFit/>
          </a:bodyPr>
          <a:lstStyle/>
          <a:p>
            <a:r>
              <a:rPr lang="en-US" sz="7200" b="1" dirty="0" smtClean="0"/>
              <a:t>=</a:t>
            </a:r>
            <a:endParaRPr lang="en-US" sz="7200" b="1" dirty="0"/>
          </a:p>
        </p:txBody>
      </p:sp>
      <p:sp>
        <p:nvSpPr>
          <p:cNvPr id="8" name="Rectangle 7"/>
          <p:cNvSpPr/>
          <p:nvPr/>
        </p:nvSpPr>
        <p:spPr>
          <a:xfrm>
            <a:off x="4866499" y="4826092"/>
            <a:ext cx="1089747" cy="77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singular values</a:t>
            </a:r>
            <a:endParaRPr lang="en-US" dirty="0"/>
          </a:p>
        </p:txBody>
      </p:sp>
      <p:sp>
        <p:nvSpPr>
          <p:cNvPr id="9" name="Rectangle 8"/>
          <p:cNvSpPr/>
          <p:nvPr/>
        </p:nvSpPr>
        <p:spPr>
          <a:xfrm>
            <a:off x="6591278" y="4826092"/>
            <a:ext cx="1579419" cy="77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SVD</a:t>
            </a:r>
          </a:p>
          <a:p>
            <a:pPr algn="ctr"/>
            <a:r>
              <a:rPr lang="en-US" dirty="0"/>
              <a:t>d</a:t>
            </a:r>
            <a:r>
              <a:rPr lang="en-US" dirty="0" smtClean="0"/>
              <a:t>ocument </a:t>
            </a:r>
            <a:r>
              <a:rPr lang="en-US" dirty="0"/>
              <a:t>m</a:t>
            </a:r>
            <a:r>
              <a:rPr lang="en-US" dirty="0" smtClean="0"/>
              <a:t>atrix</a:t>
            </a:r>
            <a:endParaRPr lang="en-US" dirty="0"/>
          </a:p>
        </p:txBody>
      </p:sp>
      <p:sp>
        <p:nvSpPr>
          <p:cNvPr id="10" name="TextBox 9"/>
          <p:cNvSpPr txBox="1"/>
          <p:nvPr/>
        </p:nvSpPr>
        <p:spPr>
          <a:xfrm>
            <a:off x="2686149" y="4685342"/>
            <a:ext cx="562975" cy="369332"/>
          </a:xfrm>
          <a:prstGeom prst="rect">
            <a:avLst/>
          </a:prstGeom>
          <a:noFill/>
        </p:spPr>
        <p:txBody>
          <a:bodyPr wrap="none" rtlCol="0">
            <a:spAutoFit/>
          </a:bodyPr>
          <a:lstStyle/>
          <a:p>
            <a:r>
              <a:rPr lang="en-US" dirty="0" smtClean="0"/>
              <a:t>SVD</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4347989" y="4896275"/>
                <a:ext cx="667170" cy="707886"/>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347989" y="4896275"/>
                <a:ext cx="667170" cy="70788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956246" y="4896275"/>
                <a:ext cx="667170" cy="707886"/>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956246" y="4896275"/>
                <a:ext cx="667170" cy="70788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015359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83793"/>
            <a:ext cx="7886700" cy="4993170"/>
          </a:xfrm>
        </p:spPr>
        <p:txBody>
          <a:bodyPr/>
          <a:lstStyle/>
          <a:p>
            <a:r>
              <a:rPr lang="en-US" dirty="0" smtClean="0"/>
              <a:t>Motivation: Some tweets have correlations, but they do not exactly use the same terms to describe a similar topics. </a:t>
            </a:r>
          </a:p>
          <a:p>
            <a:r>
              <a:rPr lang="en-US" dirty="0" smtClean="0"/>
              <a:t>To analyze the similarity of tweets, in the project, we propose to use latent semantic indexing(Latent Semantic Indexing) to preprocess tweets before clustering.</a:t>
            </a:r>
          </a:p>
          <a:p>
            <a:endParaRPr lang="en-US" dirty="0"/>
          </a:p>
        </p:txBody>
      </p:sp>
      <p:sp>
        <p:nvSpPr>
          <p:cNvPr id="4" name="Title 1"/>
          <p:cNvSpPr>
            <a:spLocks noGrp="1"/>
          </p:cNvSpPr>
          <p:nvPr>
            <p:ph type="title"/>
          </p:nvPr>
        </p:nvSpPr>
        <p:spPr>
          <a:xfrm>
            <a:off x="559076" y="228600"/>
            <a:ext cx="7886700" cy="955193"/>
          </a:xfrm>
        </p:spPr>
        <p:txBody>
          <a:bodyPr>
            <a:normAutofit fontScale="90000"/>
          </a:bodyPr>
          <a:lstStyle/>
          <a:p>
            <a:r>
              <a:rPr lang="en-US" dirty="0"/>
              <a:t>Review the objective of the </a:t>
            </a:r>
            <a:r>
              <a:rPr lang="en-US" dirty="0" smtClean="0"/>
              <a:t>project</a:t>
            </a:r>
            <a:endParaRPr lang="en-US" dirty="0"/>
          </a:p>
        </p:txBody>
      </p:sp>
      <p:sp>
        <p:nvSpPr>
          <p:cNvPr id="5" name="Rectangle 4"/>
          <p:cNvSpPr/>
          <p:nvPr/>
        </p:nvSpPr>
        <p:spPr>
          <a:xfrm>
            <a:off x="92301" y="4572000"/>
            <a:ext cx="1579419" cy="14270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Original term-document Matrix</a:t>
            </a:r>
            <a:endParaRPr lang="en-US" dirty="0"/>
          </a:p>
        </p:txBody>
      </p:sp>
      <p:sp>
        <p:nvSpPr>
          <p:cNvPr id="6" name="Rectangle 5"/>
          <p:cNvSpPr/>
          <p:nvPr/>
        </p:nvSpPr>
        <p:spPr>
          <a:xfrm>
            <a:off x="2687986" y="4572000"/>
            <a:ext cx="997908" cy="14270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SVD term </a:t>
            </a:r>
            <a:r>
              <a:rPr lang="en-US" dirty="0"/>
              <a:t>m</a:t>
            </a:r>
            <a:r>
              <a:rPr lang="en-US" dirty="0" smtClean="0"/>
              <a:t>atrix</a:t>
            </a:r>
            <a:endParaRPr lang="en-US" dirty="0"/>
          </a:p>
        </p:txBody>
      </p:sp>
      <p:sp>
        <p:nvSpPr>
          <p:cNvPr id="7" name="TextBox 6"/>
          <p:cNvSpPr txBox="1"/>
          <p:nvPr/>
        </p:nvSpPr>
        <p:spPr>
          <a:xfrm>
            <a:off x="1828203" y="4685342"/>
            <a:ext cx="644728" cy="1200329"/>
          </a:xfrm>
          <a:prstGeom prst="rect">
            <a:avLst/>
          </a:prstGeom>
          <a:noFill/>
        </p:spPr>
        <p:txBody>
          <a:bodyPr wrap="none" rtlCol="0">
            <a:spAutoFit/>
          </a:bodyPr>
          <a:lstStyle/>
          <a:p>
            <a:r>
              <a:rPr lang="en-US" sz="7200" b="1" dirty="0" smtClean="0"/>
              <a:t>=</a:t>
            </a:r>
            <a:endParaRPr lang="en-US" sz="7200" b="1" dirty="0"/>
          </a:p>
        </p:txBody>
      </p:sp>
      <p:sp>
        <p:nvSpPr>
          <p:cNvPr id="8" name="Rectangle 7"/>
          <p:cNvSpPr/>
          <p:nvPr/>
        </p:nvSpPr>
        <p:spPr>
          <a:xfrm>
            <a:off x="4058256" y="4826092"/>
            <a:ext cx="1089747" cy="7780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 singular values</a:t>
            </a:r>
            <a:endParaRPr lang="en-US" dirty="0"/>
          </a:p>
        </p:txBody>
      </p:sp>
      <p:sp>
        <p:nvSpPr>
          <p:cNvPr id="9" name="Rectangle 8"/>
          <p:cNvSpPr/>
          <p:nvPr/>
        </p:nvSpPr>
        <p:spPr>
          <a:xfrm>
            <a:off x="6089090" y="4720428"/>
            <a:ext cx="2150862" cy="10595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SVD</a:t>
            </a:r>
          </a:p>
          <a:p>
            <a:pPr algn="ctr"/>
            <a:r>
              <a:rPr lang="en-US" dirty="0"/>
              <a:t>d</a:t>
            </a:r>
            <a:r>
              <a:rPr lang="en-US" dirty="0" smtClean="0"/>
              <a:t>ocument </a:t>
            </a:r>
            <a:r>
              <a:rPr lang="en-US" dirty="0"/>
              <a:t>m</a:t>
            </a:r>
            <a:r>
              <a:rPr lang="en-US" dirty="0" smtClean="0"/>
              <a:t>atrix</a:t>
            </a:r>
            <a:endParaRPr lang="en-US" dirty="0"/>
          </a:p>
        </p:txBody>
      </p:sp>
      <p:sp>
        <p:nvSpPr>
          <p:cNvPr id="10" name="TextBox 9"/>
          <p:cNvSpPr txBox="1"/>
          <p:nvPr/>
        </p:nvSpPr>
        <p:spPr>
          <a:xfrm>
            <a:off x="1877906" y="4685342"/>
            <a:ext cx="562975" cy="369332"/>
          </a:xfrm>
          <a:prstGeom prst="rect">
            <a:avLst/>
          </a:prstGeom>
          <a:noFill/>
        </p:spPr>
        <p:txBody>
          <a:bodyPr wrap="none" rtlCol="0">
            <a:spAutoFit/>
          </a:bodyPr>
          <a:lstStyle/>
          <a:p>
            <a:r>
              <a:rPr lang="en-US" dirty="0" smtClean="0"/>
              <a:t>SVD</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3539746" y="4896275"/>
                <a:ext cx="667170" cy="707886"/>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539746" y="4896275"/>
                <a:ext cx="667170" cy="70788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148003" y="4896275"/>
                <a:ext cx="667170" cy="707886"/>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148003" y="4896275"/>
                <a:ext cx="667170" cy="707886"/>
              </a:xfrm>
              <a:prstGeom prst="rect">
                <a:avLst/>
              </a:prstGeom>
              <a:blipFill rotWithShape="0">
                <a:blip r:embed="rId3"/>
                <a:stretch>
                  <a:fillRect/>
                </a:stretch>
              </a:blipFill>
            </p:spPr>
            <p:txBody>
              <a:bodyPr/>
              <a:lstStyle/>
              <a:p>
                <a:r>
                  <a:rPr lang="en-US">
                    <a:noFill/>
                  </a:rPr>
                  <a:t> </a:t>
                </a:r>
              </a:p>
            </p:txBody>
          </p:sp>
        </mc:Fallback>
      </mc:AlternateContent>
      <p:sp>
        <p:nvSpPr>
          <p:cNvPr id="2" name="Cloud 1"/>
          <p:cNvSpPr/>
          <p:nvPr/>
        </p:nvSpPr>
        <p:spPr>
          <a:xfrm>
            <a:off x="5750513" y="3906982"/>
            <a:ext cx="2951018" cy="2951018"/>
          </a:xfrm>
          <a:prstGeom prst="cloud">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45016" y="4158352"/>
            <a:ext cx="4506683"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dirty="0" smtClean="0"/>
              <a:t>Do cluster based on the SVD document matrix</a:t>
            </a:r>
            <a:endParaRPr lang="en-US" dirty="0"/>
          </a:p>
        </p:txBody>
      </p:sp>
    </p:spTree>
    <p:extLst>
      <p:ext uri="{BB962C8B-B14F-4D97-AF65-F5344CB8AC3E}">
        <p14:creationId xmlns:p14="http://schemas.microsoft.com/office/powerpoint/2010/main" val="32370764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183793"/>
                <a:ext cx="7886700" cy="4993170"/>
              </a:xfrm>
            </p:spPr>
            <p:txBody>
              <a:bodyPr>
                <a:normAutofit/>
              </a:bodyPr>
              <a:lstStyle/>
              <a:p>
                <a:r>
                  <a:rPr lang="en-US" sz="1800" dirty="0" smtClean="0"/>
                  <a:t>We use silhouette value to evaluate the result of clustering.</a:t>
                </a:r>
              </a:p>
              <a:p>
                <a:pPr lvl="1"/>
                <a:r>
                  <a:rPr lang="en-US" sz="1600" dirty="0" smtClean="0"/>
                  <a:t>The silhouette value measures the similarity of a point to other points in the same cluster.</a:t>
                </a:r>
              </a:p>
              <a:p>
                <a:pPr lvl="1"/>
                <a:r>
                  <a:rPr lang="en-US" sz="1600" dirty="0" smtClean="0"/>
                  <a:t>For the point </a:t>
                </a:r>
                <a:r>
                  <a:rPr lang="en-US" sz="1600" dirty="0" err="1" smtClean="0"/>
                  <a:t>i</a:t>
                </a:r>
                <a:r>
                  <a:rPr lang="en-US" sz="1600" dirty="0" smtClean="0"/>
                  <a:t>, we denote its silhouette value as </a:t>
                </a:r>
                <a14:m>
                  <m:oMath xmlns:m="http://schemas.openxmlformats.org/officeDocument/2006/math" xmlns="">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oMath>
                </a14:m>
                <a:endParaRPr lang="en-US" sz="1600" b="0" dirty="0" smtClean="0"/>
              </a:p>
              <a:p>
                <a:pPr lvl="1"/>
                <a:r>
                  <a:rPr lang="en-US" sz="1600" dirty="0"/>
                  <a:t>Denote </a:t>
                </a:r>
                <a14:m>
                  <m:oMath xmlns:m="http://schemas.openxmlformats.org/officeDocument/2006/math" xmlns="">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𝑖</m:t>
                        </m:r>
                      </m:sub>
                    </m:sSub>
                  </m:oMath>
                </a14:m>
                <a:r>
                  <a:rPr lang="en-US" sz="1600" dirty="0"/>
                  <a:t> as the </a:t>
                </a:r>
                <a:r>
                  <a:rPr lang="en-US" sz="1600" dirty="0" smtClean="0"/>
                  <a:t>average </a:t>
                </a:r>
                <a:r>
                  <a:rPr lang="en-US" sz="1600" dirty="0"/>
                  <a:t>distance from </a:t>
                </a:r>
                <a:r>
                  <a:rPr lang="en-US" sz="1600" dirty="0" err="1" smtClean="0"/>
                  <a:t>ith</a:t>
                </a:r>
                <a:r>
                  <a:rPr lang="en-US" sz="1600" dirty="0" smtClean="0"/>
                  <a:t> </a:t>
                </a:r>
                <a:r>
                  <a:rPr lang="en-US" sz="1600" dirty="0"/>
                  <a:t>point to the other points in the same </a:t>
                </a:r>
                <a:r>
                  <a:rPr lang="en-US" sz="1600" dirty="0" smtClean="0"/>
                  <a:t>cluster</a:t>
                </a:r>
                <a:endParaRPr lang="en-US" sz="1600" b="0" dirty="0" smtClean="0"/>
              </a:p>
              <a:p>
                <a:pPr lvl="1"/>
                <a:r>
                  <a:rPr lang="en-US" sz="1600" dirty="0" smtClean="0"/>
                  <a:t>Denote </a:t>
                </a:r>
                <a14:m>
                  <m:oMath xmlns:m="http://schemas.openxmlformats.org/officeDocument/2006/math" xmlns="">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𝑖</m:t>
                        </m:r>
                      </m:sub>
                    </m:sSub>
                  </m:oMath>
                </a14:m>
                <a:r>
                  <a:rPr lang="en-US" sz="1600" dirty="0" smtClean="0"/>
                  <a:t> as the minimum average distance from the </a:t>
                </a:r>
                <a:r>
                  <a:rPr lang="en-US" sz="1600" dirty="0" err="1" smtClean="0"/>
                  <a:t>ith</a:t>
                </a:r>
                <a:r>
                  <a:rPr lang="en-US" sz="1600" dirty="0" smtClean="0"/>
                  <a:t> point to points in a different cluster.</a:t>
                </a:r>
              </a:p>
              <a:p>
                <a:r>
                  <a:rPr lang="en-US" sz="1800" dirty="0" smtClean="0"/>
                  <a:t>The range of silhouette value is in [-1 +1], a higher silhouette value shows that I is well-matched in its own cluster.</a:t>
                </a:r>
                <a:r>
                  <a:rPr lang="en-US" sz="1800" dirty="0"/>
                  <a:t> </a:t>
                </a:r>
                <a:endParaRPr lang="en-US" sz="1800" dirty="0" smtClean="0"/>
              </a:p>
              <a:p>
                <a:pPr lvl="1"/>
                <a:r>
                  <a:rPr lang="en-US" sz="1400" dirty="0" smtClean="0"/>
                  <a:t>In the project, we use the mean silhouette value to evaluate the result of clustering</a:t>
                </a:r>
              </a:p>
              <a:p>
                <a:pPr lvl="1"/>
                <a:r>
                  <a:rPr lang="en-US" sz="1400" dirty="0" smtClean="0"/>
                  <a:t>Remark: the calculation of silhouette value is time consuming, therefore, we do sampling on the dataset, and just calculate the mean value of silhouette value based on the selected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183793"/>
                <a:ext cx="7886700" cy="4993170"/>
              </a:xfrm>
              <a:blipFill rotWithShape="0">
                <a:blip r:embed="rId2"/>
                <a:stretch>
                  <a:fillRect l="-464" t="-1099"/>
                </a:stretch>
              </a:blipFill>
            </p:spPr>
            <p:txBody>
              <a:bodyPr/>
              <a:lstStyle/>
              <a:p>
                <a:r>
                  <a:rPr lang="en-US">
                    <a:noFill/>
                  </a:rPr>
                  <a:t> </a:t>
                </a:r>
              </a:p>
            </p:txBody>
          </p:sp>
        </mc:Fallback>
      </mc:AlternateContent>
      <p:sp>
        <p:nvSpPr>
          <p:cNvPr id="4" name="Title 1"/>
          <p:cNvSpPr>
            <a:spLocks noGrp="1"/>
          </p:cNvSpPr>
          <p:nvPr>
            <p:ph type="title"/>
          </p:nvPr>
        </p:nvSpPr>
        <p:spPr>
          <a:xfrm>
            <a:off x="559076" y="228600"/>
            <a:ext cx="7886700" cy="955193"/>
          </a:xfrm>
        </p:spPr>
        <p:txBody>
          <a:bodyPr>
            <a:normAutofit fontScale="90000"/>
          </a:bodyPr>
          <a:lstStyle/>
          <a:p>
            <a:r>
              <a:rPr lang="en-US" dirty="0" smtClean="0"/>
              <a:t>Get appropriate number of clusters</a:t>
            </a:r>
            <a:endParaRPr lang="en-US" dirty="0"/>
          </a:p>
        </p:txBody>
      </p:sp>
      <p:sp>
        <p:nvSpPr>
          <p:cNvPr id="6" name="Rectangle 5"/>
          <p:cNvSpPr/>
          <p:nvPr/>
        </p:nvSpPr>
        <p:spPr>
          <a:xfrm>
            <a:off x="1070919" y="4576118"/>
            <a:ext cx="6425514" cy="2224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99942" y="4648131"/>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29560" y="5060796"/>
            <a:ext cx="196019" cy="1960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i</a:t>
            </a:r>
            <a:endParaRPr lang="en-US" sz="1400" dirty="0"/>
          </a:p>
        </p:txBody>
      </p:sp>
      <p:sp>
        <p:nvSpPr>
          <p:cNvPr id="9" name="Oval 8"/>
          <p:cNvSpPr/>
          <p:nvPr/>
        </p:nvSpPr>
        <p:spPr>
          <a:xfrm>
            <a:off x="2922414" y="4645799"/>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91782" y="6304163"/>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915599" y="6352749"/>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61804" y="6561666"/>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68942" y="5319849"/>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86262" y="5050606"/>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673686" y="505763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283676" y="6505377"/>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337516" y="4742995"/>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13952" y="471814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543763" y="5034047"/>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7869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183793"/>
                <a:ext cx="7886700" cy="4993170"/>
              </a:xfrm>
            </p:spPr>
            <p:txBody>
              <a:bodyPr>
                <a:normAutofit/>
              </a:bodyPr>
              <a:lstStyle/>
              <a:p>
                <a:r>
                  <a:rPr lang="en-US" sz="1800" dirty="0" smtClean="0"/>
                  <a:t>We use silhouette value to evaluate the result of clustering.</a:t>
                </a:r>
              </a:p>
              <a:p>
                <a:pPr lvl="1"/>
                <a:r>
                  <a:rPr lang="en-US" sz="1600" dirty="0" smtClean="0"/>
                  <a:t>The silhouette value measures the similarity of a point to other points in the same cluster.</a:t>
                </a:r>
              </a:p>
              <a:p>
                <a:pPr lvl="1"/>
                <a:r>
                  <a:rPr lang="en-US" sz="1600" dirty="0" smtClean="0"/>
                  <a:t>For the point </a:t>
                </a:r>
                <a:r>
                  <a:rPr lang="en-US" sz="1600" dirty="0" err="1" smtClean="0"/>
                  <a:t>i</a:t>
                </a:r>
                <a:r>
                  <a:rPr lang="en-US" sz="1600" dirty="0" smtClean="0"/>
                  <a:t>, we denote its silhouette value as </a:t>
                </a:r>
                <a14:m>
                  <m:oMath xmlns:m="http://schemas.openxmlformats.org/officeDocument/2006/math" xmlns="">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oMath>
                </a14:m>
                <a:endParaRPr lang="en-US" sz="1600" b="0" dirty="0" smtClean="0"/>
              </a:p>
              <a:p>
                <a:pPr lvl="1"/>
                <a:r>
                  <a:rPr lang="en-US" sz="1600" dirty="0"/>
                  <a:t>Denote </a:t>
                </a:r>
                <a14:m>
                  <m:oMath xmlns:m="http://schemas.openxmlformats.org/officeDocument/2006/math" xmlns="">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𝑖</m:t>
                        </m:r>
                      </m:sub>
                    </m:sSub>
                  </m:oMath>
                </a14:m>
                <a:r>
                  <a:rPr lang="en-US" sz="1600" dirty="0"/>
                  <a:t> as the </a:t>
                </a:r>
                <a:r>
                  <a:rPr lang="en-US" sz="1600" dirty="0" smtClean="0"/>
                  <a:t>average </a:t>
                </a:r>
                <a:r>
                  <a:rPr lang="en-US" sz="1600" dirty="0"/>
                  <a:t>distance from </a:t>
                </a:r>
                <a:r>
                  <a:rPr lang="en-US" sz="1600" dirty="0" err="1" smtClean="0"/>
                  <a:t>ith</a:t>
                </a:r>
                <a:r>
                  <a:rPr lang="en-US" sz="1600" dirty="0" smtClean="0"/>
                  <a:t> </a:t>
                </a:r>
                <a:r>
                  <a:rPr lang="en-US" sz="1600" dirty="0"/>
                  <a:t>point to the other points in the same </a:t>
                </a:r>
                <a:r>
                  <a:rPr lang="en-US" sz="1600" dirty="0" smtClean="0"/>
                  <a:t>cluster</a:t>
                </a:r>
                <a:endParaRPr lang="en-US" sz="1600" b="0" dirty="0" smtClean="0"/>
              </a:p>
              <a:p>
                <a:pPr lvl="1"/>
                <a:r>
                  <a:rPr lang="en-US" sz="1600" dirty="0" smtClean="0"/>
                  <a:t>Denote </a:t>
                </a:r>
                <a14:m>
                  <m:oMath xmlns:m="http://schemas.openxmlformats.org/officeDocument/2006/math" xmlns="">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𝑖</m:t>
                        </m:r>
                      </m:sub>
                    </m:sSub>
                  </m:oMath>
                </a14:m>
                <a:r>
                  <a:rPr lang="en-US" sz="1600" dirty="0" smtClean="0"/>
                  <a:t> as the minimum average distance from the </a:t>
                </a:r>
                <a:r>
                  <a:rPr lang="en-US" sz="1600" dirty="0" err="1" smtClean="0"/>
                  <a:t>ith</a:t>
                </a:r>
                <a:r>
                  <a:rPr lang="en-US" sz="1600" dirty="0" smtClean="0"/>
                  <a:t> point to points in a different cluster.</a:t>
                </a:r>
              </a:p>
              <a:p>
                <a:r>
                  <a:rPr lang="en-US" sz="1800" dirty="0" smtClean="0"/>
                  <a:t>The range of silhouette value is in [-1 +1], a higher silhouette value shows that I is well-matched in its own cluster.</a:t>
                </a:r>
                <a:r>
                  <a:rPr lang="en-US" sz="1800" dirty="0"/>
                  <a:t> </a:t>
                </a:r>
                <a:endParaRPr lang="en-US" sz="1800" dirty="0" smtClean="0"/>
              </a:p>
              <a:p>
                <a:pPr lvl="1"/>
                <a:r>
                  <a:rPr lang="en-US" sz="1400" dirty="0" smtClean="0"/>
                  <a:t>In the project, we use the mean silhouette value to evaluate the result of clustering</a:t>
                </a:r>
              </a:p>
              <a:p>
                <a:pPr lvl="1"/>
                <a:r>
                  <a:rPr lang="en-US" sz="1400" dirty="0" smtClean="0"/>
                  <a:t>Remark: the calculation of silhouette value is time consuming, therefore, we do sampling on the dataset, and just calculate the mean value of silhouette value based on the selected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183793"/>
                <a:ext cx="7886700" cy="4993170"/>
              </a:xfrm>
              <a:blipFill rotWithShape="0">
                <a:blip r:embed="rId2"/>
                <a:stretch>
                  <a:fillRect l="-464" t="-1099"/>
                </a:stretch>
              </a:blipFill>
            </p:spPr>
            <p:txBody>
              <a:bodyPr/>
              <a:lstStyle/>
              <a:p>
                <a:r>
                  <a:rPr lang="en-US">
                    <a:noFill/>
                  </a:rPr>
                  <a:t> </a:t>
                </a:r>
              </a:p>
            </p:txBody>
          </p:sp>
        </mc:Fallback>
      </mc:AlternateContent>
      <p:sp>
        <p:nvSpPr>
          <p:cNvPr id="4" name="Title 1"/>
          <p:cNvSpPr>
            <a:spLocks noGrp="1"/>
          </p:cNvSpPr>
          <p:nvPr>
            <p:ph type="title"/>
          </p:nvPr>
        </p:nvSpPr>
        <p:spPr>
          <a:xfrm>
            <a:off x="559076" y="228600"/>
            <a:ext cx="7886700" cy="955193"/>
          </a:xfrm>
        </p:spPr>
        <p:txBody>
          <a:bodyPr>
            <a:normAutofit fontScale="90000"/>
          </a:bodyPr>
          <a:lstStyle/>
          <a:p>
            <a:r>
              <a:rPr lang="en-US" dirty="0" smtClean="0"/>
              <a:t>Get appropriate number of clusters</a:t>
            </a:r>
            <a:endParaRPr lang="en-US" dirty="0"/>
          </a:p>
        </p:txBody>
      </p:sp>
      <p:cxnSp>
        <p:nvCxnSpPr>
          <p:cNvPr id="17" name="Straight Arrow Connector 16"/>
          <p:cNvCxnSpPr/>
          <p:nvPr/>
        </p:nvCxnSpPr>
        <p:spPr>
          <a:xfrm flipV="1">
            <a:off x="2796873" y="4765333"/>
            <a:ext cx="146050" cy="32416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819476" y="4767665"/>
            <a:ext cx="810084" cy="39114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27570" y="5256815"/>
            <a:ext cx="784721" cy="10678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9" idx="6"/>
            <a:endCxn id="36" idx="2"/>
          </p:cNvCxnSpPr>
          <p:nvPr/>
        </p:nvCxnSpPr>
        <p:spPr>
          <a:xfrm flipV="1">
            <a:off x="2825579" y="5127656"/>
            <a:ext cx="1848107" cy="31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1994330" y="4697811"/>
                <a:ext cx="378245" cy="276999"/>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𝑑</m:t>
                          </m:r>
                        </m:e>
                        <m:sub>
                          <m:r>
                            <a:rPr lang="en-US" sz="1200" b="0" i="1" smtClean="0">
                              <a:solidFill>
                                <a:srgbClr val="FF0000"/>
                              </a:solidFill>
                              <a:latin typeface="Cambria Math" panose="02040503050406030204" pitchFamily="18" charset="0"/>
                            </a:rPr>
                            <m:t>1</m:t>
                          </m:r>
                        </m:sub>
                      </m:sSub>
                    </m:oMath>
                  </m:oMathPara>
                </a14:m>
                <a:endParaRPr lang="en-US" sz="1200" dirty="0"/>
              </a:p>
            </p:txBody>
          </p:sp>
        </mc:Choice>
        <mc:Fallback xmlns="">
          <p:sp>
            <p:nvSpPr>
              <p:cNvPr id="38" name="Rectangle 37"/>
              <p:cNvSpPr>
                <a:spLocks noRot="1" noChangeAspect="1" noMove="1" noResize="1" noEditPoints="1" noAdjustHandles="1" noChangeArrowheads="1" noChangeShapeType="1" noTextEdit="1"/>
              </p:cNvSpPr>
              <p:nvPr/>
            </p:nvSpPr>
            <p:spPr>
              <a:xfrm>
                <a:off x="1994330" y="4697811"/>
                <a:ext cx="378245" cy="27699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541027" y="4676061"/>
                <a:ext cx="381835" cy="276999"/>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𝑑</m:t>
                          </m:r>
                        </m:e>
                        <m:sub>
                          <m:r>
                            <a:rPr lang="en-US" sz="1200" b="0" i="1" smtClean="0">
                              <a:solidFill>
                                <a:srgbClr val="FF0000"/>
                              </a:solidFill>
                              <a:latin typeface="Cambria Math" panose="02040503050406030204" pitchFamily="18" charset="0"/>
                            </a:rPr>
                            <m:t>2</m:t>
                          </m:r>
                        </m:sub>
                      </m:sSub>
                    </m:oMath>
                  </m:oMathPara>
                </a14:m>
                <a:endParaRPr lang="en-US" sz="1200" dirty="0"/>
              </a:p>
            </p:txBody>
          </p:sp>
        </mc:Choice>
        <mc:Fallback xmlns="">
          <p:sp>
            <p:nvSpPr>
              <p:cNvPr id="39" name="Rectangle 38"/>
              <p:cNvSpPr>
                <a:spLocks noRot="1" noChangeAspect="1" noMove="1" noResize="1" noEditPoints="1" noAdjustHandles="1" noChangeArrowheads="1" noChangeShapeType="1" noTextEdit="1"/>
              </p:cNvSpPr>
              <p:nvPr/>
            </p:nvSpPr>
            <p:spPr>
              <a:xfrm>
                <a:off x="2541027" y="4676061"/>
                <a:ext cx="381835" cy="27699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2909039" y="5868375"/>
                <a:ext cx="477951"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b="0" i="1" smtClean="0">
                              <a:solidFill>
                                <a:schemeClr val="bg1">
                                  <a:lumMod val="50000"/>
                                </a:schemeClr>
                              </a:solidFill>
                              <a:latin typeface="Cambria Math" panose="02040503050406030204" pitchFamily="18" charset="0"/>
                            </a:rPr>
                          </m:ctrlPr>
                        </m:sSubPr>
                        <m:e>
                          <m:r>
                            <a:rPr lang="en-US" b="0" i="1" smtClean="0">
                              <a:solidFill>
                                <a:schemeClr val="bg1">
                                  <a:lumMod val="50000"/>
                                </a:schemeClr>
                              </a:solidFill>
                              <a:latin typeface="Cambria Math" panose="02040503050406030204" pitchFamily="18" charset="0"/>
                            </a:rPr>
                            <m:t>𝑑</m:t>
                          </m:r>
                        </m:e>
                        <m:sub>
                          <m:r>
                            <a:rPr lang="en-US" b="0" i="1" smtClean="0">
                              <a:solidFill>
                                <a:schemeClr val="bg1">
                                  <a:lumMod val="50000"/>
                                </a:schemeClr>
                              </a:solidFill>
                              <a:latin typeface="Cambria Math" panose="02040503050406030204" pitchFamily="18" charset="0"/>
                            </a:rPr>
                            <m:t>3</m:t>
                          </m:r>
                        </m:sub>
                      </m:sSub>
                    </m:oMath>
                  </m:oMathPara>
                </a14:m>
                <a:endParaRPr lang="en-US" dirty="0">
                  <a:solidFill>
                    <a:schemeClr val="bg1">
                      <a:lumMod val="50000"/>
                    </a:schemeClr>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2909039" y="5868375"/>
                <a:ext cx="477951"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3714985" y="4788174"/>
                <a:ext cx="477951"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𝑑</m:t>
                          </m:r>
                        </m:e>
                        <m:sub>
                          <m:r>
                            <a:rPr lang="en-US" b="0" i="1" smtClean="0">
                              <a:solidFill>
                                <a:srgbClr val="00B050"/>
                              </a:solidFill>
                              <a:latin typeface="Cambria Math" panose="02040503050406030204" pitchFamily="18" charset="0"/>
                            </a:rPr>
                            <m:t>4</m:t>
                          </m:r>
                        </m:sub>
                      </m:sSub>
                    </m:oMath>
                  </m:oMathPara>
                </a14:m>
                <a:endParaRPr lang="en-US" dirty="0">
                  <a:solidFill>
                    <a:srgbClr val="00B050"/>
                  </a:solidFill>
                </a:endParaRPr>
              </a:p>
            </p:txBody>
          </p:sp>
        </mc:Choice>
        <mc:Fallback xmlns="">
          <p:sp>
            <p:nvSpPr>
              <p:cNvPr id="51" name="Rectangle 50"/>
              <p:cNvSpPr>
                <a:spLocks noRot="1" noChangeAspect="1" noMove="1" noResize="1" noEditPoints="1" noAdjustHandles="1" noChangeArrowheads="1" noChangeShapeType="1" noTextEdit="1"/>
              </p:cNvSpPr>
              <p:nvPr/>
            </p:nvSpPr>
            <p:spPr>
              <a:xfrm>
                <a:off x="3714985" y="4788174"/>
                <a:ext cx="477951" cy="369332"/>
              </a:xfrm>
              <a:prstGeom prst="rect">
                <a:avLst/>
              </a:prstGeom>
              <a:blipFill rotWithShape="0">
                <a:blip r:embed="rId6"/>
                <a:stretch>
                  <a:fillRect/>
                </a:stretch>
              </a:blipFill>
            </p:spPr>
            <p:txBody>
              <a:bodyPr/>
              <a:lstStyle/>
              <a:p>
                <a:r>
                  <a:rPr lang="en-US">
                    <a:noFill/>
                  </a:rPr>
                  <a:t> </a:t>
                </a:r>
              </a:p>
            </p:txBody>
          </p:sp>
        </mc:Fallback>
      </mc:AlternateContent>
      <p:sp>
        <p:nvSpPr>
          <p:cNvPr id="25" name="Rectangle 24"/>
          <p:cNvSpPr/>
          <p:nvPr/>
        </p:nvSpPr>
        <p:spPr>
          <a:xfrm>
            <a:off x="1070919" y="4576118"/>
            <a:ext cx="6425514" cy="2224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99942" y="4648131"/>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629560" y="5060796"/>
            <a:ext cx="196019" cy="1960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i</a:t>
            </a:r>
            <a:endParaRPr lang="en-US" sz="1400" dirty="0"/>
          </a:p>
        </p:txBody>
      </p:sp>
      <p:sp>
        <p:nvSpPr>
          <p:cNvPr id="30" name="Oval 29"/>
          <p:cNvSpPr/>
          <p:nvPr/>
        </p:nvSpPr>
        <p:spPr>
          <a:xfrm>
            <a:off x="2922414" y="4645799"/>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91782" y="6304163"/>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915599" y="6352749"/>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561804" y="6561666"/>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168942" y="5319849"/>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086262" y="5050606"/>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673686" y="505763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283676" y="6505377"/>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337516" y="4742995"/>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913952" y="471814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543763" y="5034047"/>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5344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183793"/>
                <a:ext cx="7886700" cy="4993170"/>
              </a:xfrm>
            </p:spPr>
            <p:txBody>
              <a:bodyPr>
                <a:normAutofit/>
              </a:bodyPr>
              <a:lstStyle/>
              <a:p>
                <a:r>
                  <a:rPr lang="en-US" sz="1800" dirty="0" smtClean="0"/>
                  <a:t>We use silhouette value to evaluate the result of clustering.</a:t>
                </a:r>
              </a:p>
              <a:p>
                <a:pPr lvl="1"/>
                <a:r>
                  <a:rPr lang="en-US" sz="1600" dirty="0" smtClean="0"/>
                  <a:t>The silhouette value measures the similarity of a point to other points in the same cluster.</a:t>
                </a:r>
              </a:p>
              <a:p>
                <a:pPr lvl="1"/>
                <a:r>
                  <a:rPr lang="en-US" sz="1600" dirty="0" smtClean="0"/>
                  <a:t>For the point </a:t>
                </a:r>
                <a:r>
                  <a:rPr lang="en-US" sz="1600" dirty="0" err="1" smtClean="0"/>
                  <a:t>i</a:t>
                </a:r>
                <a:r>
                  <a:rPr lang="en-US" sz="1600" dirty="0" smtClean="0"/>
                  <a:t>, we denote its silhouette value as </a:t>
                </a:r>
                <a14:m>
                  <m:oMath xmlns:m="http://schemas.openxmlformats.org/officeDocument/2006/math" xmlns="">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oMath>
                </a14:m>
                <a:endParaRPr lang="en-US" sz="1600" b="0" dirty="0" smtClean="0"/>
              </a:p>
              <a:p>
                <a:pPr lvl="1"/>
                <a:r>
                  <a:rPr lang="en-US" sz="1600" dirty="0"/>
                  <a:t>Denote </a:t>
                </a:r>
                <a14:m>
                  <m:oMath xmlns:m="http://schemas.openxmlformats.org/officeDocument/2006/math" xmlns="">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𝑖</m:t>
                        </m:r>
                      </m:sub>
                    </m:sSub>
                  </m:oMath>
                </a14:m>
                <a:r>
                  <a:rPr lang="en-US" sz="1600" dirty="0"/>
                  <a:t> as the </a:t>
                </a:r>
                <a:r>
                  <a:rPr lang="en-US" sz="1600" dirty="0" smtClean="0"/>
                  <a:t>average </a:t>
                </a:r>
                <a:r>
                  <a:rPr lang="en-US" sz="1600" dirty="0"/>
                  <a:t>distance from </a:t>
                </a:r>
                <a:r>
                  <a:rPr lang="en-US" sz="1600" dirty="0" err="1" smtClean="0"/>
                  <a:t>ith</a:t>
                </a:r>
                <a:r>
                  <a:rPr lang="en-US" sz="1600" dirty="0" smtClean="0"/>
                  <a:t> </a:t>
                </a:r>
                <a:r>
                  <a:rPr lang="en-US" sz="1600" dirty="0"/>
                  <a:t>point to the other points in the same </a:t>
                </a:r>
                <a:r>
                  <a:rPr lang="en-US" sz="1600" dirty="0" smtClean="0"/>
                  <a:t>cluster</a:t>
                </a:r>
                <a:endParaRPr lang="en-US" sz="1600" b="0" dirty="0" smtClean="0"/>
              </a:p>
              <a:p>
                <a:pPr lvl="1"/>
                <a:r>
                  <a:rPr lang="en-US" sz="1600" dirty="0" smtClean="0"/>
                  <a:t>Denote </a:t>
                </a:r>
                <a14:m>
                  <m:oMath xmlns:m="http://schemas.openxmlformats.org/officeDocument/2006/math" xmlns="">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𝑖</m:t>
                        </m:r>
                      </m:sub>
                    </m:sSub>
                  </m:oMath>
                </a14:m>
                <a:r>
                  <a:rPr lang="en-US" sz="1600" dirty="0" smtClean="0"/>
                  <a:t> as the minimum average distance from the </a:t>
                </a:r>
                <a:r>
                  <a:rPr lang="en-US" sz="1600" dirty="0" err="1" smtClean="0"/>
                  <a:t>ith</a:t>
                </a:r>
                <a:r>
                  <a:rPr lang="en-US" sz="1600" dirty="0" smtClean="0"/>
                  <a:t> point to points in a different cluster.</a:t>
                </a:r>
              </a:p>
              <a:p>
                <a:r>
                  <a:rPr lang="en-US" sz="1800" dirty="0" smtClean="0"/>
                  <a:t>The range of silhouette value is in [-1 +1], a higher silhouette value shows that I is well-matched in its own cluster.</a:t>
                </a:r>
                <a:r>
                  <a:rPr lang="en-US" sz="1800" dirty="0"/>
                  <a:t> </a:t>
                </a:r>
                <a:endParaRPr lang="en-US" sz="1800" dirty="0" smtClean="0"/>
              </a:p>
              <a:p>
                <a:pPr lvl="1"/>
                <a:r>
                  <a:rPr lang="en-US" sz="1400" dirty="0" smtClean="0"/>
                  <a:t>In the project, we use the mean silhouette value to evaluate the result of clustering</a:t>
                </a:r>
              </a:p>
              <a:p>
                <a:pPr lvl="1"/>
                <a:r>
                  <a:rPr lang="en-US" sz="1400" dirty="0" smtClean="0"/>
                  <a:t>Remark: the calculation of silhouette value is time consuming, therefore, we do sampling on the dataset, and just calculate the mean value of silhouette value based on the selected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183793"/>
                <a:ext cx="7886700" cy="4993170"/>
              </a:xfrm>
              <a:blipFill rotWithShape="0">
                <a:blip r:embed="rId2"/>
                <a:stretch>
                  <a:fillRect l="-464" t="-1099"/>
                </a:stretch>
              </a:blipFill>
            </p:spPr>
            <p:txBody>
              <a:bodyPr/>
              <a:lstStyle/>
              <a:p>
                <a:r>
                  <a:rPr lang="en-US">
                    <a:noFill/>
                  </a:rPr>
                  <a:t> </a:t>
                </a:r>
              </a:p>
            </p:txBody>
          </p:sp>
        </mc:Fallback>
      </mc:AlternateContent>
      <p:sp>
        <p:nvSpPr>
          <p:cNvPr id="4" name="Title 1"/>
          <p:cNvSpPr>
            <a:spLocks noGrp="1"/>
          </p:cNvSpPr>
          <p:nvPr>
            <p:ph type="title"/>
          </p:nvPr>
        </p:nvSpPr>
        <p:spPr>
          <a:xfrm>
            <a:off x="559076" y="228600"/>
            <a:ext cx="7886700" cy="955193"/>
          </a:xfrm>
        </p:spPr>
        <p:txBody>
          <a:bodyPr>
            <a:normAutofit fontScale="90000"/>
          </a:bodyPr>
          <a:lstStyle/>
          <a:p>
            <a:r>
              <a:rPr lang="en-US" dirty="0" smtClean="0"/>
              <a:t>Get appropriate number of clusters</a:t>
            </a:r>
            <a:endParaRPr lang="en-US" dirty="0"/>
          </a:p>
        </p:txBody>
      </p:sp>
      <p:sp>
        <p:nvSpPr>
          <p:cNvPr id="6" name="Rectangle 5"/>
          <p:cNvSpPr/>
          <p:nvPr/>
        </p:nvSpPr>
        <p:spPr>
          <a:xfrm>
            <a:off x="1070919" y="4576118"/>
            <a:ext cx="6425514" cy="2224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1041865" y="5007025"/>
                <a:ext cx="1492973" cy="616451"/>
              </a:xfrm>
              <a:prstGeom prst="rect">
                <a:avLst/>
              </a:prstGeom>
              <a:noFill/>
              <a:ln>
                <a:noFill/>
              </a:ln>
            </p:spPr>
            <p:txBody>
              <a:bodyPr wrap="none" rtlCol="0">
                <a:spAutoFit/>
              </a:bodyPr>
              <a:lstStyle/>
              <a:p>
                <a14:m>
                  <m:oMathPara xmlns:m="http://schemas.openxmlformats.org/officeDocument/2006/math" xmlns="">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𝑎</m:t>
                          </m:r>
                        </m:e>
                        <m:sub>
                          <m:r>
                            <a:rPr lang="en-US"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sSub>
                            <m:sSubPr>
                              <m:ctrlPr>
                                <a:rPr lang="en-US" b="0" i="1" smtClean="0">
                                  <a:solidFill>
                                    <a:srgbClr val="FF0000"/>
                                  </a:solidFill>
                                  <a:latin typeface="Cambria Math" panose="02040503050406030204" pitchFamily="18" charset="0"/>
                                </a:rPr>
                              </m:ctrlPr>
                            </m:sSub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𝑑</m:t>
                                  </m:r>
                                </m:e>
                                <m:sub>
                                  <m:r>
                                    <a:rPr lang="en-US" b="0" i="1"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𝑑</m:t>
                              </m:r>
                            </m:e>
                            <m:sub>
                              <m:r>
                                <a:rPr lang="en-US" b="0" i="1" smtClean="0">
                                  <a:solidFill>
                                    <a:srgbClr val="FF0000"/>
                                  </a:solidFill>
                                  <a:latin typeface="Cambria Math" panose="02040503050406030204" pitchFamily="18" charset="0"/>
                                </a:rPr>
                                <m:t>2</m:t>
                              </m:r>
                            </m:sub>
                          </m:sSub>
                        </m:num>
                        <m:den>
                          <m:r>
                            <a:rPr lang="en-US" b="0" i="1" smtClean="0">
                              <a:solidFill>
                                <a:srgbClr val="FF0000"/>
                              </a:solidFill>
                              <a:latin typeface="Cambria Math" panose="02040503050406030204" pitchFamily="18" charset="0"/>
                            </a:rPr>
                            <m:t>2</m:t>
                          </m:r>
                        </m:den>
                      </m:f>
                    </m:oMath>
                  </m:oMathPara>
                </a14:m>
                <a:endParaRPr lang="en-US" dirty="0">
                  <a:solidFill>
                    <a:srgbClr val="FF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041865" y="5007025"/>
                <a:ext cx="1492973" cy="616451"/>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047649" y="5305648"/>
                <a:ext cx="1487780" cy="616451"/>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sSub>
                        <m:sSubPr>
                          <m:ctrlPr>
                            <a:rPr lang="en-US" i="1" smtClean="0">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𝑏</m:t>
                          </m:r>
                        </m:e>
                        <m:sub>
                          <m:r>
                            <a:rPr lang="en-US" i="1">
                              <a:solidFill>
                                <a:schemeClr val="accent1">
                                  <a:lumMod val="75000"/>
                                </a:schemeClr>
                              </a:solidFill>
                              <a:latin typeface="Cambria Math" panose="02040503050406030204" pitchFamily="18" charset="0"/>
                            </a:rPr>
                            <m:t>𝑖</m:t>
                          </m:r>
                        </m:sub>
                      </m:sSub>
                      <m:r>
                        <a:rPr lang="en-US" b="0" i="1" smtClean="0">
                          <a:solidFill>
                            <a:schemeClr val="accent1">
                              <a:lumMod val="75000"/>
                            </a:schemeClr>
                          </a:solidFill>
                          <a:latin typeface="Cambria Math" panose="02040503050406030204" pitchFamily="18" charset="0"/>
                        </a:rPr>
                        <m:t>=</m:t>
                      </m:r>
                      <m:f>
                        <m:fPr>
                          <m:ctrlPr>
                            <a:rPr lang="en-US" b="0" i="1" smtClean="0">
                              <a:solidFill>
                                <a:schemeClr val="accent1">
                                  <a:lumMod val="75000"/>
                                </a:schemeClr>
                              </a:solidFill>
                              <a:latin typeface="Cambria Math" panose="02040503050406030204" pitchFamily="18" charset="0"/>
                            </a:rPr>
                          </m:ctrlPr>
                        </m:fPr>
                        <m:num>
                          <m:sSub>
                            <m:sSubPr>
                              <m:ctrlPr>
                                <a:rPr lang="en-US" b="0" i="1" smtClean="0">
                                  <a:solidFill>
                                    <a:schemeClr val="accent1">
                                      <a:lumMod val="75000"/>
                                    </a:schemeClr>
                                  </a:solidFill>
                                  <a:latin typeface="Cambria Math" panose="02040503050406030204" pitchFamily="18" charset="0"/>
                                </a:rPr>
                              </m:ctrlPr>
                            </m:sSubPr>
                            <m:e>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𝑑</m:t>
                                  </m:r>
                                </m:e>
                                <m:sub>
                                  <m:r>
                                    <a:rPr lang="en-US" b="0" i="1" smtClean="0">
                                      <a:solidFill>
                                        <a:schemeClr val="accent1">
                                          <a:lumMod val="75000"/>
                                        </a:schemeClr>
                                      </a:solidFill>
                                      <a:latin typeface="Cambria Math" panose="02040503050406030204" pitchFamily="18" charset="0"/>
                                    </a:rPr>
                                    <m:t>3</m:t>
                                  </m:r>
                                </m:sub>
                              </m:sSub>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𝑑</m:t>
                              </m:r>
                            </m:e>
                            <m:sub>
                              <m:r>
                                <a:rPr lang="en-US" b="0" i="1" smtClean="0">
                                  <a:solidFill>
                                    <a:schemeClr val="accent1">
                                      <a:lumMod val="75000"/>
                                    </a:schemeClr>
                                  </a:solidFill>
                                  <a:latin typeface="Cambria Math" panose="02040503050406030204" pitchFamily="18" charset="0"/>
                                </a:rPr>
                                <m:t>4</m:t>
                              </m:r>
                            </m:sub>
                          </m:sSub>
                        </m:num>
                        <m:den>
                          <m:r>
                            <a:rPr lang="en-US" b="0" i="1" smtClean="0">
                              <a:solidFill>
                                <a:schemeClr val="accent1">
                                  <a:lumMod val="75000"/>
                                </a:schemeClr>
                              </a:solidFill>
                              <a:latin typeface="Cambria Math" panose="02040503050406030204" pitchFamily="18" charset="0"/>
                            </a:rPr>
                            <m:t>2</m:t>
                          </m:r>
                        </m:den>
                      </m:f>
                    </m:oMath>
                  </m:oMathPara>
                </a14:m>
                <a:endParaRPr lang="en-US" dirty="0">
                  <a:solidFill>
                    <a:schemeClr val="accent1">
                      <a:lumMod val="75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047649" y="5305648"/>
                <a:ext cx="1487780" cy="61645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507458" y="6188609"/>
                <a:ext cx="2851392" cy="369332"/>
              </a:xfrm>
              <a:prstGeom prst="rect">
                <a:avLst/>
              </a:prstGeom>
              <a:noFill/>
              <a:ln>
                <a:solidFill>
                  <a:srgbClr val="002060"/>
                </a:solidFill>
              </a:ln>
            </p:spPr>
            <p:txBody>
              <a:bodyPr wrap="square" rtlCol="0">
                <a:spAutoFit/>
              </a:bodyPr>
              <a:lstStyle/>
              <a:p>
                <a:pPr marL="0" lvl="1"/>
                <a14:m>
                  <m:oMathPara xmlns:m="http://schemas.openxmlformats.org/officeDocument/2006/math" xmlns="">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m:t>
                      </m:r>
                      <m:r>
                        <m:rPr>
                          <m:sty m:val="p"/>
                        </m:rPr>
                        <a:rPr lang="en-US">
                          <a:latin typeface="Cambria Math" panose="02040503050406030204" pitchFamily="18" charset="0"/>
                        </a:rPr>
                        <m:t>max</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507458" y="6188609"/>
                <a:ext cx="2851392" cy="369332"/>
              </a:xfrm>
              <a:prstGeom prst="rect">
                <a:avLst/>
              </a:prstGeom>
              <a:blipFill rotWithShape="0">
                <a:blip r:embed="rId5"/>
                <a:stretch>
                  <a:fillRect b="-11111"/>
                </a:stretch>
              </a:blipFill>
              <a:ln>
                <a:solidFill>
                  <a:srgbClr val="002060"/>
                </a:solidFill>
              </a:ln>
            </p:spPr>
            <p:txBody>
              <a:bodyPr/>
              <a:lstStyle/>
              <a:p>
                <a:r>
                  <a:rPr lang="en-US">
                    <a:noFill/>
                  </a:rPr>
                  <a:t> </a:t>
                </a:r>
              </a:p>
            </p:txBody>
          </p:sp>
        </mc:Fallback>
      </mc:AlternateContent>
      <p:cxnSp>
        <p:nvCxnSpPr>
          <p:cNvPr id="25" name="Straight Arrow Connector 24"/>
          <p:cNvCxnSpPr/>
          <p:nvPr/>
        </p:nvCxnSpPr>
        <p:spPr>
          <a:xfrm flipV="1">
            <a:off x="2796873" y="4765333"/>
            <a:ext cx="146050" cy="32416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819476" y="4767665"/>
            <a:ext cx="810084" cy="39114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27570" y="5256815"/>
            <a:ext cx="784721" cy="10678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6" idx="6"/>
            <a:endCxn id="45" idx="2"/>
          </p:cNvCxnSpPr>
          <p:nvPr/>
        </p:nvCxnSpPr>
        <p:spPr>
          <a:xfrm flipV="1">
            <a:off x="2825579" y="5127656"/>
            <a:ext cx="1848107" cy="31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1994330" y="4697811"/>
                <a:ext cx="378245" cy="276999"/>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𝑑</m:t>
                          </m:r>
                        </m:e>
                        <m:sub>
                          <m:r>
                            <a:rPr lang="en-US" sz="1200" b="0" i="1" smtClean="0">
                              <a:solidFill>
                                <a:srgbClr val="FF0000"/>
                              </a:solidFill>
                              <a:latin typeface="Cambria Math" panose="02040503050406030204" pitchFamily="18" charset="0"/>
                            </a:rPr>
                            <m:t>1</m:t>
                          </m:r>
                        </m:sub>
                      </m:sSub>
                    </m:oMath>
                  </m:oMathPara>
                </a14:m>
                <a:endParaRPr lang="en-US" sz="1200" dirty="0"/>
              </a:p>
            </p:txBody>
          </p:sp>
        </mc:Choice>
        <mc:Fallback xmlns="">
          <p:sp>
            <p:nvSpPr>
              <p:cNvPr id="31" name="Rectangle 30"/>
              <p:cNvSpPr>
                <a:spLocks noRot="1" noChangeAspect="1" noMove="1" noResize="1" noEditPoints="1" noAdjustHandles="1" noChangeArrowheads="1" noChangeShapeType="1" noTextEdit="1"/>
              </p:cNvSpPr>
              <p:nvPr/>
            </p:nvSpPr>
            <p:spPr>
              <a:xfrm>
                <a:off x="1994330" y="4697811"/>
                <a:ext cx="378245" cy="276999"/>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2541027" y="4676061"/>
                <a:ext cx="381835" cy="276999"/>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𝑑</m:t>
                          </m:r>
                        </m:e>
                        <m:sub>
                          <m:r>
                            <a:rPr lang="en-US" sz="1200" b="0" i="1" smtClean="0">
                              <a:solidFill>
                                <a:srgbClr val="FF0000"/>
                              </a:solidFill>
                              <a:latin typeface="Cambria Math" panose="02040503050406030204" pitchFamily="18" charset="0"/>
                            </a:rPr>
                            <m:t>2</m:t>
                          </m:r>
                        </m:sub>
                      </m:sSub>
                    </m:oMath>
                  </m:oMathPara>
                </a14:m>
                <a:endParaRPr lang="en-US" sz="1200" dirty="0"/>
              </a:p>
            </p:txBody>
          </p:sp>
        </mc:Choice>
        <mc:Fallback xmlns="">
          <p:sp>
            <p:nvSpPr>
              <p:cNvPr id="32" name="Rectangle 31"/>
              <p:cNvSpPr>
                <a:spLocks noRot="1" noChangeAspect="1" noMove="1" noResize="1" noEditPoints="1" noAdjustHandles="1" noChangeArrowheads="1" noChangeShapeType="1" noTextEdit="1"/>
              </p:cNvSpPr>
              <p:nvPr/>
            </p:nvSpPr>
            <p:spPr>
              <a:xfrm>
                <a:off x="2541027" y="4676061"/>
                <a:ext cx="381835" cy="276999"/>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909039" y="5868375"/>
                <a:ext cx="477951"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b="0" i="1" smtClean="0">
                              <a:solidFill>
                                <a:schemeClr val="bg1">
                                  <a:lumMod val="50000"/>
                                </a:schemeClr>
                              </a:solidFill>
                              <a:latin typeface="Cambria Math" panose="02040503050406030204" pitchFamily="18" charset="0"/>
                            </a:rPr>
                          </m:ctrlPr>
                        </m:sSubPr>
                        <m:e>
                          <m:r>
                            <a:rPr lang="en-US" b="0" i="1" smtClean="0">
                              <a:solidFill>
                                <a:schemeClr val="bg1">
                                  <a:lumMod val="50000"/>
                                </a:schemeClr>
                              </a:solidFill>
                              <a:latin typeface="Cambria Math" panose="02040503050406030204" pitchFamily="18" charset="0"/>
                            </a:rPr>
                            <m:t>𝑑</m:t>
                          </m:r>
                        </m:e>
                        <m:sub>
                          <m:r>
                            <a:rPr lang="en-US" b="0" i="1" smtClean="0">
                              <a:solidFill>
                                <a:schemeClr val="bg1">
                                  <a:lumMod val="50000"/>
                                </a:schemeClr>
                              </a:solidFill>
                              <a:latin typeface="Cambria Math" panose="02040503050406030204" pitchFamily="18" charset="0"/>
                            </a:rPr>
                            <m:t>3</m:t>
                          </m:r>
                        </m:sub>
                      </m:sSub>
                    </m:oMath>
                  </m:oMathPara>
                </a14:m>
                <a:endParaRPr lang="en-US" dirty="0">
                  <a:solidFill>
                    <a:schemeClr val="bg1">
                      <a:lumMod val="50000"/>
                    </a:schemeClr>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2909039" y="5868375"/>
                <a:ext cx="477951"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714985" y="4788174"/>
                <a:ext cx="477951"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𝑑</m:t>
                          </m:r>
                        </m:e>
                        <m:sub>
                          <m:r>
                            <a:rPr lang="en-US" b="0" i="1" smtClean="0">
                              <a:solidFill>
                                <a:srgbClr val="00B050"/>
                              </a:solidFill>
                              <a:latin typeface="Cambria Math" panose="02040503050406030204" pitchFamily="18" charset="0"/>
                            </a:rPr>
                            <m:t>4</m:t>
                          </m:r>
                        </m:sub>
                      </m:sSub>
                    </m:oMath>
                  </m:oMathPara>
                </a14:m>
                <a:endParaRPr lang="en-US" dirty="0">
                  <a:solidFill>
                    <a:srgbClr val="00B050"/>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3714985" y="4788174"/>
                <a:ext cx="477951" cy="369332"/>
              </a:xfrm>
              <a:prstGeom prst="rect">
                <a:avLst/>
              </a:prstGeom>
              <a:blipFill rotWithShape="0">
                <a:blip r:embed="rId9"/>
                <a:stretch>
                  <a:fillRect/>
                </a:stretch>
              </a:blipFill>
            </p:spPr>
            <p:txBody>
              <a:bodyPr/>
              <a:lstStyle/>
              <a:p>
                <a:r>
                  <a:rPr lang="en-US">
                    <a:noFill/>
                  </a:rPr>
                  <a:t> </a:t>
                </a:r>
              </a:p>
            </p:txBody>
          </p:sp>
        </mc:Fallback>
      </mc:AlternateContent>
      <p:sp>
        <p:nvSpPr>
          <p:cNvPr id="35" name="Oval 34"/>
          <p:cNvSpPr/>
          <p:nvPr/>
        </p:nvSpPr>
        <p:spPr>
          <a:xfrm>
            <a:off x="1699942" y="4648131"/>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629560" y="5060796"/>
            <a:ext cx="196019" cy="1960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i</a:t>
            </a:r>
            <a:endParaRPr lang="en-US" sz="1400" dirty="0"/>
          </a:p>
        </p:txBody>
      </p:sp>
      <p:sp>
        <p:nvSpPr>
          <p:cNvPr id="37" name="Oval 36"/>
          <p:cNvSpPr/>
          <p:nvPr/>
        </p:nvSpPr>
        <p:spPr>
          <a:xfrm>
            <a:off x="2922414" y="4645799"/>
            <a:ext cx="140043" cy="14004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491782" y="6304163"/>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915599" y="6352749"/>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561804" y="6561666"/>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168942" y="5319849"/>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086262" y="5050606"/>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673686" y="505763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283676" y="6505377"/>
            <a:ext cx="140043" cy="14004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337516" y="4742995"/>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913952" y="4718144"/>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543763" y="5034047"/>
            <a:ext cx="140043" cy="140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0789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1961"/>
            <a:ext cx="7886700" cy="775458"/>
          </a:xfrm>
        </p:spPr>
        <p:txBody>
          <a:bodyPr/>
          <a:lstStyle/>
          <a:p>
            <a:r>
              <a:rPr lang="en-US" dirty="0"/>
              <a:t>Analyze the collected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1748546"/>
              </p:ext>
            </p:extLst>
          </p:nvPr>
        </p:nvGraphicFramePr>
        <p:xfrm>
          <a:off x="399325" y="1463750"/>
          <a:ext cx="8119934" cy="2067504"/>
        </p:xfrm>
        <a:graphic>
          <a:graphicData uri="http://schemas.openxmlformats.org/drawingml/2006/table">
            <a:tbl>
              <a:tblPr firstRow="1" bandRow="1">
                <a:tableStyleId>{5C22544A-7EE6-4342-B048-85BDC9FD1C3A}</a:tableStyleId>
              </a:tblPr>
              <a:tblGrid>
                <a:gridCol w="1240357"/>
                <a:gridCol w="1252151"/>
                <a:gridCol w="1705233"/>
                <a:gridCol w="2636108"/>
                <a:gridCol w="1286085"/>
              </a:tblGrid>
              <a:tr h="344584">
                <a:tc>
                  <a:txBody>
                    <a:bodyPr/>
                    <a:lstStyle/>
                    <a:p>
                      <a:r>
                        <a:rPr lang="en-US" sz="1100" dirty="0" smtClean="0"/>
                        <a:t>Searched</a:t>
                      </a:r>
                      <a:r>
                        <a:rPr lang="en-US" sz="1100" baseline="0" dirty="0" smtClean="0"/>
                        <a:t> hash tag</a:t>
                      </a:r>
                      <a:endParaRPr lang="en-US" sz="1100" dirty="0"/>
                    </a:p>
                  </a:txBody>
                  <a:tcPr/>
                </a:tc>
                <a:tc>
                  <a:txBody>
                    <a:bodyPr/>
                    <a:lstStyle/>
                    <a:p>
                      <a:r>
                        <a:rPr lang="en-US" sz="1100" dirty="0" smtClean="0"/>
                        <a:t>Number of tweets</a:t>
                      </a:r>
                      <a:endParaRPr lang="en-US" sz="1100" dirty="0"/>
                    </a:p>
                  </a:txBody>
                  <a:tcPr/>
                </a:tc>
                <a:tc>
                  <a:txBody>
                    <a:bodyPr/>
                    <a:lstStyle/>
                    <a:p>
                      <a:r>
                        <a:rPr lang="en-US" sz="1100" dirty="0" smtClean="0"/>
                        <a:t>Number</a:t>
                      </a:r>
                      <a:r>
                        <a:rPr lang="en-US" sz="1100" baseline="0" dirty="0" smtClean="0"/>
                        <a:t> of unique tweets</a:t>
                      </a:r>
                      <a:endParaRPr lang="en-US" sz="1100" dirty="0"/>
                    </a:p>
                  </a:txBody>
                  <a:tcPr/>
                </a:tc>
                <a:tc>
                  <a:txBody>
                    <a:bodyPr/>
                    <a:lstStyle/>
                    <a:p>
                      <a:endParaRPr lang="en-US" sz="1100" dirty="0"/>
                    </a:p>
                  </a:txBody>
                  <a:tcPr/>
                </a:tc>
                <a:tc>
                  <a:txBody>
                    <a:bodyPr/>
                    <a:lstStyle/>
                    <a:p>
                      <a:r>
                        <a:rPr lang="en-US" sz="1100" dirty="0" smtClean="0"/>
                        <a:t>Number of tokens</a:t>
                      </a:r>
                      <a:endParaRPr lang="en-US" sz="1100" dirty="0"/>
                    </a:p>
                  </a:txBody>
                  <a:tcPr/>
                </a:tc>
              </a:tr>
              <a:tr h="344584">
                <a:tc>
                  <a:txBody>
                    <a:bodyPr/>
                    <a:lstStyle/>
                    <a:p>
                      <a:r>
                        <a:rPr lang="en-US" sz="1200" dirty="0" smtClean="0"/>
                        <a:t>#apple</a:t>
                      </a:r>
                      <a:endParaRPr lang="en-US" sz="1200" dirty="0"/>
                    </a:p>
                  </a:txBody>
                  <a:tcPr/>
                </a:tc>
                <a:tc>
                  <a:txBody>
                    <a:bodyPr/>
                    <a:lstStyle/>
                    <a:p>
                      <a:pPr algn="r"/>
                      <a:r>
                        <a:rPr lang="en-US" sz="1200" kern="1200" dirty="0" smtClean="0">
                          <a:solidFill>
                            <a:schemeClr val="dk1"/>
                          </a:solidFill>
                          <a:latin typeface="+mn-lt"/>
                          <a:ea typeface="+mn-ea"/>
                          <a:cs typeface="+mn-cs"/>
                        </a:rPr>
                        <a:t>134,173</a:t>
                      </a:r>
                      <a:endParaRPr lang="en-US" sz="1200" dirty="0"/>
                    </a:p>
                  </a:txBody>
                  <a:tcPr/>
                </a:tc>
                <a:tc>
                  <a:txBody>
                    <a:bodyPr/>
                    <a:lstStyle/>
                    <a:p>
                      <a:pPr algn="r"/>
                      <a:r>
                        <a:rPr lang="en-US" sz="1200" kern="1200" dirty="0" smtClean="0">
                          <a:solidFill>
                            <a:schemeClr val="dk1"/>
                          </a:solidFill>
                          <a:latin typeface="+mn-lt"/>
                          <a:ea typeface="+mn-ea"/>
                          <a:cs typeface="+mn-cs"/>
                        </a:rPr>
                        <a:t>67,899</a:t>
                      </a:r>
                      <a:endParaRPr lang="en-US" sz="1200" dirty="0"/>
                    </a:p>
                  </a:txBody>
                  <a:tcPr/>
                </a:tc>
                <a:tc>
                  <a:txBody>
                    <a:bodyPr/>
                    <a:lstStyle/>
                    <a:p>
                      <a:pPr algn="r"/>
                      <a:r>
                        <a:rPr lang="en-US" sz="1200" kern="1200" dirty="0" smtClean="0">
                          <a:solidFill>
                            <a:schemeClr val="dk1"/>
                          </a:solidFill>
                          <a:latin typeface="+mn-lt"/>
                          <a:ea typeface="+mn-ea"/>
                          <a:cs typeface="+mn-cs"/>
                        </a:rPr>
                        <a:t>50.60%</a:t>
                      </a:r>
                      <a:endParaRPr lang="en-US" sz="1200" dirty="0"/>
                    </a:p>
                  </a:txBody>
                  <a:tcPr/>
                </a:tc>
                <a:tc>
                  <a:txBody>
                    <a:bodyPr/>
                    <a:lstStyle/>
                    <a:p>
                      <a:pPr algn="r"/>
                      <a:r>
                        <a:rPr lang="en-US" sz="1200" kern="1200" dirty="0" smtClean="0">
                          <a:solidFill>
                            <a:schemeClr val="dk1"/>
                          </a:solidFill>
                          <a:latin typeface="+mn-lt"/>
                          <a:ea typeface="+mn-ea"/>
                          <a:cs typeface="+mn-cs"/>
                        </a:rPr>
                        <a:t>36,715</a:t>
                      </a:r>
                      <a:endParaRPr lang="en-US" sz="1200" dirty="0"/>
                    </a:p>
                  </a:txBody>
                  <a:tcPr/>
                </a:tc>
              </a:tr>
              <a:tr h="344584">
                <a:tc>
                  <a:txBody>
                    <a:bodyPr/>
                    <a:lstStyle/>
                    <a:p>
                      <a:r>
                        <a:rPr lang="en-US" sz="1200" dirty="0" smtClean="0"/>
                        <a:t>#google</a:t>
                      </a:r>
                      <a:endParaRPr lang="en-US" sz="1200" dirty="0"/>
                    </a:p>
                  </a:txBody>
                  <a:tcPr/>
                </a:tc>
                <a:tc>
                  <a:txBody>
                    <a:bodyPr/>
                    <a:lstStyle/>
                    <a:p>
                      <a:pPr algn="r"/>
                      <a:r>
                        <a:rPr lang="en-US" sz="1200" kern="1200" dirty="0" smtClean="0">
                          <a:solidFill>
                            <a:schemeClr val="dk1"/>
                          </a:solidFill>
                          <a:latin typeface="+mn-lt"/>
                          <a:ea typeface="+mn-ea"/>
                          <a:cs typeface="+mn-cs"/>
                        </a:rPr>
                        <a:t>91,093</a:t>
                      </a:r>
                      <a:endParaRPr lang="en-US" sz="1200" dirty="0"/>
                    </a:p>
                  </a:txBody>
                  <a:tcPr/>
                </a:tc>
                <a:tc>
                  <a:txBody>
                    <a:bodyPr/>
                    <a:lstStyle/>
                    <a:p>
                      <a:pPr algn="r"/>
                      <a:r>
                        <a:rPr lang="en-US" sz="1200" kern="1200" dirty="0" smtClean="0">
                          <a:solidFill>
                            <a:schemeClr val="dk1"/>
                          </a:solidFill>
                          <a:latin typeface="+mn-lt"/>
                          <a:ea typeface="+mn-ea"/>
                          <a:cs typeface="+mn-cs"/>
                        </a:rPr>
                        <a:t>52,348</a:t>
                      </a:r>
                      <a:endParaRPr lang="en-US" sz="1200" dirty="0"/>
                    </a:p>
                  </a:txBody>
                  <a:tcPr/>
                </a:tc>
                <a:tc>
                  <a:txBody>
                    <a:bodyPr/>
                    <a:lstStyle/>
                    <a:p>
                      <a:pPr algn="r"/>
                      <a:r>
                        <a:rPr lang="en-US" sz="1200" kern="1200" dirty="0" smtClean="0">
                          <a:solidFill>
                            <a:schemeClr val="dk1"/>
                          </a:solidFill>
                          <a:latin typeface="+mn-lt"/>
                          <a:ea typeface="+mn-ea"/>
                          <a:cs typeface="+mn-cs"/>
                        </a:rPr>
                        <a:t>57.47%</a:t>
                      </a:r>
                      <a:endParaRPr lang="en-US" sz="1200" dirty="0"/>
                    </a:p>
                  </a:txBody>
                  <a:tcPr/>
                </a:tc>
                <a:tc>
                  <a:txBody>
                    <a:bodyPr/>
                    <a:lstStyle/>
                    <a:p>
                      <a:pPr algn="r"/>
                      <a:r>
                        <a:rPr lang="en-US" sz="1200" kern="1200" dirty="0" smtClean="0">
                          <a:solidFill>
                            <a:schemeClr val="dk1"/>
                          </a:solidFill>
                          <a:latin typeface="+mn-lt"/>
                          <a:ea typeface="+mn-ea"/>
                          <a:cs typeface="+mn-cs"/>
                        </a:rPr>
                        <a:t>32,638</a:t>
                      </a:r>
                      <a:endParaRPr lang="en-US" sz="1200" dirty="0"/>
                    </a:p>
                  </a:txBody>
                  <a:tcPr/>
                </a:tc>
              </a:tr>
              <a:tr h="344584">
                <a:tc>
                  <a:txBody>
                    <a:bodyPr/>
                    <a:lstStyle/>
                    <a:p>
                      <a:r>
                        <a:rPr lang="en-US" sz="1200" dirty="0" smtClean="0"/>
                        <a:t>#</a:t>
                      </a:r>
                      <a:r>
                        <a:rPr lang="en-US" sz="1200" dirty="0" err="1" smtClean="0"/>
                        <a:t>microsoft</a:t>
                      </a:r>
                      <a:endParaRPr lang="en-US" sz="1200" dirty="0"/>
                    </a:p>
                  </a:txBody>
                  <a:tcPr/>
                </a:tc>
                <a:tc>
                  <a:txBody>
                    <a:bodyPr/>
                    <a:lstStyle/>
                    <a:p>
                      <a:pPr algn="r"/>
                      <a:r>
                        <a:rPr lang="en-US" sz="1200" kern="1200" dirty="0" smtClean="0">
                          <a:solidFill>
                            <a:schemeClr val="dk1"/>
                          </a:solidFill>
                          <a:latin typeface="+mn-lt"/>
                          <a:ea typeface="+mn-ea"/>
                          <a:cs typeface="+mn-cs"/>
                        </a:rPr>
                        <a:t>44,322</a:t>
                      </a:r>
                      <a:endParaRPr lang="en-US" sz="1200" dirty="0"/>
                    </a:p>
                  </a:txBody>
                  <a:tcPr/>
                </a:tc>
                <a:tc>
                  <a:txBody>
                    <a:bodyPr/>
                    <a:lstStyle/>
                    <a:p>
                      <a:pPr algn="r"/>
                      <a:r>
                        <a:rPr lang="en-US" sz="1200" kern="1200" dirty="0" smtClean="0">
                          <a:solidFill>
                            <a:schemeClr val="dk1"/>
                          </a:solidFill>
                          <a:latin typeface="+mn-lt"/>
                          <a:ea typeface="+mn-ea"/>
                          <a:cs typeface="+mn-cs"/>
                        </a:rPr>
                        <a:t>20,037</a:t>
                      </a:r>
                      <a:endParaRPr lang="en-US" sz="1200" dirty="0"/>
                    </a:p>
                  </a:txBody>
                  <a:tcPr/>
                </a:tc>
                <a:tc>
                  <a:txBody>
                    <a:bodyPr/>
                    <a:lstStyle/>
                    <a:p>
                      <a:pPr algn="r"/>
                      <a:r>
                        <a:rPr lang="en-US" sz="1200" kern="1200" dirty="0" smtClean="0">
                          <a:solidFill>
                            <a:schemeClr val="dk1"/>
                          </a:solidFill>
                          <a:latin typeface="+mn-lt"/>
                          <a:ea typeface="+mn-ea"/>
                          <a:cs typeface="+mn-cs"/>
                        </a:rPr>
                        <a:t>45.21%</a:t>
                      </a:r>
                      <a:endParaRPr lang="en-US" sz="1200" dirty="0"/>
                    </a:p>
                  </a:txBody>
                  <a:tcPr/>
                </a:tc>
                <a:tc>
                  <a:txBody>
                    <a:bodyPr/>
                    <a:lstStyle/>
                    <a:p>
                      <a:pPr algn="r"/>
                      <a:r>
                        <a:rPr lang="en-US" sz="1200" kern="1200" dirty="0" smtClean="0">
                          <a:solidFill>
                            <a:schemeClr val="dk1"/>
                          </a:solidFill>
                          <a:latin typeface="+mn-lt"/>
                          <a:ea typeface="+mn-ea"/>
                          <a:cs typeface="+mn-cs"/>
                        </a:rPr>
                        <a:t>13,828</a:t>
                      </a:r>
                      <a:endParaRPr lang="en-US" sz="1200" dirty="0"/>
                    </a:p>
                  </a:txBody>
                  <a:tcPr/>
                </a:tc>
              </a:tr>
              <a:tr h="344584">
                <a:tc>
                  <a:txBody>
                    <a:bodyPr/>
                    <a:lstStyle/>
                    <a:p>
                      <a:r>
                        <a:rPr lang="en-US" sz="1200" dirty="0" smtClean="0"/>
                        <a:t>#</a:t>
                      </a:r>
                      <a:r>
                        <a:rPr lang="en-US" sz="1200" dirty="0" err="1" smtClean="0"/>
                        <a:t>michigan</a:t>
                      </a:r>
                      <a:endParaRPr lang="en-US" sz="1200" dirty="0"/>
                    </a:p>
                  </a:txBody>
                  <a:tcPr/>
                </a:tc>
                <a:tc>
                  <a:txBody>
                    <a:bodyPr/>
                    <a:lstStyle/>
                    <a:p>
                      <a:pPr algn="r"/>
                      <a:r>
                        <a:rPr lang="en-US" sz="1200" kern="1200" dirty="0" smtClean="0">
                          <a:solidFill>
                            <a:schemeClr val="dk1"/>
                          </a:solidFill>
                          <a:latin typeface="+mn-lt"/>
                          <a:ea typeface="+mn-ea"/>
                          <a:cs typeface="+mn-cs"/>
                        </a:rPr>
                        <a:t>14,370</a:t>
                      </a:r>
                      <a:endParaRPr lang="en-US" sz="1200" dirty="0"/>
                    </a:p>
                  </a:txBody>
                  <a:tcPr/>
                </a:tc>
                <a:tc>
                  <a:txBody>
                    <a:bodyPr/>
                    <a:lstStyle/>
                    <a:p>
                      <a:pPr algn="r"/>
                      <a:r>
                        <a:rPr lang="en-US" sz="1200" kern="1200" dirty="0" smtClean="0">
                          <a:solidFill>
                            <a:schemeClr val="dk1"/>
                          </a:solidFill>
                          <a:latin typeface="+mn-lt"/>
                          <a:ea typeface="+mn-ea"/>
                          <a:cs typeface="+mn-cs"/>
                        </a:rPr>
                        <a:t>9,644</a:t>
                      </a:r>
                      <a:endParaRPr lang="en-US" sz="1200" dirty="0"/>
                    </a:p>
                  </a:txBody>
                  <a:tcPr/>
                </a:tc>
                <a:tc>
                  <a:txBody>
                    <a:bodyPr/>
                    <a:lstStyle/>
                    <a:p>
                      <a:pPr algn="r"/>
                      <a:r>
                        <a:rPr lang="en-US" sz="1200" kern="1200" dirty="0" smtClean="0">
                          <a:solidFill>
                            <a:schemeClr val="dk1"/>
                          </a:solidFill>
                          <a:latin typeface="+mn-lt"/>
                          <a:ea typeface="+mn-ea"/>
                          <a:cs typeface="+mn-cs"/>
                        </a:rPr>
                        <a:t>67.11%</a:t>
                      </a:r>
                      <a:endParaRPr lang="en-US" sz="1200" dirty="0"/>
                    </a:p>
                  </a:txBody>
                  <a:tcPr/>
                </a:tc>
                <a:tc>
                  <a:txBody>
                    <a:bodyPr/>
                    <a:lstStyle/>
                    <a:p>
                      <a:pPr algn="r"/>
                      <a:r>
                        <a:rPr lang="en-US" sz="1200" kern="1200" dirty="0" smtClean="0">
                          <a:solidFill>
                            <a:schemeClr val="dk1"/>
                          </a:solidFill>
                          <a:latin typeface="+mn-lt"/>
                          <a:ea typeface="+mn-ea"/>
                          <a:cs typeface="+mn-cs"/>
                        </a:rPr>
                        <a:t>13,151</a:t>
                      </a:r>
                      <a:endParaRPr lang="en-US" sz="1200" dirty="0"/>
                    </a:p>
                  </a:txBody>
                  <a:tcPr/>
                </a:tc>
              </a:tr>
              <a:tr h="344584">
                <a:tc>
                  <a:txBody>
                    <a:bodyPr/>
                    <a:lstStyle/>
                    <a:p>
                      <a:r>
                        <a:rPr lang="en-US" sz="1200" dirty="0" smtClean="0"/>
                        <a:t>#</a:t>
                      </a:r>
                      <a:r>
                        <a:rPr lang="en-US" sz="1200" dirty="0" err="1" smtClean="0"/>
                        <a:t>cometlanding</a:t>
                      </a:r>
                      <a:endParaRPr lang="en-US" sz="1200" dirty="0"/>
                    </a:p>
                  </a:txBody>
                  <a:tcPr/>
                </a:tc>
                <a:tc>
                  <a:txBody>
                    <a:bodyPr/>
                    <a:lstStyle/>
                    <a:p>
                      <a:pPr algn="r"/>
                      <a:r>
                        <a:rPr lang="en-US" sz="1200" kern="1200" dirty="0" smtClean="0">
                          <a:solidFill>
                            <a:schemeClr val="dk1"/>
                          </a:solidFill>
                          <a:latin typeface="+mn-lt"/>
                          <a:ea typeface="+mn-ea"/>
                          <a:cs typeface="+mn-cs"/>
                        </a:rPr>
                        <a:t>103,697</a:t>
                      </a:r>
                      <a:endParaRPr lang="en-US" sz="1200" dirty="0"/>
                    </a:p>
                  </a:txBody>
                  <a:tcPr/>
                </a:tc>
                <a:tc>
                  <a:txBody>
                    <a:bodyPr/>
                    <a:lstStyle/>
                    <a:p>
                      <a:pPr algn="r"/>
                      <a:r>
                        <a:rPr lang="en-US" sz="1200" kern="1200" dirty="0" smtClean="0">
                          <a:solidFill>
                            <a:schemeClr val="dk1"/>
                          </a:solidFill>
                          <a:latin typeface="+mn-lt"/>
                          <a:ea typeface="+mn-ea"/>
                          <a:cs typeface="+mn-cs"/>
                        </a:rPr>
                        <a:t>94,669</a:t>
                      </a:r>
                      <a:endParaRPr lang="en-US" sz="1200" dirty="0"/>
                    </a:p>
                  </a:txBody>
                  <a:tcPr/>
                </a:tc>
                <a:tc>
                  <a:txBody>
                    <a:bodyPr/>
                    <a:lstStyle/>
                    <a:p>
                      <a:pPr algn="r"/>
                      <a:r>
                        <a:rPr lang="en-US" sz="1200" kern="1200" dirty="0" smtClean="0">
                          <a:solidFill>
                            <a:schemeClr val="dk1"/>
                          </a:solidFill>
                          <a:latin typeface="+mn-lt"/>
                          <a:ea typeface="+mn-ea"/>
                          <a:cs typeface="+mn-cs"/>
                        </a:rPr>
                        <a:t>91.29%</a:t>
                      </a:r>
                      <a:endParaRPr lang="en-US" sz="1200" dirty="0"/>
                    </a:p>
                  </a:txBody>
                  <a:tcPr/>
                </a:tc>
                <a:tc>
                  <a:txBody>
                    <a:bodyPr/>
                    <a:lstStyle/>
                    <a:p>
                      <a:pPr algn="r"/>
                      <a:r>
                        <a:rPr lang="en-US" sz="1200" kern="1200" dirty="0" smtClean="0">
                          <a:solidFill>
                            <a:schemeClr val="dk1"/>
                          </a:solidFill>
                          <a:latin typeface="+mn-lt"/>
                          <a:ea typeface="+mn-ea"/>
                          <a:cs typeface="+mn-cs"/>
                        </a:rPr>
                        <a:t>32,663</a:t>
                      </a:r>
                      <a:endParaRPr lang="en-US" sz="1200" dirty="0"/>
                    </a:p>
                  </a:txBody>
                  <a:tcPr/>
                </a:tc>
              </a:tr>
            </a:tbl>
          </a:graphicData>
        </a:graphic>
      </p:graphicFrame>
      <p:sp>
        <p:nvSpPr>
          <p:cNvPr id="5" name="TextBox 4"/>
          <p:cNvSpPr txBox="1"/>
          <p:nvPr/>
        </p:nvSpPr>
        <p:spPr>
          <a:xfrm>
            <a:off x="399325" y="817419"/>
            <a:ext cx="8317642" cy="646331"/>
          </a:xfrm>
          <a:prstGeom prst="rect">
            <a:avLst/>
          </a:prstGeom>
          <a:noFill/>
        </p:spPr>
        <p:txBody>
          <a:bodyPr wrap="square" rtlCol="0">
            <a:spAutoFit/>
          </a:bodyPr>
          <a:lstStyle/>
          <a:p>
            <a:r>
              <a:rPr lang="en-US" dirty="0" smtClean="0"/>
              <a:t>We collect results from five different hash tags for 11 days, in the period from Nov. 7, 2014 to Nov. 17, 2014. The basic statistics of results are shown in the table.</a:t>
            </a:r>
            <a:endParaRPr lang="en-US" dirty="0"/>
          </a:p>
        </p:txBody>
      </p:sp>
      <p:pic>
        <p:nvPicPr>
          <p:cNvPr id="10" name="Picture 9"/>
          <p:cNvPicPr>
            <a:picLocks noChangeAspect="1"/>
          </p:cNvPicPr>
          <p:nvPr/>
        </p:nvPicPr>
        <p:blipFill>
          <a:blip r:embed="rId2"/>
          <a:stretch>
            <a:fillRect/>
          </a:stretch>
        </p:blipFill>
        <p:spPr>
          <a:xfrm>
            <a:off x="83262" y="3564198"/>
            <a:ext cx="8794553" cy="3230200"/>
          </a:xfrm>
          <a:prstGeom prst="rect">
            <a:avLst/>
          </a:prstGeom>
        </p:spPr>
      </p:pic>
    </p:spTree>
    <p:extLst>
      <p:ext uri="{BB962C8B-B14F-4D97-AF65-F5344CB8AC3E}">
        <p14:creationId xmlns:p14="http://schemas.microsoft.com/office/powerpoint/2010/main" val="1790883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TotalTime>
  <Words>1320</Words>
  <Application>Microsoft Macintosh PowerPoint</Application>
  <PresentationFormat>On-screen Show (4:3)</PresentationFormat>
  <Paragraphs>156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Text Mining Project</vt:lpstr>
      <vt:lpstr>Overview</vt:lpstr>
      <vt:lpstr>Review the objective of the project (Cont.)</vt:lpstr>
      <vt:lpstr>Review the objective of the project </vt:lpstr>
      <vt:lpstr>Review the objective of the project</vt:lpstr>
      <vt:lpstr>Get appropriate number of clusters</vt:lpstr>
      <vt:lpstr>Get appropriate number of clusters</vt:lpstr>
      <vt:lpstr>Get appropriate number of clusters</vt:lpstr>
      <vt:lpstr>Analyze the collected data</vt:lpstr>
      <vt:lpstr>Build term-document matrix</vt:lpstr>
      <vt:lpstr>The efficiency of SVD on sparse matrix</vt:lpstr>
      <vt:lpstr>The SVD operation on Tweets’ term-document matrix</vt:lpstr>
      <vt:lpstr>LSI analysis in two dimensions</vt:lpstr>
      <vt:lpstr>LSI analysis in two dimensions</vt:lpstr>
      <vt:lpstr>Analyze Silhouette value </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Project</dc:title>
  <dc:creator>dong</dc:creator>
  <cp:lastModifiedBy>Dong</cp:lastModifiedBy>
  <cp:revision>156</cp:revision>
  <dcterms:created xsi:type="dcterms:W3CDTF">2014-12-02T17:38:41Z</dcterms:created>
  <dcterms:modified xsi:type="dcterms:W3CDTF">2014-12-03T00:55:20Z</dcterms:modified>
</cp:coreProperties>
</file>