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136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FF495-3032-4951-ABD1-F48C427B0D2A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18B45-0A30-4C3D-BBB5-87AC3DF2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18B45-0A30-4C3D-BBB5-87AC3DF2AF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9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4D91-5BFE-4E80-B85B-A278441CBBFB}" type="datetime1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299F-CFD3-4950-9ECD-41F22E44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0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7319-D809-41DA-9288-B76A7559BC44}" type="datetime1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299F-CFD3-4950-9ECD-41F22E44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5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5F6E-78EE-46D4-B535-704BE2247526}" type="datetime1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299F-CFD3-4950-9ECD-41F22E44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2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5D83-089F-4D72-8967-8E7520BE9519}" type="datetime1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299F-CFD3-4950-9ECD-41F22E44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7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830B-BC53-4AB3-BE2A-8C828B47C7CF}" type="datetime1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299F-CFD3-4950-9ECD-41F22E44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1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B8A-4852-4D78-8168-7738FB299468}" type="datetime1">
              <a:rPr lang="en-US" smtClean="0"/>
              <a:t>11/13/14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299F-CFD3-4950-9ECD-41F22E44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2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F79E-C7A5-4795-A192-5743965BE273}" type="datetime1">
              <a:rPr lang="en-US" smtClean="0"/>
              <a:t>11/13/14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299F-CFD3-4950-9ECD-41F22E44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3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82DF6-813D-43A6-82CE-28314C804272}" type="datetime1">
              <a:rPr lang="en-US" smtClean="0"/>
              <a:t>11/13/14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299F-CFD3-4950-9ECD-41F22E44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1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8263-E3EB-414D-9498-1E57AB5D9E7D}" type="datetime1">
              <a:rPr lang="en-US" smtClean="0"/>
              <a:t>11/13/14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299F-CFD3-4950-9ECD-41F22E44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9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A303-4765-409E-8E25-C8EEC0FC38F2}" type="datetime1">
              <a:rPr lang="en-US" smtClean="0"/>
              <a:t>11/13/14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299F-CFD3-4950-9ECD-41F22E44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2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E736-3577-4318-A32F-CD70A70ED440}" type="datetime1">
              <a:rPr lang="en-US" smtClean="0"/>
              <a:t>11/13/14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299F-CFD3-4950-9ECD-41F22E44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2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536E-5559-4BA4-A8C1-27730DA09922}" type="datetime1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1299F-CFD3-4950-9ECD-41F22E44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5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Mining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Analyzing </a:t>
            </a:r>
            <a:r>
              <a:rPr lang="en-US" dirty="0" smtClean="0"/>
              <a:t>Tweets (First report)</a:t>
            </a:r>
          </a:p>
          <a:p>
            <a:r>
              <a:rPr lang="en-US" dirty="0" smtClean="0"/>
              <a:t>Dong Han</a:t>
            </a:r>
          </a:p>
          <a:p>
            <a:r>
              <a:rPr lang="en-US" dirty="0" smtClean="0"/>
              <a:t>dhan@Oakland.edu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299F-CFD3-4950-9ECD-41F22E448C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15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preliminary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search four hash tags</a:t>
            </a:r>
          </a:p>
          <a:p>
            <a:pPr lvl="1"/>
            <a:r>
              <a:rPr lang="en-US" dirty="0" smtClean="0"/>
              <a:t>#apple</a:t>
            </a:r>
          </a:p>
          <a:p>
            <a:pPr lvl="1"/>
            <a:r>
              <a:rPr lang="en-US" dirty="0" smtClean="0"/>
              <a:t>#google</a:t>
            </a:r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microsoft</a:t>
            </a:r>
            <a:endParaRPr lang="en-US" dirty="0" smtClean="0"/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cometlanding</a:t>
            </a:r>
            <a:endParaRPr lang="en-US" dirty="0" smtClean="0"/>
          </a:p>
          <a:p>
            <a:r>
              <a:rPr lang="en-US" dirty="0" smtClean="0"/>
              <a:t>We collect search records from date 11/07/2014 to 11/13/2014. The total records for these tags are</a:t>
            </a:r>
          </a:p>
          <a:p>
            <a:pPr lvl="1"/>
            <a:r>
              <a:rPr lang="en-US" dirty="0" smtClean="0"/>
              <a:t>#apple has 88,774 records</a:t>
            </a:r>
          </a:p>
          <a:p>
            <a:pPr lvl="1"/>
            <a:r>
              <a:rPr lang="en-US" dirty="0" smtClean="0"/>
              <a:t>#google has  48,750 records</a:t>
            </a:r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microsoft</a:t>
            </a:r>
            <a:r>
              <a:rPr lang="en-US" dirty="0" smtClean="0"/>
              <a:t> has 25,819 records</a:t>
            </a:r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cometlanding</a:t>
            </a:r>
            <a:r>
              <a:rPr lang="en-US" dirty="0" smtClean="0"/>
              <a:t> has 65,613 records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299F-CFD3-4950-9ECD-41F22E448C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8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observations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Duplication</a:t>
            </a:r>
          </a:p>
          <a:p>
            <a:pPr lvl="1"/>
            <a:r>
              <a:rPr lang="en-US" dirty="0" smtClean="0"/>
              <a:t>The ratio of unique records to total records.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299F-CFD3-4950-9ECD-41F22E448CA1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Screen Shot 2014-11-13 at 7.48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014" y="3049491"/>
            <a:ext cx="4925533" cy="3040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7833"/>
            <a:ext cx="4154226" cy="354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7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smtClean="0"/>
              <a:t>observations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records for each day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299F-CFD3-4950-9ECD-41F22E448CA1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6" y="2235201"/>
            <a:ext cx="50006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67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scale of the problem</a:t>
            </a:r>
          </a:p>
          <a:p>
            <a:pPr lvl="1"/>
            <a:r>
              <a:rPr lang="en-US" dirty="0" smtClean="0"/>
              <a:t>A large scale SVD is impossible to be solved due to limitation of computation resource. If this is a problem in the tweet analysis, we will randomly select appropriate number of sample records from the total data set.</a:t>
            </a:r>
          </a:p>
          <a:p>
            <a:r>
              <a:rPr lang="en-US" dirty="0" smtClean="0"/>
              <a:t>Some important parameters</a:t>
            </a:r>
          </a:p>
          <a:p>
            <a:pPr lvl="1"/>
            <a:r>
              <a:rPr lang="en-US" dirty="0" smtClean="0"/>
              <a:t>The weight in term document is using </a:t>
            </a:r>
            <a:r>
              <a:rPr lang="en-US" dirty="0" err="1" smtClean="0"/>
              <a:t>tf-idf</a:t>
            </a:r>
            <a:r>
              <a:rPr lang="en-US" dirty="0" smtClean="0"/>
              <a:t> weight. We can also choose some other alternative weighting policies, such as </a:t>
            </a:r>
            <a:r>
              <a:rPr lang="en-US" dirty="0" err="1" smtClean="0"/>
              <a:t>boolean</a:t>
            </a:r>
            <a:r>
              <a:rPr lang="en-US" dirty="0" smtClean="0"/>
              <a:t> or counting.</a:t>
            </a:r>
          </a:p>
          <a:p>
            <a:pPr lvl="1"/>
            <a:r>
              <a:rPr lang="en-US" dirty="0" smtClean="0"/>
              <a:t>In LSI, different low-rank k can affect the quality of clustering.  The k value will be chosen from the result of experiment.</a:t>
            </a:r>
          </a:p>
          <a:p>
            <a:pPr lvl="1"/>
            <a:r>
              <a:rPr lang="en-US" dirty="0" smtClean="0"/>
              <a:t>From experiment to determine the layer </a:t>
            </a:r>
            <a:r>
              <a:rPr lang="en-US" dirty="0"/>
              <a:t>of </a:t>
            </a:r>
            <a:r>
              <a:rPr lang="en-US" dirty="0" smtClean="0"/>
              <a:t>hierarchical clustering that can get the </a:t>
            </a:r>
            <a:r>
              <a:rPr lang="en-US" smtClean="0"/>
              <a:t>best users’ </a:t>
            </a:r>
            <a:r>
              <a:rPr lang="en-US" dirty="0" smtClean="0"/>
              <a:t>experience. </a:t>
            </a:r>
          </a:p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299F-CFD3-4950-9ECD-41F22E448C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29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mining task</a:t>
            </a:r>
          </a:p>
          <a:p>
            <a:pPr lvl="1"/>
            <a:r>
              <a:rPr lang="en-US" dirty="0" smtClean="0"/>
              <a:t>Introduction to tasks</a:t>
            </a:r>
          </a:p>
          <a:p>
            <a:pPr lvl="1"/>
            <a:r>
              <a:rPr lang="en-US" dirty="0" smtClean="0"/>
              <a:t>Cluster to subtopics</a:t>
            </a:r>
          </a:p>
          <a:p>
            <a:r>
              <a:rPr lang="en-US" dirty="0" smtClean="0"/>
              <a:t>Text Mining steps</a:t>
            </a:r>
          </a:p>
          <a:p>
            <a:pPr lvl="1"/>
            <a:r>
              <a:rPr lang="en-US" dirty="0" smtClean="0"/>
              <a:t>Raw data fetch</a:t>
            </a:r>
          </a:p>
          <a:p>
            <a:pPr lvl="1"/>
            <a:r>
              <a:rPr lang="en-US" dirty="0" smtClean="0"/>
              <a:t>Raw data processing</a:t>
            </a:r>
          </a:p>
          <a:p>
            <a:pPr lvl="1"/>
            <a:r>
              <a:rPr lang="en-US" dirty="0" smtClean="0"/>
              <a:t>Term-document matrix building</a:t>
            </a:r>
          </a:p>
          <a:p>
            <a:pPr lvl="1"/>
            <a:r>
              <a:rPr lang="en-US" dirty="0" smtClean="0"/>
              <a:t>Latent semantic indexing</a:t>
            </a:r>
          </a:p>
          <a:p>
            <a:pPr lvl="1"/>
            <a:r>
              <a:rPr lang="en-US" dirty="0" smtClean="0"/>
              <a:t>Similarity clustering</a:t>
            </a:r>
          </a:p>
          <a:p>
            <a:r>
              <a:rPr lang="en-US" dirty="0" smtClean="0"/>
              <a:t>Discussion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299F-CFD3-4950-9ECD-41F22E448C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26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0025"/>
            <a:ext cx="7886700" cy="535471"/>
          </a:xfrm>
        </p:spPr>
        <p:txBody>
          <a:bodyPr>
            <a:normAutofit fontScale="90000"/>
          </a:bodyPr>
          <a:lstStyle/>
          <a:p>
            <a:r>
              <a:rPr lang="en-US" dirty="0"/>
              <a:t>Text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35496"/>
            <a:ext cx="7886700" cy="4351338"/>
          </a:xfrm>
        </p:spPr>
        <p:txBody>
          <a:bodyPr/>
          <a:lstStyle/>
          <a:p>
            <a:r>
              <a:rPr lang="en-US" dirty="0" smtClean="0"/>
              <a:t> Analyzing Tweets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270967"/>
            <a:ext cx="7858125" cy="5181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299F-CFD3-4950-9ECD-41F22E448C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36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76" y="228600"/>
            <a:ext cx="7886700" cy="955193"/>
          </a:xfrm>
        </p:spPr>
        <p:txBody>
          <a:bodyPr/>
          <a:lstStyle/>
          <a:p>
            <a:r>
              <a:rPr lang="en-US" dirty="0" smtClean="0"/>
              <a:t>Analyzing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076" y="1477756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Since we type in a hash tag (#) to search tweets in twitter, there are a lot of related results are shown.</a:t>
            </a:r>
          </a:p>
          <a:p>
            <a:pPr lvl="1"/>
            <a:r>
              <a:rPr lang="en-US" dirty="0" smtClean="0"/>
              <a:t>The problem is, some of these results are sharing the same hash mark, however, they are talking about different subtopics.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twitter does not help us to categorize its result to different subtopics that makes messy results.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Our objective is to cluster the retrieved results to a few different topics depending on the predefined sensitivity threshold.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24117" y="1601598"/>
            <a:ext cx="1238564" cy="3458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924" y="5473726"/>
            <a:ext cx="2354953" cy="129866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299F-CFD3-4950-9ECD-41F22E448C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10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353" y="4882391"/>
            <a:ext cx="1905000" cy="1543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 </a:t>
            </a:r>
            <a:r>
              <a:rPr lang="en-US" dirty="0" smtClean="0"/>
              <a:t>steps 1: Get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 tweet data</a:t>
            </a:r>
          </a:p>
          <a:p>
            <a:pPr lvl="1"/>
            <a:r>
              <a:rPr lang="en-US" dirty="0" smtClean="0"/>
              <a:t>Twitter provides development toolkit including APIs that can get search result from twitter web services</a:t>
            </a:r>
          </a:p>
          <a:p>
            <a:pPr lvl="2"/>
            <a:r>
              <a:rPr lang="en-US" dirty="0" smtClean="0"/>
              <a:t>There are also some third part library that wrapped twitter’s core APIs to provide more flexible usage. </a:t>
            </a:r>
          </a:p>
          <a:p>
            <a:pPr lvl="3"/>
            <a:r>
              <a:rPr lang="en-US" dirty="0" err="1" smtClean="0"/>
              <a:t>Tweepy</a:t>
            </a:r>
            <a:r>
              <a:rPr lang="en-US" dirty="0" smtClean="0"/>
              <a:t>, a Python library.</a:t>
            </a:r>
          </a:p>
          <a:p>
            <a:pPr lvl="3"/>
            <a:r>
              <a:rPr lang="en-US" dirty="0" smtClean="0"/>
              <a:t>Java Twitter, a Java wrapper around the Twitter API</a:t>
            </a:r>
          </a:p>
          <a:p>
            <a:pPr lvl="3"/>
            <a:r>
              <a:rPr lang="en-US" b="1" dirty="0" smtClean="0">
                <a:solidFill>
                  <a:srgbClr val="FF0000"/>
                </a:solidFill>
              </a:rPr>
              <a:t>Twitter4j</a:t>
            </a:r>
            <a:r>
              <a:rPr lang="en-US" dirty="0" smtClean="0"/>
              <a:t>, yet another Java wrapper around the Twitter API</a:t>
            </a:r>
          </a:p>
          <a:p>
            <a:pPr lvl="1"/>
            <a:r>
              <a:rPr lang="en-US" dirty="0" smtClean="0"/>
              <a:t>Get data from third part </a:t>
            </a:r>
            <a:r>
              <a:rPr lang="en-US" dirty="0"/>
              <a:t>data integrated provider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Zapier</a:t>
            </a:r>
            <a:r>
              <a:rPr lang="en-US" dirty="0" smtClean="0"/>
              <a:t> (recommended by </a:t>
            </a:r>
            <a:r>
              <a:rPr lang="en-US" dirty="0" err="1" smtClean="0"/>
              <a:t>Edisemi</a:t>
            </a:r>
            <a:r>
              <a:rPr lang="en-US" dirty="0" smtClean="0"/>
              <a:t> Destiny </a:t>
            </a:r>
            <a:r>
              <a:rPr lang="en-US" dirty="0" err="1" smtClean="0"/>
              <a:t>Anyaiwe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keyhole.co</a:t>
            </a:r>
          </a:p>
          <a:p>
            <a:r>
              <a:rPr lang="en-US" dirty="0" smtClean="0"/>
              <a:t>For the raw data, we save them as CVS format, which would be easier for process in next steps.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299F-CFD3-4950-9ECD-41F22E448C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5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Text Mining steps </a:t>
            </a:r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2:</a:t>
            </a:r>
            <a:b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Raw 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32651"/>
            <a:ext cx="7886700" cy="358802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Tweet record will be processed as follows before analysis.</a:t>
            </a:r>
          </a:p>
          <a:p>
            <a:r>
              <a:rPr lang="en-US" dirty="0" smtClean="0"/>
              <a:t>Text tokenization</a:t>
            </a:r>
          </a:p>
          <a:p>
            <a:pPr lvl="1"/>
            <a:r>
              <a:rPr lang="en-US" dirty="0" smtClean="0"/>
              <a:t>apple; continues; exploring; location; based; security; settings; looks; at; new; adaptive; brightness; controls</a:t>
            </a:r>
          </a:p>
          <a:p>
            <a:r>
              <a:rPr lang="en-US" dirty="0" err="1" smtClean="0"/>
              <a:t>Stopwords</a:t>
            </a:r>
            <a:r>
              <a:rPr lang="en-US" dirty="0" smtClean="0"/>
              <a:t> removal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pple; continues; exploring; location; based; security; settings; </a:t>
            </a:r>
            <a:r>
              <a:rPr lang="en-US" dirty="0" smtClean="0">
                <a:solidFill>
                  <a:srgbClr val="FF0000"/>
                </a:solidFill>
              </a:rPr>
              <a:t>(looks)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0000"/>
                </a:solidFill>
              </a:rPr>
              <a:t>(at); (new)</a:t>
            </a:r>
            <a:r>
              <a:rPr lang="en-US" dirty="0" smtClean="0"/>
              <a:t>; adaptive; brightness; </a:t>
            </a:r>
            <a:r>
              <a:rPr lang="en-US" dirty="0"/>
              <a:t>controls</a:t>
            </a:r>
          </a:p>
          <a:p>
            <a:r>
              <a:rPr lang="en-US" dirty="0" smtClean="0"/>
              <a:t>Word stemming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appl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dirty="0" err="1" smtClean="0">
                <a:solidFill>
                  <a:srgbClr val="FF0000"/>
                </a:solidFill>
              </a:rPr>
              <a:t>continu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dirty="0" err="1" smtClean="0">
                <a:solidFill>
                  <a:srgbClr val="FF0000"/>
                </a:solidFill>
              </a:rPr>
              <a:t>explor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dirty="0" err="1" smtClean="0">
                <a:solidFill>
                  <a:srgbClr val="FF0000"/>
                </a:solidFill>
              </a:rPr>
              <a:t>locat</a:t>
            </a:r>
            <a:r>
              <a:rPr lang="en-US" dirty="0" smtClean="0">
                <a:solidFill>
                  <a:srgbClr val="FF0000"/>
                </a:solidFill>
              </a:rPr>
              <a:t>; base; </a:t>
            </a:r>
            <a:r>
              <a:rPr lang="en-US" dirty="0" err="1" smtClean="0">
                <a:solidFill>
                  <a:srgbClr val="FF0000"/>
                </a:solidFill>
              </a:rPr>
              <a:t>secur</a:t>
            </a:r>
            <a:r>
              <a:rPr lang="en-US" dirty="0" smtClean="0">
                <a:solidFill>
                  <a:srgbClr val="FF0000"/>
                </a:solidFill>
              </a:rPr>
              <a:t>; set; adapt; bright; control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 Synonyms (optional)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56" y="1690689"/>
            <a:ext cx="8261488" cy="9271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299F-CFD3-4950-9ECD-41F22E448C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64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17176" cy="1325563"/>
          </a:xfrm>
        </p:spPr>
        <p:txBody>
          <a:bodyPr/>
          <a:lstStyle/>
          <a:p>
            <a:r>
              <a:rPr lang="en-US" dirty="0" smtClean="0"/>
              <a:t>Text Mining step 3: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Term-document matrix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36845"/>
          </a:xfrm>
        </p:spPr>
        <p:txBody>
          <a:bodyPr/>
          <a:lstStyle/>
          <a:p>
            <a:r>
              <a:rPr lang="en-US" dirty="0" smtClean="0"/>
              <a:t>Based on the raw data, we build a term document matrix to show weight of word in each document.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398347"/>
              </p:ext>
            </p:extLst>
          </p:nvPr>
        </p:nvGraphicFramePr>
        <p:xfrm>
          <a:off x="1355035" y="2629454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continue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w33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8650" y="4124737"/>
            <a:ext cx="75736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rank words in a document by </a:t>
            </a:r>
            <a:r>
              <a:rPr lang="en-US" dirty="0" err="1" smtClean="0"/>
              <a:t>tf-idf</a:t>
            </a:r>
            <a:r>
              <a:rPr lang="en-US" dirty="0" smtClean="0"/>
              <a:t> weight.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tf-idf</a:t>
            </a:r>
            <a:r>
              <a:rPr lang="en-US" dirty="0" smtClean="0"/>
              <a:t> weight is defined as following: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TF( </a:t>
            </a:r>
            <a:r>
              <a:rPr lang="en-US" b="1" dirty="0" smtClean="0">
                <a:solidFill>
                  <a:srgbClr val="0070C0"/>
                </a:solidFill>
              </a:rPr>
              <a:t>token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b="1" dirty="0" smtClean="0">
                <a:solidFill>
                  <a:srgbClr val="0070C0"/>
                </a:solidFill>
              </a:rPr>
              <a:t>document</a:t>
            </a:r>
            <a:r>
              <a:rPr lang="en-US" dirty="0" smtClean="0">
                <a:solidFill>
                  <a:srgbClr val="0070C0"/>
                </a:solidFill>
              </a:rPr>
              <a:t> ) =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	(Number of times the </a:t>
            </a:r>
            <a:r>
              <a:rPr lang="en-US" b="1" dirty="0" smtClean="0">
                <a:solidFill>
                  <a:srgbClr val="0070C0"/>
                </a:solidFill>
              </a:rPr>
              <a:t>token </a:t>
            </a:r>
            <a:r>
              <a:rPr lang="en-US" dirty="0" smtClean="0">
                <a:solidFill>
                  <a:srgbClr val="0070C0"/>
                </a:solidFill>
              </a:rPr>
              <a:t>in the </a:t>
            </a:r>
            <a:r>
              <a:rPr lang="en-US" b="1" dirty="0" smtClean="0">
                <a:solidFill>
                  <a:srgbClr val="0070C0"/>
                </a:solidFill>
              </a:rPr>
              <a:t>document)  </a:t>
            </a:r>
            <a:r>
              <a:rPr lang="en-US" dirty="0" smtClean="0">
                <a:solidFill>
                  <a:srgbClr val="0070C0"/>
                </a:solidFill>
              </a:rPr>
              <a:t>/ 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		Total number of words in the </a:t>
            </a:r>
            <a:r>
              <a:rPr lang="en-US" b="1" dirty="0" smtClean="0">
                <a:solidFill>
                  <a:srgbClr val="0070C0"/>
                </a:solidFill>
              </a:rPr>
              <a:t>document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IDF(</a:t>
            </a:r>
            <a:r>
              <a:rPr lang="en-US" b="1" dirty="0" smtClean="0">
                <a:solidFill>
                  <a:srgbClr val="0070C0"/>
                </a:solidFill>
              </a:rPr>
              <a:t>token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r>
              <a:rPr lang="en-US" b="1" dirty="0" smtClean="0">
                <a:solidFill>
                  <a:srgbClr val="0070C0"/>
                </a:solidFill>
              </a:rPr>
              <a:t> = </a:t>
            </a:r>
            <a:r>
              <a:rPr lang="en-US" dirty="0" err="1" smtClean="0">
                <a:solidFill>
                  <a:srgbClr val="0070C0"/>
                </a:solidFill>
              </a:rPr>
              <a:t>lg</a:t>
            </a:r>
            <a:r>
              <a:rPr lang="en-US" dirty="0" smtClean="0">
                <a:solidFill>
                  <a:srgbClr val="0070C0"/>
                </a:solidFill>
              </a:rPr>
              <a:t>(	Total number of documents /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	Number of documents with the </a:t>
            </a:r>
            <a:r>
              <a:rPr lang="en-US" b="1" dirty="0" smtClean="0">
                <a:solidFill>
                  <a:srgbClr val="0070C0"/>
                </a:solidFill>
              </a:rPr>
              <a:t>token</a:t>
            </a:r>
            <a:r>
              <a:rPr lang="en-US" dirty="0" smtClean="0">
                <a:solidFill>
                  <a:srgbClr val="0070C0"/>
                </a:solidFill>
              </a:rPr>
              <a:t> in it)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tf-idf</a:t>
            </a:r>
            <a:r>
              <a:rPr lang="en-US" dirty="0" smtClean="0">
                <a:solidFill>
                  <a:srgbClr val="0070C0"/>
                </a:solidFill>
              </a:rPr>
              <a:t>(token, document) = TF(token, document)*IDF(token)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299F-CFD3-4950-9ECD-41F22E448C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81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 step </a:t>
            </a:r>
            <a:r>
              <a:rPr lang="en-US" dirty="0" smtClean="0"/>
              <a:t>4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Latent </a:t>
            </a:r>
            <a:r>
              <a:rPr lang="en-US" dirty="0"/>
              <a:t>semantic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SVD for term-document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299F-CFD3-4950-9ECD-41F22E448CA1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916" y="2371311"/>
            <a:ext cx="3868364" cy="15996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31243" y="2371311"/>
            <a:ext cx="1760952" cy="176095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3031" r="22858" b="2424"/>
          <a:stretch/>
        </p:blipFill>
        <p:spPr>
          <a:xfrm>
            <a:off x="2577328" y="4516696"/>
            <a:ext cx="1814950" cy="16602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56461" y="3827232"/>
            <a:ext cx="422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Discard smaller eigenvalues in L to get a reduced rank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5920" y="5023663"/>
            <a:ext cx="165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Transformed term-document vector (matrix)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00667" y="5205690"/>
            <a:ext cx="55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90014" y="4978235"/>
            <a:ext cx="198218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Original term-document vector (matrix)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78749" y="5205690"/>
            <a:ext cx="55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" name="Curved Left Arrow 14"/>
          <p:cNvSpPr/>
          <p:nvPr/>
        </p:nvSpPr>
        <p:spPr>
          <a:xfrm>
            <a:off x="4392277" y="3606800"/>
            <a:ext cx="564183" cy="12582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922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</a:t>
            </a:r>
            <a:r>
              <a:rPr lang="en-US" dirty="0"/>
              <a:t>Mining step 5: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Similarity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clustering is applied for clustering.</a:t>
            </a:r>
          </a:p>
          <a:p>
            <a:pPr lvl="1"/>
            <a:r>
              <a:rPr lang="en-US" dirty="0" smtClean="0"/>
              <a:t>We will consider both complete linkage clustering and single-linkage clustering.</a:t>
            </a:r>
          </a:p>
          <a:p>
            <a:pPr lvl="1"/>
            <a:r>
              <a:rPr lang="en-US" dirty="0" smtClean="0"/>
              <a:t>Evaluate the result from the two different linkage criteria.</a:t>
            </a:r>
          </a:p>
          <a:p>
            <a:r>
              <a:rPr lang="en-US" dirty="0" smtClean="0"/>
              <a:t>The hierarchical clustering is running on the low-rank approximation matrix, we consider cosine metrics to cluster the data set.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299F-CFD3-4950-9ECD-41F22E448CA1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027" y="4818853"/>
            <a:ext cx="2787305" cy="15374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11828" y="5218270"/>
            <a:ext cx="17203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Cosine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5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</TotalTime>
  <Words>746</Words>
  <Application>Microsoft Macintosh PowerPoint</Application>
  <PresentationFormat>On-screen Show (4:3)</PresentationFormat>
  <Paragraphs>124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Text Mining Project</vt:lpstr>
      <vt:lpstr>Overview</vt:lpstr>
      <vt:lpstr>Text mining</vt:lpstr>
      <vt:lpstr>Analyzing Tweets</vt:lpstr>
      <vt:lpstr>Text Mining steps 1: Get data</vt:lpstr>
      <vt:lpstr>Text Mining steps 2:  Raw data processing</vt:lpstr>
      <vt:lpstr>Text Mining step 3:   Term-document matrix building</vt:lpstr>
      <vt:lpstr>Text Mining step 4:   Latent semantic indexing</vt:lpstr>
      <vt:lpstr>Text Mining step 5:   Similarity clustering</vt:lpstr>
      <vt:lpstr>Some preliminary results</vt:lpstr>
      <vt:lpstr>Some observations (1)</vt:lpstr>
      <vt:lpstr>Some observations (2)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</dc:creator>
  <cp:lastModifiedBy>Dong</cp:lastModifiedBy>
  <cp:revision>113</cp:revision>
  <dcterms:created xsi:type="dcterms:W3CDTF">2014-11-11T22:09:11Z</dcterms:created>
  <dcterms:modified xsi:type="dcterms:W3CDTF">2014-11-14T00:50:43Z</dcterms:modified>
</cp:coreProperties>
</file>