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51554-A812-419F-B10C-32D1108A9A4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1819D99-D551-4DD2-B928-4B8EEB961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25A11E8-37C6-453D-806C-CE4E2A41E4F7}"/>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5" name="Marcador de pie de página 4">
            <a:extLst>
              <a:ext uri="{FF2B5EF4-FFF2-40B4-BE49-F238E27FC236}">
                <a16:creationId xmlns:a16="http://schemas.microsoft.com/office/drawing/2014/main" id="{EED06EC1-54A2-49C3-A461-2AB81AAEB6A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4D30C7E-9773-4A7D-8A46-4EA14A8AEE8C}"/>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299880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F4DF7-65DE-4AE2-8B2E-C824A819971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7F6EAC8-C819-4078-B170-EA8127B70FD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E654E5E-FE27-4824-BCC3-42B9E5B2E9FE}"/>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5" name="Marcador de pie de página 4">
            <a:extLst>
              <a:ext uri="{FF2B5EF4-FFF2-40B4-BE49-F238E27FC236}">
                <a16:creationId xmlns:a16="http://schemas.microsoft.com/office/drawing/2014/main" id="{712A6AA8-351D-41B6-82D3-51A2EEB1F5A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B43612A-2BD5-4F00-91D0-BDA4CCFBD037}"/>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192904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E8764B-EEEF-45EE-BCEE-A6BBD8D67FD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003BE32-6D0B-4F8E-B7FE-65E68B2861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37EB8B0-1065-46FB-BF11-9CDD14F780CD}"/>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5" name="Marcador de pie de página 4">
            <a:extLst>
              <a:ext uri="{FF2B5EF4-FFF2-40B4-BE49-F238E27FC236}">
                <a16:creationId xmlns:a16="http://schemas.microsoft.com/office/drawing/2014/main" id="{D0B8B7CD-AD4E-4665-B733-9B9F495D93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F198D73-9089-456C-8A9A-8B2BC5AC2CC5}"/>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31813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466D0-64DD-4976-83F3-BEF0C872707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D4B792B-7429-48A9-BAA9-D00A2ABDC17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7F7583E-9622-4130-9526-315B5C197A5E}"/>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5" name="Marcador de pie de página 4">
            <a:extLst>
              <a:ext uri="{FF2B5EF4-FFF2-40B4-BE49-F238E27FC236}">
                <a16:creationId xmlns:a16="http://schemas.microsoft.com/office/drawing/2014/main" id="{67940903-5006-490F-8EB4-304AEDF4B3B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2122EB9-BED8-42FE-97F8-526337C4BB86}"/>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91020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E1631-154C-4C14-9B69-FBB5EB50E79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8F1408-152B-4745-95A1-6755A6EFD9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70120B-A896-4BCF-A569-1708187A1BC6}"/>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5" name="Marcador de pie de página 4">
            <a:extLst>
              <a:ext uri="{FF2B5EF4-FFF2-40B4-BE49-F238E27FC236}">
                <a16:creationId xmlns:a16="http://schemas.microsoft.com/office/drawing/2014/main" id="{DCC5C177-3A04-49EB-BDAA-8D472027B4E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2DAE6D-049D-4695-95B8-58CE548F0182}"/>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79072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C271E-00F5-4B75-9CD5-293B2E52BD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033F0FD-8164-4815-92A6-52B31545148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25DC601-9767-4DC0-AA3B-EFBA806531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98B0F48-E536-46AE-B30C-CCFB81ED8060}"/>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6" name="Marcador de pie de página 5">
            <a:extLst>
              <a:ext uri="{FF2B5EF4-FFF2-40B4-BE49-F238E27FC236}">
                <a16:creationId xmlns:a16="http://schemas.microsoft.com/office/drawing/2014/main" id="{8AC95F69-9C0F-4ECF-84C0-DD03228272B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4268CB6-CCBB-4529-9372-D4578477E2C7}"/>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413948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38E2E-805C-4FB1-847B-90E4EA7E83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A7C4765-1AD8-460B-9E13-9717E3CFC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48DBDA8-E048-4ED5-BCE9-54AFD9C5F6D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12778CF-4AD8-4252-95EE-3EBBA22F4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D0A7F3E-922C-40B9-8CDD-C7578615F64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03D535B-6093-4BA7-85CE-E965E75F0EBB}"/>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8" name="Marcador de pie de página 7">
            <a:extLst>
              <a:ext uri="{FF2B5EF4-FFF2-40B4-BE49-F238E27FC236}">
                <a16:creationId xmlns:a16="http://schemas.microsoft.com/office/drawing/2014/main" id="{D6B14614-F9B6-4C48-8C86-247BA9C2CBF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4C6FEDB-125E-4C67-9A4B-2F380FB6C50B}"/>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186946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9C33C-EB27-479A-94C4-B5EE8912B4A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9A416EA-E763-42AF-8FFC-B97E240949F4}"/>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4" name="Marcador de pie de página 3">
            <a:extLst>
              <a:ext uri="{FF2B5EF4-FFF2-40B4-BE49-F238E27FC236}">
                <a16:creationId xmlns:a16="http://schemas.microsoft.com/office/drawing/2014/main" id="{12A4F919-22B4-4736-A02F-01238F1C714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3AB7B17-92CD-4BF2-93C7-4523F60BA15D}"/>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1903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582F0C6-3EC7-441D-AA0A-7B48D180EF24}"/>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3" name="Marcador de pie de página 2">
            <a:extLst>
              <a:ext uri="{FF2B5EF4-FFF2-40B4-BE49-F238E27FC236}">
                <a16:creationId xmlns:a16="http://schemas.microsoft.com/office/drawing/2014/main" id="{B24AD97C-BCE9-45D0-B08A-D46E2FEA1B4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49B1C70-E6F8-46F5-AC4B-A5714210D6EA}"/>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181892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0BF83-4282-4652-8EA2-E9BDA5A8BA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15605DF-C3AA-473B-8789-531F499FA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33BCCA4-FC2C-4A60-9A84-638E8EC6C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F57BFA-BA8D-47A4-85EA-4D53A14CC785}"/>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6" name="Marcador de pie de página 5">
            <a:extLst>
              <a:ext uri="{FF2B5EF4-FFF2-40B4-BE49-F238E27FC236}">
                <a16:creationId xmlns:a16="http://schemas.microsoft.com/office/drawing/2014/main" id="{85C2E67E-73F9-4D5E-9A94-E8778E4350F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88D6C42-E644-4997-A8E2-8A1EEB738876}"/>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107221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5D6-7295-488C-921C-71FCAC9EE1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C3C15EF-AA97-4D26-82F2-9BE077EE0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DF6615D-2009-4114-978D-6A1C53A2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718A09-35BE-400D-BB5F-534AAC912892}"/>
              </a:ext>
            </a:extLst>
          </p:cNvPr>
          <p:cNvSpPr>
            <a:spLocks noGrp="1"/>
          </p:cNvSpPr>
          <p:nvPr>
            <p:ph type="dt" sz="half" idx="10"/>
          </p:nvPr>
        </p:nvSpPr>
        <p:spPr/>
        <p:txBody>
          <a:bodyPr/>
          <a:lstStyle/>
          <a:p>
            <a:fld id="{8C95D571-581C-48D4-9E7B-3D232B4C6941}" type="datetimeFigureOut">
              <a:rPr lang="es-MX" smtClean="0"/>
              <a:t>29/05/2019</a:t>
            </a:fld>
            <a:endParaRPr lang="es-MX"/>
          </a:p>
        </p:txBody>
      </p:sp>
      <p:sp>
        <p:nvSpPr>
          <p:cNvPr id="6" name="Marcador de pie de página 5">
            <a:extLst>
              <a:ext uri="{FF2B5EF4-FFF2-40B4-BE49-F238E27FC236}">
                <a16:creationId xmlns:a16="http://schemas.microsoft.com/office/drawing/2014/main" id="{89E9FF9A-D0B9-4A99-93F6-36109DDAC24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AABCD43-79CD-48F9-88C9-59E1BB4BC2C5}"/>
              </a:ext>
            </a:extLst>
          </p:cNvPr>
          <p:cNvSpPr>
            <a:spLocks noGrp="1"/>
          </p:cNvSpPr>
          <p:nvPr>
            <p:ph type="sldNum" sz="quarter" idx="12"/>
          </p:nvPr>
        </p:nvSpPr>
        <p:spPr/>
        <p:txBody>
          <a:bodyPr/>
          <a:lstStyle/>
          <a:p>
            <a:fld id="{3FCC98CF-D600-420A-B2D1-50DBDAE5FFC6}" type="slidenum">
              <a:rPr lang="es-MX" smtClean="0"/>
              <a:t>‹Nº›</a:t>
            </a:fld>
            <a:endParaRPr lang="es-MX"/>
          </a:p>
        </p:txBody>
      </p:sp>
    </p:spTree>
    <p:extLst>
      <p:ext uri="{BB962C8B-B14F-4D97-AF65-F5344CB8AC3E}">
        <p14:creationId xmlns:p14="http://schemas.microsoft.com/office/powerpoint/2010/main" val="304082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1CDB6CD-428F-402C-BB07-E170D8F4D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C994ECC-6E9A-4DA8-BDBE-C4A8C4F17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CF9463C-617C-4182-AF09-D6C68248A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5D571-581C-48D4-9E7B-3D232B4C6941}" type="datetimeFigureOut">
              <a:rPr lang="es-MX" smtClean="0"/>
              <a:t>29/05/2019</a:t>
            </a:fld>
            <a:endParaRPr lang="es-MX"/>
          </a:p>
        </p:txBody>
      </p:sp>
      <p:sp>
        <p:nvSpPr>
          <p:cNvPr id="5" name="Marcador de pie de página 4">
            <a:extLst>
              <a:ext uri="{FF2B5EF4-FFF2-40B4-BE49-F238E27FC236}">
                <a16:creationId xmlns:a16="http://schemas.microsoft.com/office/drawing/2014/main" id="{5927A62C-AD9B-4366-94BB-CB09758CA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945B32C-6E87-4873-8CED-33EFB1FEA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C98CF-D600-420A-B2D1-50DBDAE5FFC6}" type="slidenum">
              <a:rPr lang="es-MX" smtClean="0"/>
              <a:t>‹Nº›</a:t>
            </a:fld>
            <a:endParaRPr lang="es-MX"/>
          </a:p>
        </p:txBody>
      </p:sp>
    </p:spTree>
    <p:extLst>
      <p:ext uri="{BB962C8B-B14F-4D97-AF65-F5344CB8AC3E}">
        <p14:creationId xmlns:p14="http://schemas.microsoft.com/office/powerpoint/2010/main" val="199969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393CD-FEC1-4560-BE57-61D6F9263974}"/>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277889B2-6CB1-4B8D-A12F-4EE62DF6280A}"/>
              </a:ext>
            </a:extLst>
          </p:cNvPr>
          <p:cNvSpPr>
            <a:spLocks noGrp="1"/>
          </p:cNvSpPr>
          <p:nvPr>
            <p:ph type="subTitle" idx="1"/>
          </p:nvPr>
        </p:nvSpPr>
        <p:spPr/>
        <p:txBody>
          <a:bodyPr/>
          <a:lstStyle/>
          <a:p>
            <a:endParaRPr lang="es-MX"/>
          </a:p>
        </p:txBody>
      </p:sp>
      <p:pic>
        <p:nvPicPr>
          <p:cNvPr id="4" name="Imagen 3">
            <a:extLst>
              <a:ext uri="{FF2B5EF4-FFF2-40B4-BE49-F238E27FC236}">
                <a16:creationId xmlns:a16="http://schemas.microsoft.com/office/drawing/2014/main" id="{F0B08C6F-9EFE-4AE0-8835-2EEE9CA6532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939" y="910247"/>
            <a:ext cx="8228122" cy="4825390"/>
          </a:xfrm>
          <a:prstGeom prst="rect">
            <a:avLst/>
          </a:prstGeom>
          <a:noFill/>
          <a:ln>
            <a:noFill/>
          </a:ln>
        </p:spPr>
      </p:pic>
    </p:spTree>
    <p:extLst>
      <p:ext uri="{BB962C8B-B14F-4D97-AF65-F5344CB8AC3E}">
        <p14:creationId xmlns:p14="http://schemas.microsoft.com/office/powerpoint/2010/main" val="275461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4099D9-4640-450E-A55A-A3CDBD1B7AC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99BE593-D69C-46A1-B14E-C5558535C184}"/>
              </a:ext>
            </a:extLst>
          </p:cNvPr>
          <p:cNvSpPr>
            <a:spLocks noGrp="1"/>
          </p:cNvSpPr>
          <p:nvPr>
            <p:ph idx="1"/>
          </p:nvPr>
        </p:nvSpPr>
        <p:spPr/>
        <p:txBody>
          <a:bodyPr/>
          <a:lstStyle/>
          <a:p>
            <a:r>
              <a:rPr lang="es-MX" dirty="0"/>
              <a:t>Para que tu campaña tenga éxito es importante que tengas un anuncio llamativo con alguna frase (“</a:t>
            </a:r>
            <a:r>
              <a:rPr lang="es-MX" dirty="0" err="1"/>
              <a:t>if</a:t>
            </a:r>
            <a:r>
              <a:rPr lang="es-MX" dirty="0"/>
              <a:t> </a:t>
            </a:r>
            <a:r>
              <a:rPr lang="es-MX" dirty="0" err="1"/>
              <a:t>you</a:t>
            </a:r>
            <a:r>
              <a:rPr lang="es-MX" dirty="0"/>
              <a:t> can imagine </a:t>
            </a:r>
            <a:r>
              <a:rPr lang="es-MX" dirty="0" err="1"/>
              <a:t>it</a:t>
            </a:r>
            <a:r>
              <a:rPr lang="es-MX" dirty="0"/>
              <a:t>, </a:t>
            </a:r>
            <a:r>
              <a:rPr lang="es-MX" dirty="0" err="1"/>
              <a:t>you</a:t>
            </a:r>
            <a:r>
              <a:rPr lang="es-MX" dirty="0"/>
              <a:t> can 3D </a:t>
            </a:r>
            <a:r>
              <a:rPr lang="es-MX" dirty="0" err="1"/>
              <a:t>print</a:t>
            </a:r>
            <a:r>
              <a:rPr lang="es-MX" dirty="0"/>
              <a:t> </a:t>
            </a:r>
            <a:r>
              <a:rPr lang="es-MX" dirty="0" err="1"/>
              <a:t>it</a:t>
            </a:r>
            <a:r>
              <a:rPr lang="es-MX" dirty="0"/>
              <a:t>”).</a:t>
            </a:r>
          </a:p>
          <a:p>
            <a:r>
              <a:rPr lang="es-MX" dirty="0"/>
              <a:t>Debido al tipo de usuario al que esta dirigido la mejor forma de hacerle publicidad es por medio de redes sociales, anuncios en Google y </a:t>
            </a:r>
            <a:r>
              <a:rPr lang="es-MX" dirty="0" err="1"/>
              <a:t>youtube</a:t>
            </a:r>
            <a:r>
              <a:rPr lang="es-MX" dirty="0"/>
              <a:t> en temas relacionados con la impresión 3D</a:t>
            </a:r>
          </a:p>
          <a:p>
            <a:pPr marL="0" indent="0">
              <a:buNone/>
            </a:pPr>
            <a:endParaRPr lang="es-MX" dirty="0"/>
          </a:p>
        </p:txBody>
      </p:sp>
    </p:spTree>
    <p:extLst>
      <p:ext uri="{BB962C8B-B14F-4D97-AF65-F5344CB8AC3E}">
        <p14:creationId xmlns:p14="http://schemas.microsoft.com/office/powerpoint/2010/main" val="364119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43F2A-8D3B-4631-B05B-12ED97AF02D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B5BEAEE-3F17-4C72-AABB-3D8613D17E16}"/>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DF89EBB3-8239-48FA-AD15-474D07AF66C1}"/>
              </a:ext>
            </a:extLst>
          </p:cNvPr>
          <p:cNvPicPr>
            <a:picLocks noChangeAspect="1"/>
          </p:cNvPicPr>
          <p:nvPr/>
        </p:nvPicPr>
        <p:blipFill>
          <a:blip r:embed="rId2"/>
          <a:stretch>
            <a:fillRect/>
          </a:stretch>
        </p:blipFill>
        <p:spPr>
          <a:xfrm>
            <a:off x="0" y="24542"/>
            <a:ext cx="12192000" cy="6808916"/>
          </a:xfrm>
          <a:prstGeom prst="rect">
            <a:avLst/>
          </a:prstGeom>
        </p:spPr>
      </p:pic>
    </p:spTree>
    <p:extLst>
      <p:ext uri="{BB962C8B-B14F-4D97-AF65-F5344CB8AC3E}">
        <p14:creationId xmlns:p14="http://schemas.microsoft.com/office/powerpoint/2010/main" val="120902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7DD3B-ABA4-436C-9172-CECF88169C90}"/>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A04643B9-ABC5-4EA1-B2DF-7A2FE7406C20}"/>
              </a:ext>
            </a:extLst>
          </p:cNvPr>
          <p:cNvSpPr>
            <a:spLocks noGrp="1"/>
          </p:cNvSpPr>
          <p:nvPr>
            <p:ph idx="1"/>
          </p:nvPr>
        </p:nvSpPr>
        <p:spPr/>
        <p:txBody>
          <a:bodyPr/>
          <a:lstStyle/>
          <a:p>
            <a:endParaRPr lang="es-MX"/>
          </a:p>
        </p:txBody>
      </p:sp>
      <p:pic>
        <p:nvPicPr>
          <p:cNvPr id="1026" name="Picture 2" descr="App 3D Printer.png">
            <a:extLst>
              <a:ext uri="{FF2B5EF4-FFF2-40B4-BE49-F238E27FC236}">
                <a16:creationId xmlns:a16="http://schemas.microsoft.com/office/drawing/2014/main" id="{24D5EE9C-13D1-4599-971F-D3717E670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08" y="941033"/>
            <a:ext cx="10286584" cy="457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02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1D88A-B518-4AE4-BDCA-4E07235F28F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538AB79-D43A-4F67-8BE1-CE0A7D1FAE83}"/>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4ECA89D3-B7E1-4B57-B1FF-B0C8556783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19522" y="1539768"/>
            <a:ext cx="8152956" cy="4076478"/>
          </a:xfrm>
          <a:prstGeom prst="rect">
            <a:avLst/>
          </a:prstGeom>
          <a:noFill/>
          <a:ln>
            <a:noFill/>
          </a:ln>
        </p:spPr>
      </p:pic>
    </p:spTree>
    <p:extLst>
      <p:ext uri="{BB962C8B-B14F-4D97-AF65-F5344CB8AC3E}">
        <p14:creationId xmlns:p14="http://schemas.microsoft.com/office/powerpoint/2010/main" val="349347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5E37A-3E48-4E43-A1E5-5577BC6F25DC}"/>
              </a:ext>
            </a:extLst>
          </p:cNvPr>
          <p:cNvSpPr>
            <a:spLocks noGrp="1"/>
          </p:cNvSpPr>
          <p:nvPr>
            <p:ph type="title"/>
          </p:nvPr>
        </p:nvSpPr>
        <p:spPr/>
        <p:txBody>
          <a:bodyPr/>
          <a:lstStyle/>
          <a:p>
            <a:pPr algn="ctr"/>
            <a:r>
              <a:rPr lang="es-MX" dirty="0"/>
              <a:t>2 modelos de negocio</a:t>
            </a:r>
          </a:p>
        </p:txBody>
      </p:sp>
      <p:sp>
        <p:nvSpPr>
          <p:cNvPr id="3" name="Marcador de contenido 2">
            <a:extLst>
              <a:ext uri="{FF2B5EF4-FFF2-40B4-BE49-F238E27FC236}">
                <a16:creationId xmlns:a16="http://schemas.microsoft.com/office/drawing/2014/main" id="{783EF2F3-DE93-4FBA-8F18-AAB0A9B3305B}"/>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E93196A3-E9C8-4D58-B5F9-0732CE64E1D8}"/>
              </a:ext>
            </a:extLst>
          </p:cNvPr>
          <p:cNvPicPr>
            <a:picLocks noChangeAspect="1"/>
          </p:cNvPicPr>
          <p:nvPr/>
        </p:nvPicPr>
        <p:blipFill>
          <a:blip r:embed="rId2"/>
          <a:stretch>
            <a:fillRect/>
          </a:stretch>
        </p:blipFill>
        <p:spPr>
          <a:xfrm>
            <a:off x="838200" y="2379216"/>
            <a:ext cx="4520803" cy="2312208"/>
          </a:xfrm>
          <a:prstGeom prst="rect">
            <a:avLst/>
          </a:prstGeom>
        </p:spPr>
      </p:pic>
      <p:pic>
        <p:nvPicPr>
          <p:cNvPr id="2050" name="Picture 2" descr="Resultado de imagen para in app purchase">
            <a:extLst>
              <a:ext uri="{FF2B5EF4-FFF2-40B4-BE49-F238E27FC236}">
                <a16:creationId xmlns:a16="http://schemas.microsoft.com/office/drawing/2014/main" id="{F9EFDE9A-53F3-4FBD-A671-83957957B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911" y="2312522"/>
            <a:ext cx="5220889" cy="244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31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B7EF6-947E-45E6-ABE0-F91D684CD54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19FF08C-3D08-4E6C-8502-783406900CA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B9B43F0F-1653-4D3F-B1B4-256B6D727F88}"/>
              </a:ext>
            </a:extLst>
          </p:cNvPr>
          <p:cNvPicPr/>
          <p:nvPr/>
        </p:nvPicPr>
        <p:blipFill rotWithShape="1">
          <a:blip r:embed="rId2">
            <a:extLst>
              <a:ext uri="{28A0092B-C50C-407E-A947-70E740481C1C}">
                <a14:useLocalDpi xmlns:a14="http://schemas.microsoft.com/office/drawing/2010/main" val="0"/>
              </a:ext>
            </a:extLst>
          </a:blip>
          <a:srcRect b="11436"/>
          <a:stretch/>
        </p:blipFill>
        <p:spPr bwMode="auto">
          <a:xfrm>
            <a:off x="1533819" y="1328710"/>
            <a:ext cx="9284165" cy="42005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846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5A95B3D-0F30-4ED7-82BC-47548F8F59F4}"/>
              </a:ext>
            </a:extLst>
          </p:cNvPr>
          <p:cNvSpPr>
            <a:spLocks noGrp="1"/>
          </p:cNvSpPr>
          <p:nvPr>
            <p:ph idx="1"/>
          </p:nvPr>
        </p:nvSpPr>
        <p:spPr>
          <a:xfrm>
            <a:off x="838200" y="994299"/>
            <a:ext cx="10515600" cy="5182663"/>
          </a:xfrm>
        </p:spPr>
        <p:txBody>
          <a:bodyPr>
            <a:normAutofit/>
          </a:bodyPr>
          <a:lstStyle/>
          <a:p>
            <a:r>
              <a:rPr lang="es-MX" dirty="0"/>
              <a:t>Desarrollo en plataforma iOS $8000 USD.</a:t>
            </a:r>
          </a:p>
          <a:p>
            <a:r>
              <a:rPr lang="es-MX" dirty="0"/>
              <a:t>Las personas podrán </a:t>
            </a:r>
            <a:r>
              <a:rPr lang="es-MX" dirty="0" err="1"/>
              <a:t>loguear</a:t>
            </a:r>
            <a:r>
              <a:rPr lang="es-MX" dirty="0"/>
              <a:t> sus dispositivos en la app por medio del identificador del dispositivo. $2000 USD.</a:t>
            </a:r>
          </a:p>
          <a:p>
            <a:r>
              <a:rPr lang="es-MX" dirty="0"/>
              <a:t>Además los usuarios con la versión premium serán capaces de crear perfiles personalizados para sus distintas impresoras. $3,000 USD</a:t>
            </a:r>
          </a:p>
          <a:p>
            <a:r>
              <a:rPr lang="es-MX" dirty="0" err="1"/>
              <a:t>Laplicación</a:t>
            </a:r>
            <a:r>
              <a:rPr lang="es-MX" dirty="0"/>
              <a:t> debe resultar intuitiva con un diseño atractivo. $16,000 USD.</a:t>
            </a:r>
          </a:p>
          <a:p>
            <a:r>
              <a:rPr lang="es-MX" dirty="0"/>
              <a:t>Ocupara un identificador visual, un aproximado de $5,300 USD.</a:t>
            </a:r>
          </a:p>
          <a:p>
            <a:r>
              <a:rPr lang="es-MX" dirty="0"/>
              <a:t>Dando un total de $34,700 USD la versión final de la aplicación.</a:t>
            </a:r>
          </a:p>
          <a:p>
            <a:endParaRPr lang="es-MX" dirty="0"/>
          </a:p>
        </p:txBody>
      </p:sp>
    </p:spTree>
    <p:extLst>
      <p:ext uri="{BB962C8B-B14F-4D97-AF65-F5344CB8AC3E}">
        <p14:creationId xmlns:p14="http://schemas.microsoft.com/office/powerpoint/2010/main" val="375954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9D922-87ED-4CB7-A1F1-B9AC6838FBE3}"/>
              </a:ext>
            </a:extLst>
          </p:cNvPr>
          <p:cNvSpPr>
            <a:spLocks noGrp="1"/>
          </p:cNvSpPr>
          <p:nvPr>
            <p:ph type="title"/>
          </p:nvPr>
        </p:nvSpPr>
        <p:spPr/>
        <p:txBody>
          <a:bodyPr/>
          <a:lstStyle/>
          <a:p>
            <a:pPr algn="ctr"/>
            <a:r>
              <a:rPr lang="es-MX" b="1" dirty="0"/>
              <a:t>Análisis de mercado</a:t>
            </a:r>
            <a:endParaRPr lang="es-MX" dirty="0"/>
          </a:p>
        </p:txBody>
      </p:sp>
      <p:sp>
        <p:nvSpPr>
          <p:cNvPr id="3" name="Marcador de contenido 2">
            <a:extLst>
              <a:ext uri="{FF2B5EF4-FFF2-40B4-BE49-F238E27FC236}">
                <a16:creationId xmlns:a16="http://schemas.microsoft.com/office/drawing/2014/main" id="{B19748F9-9E5A-4426-868C-520DA9393ACA}"/>
              </a:ext>
            </a:extLst>
          </p:cNvPr>
          <p:cNvSpPr>
            <a:spLocks noGrp="1"/>
          </p:cNvSpPr>
          <p:nvPr>
            <p:ph idx="1"/>
          </p:nvPr>
        </p:nvSpPr>
        <p:spPr/>
        <p:txBody>
          <a:bodyPr/>
          <a:lstStyle/>
          <a:p>
            <a:endParaRPr lang="es-MX"/>
          </a:p>
        </p:txBody>
      </p:sp>
      <p:pic>
        <p:nvPicPr>
          <p:cNvPr id="3074" name="Picture 2" descr="Resultado de imagen para octodroid">
            <a:extLst>
              <a:ext uri="{FF2B5EF4-FFF2-40B4-BE49-F238E27FC236}">
                <a16:creationId xmlns:a16="http://schemas.microsoft.com/office/drawing/2014/main" id="{353907CF-C971-4BA9-B3A8-312DAE7A3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51439"/>
            <a:ext cx="48768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makerbot">
            <a:extLst>
              <a:ext uri="{FF2B5EF4-FFF2-40B4-BE49-F238E27FC236}">
                <a16:creationId xmlns:a16="http://schemas.microsoft.com/office/drawing/2014/main" id="{53ACFBA0-C787-4DE3-AC54-80BB313EE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6675" y="2189501"/>
            <a:ext cx="233362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70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2BE33-D8C7-486E-8793-AC7CA1AAF025}"/>
              </a:ext>
            </a:extLst>
          </p:cNvPr>
          <p:cNvSpPr>
            <a:spLocks noGrp="1"/>
          </p:cNvSpPr>
          <p:nvPr>
            <p:ph type="title"/>
          </p:nvPr>
        </p:nvSpPr>
        <p:spPr/>
        <p:txBody>
          <a:bodyPr/>
          <a:lstStyle/>
          <a:p>
            <a:pPr algn="ctr"/>
            <a:r>
              <a:rPr lang="es-MX" dirty="0"/>
              <a:t>Retorno de inversión</a:t>
            </a:r>
          </a:p>
        </p:txBody>
      </p:sp>
      <p:sp>
        <p:nvSpPr>
          <p:cNvPr id="3" name="Marcador de contenido 2">
            <a:extLst>
              <a:ext uri="{FF2B5EF4-FFF2-40B4-BE49-F238E27FC236}">
                <a16:creationId xmlns:a16="http://schemas.microsoft.com/office/drawing/2014/main" id="{A13CC21E-901E-46D9-9E6F-97242310BD80}"/>
              </a:ext>
            </a:extLst>
          </p:cNvPr>
          <p:cNvSpPr>
            <a:spLocks noGrp="1"/>
          </p:cNvSpPr>
          <p:nvPr>
            <p:ph idx="1"/>
          </p:nvPr>
        </p:nvSpPr>
        <p:spPr/>
        <p:txBody>
          <a:bodyPr/>
          <a:lstStyle/>
          <a:p>
            <a:r>
              <a:rPr lang="es-MX" dirty="0"/>
              <a:t>500 a 1000 unidades en el primer año para poder tener un retorno de inversión satisfactorio en el que se solventa los gastos que genero la creación de la aplicación, la creación del producto y toda la campaña de marketing que se realizara para darle publicidad a la aplicación</a:t>
            </a:r>
          </a:p>
        </p:txBody>
      </p:sp>
      <p:pic>
        <p:nvPicPr>
          <p:cNvPr id="4" name="Imagen 3" descr="Resultado de imagen para analisis del mercado">
            <a:extLst>
              <a:ext uri="{FF2B5EF4-FFF2-40B4-BE49-F238E27FC236}">
                <a16:creationId xmlns:a16="http://schemas.microsoft.com/office/drawing/2014/main" id="{1B906AAF-8C34-4F96-BECF-BA3499D3BFF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4497" y="3638233"/>
            <a:ext cx="3723005" cy="2538730"/>
          </a:xfrm>
          <a:prstGeom prst="rect">
            <a:avLst/>
          </a:prstGeom>
          <a:noFill/>
          <a:ln>
            <a:noFill/>
          </a:ln>
        </p:spPr>
      </p:pic>
    </p:spTree>
    <p:extLst>
      <p:ext uri="{BB962C8B-B14F-4D97-AF65-F5344CB8AC3E}">
        <p14:creationId xmlns:p14="http://schemas.microsoft.com/office/powerpoint/2010/main" val="150202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8DF93-76E3-4378-885A-7118FF47A814}"/>
              </a:ext>
            </a:extLst>
          </p:cNvPr>
          <p:cNvSpPr>
            <a:spLocks noGrp="1"/>
          </p:cNvSpPr>
          <p:nvPr>
            <p:ph type="title"/>
          </p:nvPr>
        </p:nvSpPr>
        <p:spPr/>
        <p:txBody>
          <a:bodyPr/>
          <a:lstStyle/>
          <a:p>
            <a:pPr algn="ctr"/>
            <a:r>
              <a:rPr lang="es-MX" dirty="0"/>
              <a:t>Campaña de Marketing</a:t>
            </a:r>
          </a:p>
        </p:txBody>
      </p:sp>
      <p:sp>
        <p:nvSpPr>
          <p:cNvPr id="3" name="Marcador de contenido 2">
            <a:extLst>
              <a:ext uri="{FF2B5EF4-FFF2-40B4-BE49-F238E27FC236}">
                <a16:creationId xmlns:a16="http://schemas.microsoft.com/office/drawing/2014/main" id="{8557F3B0-2193-40C9-AE90-8CDA4BB141DF}"/>
              </a:ext>
            </a:extLst>
          </p:cNvPr>
          <p:cNvSpPr>
            <a:spLocks noGrp="1"/>
          </p:cNvSpPr>
          <p:nvPr>
            <p:ph idx="1"/>
          </p:nvPr>
        </p:nvSpPr>
        <p:spPr/>
        <p:txBody>
          <a:bodyPr>
            <a:normAutofit lnSpcReduction="10000"/>
          </a:bodyPr>
          <a:lstStyle/>
          <a:p>
            <a:r>
              <a:rPr lang="es-MX" dirty="0"/>
              <a:t>Primero que nada para hacer una campaña de marketing se necesita contestar la siguiente pregunta ¿Qué finalidad tiene la Campaña de Marketing? Con esto estableceremos el objetivo de la campaña, en nuestro caso es la promoción del producto</a:t>
            </a:r>
          </a:p>
          <a:p>
            <a:r>
              <a:rPr lang="es-MX" dirty="0"/>
              <a:t>Se tiene que segmentar la audiencia, esto parte del análisis de mercado. ¿Hacia quien esta dirigido?</a:t>
            </a:r>
          </a:p>
          <a:p>
            <a:r>
              <a:rPr lang="es-MX" dirty="0"/>
              <a:t>A pesar que ya se tiene asignado hacia que mercado vamos se tiene que tomar en cuenta que es necesario segmentarlo por recursos, ubicación geográfica, </a:t>
            </a:r>
            <a:r>
              <a:rPr lang="es-MX" dirty="0" err="1"/>
              <a:t>habitos</a:t>
            </a:r>
            <a:r>
              <a:rPr lang="es-MX" dirty="0"/>
              <a:t>, actitudes, etc. Para nuestra campaña se tomara en cuenta personas de recursos medios de todo el continente Americano.</a:t>
            </a:r>
          </a:p>
        </p:txBody>
      </p:sp>
    </p:spTree>
    <p:extLst>
      <p:ext uri="{BB962C8B-B14F-4D97-AF65-F5344CB8AC3E}">
        <p14:creationId xmlns:p14="http://schemas.microsoft.com/office/powerpoint/2010/main" val="4909063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325</Words>
  <Application>Microsoft Office PowerPoint</Application>
  <PresentationFormat>Panorámica</PresentationFormat>
  <Paragraphs>16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2 modelos de negocio</vt:lpstr>
      <vt:lpstr>Presentación de PowerPoint</vt:lpstr>
      <vt:lpstr>Presentación de PowerPoint</vt:lpstr>
      <vt:lpstr>Análisis de mercado</vt:lpstr>
      <vt:lpstr>Retorno de inversión</vt:lpstr>
      <vt:lpstr>Campaña de Marketing</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Dennis Yassef Pérez Rosado</dc:creator>
  <cp:lastModifiedBy>Dennis Yassef Pérez Rosado</cp:lastModifiedBy>
  <cp:revision>3</cp:revision>
  <dcterms:created xsi:type="dcterms:W3CDTF">2019-05-29T06:45:41Z</dcterms:created>
  <dcterms:modified xsi:type="dcterms:W3CDTF">2019-05-29T06:57:07Z</dcterms:modified>
</cp:coreProperties>
</file>