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62" r:id="rId6"/>
    <p:sldId id="263" r:id="rId7"/>
    <p:sldId id="274" r:id="rId8"/>
    <p:sldId id="264" r:id="rId9"/>
    <p:sldId id="265" r:id="rId10"/>
    <p:sldId id="267" r:id="rId11"/>
    <p:sldId id="268" r:id="rId12"/>
    <p:sldId id="273" r:id="rId13"/>
    <p:sldId id="271" r:id="rId14"/>
    <p:sldId id="270" r:id="rId15"/>
  </p:sldIdLst>
  <p:sldSz cx="7315200" cy="41148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846F3B3-73A4-4D38-A3C6-7D34523CB54A}" type="slidenum">
              <a:t>‹#›</a:t>
            </a:fld>
            <a:endParaRPr lang="en-IN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46970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8D368CC-7C08-4B5A-B0E5-657C9CEE8DC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1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IN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DBBFDC-D826-4999-9B11-007AEAF17833}" type="slidenum"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35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CA4D7B-1225-4BDE-A7DA-206CFB30737A}" type="slidenum">
              <a:t>10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856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CA4D7B-1225-4BDE-A7DA-206CFB30737A}" type="slidenum">
              <a:t>11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000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5DAED38-0ACF-47E2-BA14-EFD330021930}" type="slidenum">
              <a:t>12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495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11677CA-2A15-48A6-86EF-3F52C0324ED9}" type="slidenum">
              <a:t>13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4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DD14E48-4348-482D-9379-2B009321CE70}" type="slidenum">
              <a:t>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97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09A7B8F-87E0-4166-A6CC-4ECEE7E9DED2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11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8662BF6-0829-449B-9B5A-BF7B8B08D3F1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60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C1DB0EB-7DC6-40C4-8CAA-8A16A576446B}" type="slidenum"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333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C1DB0EB-7DC6-40C4-8CAA-8A16A576446B}" type="slidenum">
              <a:t>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58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1EEE52F-747D-42F1-A79A-C57B84273223}" type="slidenum">
              <a:t>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66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512F0F8-5011-4B48-B56C-D06AE703E76C}" type="slidenum">
              <a:t>8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973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D4D7CEF-AF47-4ED4-AC6D-E350A243A277}" type="slidenum">
              <a:t>9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07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73100"/>
            <a:ext cx="5486400" cy="14335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60588"/>
            <a:ext cx="5486400" cy="9937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1E0-D87D-4F3E-8CA6-3E39747D63D7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A7BA-2117-4491-90FC-C9F8C7E3F8A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1E0-D87D-4F3E-8CA6-3E39747D63D7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095F-EE68-4A45-911F-91BB186A020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12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5575" y="219075"/>
            <a:ext cx="1576388" cy="3487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19075"/>
            <a:ext cx="4579937" cy="3487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1E0-D87D-4F3E-8CA6-3E39747D63D7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A4B6-B4A1-4FCA-9671-5DC719073EB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410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73100"/>
            <a:ext cx="5486400" cy="14335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60588"/>
            <a:ext cx="5486400" cy="9937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2F0E-B9AF-49A7-A071-8C9BC9F836D1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FC55-E57F-4D35-A5D6-E19D8BBB9E9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7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2F0E-B9AF-49A7-A071-8C9BC9F836D1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4E3-DFB5-43F9-8003-F24DFB5BF86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342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025525"/>
            <a:ext cx="6310313" cy="17113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2754313"/>
            <a:ext cx="6310313" cy="900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2F0E-B9AF-49A7-A071-8C9BC9F836D1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94DD-914E-4721-8E0D-80ADBA91CFA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582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095375"/>
            <a:ext cx="3078162" cy="2611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1095375"/>
            <a:ext cx="3078163" cy="2611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2F0E-B9AF-49A7-A071-8C9BC9F836D1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41CD-7B9A-47A7-891E-8426003EF74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09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19075"/>
            <a:ext cx="6310312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008063"/>
            <a:ext cx="3095625" cy="495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503363"/>
            <a:ext cx="3095625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638" y="1008063"/>
            <a:ext cx="3109912" cy="495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638" y="1503363"/>
            <a:ext cx="3109912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2F0E-B9AF-49A7-A071-8C9BC9F836D1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6FE6-6228-48CA-9FBD-31AE32F80B7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602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2F0E-B9AF-49A7-A071-8C9BC9F836D1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B381-82F3-4EF1-B32B-0DED5C9B5F3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4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2F0E-B9AF-49A7-A071-8C9BC9F836D1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7173-AD16-4E72-97A3-907EDBB5B02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85275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74638"/>
            <a:ext cx="2360612" cy="9604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92138"/>
            <a:ext cx="3703637" cy="2924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235075"/>
            <a:ext cx="2360612" cy="2286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2F0E-B9AF-49A7-A071-8C9BC9F836D1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2A1-43EB-4DA4-A76C-34CB070E97B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1E0-D87D-4F3E-8CA6-3E39747D63D7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624E5-BDC8-4F90-A06F-A378B86B8F4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29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74638"/>
            <a:ext cx="2360612" cy="9604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9913" y="592138"/>
            <a:ext cx="3703637" cy="2924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235075"/>
            <a:ext cx="2360612" cy="2286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2F0E-B9AF-49A7-A071-8C9BC9F836D1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48C3-219F-4F2D-ADC5-3DB4B005AA6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8149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2F0E-B9AF-49A7-A071-8C9BC9F836D1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9708-6A2B-475D-B2E5-E2D66F49991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043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5575" y="219075"/>
            <a:ext cx="1576388" cy="3487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19075"/>
            <a:ext cx="4579937" cy="3487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2F0E-B9AF-49A7-A071-8C9BC9F836D1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138-D61E-4941-B320-BCED9E0A37A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4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025525"/>
            <a:ext cx="6310313" cy="17113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2754313"/>
            <a:ext cx="6310313" cy="900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1E0-D87D-4F3E-8CA6-3E39747D63D7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FEAF-4C43-45AC-B255-9C551966C64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70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095375"/>
            <a:ext cx="3078162" cy="2611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1095375"/>
            <a:ext cx="3078163" cy="2611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1E0-D87D-4F3E-8CA6-3E39747D63D7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07F2-A4DB-4980-8ADB-48F1CA7E52D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96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19075"/>
            <a:ext cx="6310312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008063"/>
            <a:ext cx="3095625" cy="495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503363"/>
            <a:ext cx="3095625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638" y="1008063"/>
            <a:ext cx="3109912" cy="495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638" y="1503363"/>
            <a:ext cx="3109912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1E0-D87D-4F3E-8CA6-3E39747D63D7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D1C6-9CDC-417C-B70F-51AA0113E42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7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1E0-D87D-4F3E-8CA6-3E39747D63D7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F08B-B7DD-4BA5-9207-4AAFF6BF37A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04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1E0-D87D-4F3E-8CA6-3E39747D63D7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5A74-75A4-429B-9A8A-312E6550E3B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9412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74638"/>
            <a:ext cx="2360612" cy="9604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92138"/>
            <a:ext cx="3703637" cy="2924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235075"/>
            <a:ext cx="2360612" cy="2286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1E0-D87D-4F3E-8CA6-3E39747D63D7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E9-1199-4810-BCEA-45CEF6FCA6A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11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74638"/>
            <a:ext cx="2360612" cy="9604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9913" y="592138"/>
            <a:ext cx="3703637" cy="2924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235075"/>
            <a:ext cx="2360612" cy="2286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01E0-D87D-4F3E-8CA6-3E39747D63D7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0048-AB8A-48FA-8F09-812ACCB5A48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7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19075"/>
            <a:ext cx="630872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095375"/>
            <a:ext cx="6308725" cy="261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3813175"/>
            <a:ext cx="1646237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01E0-D87D-4F3E-8CA6-3E39747D63D7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525" y="3813175"/>
            <a:ext cx="247015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5725" y="3813175"/>
            <a:ext cx="1646238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DAB5-83AF-4881-997F-4F860BB8DC68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19075"/>
            <a:ext cx="630872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095375"/>
            <a:ext cx="6308725" cy="261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3813175"/>
            <a:ext cx="1646237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22F0E-B9AF-49A7-A071-8C9BC9F836D1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525" y="3813175"/>
            <a:ext cx="247015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5725" y="3813175"/>
            <a:ext cx="1646238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0CD5-1473-4398-8697-E9953DAFD69E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1966680"/>
            <a:ext cx="6629040" cy="456839"/>
          </a:xfrm>
          <a:solidFill>
            <a:srgbClr val="0093DD"/>
          </a:solidFill>
          <a:ln>
            <a:noFill/>
          </a:ln>
        </p:spPr>
        <p:txBody>
          <a:bodyPr wrap="square" lIns="68400" tIns="34200" rIns="68400" bIns="3420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  <a:latin typeface="Century Schoolbook L" pitchFamily="18"/>
              </a:rPr>
              <a:t>802.11 MEDIUM CONTENTION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968000" y="2592000"/>
            <a:ext cx="2088000" cy="375120"/>
          </a:xfrm>
          <a:noFill/>
          <a:ln>
            <a:noFill/>
          </a:ln>
        </p:spPr>
        <p:txBody>
          <a:bodyPr wrap="square" lIns="68400" tIns="34200" rIns="68400" bIns="34200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en-US" sz="1800" dirty="0" err="1" smtClean="0">
                <a:solidFill>
                  <a:srgbClr val="1F1A17"/>
                </a:solidFill>
                <a:latin typeface="Century Gothic" pitchFamily="34"/>
              </a:rPr>
              <a:t>Rajasekar</a:t>
            </a:r>
            <a:r>
              <a:rPr lang="en-US" sz="1800" dirty="0" smtClean="0">
                <a:solidFill>
                  <a:srgbClr val="1F1A17"/>
                </a:solidFill>
                <a:latin typeface="Century Gothic" pitchFamily="34"/>
              </a:rPr>
              <a:t> S</a:t>
            </a:r>
            <a:endParaRPr lang="en-US" sz="1800" dirty="0">
              <a:solidFill>
                <a:srgbClr val="1F1A17"/>
              </a:solidFill>
              <a:latin typeface="Century Schoolbook L" pitchFamily="1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320" y="60840"/>
            <a:ext cx="6552719" cy="31968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z="1800" b="1" dirty="0">
                <a:solidFill>
                  <a:srgbClr val="003366"/>
                </a:solidFill>
                <a:latin typeface="Century Schoolbook L" pitchFamily="18"/>
              </a:rPr>
              <a:t>Contention Window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" y="503999"/>
            <a:ext cx="7056000" cy="4193047"/>
          </a:xfr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IN" sz="1600" dirty="0">
                <a:solidFill>
                  <a:srgbClr val="1F1A17"/>
                </a:solidFill>
                <a:latin typeface="Century Gothic" pitchFamily="34"/>
              </a:rPr>
              <a:t>To contend for medium access after the IFS, each station selects a </a:t>
            </a:r>
            <a:r>
              <a:rPr lang="en-IN" sz="1600" dirty="0" err="1">
                <a:solidFill>
                  <a:srgbClr val="1F1A17"/>
                </a:solidFill>
                <a:latin typeface="Century Gothic" pitchFamily="34"/>
              </a:rPr>
              <a:t>backoff</a:t>
            </a:r>
            <a:r>
              <a:rPr lang="en-IN" sz="1600" dirty="0">
                <a:solidFill>
                  <a:srgbClr val="1F1A17"/>
                </a:solidFill>
                <a:latin typeface="Century Gothic" pitchFamily="34"/>
              </a:rPr>
              <a:t> value called random </a:t>
            </a:r>
            <a:r>
              <a:rPr lang="en-IN" sz="1600" dirty="0" err="1">
                <a:solidFill>
                  <a:srgbClr val="1F1A17"/>
                </a:solidFill>
                <a:latin typeface="Century Gothic" pitchFamily="34"/>
              </a:rPr>
              <a:t>backoff</a:t>
            </a:r>
            <a:r>
              <a:rPr lang="en-IN" sz="1600" dirty="0">
                <a:solidFill>
                  <a:srgbClr val="1F1A17"/>
                </a:solidFill>
                <a:latin typeface="Century Gothic" pitchFamily="34"/>
              </a:rPr>
              <a:t> period and is selected at random by the STA from a window of possible values called a contention window (CW).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IN" sz="1600" dirty="0">
                <a:solidFill>
                  <a:srgbClr val="1F1A17"/>
                </a:solidFill>
                <a:latin typeface="Century Gothic" pitchFamily="34"/>
              </a:rPr>
              <a:t>CW = </a:t>
            </a:r>
            <a:r>
              <a:rPr lang="en-IN" sz="1600" dirty="0" smtClean="0">
                <a:solidFill>
                  <a:srgbClr val="1F1A17"/>
                </a:solidFill>
                <a:latin typeface="Century Gothic" pitchFamily="34"/>
              </a:rPr>
              <a:t>2^k </a:t>
            </a:r>
            <a:r>
              <a:rPr lang="en-IN" sz="1600" dirty="0">
                <a:solidFill>
                  <a:srgbClr val="1F1A17"/>
                </a:solidFill>
                <a:latin typeface="Century Gothic" pitchFamily="34"/>
              </a:rPr>
              <a:t>– </a:t>
            </a:r>
            <a:r>
              <a:rPr lang="en-IN" sz="1600" dirty="0" smtClean="0">
                <a:solidFill>
                  <a:srgbClr val="1F1A17"/>
                </a:solidFill>
                <a:latin typeface="Century Gothic" pitchFamily="34"/>
              </a:rPr>
              <a:t>1, </a:t>
            </a:r>
            <a:r>
              <a:rPr lang="en-IN" sz="1600" dirty="0" err="1" smtClean="0">
                <a:solidFill>
                  <a:srgbClr val="1F1A17"/>
                </a:solidFill>
                <a:latin typeface="Century Gothic" pitchFamily="34"/>
              </a:rPr>
              <a:t>aCWmin</a:t>
            </a:r>
            <a:r>
              <a:rPr lang="en-IN" sz="1600" dirty="0" smtClean="0">
                <a:solidFill>
                  <a:srgbClr val="1F1A17"/>
                </a:solidFill>
                <a:latin typeface="Century Gothic" pitchFamily="34"/>
              </a:rPr>
              <a:t> </a:t>
            </a:r>
            <a:r>
              <a:rPr lang="en-IN" sz="1600" dirty="0">
                <a:solidFill>
                  <a:srgbClr val="1F1A17"/>
                </a:solidFill>
                <a:latin typeface="Century Gothic" pitchFamily="34"/>
              </a:rPr>
              <a:t>≤ CW ≤ </a:t>
            </a:r>
            <a:r>
              <a:rPr lang="en-IN" sz="1600" dirty="0" err="1">
                <a:solidFill>
                  <a:srgbClr val="1F1A17"/>
                </a:solidFill>
                <a:latin typeface="Century Gothic" pitchFamily="34"/>
              </a:rPr>
              <a:t>aCWmax</a:t>
            </a:r>
            <a:r>
              <a:rPr lang="en-IN" sz="1600" dirty="0">
                <a:solidFill>
                  <a:srgbClr val="1F1A17"/>
                </a:solidFill>
                <a:latin typeface="Century Gothic" pitchFamily="34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IN" sz="1600" dirty="0">
                <a:solidFill>
                  <a:srgbClr val="1F1A17"/>
                </a:solidFill>
                <a:latin typeface="Century Gothic" pitchFamily="34"/>
              </a:rPr>
              <a:t>Contention window (CW) parameter shall take an initial value of </a:t>
            </a:r>
            <a:r>
              <a:rPr lang="en-IN" sz="1600" dirty="0" err="1">
                <a:solidFill>
                  <a:srgbClr val="1F1A17"/>
                </a:solidFill>
                <a:latin typeface="Century Gothic" pitchFamily="34"/>
              </a:rPr>
              <a:t>aCWmin</a:t>
            </a:r>
            <a:r>
              <a:rPr lang="en-IN" sz="1600" dirty="0">
                <a:solidFill>
                  <a:srgbClr val="1F1A17"/>
                </a:solidFill>
                <a:latin typeface="Century Gothic" pitchFamily="34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IN" sz="1600" dirty="0">
                <a:solidFill>
                  <a:srgbClr val="1F1A17"/>
                </a:solidFill>
                <a:latin typeface="Century Gothic" pitchFamily="34"/>
              </a:rPr>
              <a:t>The CW shall take the next value in the series every time an unsuccessful attempt to transmit an MPDU 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IN" sz="1600" dirty="0">
                <a:solidFill>
                  <a:srgbClr val="1F1A17"/>
                </a:solidFill>
                <a:latin typeface="Century Gothic" pitchFamily="34"/>
              </a:rPr>
              <a:t>Once it reaches </a:t>
            </a:r>
            <a:r>
              <a:rPr lang="en-IN" sz="1600" dirty="0" err="1">
                <a:solidFill>
                  <a:srgbClr val="1F1A17"/>
                </a:solidFill>
                <a:latin typeface="Century Gothic" pitchFamily="34"/>
              </a:rPr>
              <a:t>aCWmax</a:t>
            </a:r>
            <a:r>
              <a:rPr lang="en-IN" sz="1600" dirty="0">
                <a:solidFill>
                  <a:srgbClr val="1F1A17"/>
                </a:solidFill>
                <a:latin typeface="Century Gothic" pitchFamily="34"/>
              </a:rPr>
              <a:t>, the CW shall remain at the value of </a:t>
            </a:r>
            <a:r>
              <a:rPr lang="en-IN" sz="1600" dirty="0" err="1">
                <a:solidFill>
                  <a:srgbClr val="1F1A17"/>
                </a:solidFill>
                <a:latin typeface="Century Gothic" pitchFamily="34"/>
              </a:rPr>
              <a:t>aCWmax</a:t>
            </a:r>
            <a:r>
              <a:rPr lang="en-IN" sz="1600" dirty="0">
                <a:solidFill>
                  <a:srgbClr val="1F1A17"/>
                </a:solidFill>
                <a:latin typeface="Century Gothic" pitchFamily="34"/>
              </a:rPr>
              <a:t> until the CW is reset</a:t>
            </a:r>
            <a:r>
              <a:rPr lang="en-IN" sz="1600" dirty="0" smtClean="0">
                <a:solidFill>
                  <a:srgbClr val="1F1A17"/>
                </a:solidFill>
                <a:latin typeface="Century Gothic" pitchFamily="34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1600" dirty="0">
                <a:solidFill>
                  <a:srgbClr val="1F1A17"/>
                </a:solidFill>
                <a:latin typeface="Century Gothic" pitchFamily="34"/>
              </a:rPr>
              <a:t>In EDCA medium access (</a:t>
            </a:r>
            <a:r>
              <a:rPr lang="en-US" sz="1600" dirty="0" err="1">
                <a:solidFill>
                  <a:srgbClr val="1F1A17"/>
                </a:solidFill>
                <a:latin typeface="Century Gothic" pitchFamily="34"/>
              </a:rPr>
              <a:t>QoS</a:t>
            </a:r>
            <a:r>
              <a:rPr lang="en-US" sz="1600" dirty="0">
                <a:solidFill>
                  <a:srgbClr val="1F1A17"/>
                </a:solidFill>
                <a:latin typeface="Century Gothic" pitchFamily="34"/>
              </a:rPr>
              <a:t> stations &amp; AP), each AC has a </a:t>
            </a:r>
            <a:r>
              <a:rPr lang="en-US" sz="1600" dirty="0" err="1">
                <a:solidFill>
                  <a:srgbClr val="1F1A17"/>
                </a:solidFill>
                <a:latin typeface="Century Gothic" pitchFamily="34"/>
              </a:rPr>
              <a:t>CW_min</a:t>
            </a:r>
            <a:r>
              <a:rPr lang="en-US" sz="1600" dirty="0">
                <a:solidFill>
                  <a:srgbClr val="1F1A17"/>
                </a:solidFill>
                <a:latin typeface="Century Gothic" pitchFamily="34"/>
              </a:rPr>
              <a:t> &amp; </a:t>
            </a:r>
            <a:r>
              <a:rPr lang="en-US" sz="1600" dirty="0" err="1">
                <a:solidFill>
                  <a:srgbClr val="1F1A17"/>
                </a:solidFill>
                <a:latin typeface="Century Gothic" pitchFamily="34"/>
              </a:rPr>
              <a:t>CW_max</a:t>
            </a:r>
            <a:r>
              <a:rPr lang="en-US" sz="1600" dirty="0" smtClean="0">
                <a:solidFill>
                  <a:srgbClr val="1F1A17"/>
                </a:solidFill>
                <a:latin typeface="Century Gothic" pitchFamily="34"/>
              </a:rPr>
              <a:t>.</a:t>
            </a:r>
            <a:endParaRPr lang="en-IN" sz="1600" dirty="0">
              <a:solidFill>
                <a:srgbClr val="1F1A17"/>
              </a:solidFill>
              <a:latin typeface="Century Gothic" pitchFamily="3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320" y="60840"/>
            <a:ext cx="6552719" cy="31968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en-IN" sz="1800" b="1" dirty="0" smtClean="0">
                <a:solidFill>
                  <a:srgbClr val="003366"/>
                </a:solidFill>
                <a:latin typeface="Century Schoolbook L" pitchFamily="18"/>
              </a:rPr>
              <a:t>TXOP- </a:t>
            </a:r>
            <a:r>
              <a:rPr lang="en-IN" sz="1800" b="1" dirty="0">
                <a:solidFill>
                  <a:srgbClr val="003366"/>
                </a:solidFill>
                <a:latin typeface="Century Schoolbook L" pitchFamily="18"/>
              </a:rPr>
              <a:t>Transmit Opportunity</a:t>
            </a:r>
            <a:endParaRPr lang="en-US" sz="1800" b="1" dirty="0">
              <a:solidFill>
                <a:srgbClr val="003366"/>
              </a:solidFill>
              <a:latin typeface="Century Schoolbook L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" y="503999"/>
            <a:ext cx="7056000" cy="3311999"/>
          </a:xfr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1600" dirty="0"/>
              <a:t>EDCA introduce this TXOP which is a time period where one device, called TXOP holder has unfettered </a:t>
            </a:r>
            <a:r>
              <a:rPr lang="en-US" sz="1600" dirty="0" err="1"/>
              <a:t>acccess</a:t>
            </a:r>
            <a:r>
              <a:rPr lang="en-US" sz="1600" dirty="0"/>
              <a:t> to the channel for data transmission</a:t>
            </a:r>
            <a:r>
              <a:rPr lang="en-US" sz="1600" dirty="0" smtClean="0"/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1600" dirty="0"/>
              <a:t>802.11e standard defines default TXOP limit value for each AC, but values can be configured on </a:t>
            </a:r>
            <a:r>
              <a:rPr lang="en-US" sz="1600" dirty="0" smtClean="0"/>
              <a:t>AP</a:t>
            </a:r>
          </a:p>
        </p:txBody>
      </p:sp>
      <p:pic>
        <p:nvPicPr>
          <p:cNvPr id="5" name="Picture 4" descr="CWAP - Contention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" y="2066069"/>
            <a:ext cx="5548971" cy="155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243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320" y="60840"/>
            <a:ext cx="6552719" cy="31968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z="1800" b="1">
                <a:solidFill>
                  <a:srgbClr val="003366"/>
                </a:solidFill>
                <a:latin typeface="Century Schoolbook L" pitchFamily="18"/>
              </a:rPr>
              <a:t>Arbitration Flowchart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44000" y="576000"/>
            <a:ext cx="6983999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320" y="60840"/>
            <a:ext cx="6552719" cy="31968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en-US" sz="1800" b="1">
                <a:solidFill>
                  <a:srgbClr val="003366"/>
                </a:solidFill>
                <a:latin typeface="Century Schoolbook L" pitchFamily="18"/>
              </a:rPr>
              <a:t> F</a:t>
            </a:r>
            <a:r>
              <a:rPr lang="en-US" sz="1600" b="1">
                <a:solidFill>
                  <a:srgbClr val="003366"/>
                </a:solidFill>
                <a:latin typeface="Century Schoolbook L" pitchFamily="18"/>
              </a:rPr>
              <a:t>rame Transmission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4000" y="576000"/>
            <a:ext cx="6768000" cy="3096000"/>
            <a:chOff x="144000" y="576000"/>
            <a:chExt cx="6768000" cy="309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lum bright="-50000"/>
              <a:alphaModFix/>
            </a:blip>
            <a:srcRect/>
            <a:stretch>
              <a:fillRect/>
            </a:stretch>
          </p:blipFill>
          <p:spPr>
            <a:xfrm>
              <a:off x="144000" y="576000"/>
              <a:ext cx="6768000" cy="30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 Box 4"/>
            <p:cNvSpPr/>
            <p:nvPr/>
          </p:nvSpPr>
          <p:spPr>
            <a:xfrm>
              <a:off x="144000" y="576000"/>
              <a:ext cx="6768000" cy="3096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320" y="60840"/>
            <a:ext cx="6552719" cy="319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400">
                <a:solidFill>
                  <a:srgbClr val="003366"/>
                </a:solidFill>
                <a:latin typeface="Century Gothic"/>
              </a:rPr>
              <a:t> </a:t>
            </a:r>
            <a:r>
              <a:rPr lang="en-US" sz="1800" b="1">
                <a:solidFill>
                  <a:srgbClr val="003366"/>
                </a:solidFill>
                <a:latin typeface="Century Schoolbook L" pitchFamily="18"/>
              </a:rPr>
              <a:t>CONTENTS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" y="503999"/>
            <a:ext cx="7056000" cy="3384000"/>
          </a:xfr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1600" dirty="0" smtClean="0">
                <a:solidFill>
                  <a:srgbClr val="1F1A17"/>
                </a:solidFill>
                <a:latin typeface="Century Schoolbook L" pitchFamily="18"/>
              </a:rPr>
              <a:t>CSMA/CA</a:t>
            </a:r>
            <a:endParaRPr lang="en-US" sz="1600" dirty="0">
              <a:solidFill>
                <a:srgbClr val="1F1A17"/>
              </a:solidFill>
              <a:latin typeface="Century Schoolbook L" pitchFamily="18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Distributed Coordination </a:t>
            </a:r>
            <a:r>
              <a:rPr lang="en-US" sz="1600" dirty="0" smtClean="0">
                <a:solidFill>
                  <a:srgbClr val="1F1A17"/>
                </a:solidFill>
                <a:latin typeface="Century Schoolbook L" pitchFamily="18"/>
              </a:rPr>
              <a:t>function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1600" dirty="0" smtClean="0">
                <a:solidFill>
                  <a:srgbClr val="1F1A17"/>
                </a:solidFill>
                <a:latin typeface="Century Schoolbook L" pitchFamily="18"/>
              </a:rPr>
              <a:t>EDCA</a:t>
            </a:r>
            <a:endParaRPr lang="en-US" sz="1600" dirty="0">
              <a:solidFill>
                <a:srgbClr val="1F1A17"/>
              </a:solidFill>
              <a:latin typeface="Century Schoolbook L" pitchFamily="18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1600" dirty="0" err="1">
                <a:solidFill>
                  <a:srgbClr val="1F1A17"/>
                </a:solidFill>
                <a:latin typeface="Century Schoolbook L" pitchFamily="18"/>
              </a:rPr>
              <a:t>Interframe</a:t>
            </a: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 Spaces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Random </a:t>
            </a:r>
            <a:r>
              <a:rPr lang="en-US" sz="1600" dirty="0" err="1" smtClean="0">
                <a:solidFill>
                  <a:srgbClr val="1F1A17"/>
                </a:solidFill>
                <a:latin typeface="Century Schoolbook L" pitchFamily="18"/>
              </a:rPr>
              <a:t>Backoff</a:t>
            </a:r>
            <a:r>
              <a:rPr lang="en-US" sz="1600" dirty="0" smtClean="0">
                <a:solidFill>
                  <a:srgbClr val="1F1A17"/>
                </a:solidFill>
                <a:latin typeface="Century Schoolbook L" pitchFamily="18"/>
              </a:rPr>
              <a:t>/Contention Window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1600" dirty="0" smtClean="0">
                <a:solidFill>
                  <a:srgbClr val="1F1A17"/>
                </a:solidFill>
                <a:latin typeface="Century Schoolbook L" pitchFamily="18"/>
              </a:rPr>
              <a:t>TXOP</a:t>
            </a:r>
            <a:endParaRPr lang="en-US" sz="1600" dirty="0">
              <a:solidFill>
                <a:srgbClr val="1F1A17"/>
              </a:solidFill>
              <a:latin typeface="Century Schoolbook L" pitchFamily="18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Frame Transmission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320" y="60840"/>
            <a:ext cx="6552719" cy="31968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en-US" sz="1800" b="1" dirty="0">
                <a:solidFill>
                  <a:srgbClr val="003366"/>
                </a:solidFill>
                <a:latin typeface="Century Schoolbook L" pitchFamily="18"/>
              </a:rPr>
              <a:t> </a:t>
            </a:r>
            <a:r>
              <a:rPr lang="en-US" sz="1800" b="1" dirty="0" smtClean="0">
                <a:solidFill>
                  <a:srgbClr val="003366"/>
                </a:solidFill>
                <a:latin typeface="Century Schoolbook L" pitchFamily="18"/>
              </a:rPr>
              <a:t>CSMA/CA</a:t>
            </a:r>
            <a:endParaRPr lang="en-US" sz="1800" b="1" dirty="0">
              <a:solidFill>
                <a:srgbClr val="003366"/>
              </a:solidFill>
              <a:latin typeface="Century Schoolbook L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" y="576000"/>
            <a:ext cx="6983999" cy="3240000"/>
          </a:xfr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1600" b="1" dirty="0">
                <a:solidFill>
                  <a:srgbClr val="1F1A17"/>
                </a:solidFill>
                <a:latin typeface="Century Gothic" pitchFamily="34"/>
              </a:rPr>
              <a:t>Idea: </a:t>
            </a:r>
            <a:r>
              <a:rPr lang="en-US" sz="1600" dirty="0">
                <a:solidFill>
                  <a:srgbClr val="1F1A17"/>
                </a:solidFill>
                <a:latin typeface="Century Gothic" pitchFamily="34"/>
              </a:rPr>
              <a:t>The chance</a:t>
            </a:r>
            <a:r>
              <a:rPr lang="en-US" sz="1600" b="1" dirty="0">
                <a:solidFill>
                  <a:srgbClr val="1F1A17"/>
                </a:solidFill>
                <a:latin typeface="Century Gothic" pitchFamily="34"/>
              </a:rPr>
              <a:t> </a:t>
            </a:r>
            <a:r>
              <a:rPr lang="en-US" sz="1600" dirty="0">
                <a:solidFill>
                  <a:srgbClr val="1F1A17"/>
                </a:solidFill>
                <a:latin typeface="Century Gothic" pitchFamily="34"/>
              </a:rPr>
              <a:t>of collision can be reduced if a station senses the medium before trying to use it.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1600" dirty="0" smtClean="0">
                <a:solidFill>
                  <a:srgbClr val="1F1A17"/>
                </a:solidFill>
                <a:latin typeface="Century Schoolbook L" pitchFamily="18"/>
              </a:rPr>
              <a:t>Physical </a:t>
            </a: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Carrier Sense (Clear Channel Assessment)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ED (Energy Detection)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CS (Carrier Sense)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Virtual Carrier Sense (Network Allocation Vector)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Duration value set in each frame’s MAC header where other stations set their NAV to this if the sense medium is busy.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en-US" sz="1600" dirty="0">
              <a:solidFill>
                <a:srgbClr val="1F1A17"/>
              </a:solidFill>
              <a:latin typeface="Century Gothic" pitchFamily="3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320" y="60840"/>
            <a:ext cx="6552719" cy="31968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en-US" sz="1800" b="1">
                <a:solidFill>
                  <a:srgbClr val="003366"/>
                </a:solidFill>
                <a:latin typeface="Century Schoolbook L" pitchFamily="18"/>
              </a:rPr>
              <a:t> CSMA/CA Flowchart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76000" y="503999"/>
            <a:ext cx="6048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320" y="60840"/>
            <a:ext cx="6552719" cy="31968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en-US" sz="1800" b="1" dirty="0">
                <a:solidFill>
                  <a:srgbClr val="003366"/>
                </a:solidFill>
                <a:latin typeface="Century Schoolbook L" pitchFamily="18"/>
              </a:rPr>
              <a:t> Distributed Coordination Function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6000" y="503999"/>
            <a:ext cx="6912000" cy="2403324"/>
          </a:xfr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The four main components of DCF: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Carrier sense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Duration/ID field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600" dirty="0" err="1">
                <a:solidFill>
                  <a:srgbClr val="1F1A17"/>
                </a:solidFill>
                <a:latin typeface="Century Schoolbook L" pitchFamily="18"/>
              </a:rPr>
              <a:t>Interframe</a:t>
            </a: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 space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600" dirty="0" smtClean="0">
                <a:solidFill>
                  <a:srgbClr val="1F1A17"/>
                </a:solidFill>
                <a:latin typeface="Century Schoolbook L" pitchFamily="18"/>
              </a:rPr>
              <a:t>Random </a:t>
            </a:r>
            <a:r>
              <a:rPr lang="en-US" sz="1600" dirty="0" err="1" smtClean="0">
                <a:solidFill>
                  <a:srgbClr val="1F1A17"/>
                </a:solidFill>
                <a:latin typeface="Century Schoolbook L" pitchFamily="18"/>
              </a:rPr>
              <a:t>backoff</a:t>
            </a:r>
            <a:r>
              <a:rPr lang="en-US" sz="1600" dirty="0" smtClean="0">
                <a:solidFill>
                  <a:srgbClr val="1F1A17"/>
                </a:solidFill>
                <a:latin typeface="Century Schoolbook L" pitchFamily="18"/>
              </a:rPr>
              <a:t> timer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320" y="60840"/>
            <a:ext cx="6552719" cy="31968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en-US" sz="1800" b="1" dirty="0">
                <a:solidFill>
                  <a:srgbClr val="003366"/>
                </a:solidFill>
                <a:latin typeface="Century Schoolbook L" pitchFamily="18"/>
              </a:rPr>
              <a:t> </a:t>
            </a:r>
            <a:r>
              <a:rPr lang="en-US" sz="1800" b="1" dirty="0" smtClean="0">
                <a:solidFill>
                  <a:srgbClr val="003366"/>
                </a:solidFill>
                <a:latin typeface="Century Schoolbook L" pitchFamily="18"/>
              </a:rPr>
              <a:t>Enhanced Distributed Channel Access</a:t>
            </a:r>
            <a:endParaRPr lang="en-US" sz="1800" b="1" dirty="0">
              <a:solidFill>
                <a:srgbClr val="003366"/>
              </a:solidFill>
              <a:latin typeface="Century Schoolbook L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6000" y="503999"/>
            <a:ext cx="6912000" cy="3311999"/>
          </a:xfr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1600" dirty="0" smtClean="0">
                <a:solidFill>
                  <a:srgbClr val="1F1A17"/>
                </a:solidFill>
                <a:latin typeface="Century Schoolbook L" pitchFamily="18"/>
              </a:rPr>
              <a:t>Additional </a:t>
            </a:r>
            <a:r>
              <a:rPr lang="en-US" sz="1600" dirty="0" smtClean="0">
                <a:solidFill>
                  <a:srgbClr val="1F1A17"/>
                </a:solidFill>
                <a:latin typeface="Century Schoolbook L" pitchFamily="18"/>
              </a:rPr>
              <a:t>components included as part of EDCA:</a:t>
            </a:r>
            <a:endParaRPr lang="en-US" sz="1600" dirty="0">
              <a:solidFill>
                <a:srgbClr val="1F1A17"/>
              </a:solidFill>
              <a:latin typeface="Century Schoolbook L" pitchFamily="1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IN" sz="1600" dirty="0" smtClean="0">
                <a:solidFill>
                  <a:srgbClr val="1F1A17"/>
                </a:solidFill>
                <a:latin typeface="Century Schoolbook L" pitchFamily="18"/>
              </a:rPr>
              <a:t>AIFS</a:t>
            </a:r>
            <a:endParaRPr lang="en-US" sz="1600" dirty="0">
              <a:solidFill>
                <a:srgbClr val="1F1A17"/>
              </a:solidFill>
              <a:latin typeface="Century Schoolbook L" pitchFamily="1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IN" sz="1600" dirty="0" err="1" smtClean="0">
                <a:solidFill>
                  <a:srgbClr val="1F1A17"/>
                </a:solidFill>
                <a:latin typeface="Century Schoolbook L" pitchFamily="18"/>
              </a:rPr>
              <a:t>QoS</a:t>
            </a:r>
            <a:r>
              <a:rPr lang="en-IN" sz="1600" dirty="0" smtClean="0">
                <a:solidFill>
                  <a:srgbClr val="1F1A17"/>
                </a:solidFill>
                <a:latin typeface="Century Schoolbook L" pitchFamily="18"/>
              </a:rPr>
              <a:t>-Based </a:t>
            </a:r>
            <a:r>
              <a:rPr lang="en-IN" sz="1600" dirty="0">
                <a:solidFill>
                  <a:srgbClr val="1F1A17"/>
                </a:solidFill>
                <a:latin typeface="Century Schoolbook L" pitchFamily="18"/>
              </a:rPr>
              <a:t>Random </a:t>
            </a:r>
            <a:r>
              <a:rPr lang="en-IN" sz="1600" dirty="0" err="1">
                <a:solidFill>
                  <a:srgbClr val="1F1A17"/>
                </a:solidFill>
                <a:latin typeface="Century Schoolbook L" pitchFamily="18"/>
              </a:rPr>
              <a:t>Backoff</a:t>
            </a:r>
            <a:r>
              <a:rPr lang="en-IN" sz="1600" dirty="0">
                <a:solidFill>
                  <a:srgbClr val="1F1A17"/>
                </a:solidFill>
                <a:latin typeface="Century Schoolbook L" pitchFamily="18"/>
              </a:rPr>
              <a:t> Timer</a:t>
            </a:r>
            <a:endParaRPr lang="en-US" sz="1600" dirty="0">
              <a:solidFill>
                <a:srgbClr val="1F1A17"/>
              </a:solidFill>
              <a:latin typeface="Century Schoolbook L" pitchFamily="1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IN" sz="1600" dirty="0" smtClean="0">
                <a:solidFill>
                  <a:srgbClr val="1F1A17"/>
                </a:solidFill>
                <a:latin typeface="Century Schoolbook L" pitchFamily="18"/>
              </a:rPr>
              <a:t>TXOP</a:t>
            </a:r>
            <a:endParaRPr lang="en-US" sz="1600" dirty="0">
              <a:solidFill>
                <a:srgbClr val="1F1A17"/>
              </a:solidFill>
              <a:latin typeface="Century Schoolbook 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5001399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320" y="60840"/>
            <a:ext cx="6552719" cy="31968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en-US" sz="1800" b="1">
                <a:solidFill>
                  <a:srgbClr val="003366"/>
                </a:solidFill>
                <a:latin typeface="Century Schoolbook L" pitchFamily="18"/>
              </a:rPr>
              <a:t> Interframe Spaces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" y="503999"/>
            <a:ext cx="6912000" cy="3311999"/>
          </a:xfr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IN" sz="1600" dirty="0">
                <a:solidFill>
                  <a:srgbClr val="1F1A17"/>
                </a:solidFill>
                <a:latin typeface="Century Schoolbook L" pitchFamily="18"/>
              </a:rPr>
              <a:t>The IFS is a quiet period that APs and stations must wait before any 802.11 frame transmission.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IN" sz="1600" dirty="0">
                <a:solidFill>
                  <a:srgbClr val="1F1A17"/>
                </a:solidFill>
                <a:latin typeface="Century Schoolbook L" pitchFamily="18"/>
              </a:rPr>
              <a:t>The purpose of an IFS is both to provide a buffer between frames to avoid interference as well as to add control and to prioritize frame transmissions.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IN" sz="1600" dirty="0">
                <a:solidFill>
                  <a:srgbClr val="1F1A17"/>
                </a:solidFill>
                <a:latin typeface="Century Schoolbook L" pitchFamily="18"/>
              </a:rPr>
              <a:t>The length of the IFS  time is depends on previous frame type, following frame type, access category, coordination function in use &amp; PHY type as well.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IN" sz="1600" dirty="0">
                <a:solidFill>
                  <a:srgbClr val="1F1A17"/>
                </a:solidFill>
                <a:latin typeface="Century Schoolbook L" pitchFamily="18"/>
              </a:rPr>
              <a:t>Short </a:t>
            </a:r>
            <a:r>
              <a:rPr lang="en-IN" sz="1600" dirty="0" err="1">
                <a:solidFill>
                  <a:srgbClr val="1F1A17"/>
                </a:solidFill>
                <a:latin typeface="Century Schoolbook L" pitchFamily="18"/>
              </a:rPr>
              <a:t>Interframe</a:t>
            </a:r>
            <a:r>
              <a:rPr lang="en-IN" sz="1600" dirty="0">
                <a:solidFill>
                  <a:srgbClr val="1F1A17"/>
                </a:solidFill>
                <a:latin typeface="Century Schoolbook L" pitchFamily="18"/>
              </a:rPr>
              <a:t> Space (SIFS)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It is the shortest IFS, has highest level of priority.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IN" sz="1600" dirty="0">
                <a:solidFill>
                  <a:srgbClr val="1F1A17"/>
                </a:solidFill>
                <a:latin typeface="Century Schoolbook L" pitchFamily="18"/>
              </a:rPr>
              <a:t>Reduced </a:t>
            </a:r>
            <a:r>
              <a:rPr lang="en-IN" sz="1600" dirty="0" err="1">
                <a:solidFill>
                  <a:srgbClr val="1F1A17"/>
                </a:solidFill>
                <a:latin typeface="Century Schoolbook L" pitchFamily="18"/>
              </a:rPr>
              <a:t>Interframe</a:t>
            </a:r>
            <a:r>
              <a:rPr lang="en-IN" sz="1600" dirty="0">
                <a:solidFill>
                  <a:srgbClr val="1F1A17"/>
                </a:solidFill>
                <a:latin typeface="Century Schoolbook L" pitchFamily="18"/>
              </a:rPr>
              <a:t> Space (RIFS)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RIFS were introduced with 802.11n to improve efficiency for transmissions to the same receiver in which a SIFS-separated response is not required, such as a transmission burst (CFB-Contention Free Burst).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320" y="60840"/>
            <a:ext cx="6552719" cy="31968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en-US" sz="1800" b="1">
                <a:solidFill>
                  <a:srgbClr val="003366"/>
                </a:solidFill>
                <a:latin typeface="Century Schoolbook L" pitchFamily="18"/>
              </a:rPr>
              <a:t> Contd...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" y="503999"/>
            <a:ext cx="7128000" cy="3311999"/>
          </a:xfr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DCF </a:t>
            </a:r>
            <a:r>
              <a:rPr lang="en-US" sz="1600" dirty="0" err="1">
                <a:solidFill>
                  <a:srgbClr val="1F1A17"/>
                </a:solidFill>
                <a:latin typeface="Century Schoolbook L" pitchFamily="18"/>
              </a:rPr>
              <a:t>Interframe</a:t>
            </a: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 Space (DIFS)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DIFS = SIFS + 2 x </a:t>
            </a:r>
            <a:r>
              <a:rPr lang="en-US" sz="1600" dirty="0" err="1">
                <a:solidFill>
                  <a:srgbClr val="1F1A17"/>
                </a:solidFill>
                <a:latin typeface="Century Schoolbook L" pitchFamily="18"/>
              </a:rPr>
              <a:t>SlotTime</a:t>
            </a:r>
            <a:endParaRPr lang="en-US" sz="1600" dirty="0">
              <a:solidFill>
                <a:srgbClr val="1F1A17"/>
              </a:solidFill>
              <a:latin typeface="Century Schoolbook L" pitchFamily="18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Extended </a:t>
            </a:r>
            <a:r>
              <a:rPr lang="en-US" sz="1600" dirty="0" err="1">
                <a:solidFill>
                  <a:srgbClr val="1F1A17"/>
                </a:solidFill>
                <a:latin typeface="Century Schoolbook L" pitchFamily="18"/>
              </a:rPr>
              <a:t>Interframe</a:t>
            </a: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 Space (EIFS)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600" dirty="0">
                <a:solidFill>
                  <a:srgbClr val="1F1A17"/>
                </a:solidFill>
                <a:latin typeface="Century Gothic" pitchFamily="34"/>
              </a:rPr>
              <a:t>EIFS (in DCF)  = SIFS + DIFS + </a:t>
            </a:r>
            <a:r>
              <a:rPr lang="en-US" sz="1600" dirty="0" err="1">
                <a:solidFill>
                  <a:srgbClr val="1F1A17"/>
                </a:solidFill>
                <a:latin typeface="Century Gothic" pitchFamily="34"/>
              </a:rPr>
              <a:t>ACK_Tx_Time</a:t>
            </a:r>
            <a:endParaRPr lang="en-US" sz="1600" dirty="0">
              <a:solidFill>
                <a:srgbClr val="1F1A17"/>
              </a:solidFill>
              <a:latin typeface="Century Gothic" pitchFamily="34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600" dirty="0">
                <a:solidFill>
                  <a:srgbClr val="1F1A17"/>
                </a:solidFill>
                <a:latin typeface="Century Gothic" pitchFamily="34"/>
              </a:rPr>
              <a:t>EIFS 802.11b/g/n devices using DSSS = 364μS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600" dirty="0">
                <a:solidFill>
                  <a:srgbClr val="1F1A17"/>
                </a:solidFill>
                <a:latin typeface="Century Gothic" pitchFamily="34"/>
              </a:rPr>
              <a:t>EIFS 802.11g/n devices using OFDM = 160μS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600" dirty="0">
                <a:solidFill>
                  <a:srgbClr val="1F1A17"/>
                </a:solidFill>
                <a:latin typeface="Century Gothic" pitchFamily="34"/>
              </a:rPr>
              <a:t>EIFS 802.11a/n devices (5GHz)         = 160μS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600" dirty="0">
                <a:solidFill>
                  <a:srgbClr val="1F1A17"/>
                </a:solidFill>
                <a:latin typeface="Century Gothic" pitchFamily="34"/>
              </a:rPr>
              <a:t>EIFS (in EDCA)  = SIFS + AIFS[AC] + </a:t>
            </a:r>
            <a:r>
              <a:rPr lang="en-US" sz="1600" dirty="0" err="1">
                <a:solidFill>
                  <a:srgbClr val="1F1A17"/>
                </a:solidFill>
                <a:latin typeface="Century Gothic" pitchFamily="34"/>
              </a:rPr>
              <a:t>ACK_Tx_Time</a:t>
            </a:r>
            <a:endParaRPr lang="en-US" sz="1600" dirty="0">
              <a:solidFill>
                <a:srgbClr val="1F1A17"/>
              </a:solidFill>
              <a:latin typeface="Century Gothic" pitchFamily="3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Arbitration </a:t>
            </a:r>
            <a:r>
              <a:rPr lang="en-US" sz="1600" dirty="0" err="1">
                <a:solidFill>
                  <a:srgbClr val="1F1A17"/>
                </a:solidFill>
                <a:latin typeface="Century Schoolbook L" pitchFamily="18"/>
              </a:rPr>
              <a:t>Interframe</a:t>
            </a: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 Space (AIFS)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600" dirty="0">
                <a:solidFill>
                  <a:srgbClr val="1F1A17"/>
                </a:solidFill>
                <a:latin typeface="Century Gothic" pitchFamily="34"/>
              </a:rPr>
              <a:t>Shall be used by the </a:t>
            </a:r>
            <a:r>
              <a:rPr lang="en-US" sz="1600" dirty="0" err="1">
                <a:solidFill>
                  <a:srgbClr val="1F1A17"/>
                </a:solidFill>
                <a:latin typeface="Century Gothic" pitchFamily="34"/>
              </a:rPr>
              <a:t>QoS</a:t>
            </a:r>
            <a:r>
              <a:rPr lang="en-US" sz="1600" dirty="0">
                <a:solidFill>
                  <a:srgbClr val="1F1A17"/>
                </a:solidFill>
                <a:latin typeface="Century Gothic" pitchFamily="34"/>
              </a:rPr>
              <a:t> STA's.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600" dirty="0">
                <a:solidFill>
                  <a:srgbClr val="1F1A17"/>
                </a:solidFill>
                <a:latin typeface="Century Gothic" pitchFamily="34"/>
              </a:rPr>
              <a:t>AIFS[AC] = AIFSN[AC] × </a:t>
            </a:r>
            <a:r>
              <a:rPr lang="en-US" sz="1600" dirty="0" err="1">
                <a:solidFill>
                  <a:srgbClr val="1F1A17"/>
                </a:solidFill>
                <a:latin typeface="Century Gothic" pitchFamily="34"/>
              </a:rPr>
              <a:t>SlotTime</a:t>
            </a:r>
            <a:r>
              <a:rPr lang="en-US" sz="1600" dirty="0">
                <a:solidFill>
                  <a:srgbClr val="1F1A17"/>
                </a:solidFill>
                <a:latin typeface="Century Gothic" pitchFamily="34"/>
              </a:rPr>
              <a:t> + </a:t>
            </a:r>
            <a:r>
              <a:rPr lang="en-US" sz="1600" dirty="0" err="1">
                <a:solidFill>
                  <a:srgbClr val="1F1A17"/>
                </a:solidFill>
                <a:latin typeface="Century Gothic" pitchFamily="34"/>
              </a:rPr>
              <a:t>SIFSTime</a:t>
            </a:r>
            <a:endParaRPr lang="en-US" sz="1600" dirty="0">
              <a:solidFill>
                <a:srgbClr val="1F1A17"/>
              </a:solidFill>
              <a:latin typeface="Century Gothic" pitchFamily="3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PCF </a:t>
            </a:r>
            <a:r>
              <a:rPr lang="en-US" sz="1600" dirty="0" err="1">
                <a:solidFill>
                  <a:srgbClr val="1F1A17"/>
                </a:solidFill>
                <a:latin typeface="Century Schoolbook L" pitchFamily="18"/>
              </a:rPr>
              <a:t>Interframe</a:t>
            </a: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 Space (PIFS)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Used by STAs during the contention-free period (CFP) in PCF mode.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600" dirty="0">
                <a:solidFill>
                  <a:srgbClr val="1F1A17"/>
                </a:solidFill>
                <a:latin typeface="Century Schoolbook L" pitchFamily="18"/>
              </a:rPr>
              <a:t>PIFS = SIFS + </a:t>
            </a:r>
            <a:r>
              <a:rPr lang="en-US" sz="1600" dirty="0" err="1">
                <a:solidFill>
                  <a:srgbClr val="1F1A17"/>
                </a:solidFill>
                <a:latin typeface="Century Schoolbook L" pitchFamily="18"/>
              </a:rPr>
              <a:t>SlotTime</a:t>
            </a:r>
            <a:endParaRPr lang="en-US" sz="1600" dirty="0">
              <a:solidFill>
                <a:srgbClr val="1F1A17"/>
              </a:solidFill>
              <a:latin typeface="Century Schoolbook L" pitchFamily="1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320" y="60840"/>
            <a:ext cx="6552719" cy="31968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en-US" sz="1800" b="1">
                <a:solidFill>
                  <a:srgbClr val="003366"/>
                </a:solidFill>
                <a:latin typeface="Century Schoolbook L" pitchFamily="18"/>
              </a:rPr>
              <a:t> Random backoff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" y="503999"/>
            <a:ext cx="7056000" cy="3311999"/>
          </a:xfr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IN" sz="1600">
                <a:solidFill>
                  <a:srgbClr val="1F1A17"/>
                </a:solidFill>
                <a:latin typeface="Century Schoolbook L" pitchFamily="18"/>
              </a:rPr>
              <a:t>An 802.11 station may contend for the medium during a window of time known as the backoff time.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IN" sz="1600">
                <a:solidFill>
                  <a:srgbClr val="1F1A17"/>
                </a:solidFill>
                <a:latin typeface="Century Schoolbook L" pitchFamily="18"/>
              </a:rPr>
              <a:t>STA shall use the Random back-off after the defer period to avoid collisions.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IN" sz="1600">
                <a:solidFill>
                  <a:srgbClr val="1F1A17"/>
                </a:solidFill>
                <a:latin typeface="Century Schoolbook L" pitchFamily="18"/>
              </a:rPr>
              <a:t>Backoff Time = Random() × aSlotTime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IN" sz="1600">
                <a:solidFill>
                  <a:srgbClr val="1F1A17"/>
                </a:solidFill>
                <a:latin typeface="Century Schoolbook L" pitchFamily="18"/>
              </a:rPr>
              <a:t>Random() = Pseudo-random integer select from interval 0,CW(Contention Window) 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IN" sz="1600">
                <a:solidFill>
                  <a:srgbClr val="1F1A17"/>
                </a:solidFill>
                <a:latin typeface="Century Schoolbook L" pitchFamily="18"/>
              </a:rPr>
              <a:t>aSlotTime =Slot time sizes are dependent on the physical layer specifi cation (PHY) in use (DSSS, OFDM,etc. 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14076</TotalTime>
  <Words>657</Words>
  <Application>Microsoft Office PowerPoint</Application>
  <PresentationFormat>Custom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Century Schoolbook L</vt:lpstr>
      <vt:lpstr>DejaVu Sans</vt:lpstr>
      <vt:lpstr>Droid Sans Fallback</vt:lpstr>
      <vt:lpstr>FreeSans</vt:lpstr>
      <vt:lpstr>Liberation Sans</vt:lpstr>
      <vt:lpstr>Liberation Serif</vt:lpstr>
      <vt:lpstr>StarSymbol</vt:lpstr>
      <vt:lpstr>Office Theme</vt:lpstr>
      <vt:lpstr>Office Theme</vt:lpstr>
      <vt:lpstr>802.11 MEDIUM CONTENTION</vt:lpstr>
      <vt:lpstr> CONTENTS</vt:lpstr>
      <vt:lpstr> CSMA/CA</vt:lpstr>
      <vt:lpstr> CSMA/CA Flowchart</vt:lpstr>
      <vt:lpstr> Distributed Coordination Function</vt:lpstr>
      <vt:lpstr> Enhanced Distributed Channel Access</vt:lpstr>
      <vt:lpstr> Interframe Spaces</vt:lpstr>
      <vt:lpstr> Contd...</vt:lpstr>
      <vt:lpstr> Random backoff</vt:lpstr>
      <vt:lpstr> Contention Window</vt:lpstr>
      <vt:lpstr>TXOP- Transmit Opportunity</vt:lpstr>
      <vt:lpstr> Arbitration Flowchart</vt:lpstr>
      <vt:lpstr> Frame Transmission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s.rajasekhar</dc:creator>
  <cp:lastModifiedBy>Windows User</cp:lastModifiedBy>
  <cp:revision>505</cp:revision>
  <dcterms:created xsi:type="dcterms:W3CDTF">2018-01-09T16:03:52Z</dcterms:created>
  <dcterms:modified xsi:type="dcterms:W3CDTF">2020-02-19T06:58:11Z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4</vt:r8>
  </property>
</Properties>
</file>