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7"/>
  </p:notesMasterIdLst>
  <p:handoutMasterIdLst>
    <p:handoutMasterId r:id="rId18"/>
  </p:handoutMasterIdLst>
  <p:sldIdLst>
    <p:sldId id="309" r:id="rId2"/>
    <p:sldId id="284" r:id="rId3"/>
    <p:sldId id="328" r:id="rId4"/>
    <p:sldId id="301" r:id="rId5"/>
    <p:sldId id="330" r:id="rId6"/>
    <p:sldId id="321" r:id="rId7"/>
    <p:sldId id="332" r:id="rId8"/>
    <p:sldId id="322" r:id="rId9"/>
    <p:sldId id="326" r:id="rId10"/>
    <p:sldId id="323" r:id="rId11"/>
    <p:sldId id="320" r:id="rId12"/>
    <p:sldId id="327" r:id="rId13"/>
    <p:sldId id="325" r:id="rId14"/>
    <p:sldId id="331" r:id="rId15"/>
    <p:sldId id="329" r:id="rId16"/>
  </p:sldIdLst>
  <p:sldSz cx="9906000" cy="6858000" type="A4"/>
  <p:notesSz cx="6797675"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アドグローブ開発4" initials="ア"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9F4E"/>
    <a:srgbClr val="E15C80"/>
    <a:srgbClr val="E15468"/>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21" autoAdjust="0"/>
    <p:restoredTop sz="94424" autoAdjust="0"/>
  </p:normalViewPr>
  <p:slideViewPr>
    <p:cSldViewPr snapToGrid="0">
      <p:cViewPr varScale="1">
        <p:scale>
          <a:sx n="68" d="100"/>
          <a:sy n="68" d="100"/>
        </p:scale>
        <p:origin x="1500" y="66"/>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97DD7798-5AB5-41BF-BB27-C3EF53A4423D}" type="datetimeFigureOut">
              <a:rPr kumimoji="1" lang="ja-JP" altLang="en-US" smtClean="0"/>
              <a:t>2017/6/23</a:t>
            </a:fld>
            <a:endParaRPr kumimoji="1" lang="ja-JP" altLang="en-US"/>
          </a:p>
        </p:txBody>
      </p:sp>
      <p:sp>
        <p:nvSpPr>
          <p:cNvPr id="4" name="フッター プレースホルダー 3"/>
          <p:cNvSpPr>
            <a:spLocks noGrp="1"/>
          </p:cNvSpPr>
          <p:nvPr>
            <p:ph type="ftr" sz="quarter" idx="2"/>
          </p:nvPr>
        </p:nvSpPr>
        <p:spPr>
          <a:xfrm>
            <a:off x="0" y="9377363"/>
            <a:ext cx="2946400"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49688" y="9377363"/>
            <a:ext cx="2946400" cy="495300"/>
          </a:xfrm>
          <a:prstGeom prst="rect">
            <a:avLst/>
          </a:prstGeom>
        </p:spPr>
        <p:txBody>
          <a:bodyPr vert="horz" lIns="91440" tIns="45720" rIns="91440" bIns="45720" rtlCol="0" anchor="b"/>
          <a:lstStyle>
            <a:lvl1pPr algn="r">
              <a:defRPr sz="1200"/>
            </a:lvl1pPr>
          </a:lstStyle>
          <a:p>
            <a:fld id="{15435922-F949-4E2B-8750-2D7C828B4343}" type="slidenum">
              <a:rPr kumimoji="1" lang="ja-JP" altLang="en-US" smtClean="0"/>
              <a:t>‹#›</a:t>
            </a:fld>
            <a:endParaRPr kumimoji="1" lang="ja-JP" altLang="en-US"/>
          </a:p>
        </p:txBody>
      </p:sp>
    </p:spTree>
    <p:extLst>
      <p:ext uri="{BB962C8B-B14F-4D97-AF65-F5344CB8AC3E}">
        <p14:creationId xmlns:p14="http://schemas.microsoft.com/office/powerpoint/2010/main" val="10168837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5300"/>
          </a:xfrm>
          <a:prstGeom prst="rect">
            <a:avLst/>
          </a:prstGeom>
        </p:spPr>
        <p:txBody>
          <a:bodyPr vert="horz" lIns="91440" tIns="45720" rIns="91440" bIns="45720" rtlCol="0"/>
          <a:lstStyle>
            <a:lvl1pPr algn="r">
              <a:defRPr sz="1200"/>
            </a:lvl1pPr>
          </a:lstStyle>
          <a:p>
            <a:fld id="{46826119-09B1-41A3-8D46-6FCB6B1E620E}" type="datetimeFigureOut">
              <a:rPr kumimoji="1" lang="ja-JP" altLang="en-US" smtClean="0"/>
              <a:t>2017/6/23</a:t>
            </a:fld>
            <a:endParaRPr kumimoji="1" lang="ja-JP" altLang="en-US"/>
          </a:p>
        </p:txBody>
      </p:sp>
      <p:sp>
        <p:nvSpPr>
          <p:cNvPr id="4" name="スライド イメージ プレースホルダー 3"/>
          <p:cNvSpPr>
            <a:spLocks noGrp="1" noRot="1" noChangeAspect="1"/>
          </p:cNvSpPr>
          <p:nvPr>
            <p:ph type="sldImg" idx="2"/>
          </p:nvPr>
        </p:nvSpPr>
        <p:spPr>
          <a:xfrm>
            <a:off x="992188" y="1233488"/>
            <a:ext cx="4813300" cy="33321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51388"/>
            <a:ext cx="5438775" cy="38877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7363"/>
            <a:ext cx="2946400"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377363"/>
            <a:ext cx="2946400" cy="495300"/>
          </a:xfrm>
          <a:prstGeom prst="rect">
            <a:avLst/>
          </a:prstGeom>
        </p:spPr>
        <p:txBody>
          <a:bodyPr vert="horz" lIns="91440" tIns="45720" rIns="91440" bIns="45720" rtlCol="0" anchor="b"/>
          <a:lstStyle>
            <a:lvl1pPr algn="r">
              <a:defRPr sz="1200"/>
            </a:lvl1pPr>
          </a:lstStyle>
          <a:p>
            <a:fld id="{E50B7736-94CF-471A-B6A9-65004CA1925A}" type="slidenum">
              <a:rPr kumimoji="1" lang="ja-JP" altLang="en-US" smtClean="0"/>
              <a:t>‹#›</a:t>
            </a:fld>
            <a:endParaRPr kumimoji="1" lang="ja-JP" altLang="en-US"/>
          </a:p>
        </p:txBody>
      </p:sp>
    </p:spTree>
    <p:extLst>
      <p:ext uri="{BB962C8B-B14F-4D97-AF65-F5344CB8AC3E}">
        <p14:creationId xmlns:p14="http://schemas.microsoft.com/office/powerpoint/2010/main" val="17570097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a:t>
            </a:fld>
            <a:endParaRPr kumimoji="1" lang="ja-JP" altLang="en-US"/>
          </a:p>
        </p:txBody>
      </p:sp>
    </p:spTree>
    <p:extLst>
      <p:ext uri="{BB962C8B-B14F-4D97-AF65-F5344CB8AC3E}">
        <p14:creationId xmlns:p14="http://schemas.microsoft.com/office/powerpoint/2010/main" val="170131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11</a:t>
            </a:fld>
            <a:endParaRPr kumimoji="1" lang="ja-JP" altLang="en-US"/>
          </a:p>
        </p:txBody>
      </p:sp>
    </p:spTree>
    <p:extLst>
      <p:ext uri="{BB962C8B-B14F-4D97-AF65-F5344CB8AC3E}">
        <p14:creationId xmlns:p14="http://schemas.microsoft.com/office/powerpoint/2010/main" val="1564306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12</a:t>
            </a:fld>
            <a:endParaRPr kumimoji="1" lang="ja-JP" altLang="en-US"/>
          </a:p>
        </p:txBody>
      </p:sp>
    </p:spTree>
    <p:extLst>
      <p:ext uri="{BB962C8B-B14F-4D97-AF65-F5344CB8AC3E}">
        <p14:creationId xmlns:p14="http://schemas.microsoft.com/office/powerpoint/2010/main" val="1310811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13</a:t>
            </a:fld>
            <a:endParaRPr kumimoji="1" lang="ja-JP" altLang="en-US"/>
          </a:p>
        </p:txBody>
      </p:sp>
    </p:spTree>
    <p:extLst>
      <p:ext uri="{BB962C8B-B14F-4D97-AF65-F5344CB8AC3E}">
        <p14:creationId xmlns:p14="http://schemas.microsoft.com/office/powerpoint/2010/main" val="2042636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14</a:t>
            </a:fld>
            <a:endParaRPr kumimoji="1" lang="ja-JP" altLang="en-US"/>
          </a:p>
        </p:txBody>
      </p:sp>
    </p:spTree>
    <p:extLst>
      <p:ext uri="{BB962C8B-B14F-4D97-AF65-F5344CB8AC3E}">
        <p14:creationId xmlns:p14="http://schemas.microsoft.com/office/powerpoint/2010/main" val="3799249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15</a:t>
            </a:fld>
            <a:endParaRPr kumimoji="1" lang="ja-JP" altLang="en-US"/>
          </a:p>
        </p:txBody>
      </p:sp>
    </p:spTree>
    <p:extLst>
      <p:ext uri="{BB962C8B-B14F-4D97-AF65-F5344CB8AC3E}">
        <p14:creationId xmlns:p14="http://schemas.microsoft.com/office/powerpoint/2010/main" val="56582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3</a:t>
            </a:fld>
            <a:endParaRPr kumimoji="1" lang="ja-JP" altLang="en-US"/>
          </a:p>
        </p:txBody>
      </p:sp>
    </p:spTree>
    <p:extLst>
      <p:ext uri="{BB962C8B-B14F-4D97-AF65-F5344CB8AC3E}">
        <p14:creationId xmlns:p14="http://schemas.microsoft.com/office/powerpoint/2010/main" val="1581717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4</a:t>
            </a:fld>
            <a:endParaRPr kumimoji="1" lang="ja-JP" altLang="en-US"/>
          </a:p>
        </p:txBody>
      </p:sp>
    </p:spTree>
    <p:extLst>
      <p:ext uri="{BB962C8B-B14F-4D97-AF65-F5344CB8AC3E}">
        <p14:creationId xmlns:p14="http://schemas.microsoft.com/office/powerpoint/2010/main" val="422940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5</a:t>
            </a:fld>
            <a:endParaRPr kumimoji="1" lang="ja-JP" altLang="en-US"/>
          </a:p>
        </p:txBody>
      </p:sp>
    </p:spTree>
    <p:extLst>
      <p:ext uri="{BB962C8B-B14F-4D97-AF65-F5344CB8AC3E}">
        <p14:creationId xmlns:p14="http://schemas.microsoft.com/office/powerpoint/2010/main" val="1783941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6</a:t>
            </a:fld>
            <a:endParaRPr kumimoji="1" lang="ja-JP" altLang="en-US"/>
          </a:p>
        </p:txBody>
      </p:sp>
    </p:spTree>
    <p:extLst>
      <p:ext uri="{BB962C8B-B14F-4D97-AF65-F5344CB8AC3E}">
        <p14:creationId xmlns:p14="http://schemas.microsoft.com/office/powerpoint/2010/main" val="1703046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7</a:t>
            </a:fld>
            <a:endParaRPr kumimoji="1" lang="ja-JP" altLang="en-US"/>
          </a:p>
        </p:txBody>
      </p:sp>
    </p:spTree>
    <p:extLst>
      <p:ext uri="{BB962C8B-B14F-4D97-AF65-F5344CB8AC3E}">
        <p14:creationId xmlns:p14="http://schemas.microsoft.com/office/powerpoint/2010/main" val="265948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8</a:t>
            </a:fld>
            <a:endParaRPr kumimoji="1" lang="ja-JP" altLang="en-US"/>
          </a:p>
        </p:txBody>
      </p:sp>
    </p:spTree>
    <p:extLst>
      <p:ext uri="{BB962C8B-B14F-4D97-AF65-F5344CB8AC3E}">
        <p14:creationId xmlns:p14="http://schemas.microsoft.com/office/powerpoint/2010/main" val="2197557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9</a:t>
            </a:fld>
            <a:endParaRPr kumimoji="1" lang="ja-JP" altLang="en-US"/>
          </a:p>
        </p:txBody>
      </p:sp>
    </p:spTree>
    <p:extLst>
      <p:ext uri="{BB962C8B-B14F-4D97-AF65-F5344CB8AC3E}">
        <p14:creationId xmlns:p14="http://schemas.microsoft.com/office/powerpoint/2010/main" val="3176334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10</a:t>
            </a:fld>
            <a:endParaRPr kumimoji="1" lang="ja-JP" altLang="en-US"/>
          </a:p>
        </p:txBody>
      </p:sp>
    </p:spTree>
    <p:extLst>
      <p:ext uri="{BB962C8B-B14F-4D97-AF65-F5344CB8AC3E}">
        <p14:creationId xmlns:p14="http://schemas.microsoft.com/office/powerpoint/2010/main" val="3409634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1122363"/>
            <a:ext cx="7429500" cy="2387600"/>
          </a:xfrm>
        </p:spPr>
        <p:txBody>
          <a:bodyPr anchor="b"/>
          <a:lstStyle>
            <a:lvl1pPr algn="ctr">
              <a:defRPr sz="4875"/>
            </a:lvl1pPr>
          </a:lstStyle>
          <a:p>
            <a:r>
              <a:rPr kumimoji="1" lang="ja-JP" altLang="en-US"/>
              <a:t>マスター タイトルの書式設定</a:t>
            </a:r>
          </a:p>
        </p:txBody>
      </p:sp>
      <p:sp>
        <p:nvSpPr>
          <p:cNvPr id="3" name="サブタイトル 2"/>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4AD1534-A895-4E29-BA0F-A18800CAB3E0}" type="datetime1">
              <a:rPr kumimoji="1" lang="ja-JP" altLang="en-US" smtClean="0"/>
              <a:t>2017/6/23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26065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48355B8-4655-441C-965D-24181EBBDE7A}" type="datetime1">
              <a:rPr kumimoji="1" lang="ja-JP" altLang="en-US" smtClean="0"/>
              <a:t>2017/6/23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83066373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88981" y="365125"/>
            <a:ext cx="2135981"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81037" y="365125"/>
            <a:ext cx="6284119"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48355B8-4655-441C-965D-24181EBBDE7A}" type="datetime1">
              <a:rPr kumimoji="1" lang="ja-JP" altLang="en-US" smtClean="0"/>
              <a:t>2017/6/23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70794017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48355B8-4655-441C-965D-24181EBBDE7A}" type="datetime1">
              <a:rPr kumimoji="1" lang="ja-JP" altLang="en-US" smtClean="0"/>
              <a:t>2017/6/23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379527831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75878" y="1709739"/>
            <a:ext cx="8543925" cy="2852737"/>
          </a:xfrm>
        </p:spPr>
        <p:txBody>
          <a:bodyPr anchor="b"/>
          <a:lstStyle>
            <a:lvl1pPr>
              <a:defRPr sz="4875"/>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648355B8-4655-441C-965D-24181EBBDE7A}" type="datetime1">
              <a:rPr kumimoji="1" lang="ja-JP" altLang="en-US" smtClean="0"/>
              <a:t>2017/6/23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416785616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81038" y="1825625"/>
            <a:ext cx="42100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014913" y="1825625"/>
            <a:ext cx="42100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648355B8-4655-441C-965D-24181EBBDE7A}" type="datetime1">
              <a:rPr kumimoji="1" lang="ja-JP" altLang="en-US" smtClean="0"/>
              <a:t>2017/6/23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84780105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365126"/>
            <a:ext cx="8543925"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82328" y="2505075"/>
            <a:ext cx="4190702"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14913" y="2505075"/>
            <a:ext cx="4211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648355B8-4655-441C-965D-24181EBBDE7A}" type="datetime1">
              <a:rPr kumimoji="1" lang="ja-JP" altLang="en-US" smtClean="0"/>
              <a:t>2017/6/23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55728850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648355B8-4655-441C-965D-24181EBBDE7A}" type="datetime1">
              <a:rPr kumimoji="1" lang="ja-JP" altLang="en-US" smtClean="0"/>
              <a:t>2017/6/23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366549683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9AFEF92-4FB4-4312-978F-19FEDA125188}" type="datetime1">
              <a:rPr kumimoji="1" lang="ja-JP" altLang="en-US" smtClean="0"/>
              <a:t>2017/6/23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
        <p:nvSpPr>
          <p:cNvPr id="5" name="正方形/長方形 4"/>
          <p:cNvSpPr/>
          <p:nvPr userDrawn="1"/>
        </p:nvSpPr>
        <p:spPr>
          <a:xfrm>
            <a:off x="196207" y="166800"/>
            <a:ext cx="4238208" cy="435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462" b="1" i="1" dirty="0">
              <a:solidFill>
                <a:schemeClr val="tx2">
                  <a:lumMod val="75000"/>
                </a:schemeClr>
              </a:solidFill>
              <a:latin typeface="ヒラギノ角ゴ Pro W3" panose="020B0300000000000000" pitchFamily="34" charset="-128"/>
              <a:ea typeface="ヒラギノ角ゴ Pro W3" panose="020B0300000000000000" pitchFamily="34" charset="-128"/>
            </a:endParaRPr>
          </a:p>
        </p:txBody>
      </p:sp>
      <p:cxnSp>
        <p:nvCxnSpPr>
          <p:cNvPr id="6" name="直線コネクタ 5"/>
          <p:cNvCxnSpPr>
            <a:cxnSpLocks/>
          </p:cNvCxnSpPr>
          <p:nvPr userDrawn="1"/>
        </p:nvCxnSpPr>
        <p:spPr>
          <a:xfrm>
            <a:off x="196207" y="602522"/>
            <a:ext cx="9608745" cy="0"/>
          </a:xfrm>
          <a:prstGeom prst="line">
            <a:avLst/>
          </a:prstGeom>
          <a:ln w="28575">
            <a:prstDash val="sysDot"/>
          </a:ln>
        </p:spPr>
        <p:style>
          <a:lnRef idx="1">
            <a:schemeClr val="accent2"/>
          </a:lnRef>
          <a:fillRef idx="0">
            <a:schemeClr val="accent2"/>
          </a:fillRef>
          <a:effectRef idx="0">
            <a:schemeClr val="accent2"/>
          </a:effectRef>
          <a:fontRef idx="minor">
            <a:schemeClr val="tx1"/>
          </a:fontRef>
        </p:style>
      </p:cxnSp>
      <p:sp>
        <p:nvSpPr>
          <p:cNvPr id="8" name="正方形/長方形 3"/>
          <p:cNvSpPr>
            <a:spLocks noChangeArrowheads="1"/>
          </p:cNvSpPr>
          <p:nvPr userDrawn="1"/>
        </p:nvSpPr>
        <p:spPr bwMode="auto">
          <a:xfrm>
            <a:off x="196207" y="6320183"/>
            <a:ext cx="9475750" cy="45719"/>
          </a:xfrm>
          <a:prstGeom prst="rect">
            <a:avLst/>
          </a:prstGeom>
          <a:solidFill>
            <a:srgbClr val="F7964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ja-JP" sz="1800">
              <a:solidFill>
                <a:srgbClr val="000000"/>
              </a:solidFill>
              <a:latin typeface="ＭＳ Ｐゴシック" panose="020B0600070205080204" pitchFamily="50" charset="-128"/>
              <a:sym typeface="ＭＳ Ｐゴシック" panose="020B0600070205080204" pitchFamily="50" charset="-128"/>
            </a:endParaRPr>
          </a:p>
        </p:txBody>
      </p:sp>
      <p:pic>
        <p:nvPicPr>
          <p:cNvPr id="9" name="Picture 127" descr="adglobe_logo_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6207" y="6432835"/>
            <a:ext cx="11906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テキスト ボックス 9"/>
          <p:cNvSpPr txBox="1"/>
          <p:nvPr userDrawn="1"/>
        </p:nvSpPr>
        <p:spPr>
          <a:xfrm>
            <a:off x="1458934" y="6487832"/>
            <a:ext cx="2396558" cy="215444"/>
          </a:xfrm>
          <a:prstGeom prst="rect">
            <a:avLst/>
          </a:prstGeom>
          <a:noFill/>
        </p:spPr>
        <p:txBody>
          <a:bodyPr wrap="square" rtlCol="0">
            <a:spAutoFit/>
          </a:bodyPr>
          <a:lstStyle/>
          <a:p>
            <a:r>
              <a:rPr kumimoji="1" lang="en-US" altLang="ja-JP" sz="800" dirty="0"/>
              <a:t>Copyright</a:t>
            </a:r>
            <a:r>
              <a:rPr lang="en-US" altLang="ja-JP" sz="800" b="0" i="0" kern="1200" dirty="0">
                <a:solidFill>
                  <a:schemeClr val="tx1"/>
                </a:solidFill>
                <a:effectLst/>
                <a:latin typeface="+mn-lt"/>
                <a:ea typeface="+mn-ea"/>
                <a:cs typeface="+mn-cs"/>
              </a:rPr>
              <a:t>©</a:t>
            </a:r>
            <a:r>
              <a:rPr kumimoji="1" lang="ja-JP" altLang="en-US" sz="800" b="0" i="0" kern="1200" baseline="0" dirty="0">
                <a:solidFill>
                  <a:schemeClr val="tx1"/>
                </a:solidFill>
                <a:effectLst/>
                <a:latin typeface="+mn-lt"/>
                <a:ea typeface="+mn-ea"/>
                <a:cs typeface="+mn-cs"/>
              </a:rPr>
              <a:t> </a:t>
            </a:r>
            <a:r>
              <a:rPr kumimoji="1" lang="en-US" altLang="ja-JP" sz="800" b="0" i="0" kern="1200" baseline="0" dirty="0" err="1">
                <a:solidFill>
                  <a:schemeClr val="tx1"/>
                </a:solidFill>
                <a:effectLst/>
                <a:latin typeface="+mn-lt"/>
                <a:ea typeface="+mn-ea"/>
                <a:cs typeface="+mn-cs"/>
              </a:rPr>
              <a:t>adglobe</a:t>
            </a:r>
            <a:r>
              <a:rPr kumimoji="1" lang="en-US" altLang="ja-JP" sz="800" baseline="0" dirty="0"/>
              <a:t> Inc. All Rights Reserved.</a:t>
            </a:r>
            <a:endParaRPr kumimoji="1" lang="ja-JP" altLang="en-US" sz="800" dirty="0"/>
          </a:p>
        </p:txBody>
      </p:sp>
    </p:spTree>
    <p:extLst>
      <p:ext uri="{BB962C8B-B14F-4D97-AF65-F5344CB8AC3E}">
        <p14:creationId xmlns:p14="http://schemas.microsoft.com/office/powerpoint/2010/main" val="76561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457200"/>
            <a:ext cx="3194943" cy="1600200"/>
          </a:xfrm>
        </p:spPr>
        <p:txBody>
          <a:bodyPr anchor="b"/>
          <a:lstStyle>
            <a:lvl1pPr>
              <a:defRPr sz="2600"/>
            </a:lvl1pPr>
          </a:lstStyle>
          <a:p>
            <a:r>
              <a:rPr kumimoji="1" lang="ja-JP" altLang="en-US"/>
              <a:t>マスター タイトルの書式設定</a:t>
            </a:r>
          </a:p>
        </p:txBody>
      </p:sp>
      <p:sp>
        <p:nvSpPr>
          <p:cNvPr id="3" name="コンテンツ プレースホルダー 2"/>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48355B8-4655-441C-965D-24181EBBDE7A}" type="datetime1">
              <a:rPr kumimoji="1" lang="ja-JP" altLang="en-US" smtClean="0"/>
              <a:t>2017/6/23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70802153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457200"/>
            <a:ext cx="3194943" cy="1600200"/>
          </a:xfrm>
        </p:spPr>
        <p:txBody>
          <a:bodyPr anchor="b"/>
          <a:lstStyle>
            <a:lvl1pPr>
              <a:defRPr sz="2600"/>
            </a:lvl1pPr>
          </a:lstStyle>
          <a:p>
            <a:r>
              <a:rPr kumimoji="1" lang="ja-JP" altLang="en-US"/>
              <a:t>マスター タイトルの書式設定</a:t>
            </a:r>
          </a:p>
        </p:txBody>
      </p:sp>
      <p:sp>
        <p:nvSpPr>
          <p:cNvPr id="3" name="図プレースホルダー 2"/>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kumimoji="1" lang="ja-JP" altLang="en-US"/>
          </a:p>
        </p:txBody>
      </p:sp>
      <p:sp>
        <p:nvSpPr>
          <p:cNvPr id="4" name="テキスト プレースホルダー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48355B8-4655-441C-965D-24181EBBDE7A}" type="datetime1">
              <a:rPr kumimoji="1" lang="ja-JP" altLang="en-US" smtClean="0"/>
              <a:t>2017/6/23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35078648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648355B8-4655-441C-965D-24181EBBDE7A}" type="datetime1">
              <a:rPr kumimoji="1" lang="ja-JP" altLang="en-US" smtClean="0"/>
              <a:t>2017/6/23</a:t>
            </a:fld>
            <a:endParaRPr kumimoji="1" lang="ja-JP" altLang="en-US"/>
          </a:p>
        </p:txBody>
      </p:sp>
      <p:sp>
        <p:nvSpPr>
          <p:cNvPr id="5" name="フッター プレースホルダー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95677296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l" defTabSz="742950" rtl="0" eaLnBrk="1" latinLnBrk="0" hangingPunct="1">
        <a:lnSpc>
          <a:spcPct val="90000"/>
        </a:lnSpc>
        <a:spcBef>
          <a:spcPct val="0"/>
        </a:spcBef>
        <a:buNone/>
        <a:defRPr kumimoji="1"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globe_logo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606" y="6059353"/>
            <a:ext cx="1431002" cy="391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テキスト ボックス 4"/>
          <p:cNvSpPr txBox="1"/>
          <p:nvPr/>
        </p:nvSpPr>
        <p:spPr>
          <a:xfrm>
            <a:off x="1562969" y="2566221"/>
            <a:ext cx="6793881" cy="1754326"/>
          </a:xfrm>
          <a:prstGeom prst="rect">
            <a:avLst/>
          </a:prstGeom>
          <a:noFill/>
        </p:spPr>
        <p:txBody>
          <a:bodyPr wrap="square" rtlCol="0">
            <a:spAutoFit/>
          </a:bodyPr>
          <a:lstStyle/>
          <a:p>
            <a:r>
              <a:rPr lang="en-US" altLang="ja-JP" sz="3600" dirty="0"/>
              <a:t>Ask Me Anything: </a:t>
            </a:r>
          </a:p>
          <a:p>
            <a:r>
              <a:rPr lang="en-US" altLang="ja-JP" sz="3600" dirty="0"/>
              <a:t>Dynamic Memory Networks for Natural Language Processing</a:t>
            </a:r>
            <a:endParaRPr lang="ja-JP" altLang="en-US" sz="36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315911" y="986348"/>
            <a:ext cx="5355431" cy="523220"/>
          </a:xfrm>
          <a:prstGeom prst="rect">
            <a:avLst/>
          </a:prstGeom>
          <a:noFill/>
        </p:spPr>
        <p:txBody>
          <a:bodyPr wrap="square" rtlCol="0">
            <a:spAutoFit/>
          </a:bodyPr>
          <a:lstStyle/>
          <a:p>
            <a:r>
              <a:rPr lang="ja-JP" altLang="en-US" sz="2800" b="1" dirty="0">
                <a:solidFill>
                  <a:schemeClr val="accent5">
                    <a:lumMod val="75000"/>
                  </a:schemeClr>
                </a:solidFill>
                <a:latin typeface="メイリオ" panose="020B0604030504040204" pitchFamily="50" charset="-128"/>
                <a:ea typeface="メイリオ" panose="020B0604030504040204" pitchFamily="50" charset="-128"/>
              </a:rPr>
              <a:t>輪講 </a:t>
            </a:r>
            <a:r>
              <a:rPr lang="en-US" altLang="ja-JP" sz="2800" b="1" dirty="0">
                <a:solidFill>
                  <a:schemeClr val="accent5">
                    <a:lumMod val="75000"/>
                  </a:schemeClr>
                </a:solidFill>
                <a:latin typeface="メイリオ" panose="020B0604030504040204" pitchFamily="50" charset="-128"/>
                <a:ea typeface="メイリオ" panose="020B0604030504040204" pitchFamily="50" charset="-128"/>
              </a:rPr>
              <a:t>on 20170616</a:t>
            </a:r>
            <a:endParaRPr lang="ja-JP" altLang="en-US" sz="2800" b="1"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FBCA5A0B-FEA6-49DB-8ACC-71382F0505B3}" type="slidenum">
              <a:rPr kumimoji="1" lang="ja-JP" altLang="en-US" smtClean="0"/>
              <a:t>1</a:t>
            </a:fld>
            <a:endParaRPr kumimoji="1" lang="ja-JP" altLang="en-US"/>
          </a:p>
        </p:txBody>
      </p:sp>
      <p:cxnSp>
        <p:nvCxnSpPr>
          <p:cNvPr id="7" name="直線コネクタ 6"/>
          <p:cNvCxnSpPr/>
          <p:nvPr/>
        </p:nvCxnSpPr>
        <p:spPr>
          <a:xfrm>
            <a:off x="315910" y="1509568"/>
            <a:ext cx="9288000"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46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000" dirty="0"/>
              <a:t>Dynamic Memory Networks</a:t>
            </a:r>
            <a:r>
              <a:rPr lang="ja-JP" altLang="en-US" sz="2000" dirty="0"/>
              <a:t>とは？</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10</a:t>
            </a:fld>
            <a:endParaRPr kumimoji="1" lang="ja-JP" altLang="en-US"/>
          </a:p>
        </p:txBody>
      </p:sp>
      <p:pic>
        <p:nvPicPr>
          <p:cNvPr id="2" name="図 1">
            <a:extLst>
              <a:ext uri="{FF2B5EF4-FFF2-40B4-BE49-F238E27FC236}">
                <a16:creationId xmlns:a16="http://schemas.microsoft.com/office/drawing/2014/main" id="{51C70757-07CF-4A3A-B3BA-C6C19DAAA4AA}"/>
              </a:ext>
            </a:extLst>
          </p:cNvPr>
          <p:cNvPicPr>
            <a:picLocks noChangeAspect="1"/>
          </p:cNvPicPr>
          <p:nvPr/>
        </p:nvPicPr>
        <p:blipFill>
          <a:blip r:embed="rId3"/>
          <a:stretch>
            <a:fillRect/>
          </a:stretch>
        </p:blipFill>
        <p:spPr>
          <a:xfrm>
            <a:off x="945393" y="1023571"/>
            <a:ext cx="7705725" cy="4248150"/>
          </a:xfrm>
          <a:prstGeom prst="rect">
            <a:avLst/>
          </a:prstGeom>
        </p:spPr>
      </p:pic>
      <p:sp>
        <p:nvSpPr>
          <p:cNvPr id="4" name="テキスト ボックス 3">
            <a:extLst>
              <a:ext uri="{FF2B5EF4-FFF2-40B4-BE49-F238E27FC236}">
                <a16:creationId xmlns:a16="http://schemas.microsoft.com/office/drawing/2014/main" id="{A498AC12-E449-441B-B939-0BD963AF35F6}"/>
              </a:ext>
            </a:extLst>
          </p:cNvPr>
          <p:cNvSpPr txBox="1"/>
          <p:nvPr/>
        </p:nvSpPr>
        <p:spPr>
          <a:xfrm>
            <a:off x="4332849" y="5271721"/>
            <a:ext cx="3179299" cy="369332"/>
          </a:xfrm>
          <a:prstGeom prst="rect">
            <a:avLst/>
          </a:prstGeom>
          <a:noFill/>
        </p:spPr>
        <p:txBody>
          <a:bodyPr wrap="square" rtlCol="0">
            <a:spAutoFit/>
          </a:bodyPr>
          <a:lstStyle/>
          <a:p>
            <a:r>
              <a:rPr kumimoji="1" lang="en-US" altLang="ja-JP" dirty="0"/>
              <a:t>Fact</a:t>
            </a:r>
            <a:r>
              <a:rPr kumimoji="1" lang="ja-JP" altLang="en-US" dirty="0"/>
              <a:t>と</a:t>
            </a:r>
            <a:r>
              <a:rPr kumimoji="1" lang="en-US" altLang="ja-JP" dirty="0"/>
              <a:t>Question</a:t>
            </a:r>
            <a:r>
              <a:rPr kumimoji="1" lang="ja-JP" altLang="en-US" dirty="0"/>
              <a:t>が独立している。</a:t>
            </a:r>
          </a:p>
        </p:txBody>
      </p:sp>
    </p:spTree>
    <p:extLst>
      <p:ext uri="{BB962C8B-B14F-4D97-AF65-F5344CB8AC3E}">
        <p14:creationId xmlns:p14="http://schemas.microsoft.com/office/powerpoint/2010/main" val="3083108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000" dirty="0"/>
              <a:t>Dynamic Memory Networks</a:t>
            </a:r>
            <a:r>
              <a:rPr lang="ja-JP" altLang="en-US" sz="2000" dirty="0"/>
              <a:t>とは？</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11</a:t>
            </a:fld>
            <a:endParaRPr kumimoji="1" lang="ja-JP" altLang="en-US"/>
          </a:p>
        </p:txBody>
      </p:sp>
      <p:pic>
        <p:nvPicPr>
          <p:cNvPr id="2" name="図 1">
            <a:extLst>
              <a:ext uri="{FF2B5EF4-FFF2-40B4-BE49-F238E27FC236}">
                <a16:creationId xmlns:a16="http://schemas.microsoft.com/office/drawing/2014/main" id="{ECE027D4-C767-4B6B-B494-8EEE776F8BCC}"/>
              </a:ext>
            </a:extLst>
          </p:cNvPr>
          <p:cNvPicPr>
            <a:picLocks noChangeAspect="1"/>
          </p:cNvPicPr>
          <p:nvPr/>
        </p:nvPicPr>
        <p:blipFill>
          <a:blip r:embed="rId3"/>
          <a:stretch>
            <a:fillRect/>
          </a:stretch>
        </p:blipFill>
        <p:spPr>
          <a:xfrm>
            <a:off x="1778831" y="728882"/>
            <a:ext cx="6028738" cy="5372100"/>
          </a:xfrm>
          <a:prstGeom prst="rect">
            <a:avLst/>
          </a:prstGeom>
        </p:spPr>
      </p:pic>
    </p:spTree>
    <p:extLst>
      <p:ext uri="{BB962C8B-B14F-4D97-AF65-F5344CB8AC3E}">
        <p14:creationId xmlns:p14="http://schemas.microsoft.com/office/powerpoint/2010/main" val="101949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000" dirty="0"/>
              <a:t>Attention</a:t>
            </a:r>
            <a:r>
              <a:rPr lang="ja-JP" altLang="en-US" sz="2000" dirty="0"/>
              <a:t>とは？</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12</a:t>
            </a:fld>
            <a:endParaRPr kumimoji="1" lang="ja-JP" altLang="en-US"/>
          </a:p>
        </p:txBody>
      </p:sp>
      <p:sp>
        <p:nvSpPr>
          <p:cNvPr id="2" name="テキスト ボックス 1">
            <a:extLst>
              <a:ext uri="{FF2B5EF4-FFF2-40B4-BE49-F238E27FC236}">
                <a16:creationId xmlns:a16="http://schemas.microsoft.com/office/drawing/2014/main" id="{D7582206-6171-4E47-B7D7-A1795F83CDF4}"/>
              </a:ext>
            </a:extLst>
          </p:cNvPr>
          <p:cNvSpPr txBox="1"/>
          <p:nvPr/>
        </p:nvSpPr>
        <p:spPr>
          <a:xfrm>
            <a:off x="4409428" y="2782679"/>
            <a:ext cx="4441609" cy="2031325"/>
          </a:xfrm>
          <a:prstGeom prst="rect">
            <a:avLst/>
          </a:prstGeom>
          <a:noFill/>
        </p:spPr>
        <p:txBody>
          <a:bodyPr wrap="square" rtlCol="0">
            <a:spAutoFit/>
          </a:bodyPr>
          <a:lstStyle/>
          <a:p>
            <a:r>
              <a:rPr lang="ja-JP" altLang="en-US" dirty="0"/>
              <a:t>一方、</a:t>
            </a:r>
            <a:r>
              <a:rPr lang="en-US" altLang="ja-JP" dirty="0"/>
              <a:t>attention </a:t>
            </a:r>
            <a:r>
              <a:rPr lang="ja-JP" altLang="en-US" dirty="0"/>
              <a:t>を用いたモデルは、入力情報全体ではなく、その一部のみを特にフォーカスしたベクトルをデコーダーで使用する。</a:t>
            </a:r>
            <a:endParaRPr lang="en-US" altLang="ja-JP" dirty="0"/>
          </a:p>
          <a:p>
            <a:r>
              <a:rPr lang="ja-JP" altLang="en-US" dirty="0"/>
              <a:t>そのことにより、デコードの特定のタイミングにだけ必要になる入力情報を入力分の長さに関係なく、精度よく出力に反映させることができるようになる。</a:t>
            </a:r>
            <a:endParaRPr lang="en-US" altLang="ja-JP" dirty="0"/>
          </a:p>
        </p:txBody>
      </p:sp>
      <p:pic>
        <p:nvPicPr>
          <p:cNvPr id="6146" name="Picture 2" descr="「attention mechanism」の画像検索結果">
            <a:extLst>
              <a:ext uri="{FF2B5EF4-FFF2-40B4-BE49-F238E27FC236}">
                <a16:creationId xmlns:a16="http://schemas.microsoft.com/office/drawing/2014/main" id="{D3FE6B79-4F92-4F5A-80A0-C1DED43FC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732" y="2467020"/>
            <a:ext cx="2408623" cy="307334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C1FDDF0-0FD6-48A8-B913-EA7A3770F0BD}"/>
              </a:ext>
            </a:extLst>
          </p:cNvPr>
          <p:cNvSpPr txBox="1"/>
          <p:nvPr/>
        </p:nvSpPr>
        <p:spPr>
          <a:xfrm>
            <a:off x="865762" y="901573"/>
            <a:ext cx="8265112" cy="1200329"/>
          </a:xfrm>
          <a:prstGeom prst="rect">
            <a:avLst/>
          </a:prstGeom>
          <a:noFill/>
        </p:spPr>
        <p:txBody>
          <a:bodyPr wrap="square" rtlCol="0">
            <a:spAutoFit/>
          </a:bodyPr>
          <a:lstStyle/>
          <a:p>
            <a:r>
              <a:rPr lang="ja-JP" altLang="en-US" dirty="0"/>
              <a:t>通常のエンコーダ・デコーダモデルでは、エンコーダの出力は一つしかデコーダでは使用されない。</a:t>
            </a:r>
            <a:endParaRPr lang="en-US" altLang="ja-JP" dirty="0"/>
          </a:p>
          <a:p>
            <a:r>
              <a:rPr lang="ja-JP" altLang="en-US" dirty="0"/>
              <a:t>この方法では、入力文の情報を特定のサイズのベクトルにまとめる必要があり、長文になればなるほど元の情報の圧縮精度が悪くなってしま</a:t>
            </a:r>
            <a:r>
              <a:rPr kumimoji="1" lang="ja-JP" altLang="en-US" dirty="0"/>
              <a:t>う。</a:t>
            </a:r>
            <a:endParaRPr kumimoji="1" lang="en-US" altLang="ja-JP" dirty="0"/>
          </a:p>
        </p:txBody>
      </p:sp>
    </p:spTree>
    <p:extLst>
      <p:ext uri="{BB962C8B-B14F-4D97-AF65-F5344CB8AC3E}">
        <p14:creationId xmlns:p14="http://schemas.microsoft.com/office/powerpoint/2010/main" val="1904825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000" dirty="0"/>
              <a:t>Dynamic Memory Networks</a:t>
            </a:r>
            <a:r>
              <a:rPr lang="ja-JP" altLang="en-US" sz="2000" dirty="0"/>
              <a:t>とは？</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13</a:t>
            </a:fld>
            <a:endParaRPr kumimoji="1" lang="ja-JP" altLang="en-US"/>
          </a:p>
        </p:txBody>
      </p:sp>
      <p:pic>
        <p:nvPicPr>
          <p:cNvPr id="2" name="図 1">
            <a:extLst>
              <a:ext uri="{FF2B5EF4-FFF2-40B4-BE49-F238E27FC236}">
                <a16:creationId xmlns:a16="http://schemas.microsoft.com/office/drawing/2014/main" id="{51C70757-07CF-4A3A-B3BA-C6C19DAAA4AA}"/>
              </a:ext>
            </a:extLst>
          </p:cNvPr>
          <p:cNvPicPr>
            <a:picLocks noChangeAspect="1"/>
          </p:cNvPicPr>
          <p:nvPr/>
        </p:nvPicPr>
        <p:blipFill>
          <a:blip r:embed="rId3"/>
          <a:stretch>
            <a:fillRect/>
          </a:stretch>
        </p:blipFill>
        <p:spPr>
          <a:xfrm>
            <a:off x="1100137" y="1304925"/>
            <a:ext cx="7058442" cy="2796557"/>
          </a:xfrm>
          <a:prstGeom prst="rect">
            <a:avLst/>
          </a:prstGeom>
        </p:spPr>
      </p:pic>
      <p:sp>
        <p:nvSpPr>
          <p:cNvPr id="3" name="テキスト ボックス 2">
            <a:extLst>
              <a:ext uri="{FF2B5EF4-FFF2-40B4-BE49-F238E27FC236}">
                <a16:creationId xmlns:a16="http://schemas.microsoft.com/office/drawing/2014/main" id="{4264F89C-E862-4B79-80BF-D80993CC6952}"/>
              </a:ext>
            </a:extLst>
          </p:cNvPr>
          <p:cNvSpPr txBox="1"/>
          <p:nvPr/>
        </p:nvSpPr>
        <p:spPr>
          <a:xfrm>
            <a:off x="1100138" y="4350059"/>
            <a:ext cx="6996298" cy="1754326"/>
          </a:xfrm>
          <a:prstGeom prst="rect">
            <a:avLst/>
          </a:prstGeom>
          <a:noFill/>
        </p:spPr>
        <p:txBody>
          <a:bodyPr wrap="square" rtlCol="0">
            <a:spAutoFit/>
          </a:bodyPr>
          <a:lstStyle/>
          <a:p>
            <a:r>
              <a:rPr kumimoji="1" lang="en-US" altLang="ja-JP" dirty="0"/>
              <a:t>1</a:t>
            </a:r>
            <a:r>
              <a:rPr kumimoji="1" lang="en-US" altLang="ja-JP" baseline="30000" dirty="0"/>
              <a:t>st</a:t>
            </a:r>
            <a:r>
              <a:rPr kumimoji="1" lang="en-US" altLang="ja-JP" dirty="0"/>
              <a:t> pass: Where is the football? </a:t>
            </a:r>
            <a:r>
              <a:rPr kumimoji="1" lang="ja-JP" altLang="en-US" dirty="0"/>
              <a:t>→ </a:t>
            </a:r>
            <a:r>
              <a:rPr kumimoji="1" lang="en-US" altLang="ja-JP" dirty="0"/>
              <a:t>John put down the football.</a:t>
            </a:r>
          </a:p>
          <a:p>
            <a:r>
              <a:rPr kumimoji="1" lang="en-US" altLang="ja-JP" dirty="0"/>
              <a:t>2</a:t>
            </a:r>
            <a:r>
              <a:rPr kumimoji="1" lang="en-US" altLang="ja-JP" baseline="30000" dirty="0"/>
              <a:t>nd</a:t>
            </a:r>
            <a:r>
              <a:rPr kumimoji="1" lang="en-US" altLang="ja-JP" dirty="0"/>
              <a:t> pass: Where is John? </a:t>
            </a:r>
            <a:r>
              <a:rPr kumimoji="1" lang="ja-JP" altLang="en-US" dirty="0"/>
              <a:t>→ </a:t>
            </a:r>
            <a:r>
              <a:rPr kumimoji="1" lang="en-US" altLang="ja-JP" dirty="0"/>
              <a:t>John moved to the hallway.</a:t>
            </a:r>
          </a:p>
          <a:p>
            <a:r>
              <a:rPr kumimoji="1" lang="en-US" altLang="ja-JP" dirty="0"/>
              <a:t>Answer: hallway</a:t>
            </a:r>
          </a:p>
          <a:p>
            <a:r>
              <a:rPr kumimoji="1" lang="ja-JP" altLang="en-US" dirty="0"/>
              <a:t>・</a:t>
            </a:r>
            <a:r>
              <a:rPr kumimoji="1" lang="en-US" altLang="ja-JP" dirty="0"/>
              <a:t>1</a:t>
            </a:r>
            <a:r>
              <a:rPr kumimoji="1" lang="en-US" altLang="ja-JP" baseline="30000" dirty="0"/>
              <a:t>st</a:t>
            </a:r>
            <a:r>
              <a:rPr kumimoji="1" lang="en-US" altLang="ja-JP" dirty="0"/>
              <a:t> pass</a:t>
            </a:r>
            <a:r>
              <a:rPr kumimoji="1" lang="ja-JP" altLang="en-US" dirty="0"/>
              <a:t>で</a:t>
            </a:r>
            <a:r>
              <a:rPr kumimoji="1" lang="en-US" altLang="ja-JP" dirty="0"/>
              <a:t>John</a:t>
            </a:r>
            <a:r>
              <a:rPr kumimoji="1" lang="ja-JP" altLang="en-US" dirty="0"/>
              <a:t>が関連があるとモデルが認識し、次に</a:t>
            </a:r>
            <a:r>
              <a:rPr kumimoji="1" lang="en-US" altLang="ja-JP" dirty="0"/>
              <a:t>John</a:t>
            </a:r>
            <a:r>
              <a:rPr kumimoji="1" lang="ja-JP" altLang="en-US" dirty="0"/>
              <a:t>がどこにいたかを</a:t>
            </a:r>
            <a:r>
              <a:rPr kumimoji="1" lang="en-US" altLang="ja-JP" dirty="0"/>
              <a:t>2</a:t>
            </a:r>
            <a:r>
              <a:rPr kumimoji="1" lang="en-US" altLang="ja-JP" baseline="30000" dirty="0"/>
              <a:t>nd</a:t>
            </a:r>
            <a:r>
              <a:rPr kumimoji="1" lang="en-US" altLang="ja-JP" dirty="0"/>
              <a:t> </a:t>
            </a:r>
            <a:r>
              <a:rPr kumimoji="1" lang="ja-JP" altLang="en-US" dirty="0"/>
              <a:t>の反復で取り出すのは理にかなっている。</a:t>
            </a:r>
            <a:endParaRPr kumimoji="1" lang="en-US" altLang="ja-JP" dirty="0"/>
          </a:p>
          <a:p>
            <a:r>
              <a:rPr kumimoji="1" lang="ja-JP" altLang="en-US" dirty="0"/>
              <a:t>・</a:t>
            </a:r>
            <a:r>
              <a:rPr kumimoji="1" lang="en-US" altLang="ja-JP" dirty="0"/>
              <a:t>2</a:t>
            </a:r>
            <a:r>
              <a:rPr kumimoji="1" lang="en-US" altLang="ja-JP" baseline="30000" dirty="0"/>
              <a:t>nd</a:t>
            </a:r>
            <a:r>
              <a:rPr kumimoji="1" lang="en-US" altLang="ja-JP" dirty="0"/>
              <a:t> pass</a:t>
            </a:r>
            <a:r>
              <a:rPr kumimoji="1" lang="ja-JP" altLang="en-US" dirty="0"/>
              <a:t>は感情分析にも役立つ</a:t>
            </a:r>
            <a:r>
              <a:rPr kumimoji="1" lang="en-US" altLang="ja-JP" baseline="30000" dirty="0"/>
              <a:t> </a:t>
            </a:r>
            <a:r>
              <a:rPr kumimoji="1" lang="ja-JP" altLang="en-US" dirty="0"/>
              <a:t> </a:t>
            </a:r>
            <a:endParaRPr kumimoji="1" lang="en-US" altLang="ja-JP" dirty="0"/>
          </a:p>
        </p:txBody>
      </p:sp>
    </p:spTree>
    <p:extLst>
      <p:ext uri="{BB962C8B-B14F-4D97-AF65-F5344CB8AC3E}">
        <p14:creationId xmlns:p14="http://schemas.microsoft.com/office/powerpoint/2010/main" val="1007874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000" dirty="0"/>
              <a:t>実験結果</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14</a:t>
            </a:fld>
            <a:endParaRPr kumimoji="1" lang="ja-JP" altLang="en-US"/>
          </a:p>
        </p:txBody>
      </p:sp>
      <p:sp>
        <p:nvSpPr>
          <p:cNvPr id="3" name="テキスト ボックス 2">
            <a:extLst>
              <a:ext uri="{FF2B5EF4-FFF2-40B4-BE49-F238E27FC236}">
                <a16:creationId xmlns:a16="http://schemas.microsoft.com/office/drawing/2014/main" id="{4264F89C-E862-4B79-80BF-D80993CC6952}"/>
              </a:ext>
            </a:extLst>
          </p:cNvPr>
          <p:cNvSpPr txBox="1"/>
          <p:nvPr/>
        </p:nvSpPr>
        <p:spPr>
          <a:xfrm>
            <a:off x="4998318" y="2432311"/>
            <a:ext cx="4723887" cy="923330"/>
          </a:xfrm>
          <a:prstGeom prst="rect">
            <a:avLst/>
          </a:prstGeom>
          <a:noFill/>
        </p:spPr>
        <p:txBody>
          <a:bodyPr wrap="square" rtlCol="0">
            <a:spAutoFit/>
          </a:bodyPr>
          <a:lstStyle/>
          <a:p>
            <a:r>
              <a:rPr kumimoji="1" lang="en-US" altLang="ja-JP" dirty="0" err="1"/>
              <a:t>bAbI</a:t>
            </a:r>
            <a:r>
              <a:rPr kumimoji="1" lang="ja-JP" altLang="en-US" dirty="0"/>
              <a:t>データセットを使ってテストした結果。</a:t>
            </a:r>
            <a:endParaRPr kumimoji="1" lang="en-US" altLang="ja-JP" dirty="0"/>
          </a:p>
          <a:p>
            <a:r>
              <a:rPr kumimoji="1" lang="en-US" altLang="ja-JP" dirty="0"/>
              <a:t>DMN</a:t>
            </a:r>
            <a:r>
              <a:rPr kumimoji="1" lang="ja-JP" altLang="en-US" dirty="0"/>
              <a:t>は精度</a:t>
            </a:r>
            <a:r>
              <a:rPr kumimoji="1" lang="en-US" altLang="ja-JP" dirty="0"/>
              <a:t>95%</a:t>
            </a:r>
            <a:r>
              <a:rPr kumimoji="1" lang="ja-JP" altLang="en-US" dirty="0"/>
              <a:t>を超えているタスクが</a:t>
            </a:r>
            <a:r>
              <a:rPr kumimoji="1" lang="en-US" altLang="ja-JP" dirty="0"/>
              <a:t>18</a:t>
            </a:r>
            <a:r>
              <a:rPr kumimoji="1" lang="ja-JP" altLang="en-US" dirty="0" err="1"/>
              <a:t>。</a:t>
            </a:r>
            <a:endParaRPr kumimoji="1" lang="en-US" altLang="ja-JP" dirty="0"/>
          </a:p>
          <a:p>
            <a:r>
              <a:rPr kumimoji="1" lang="en-US" altLang="ja-JP" dirty="0" err="1"/>
              <a:t>MemNN</a:t>
            </a:r>
            <a:r>
              <a:rPr kumimoji="1" lang="ja-JP" altLang="en-US" dirty="0"/>
              <a:t>に関しては</a:t>
            </a:r>
            <a:r>
              <a:rPr kumimoji="1" lang="en-US" altLang="ja-JP" dirty="0"/>
              <a:t>16</a:t>
            </a:r>
            <a:r>
              <a:rPr kumimoji="1" lang="ja-JP" altLang="en-US" dirty="0" err="1"/>
              <a:t>。</a:t>
            </a:r>
            <a:endParaRPr kumimoji="1" lang="en-US" altLang="ja-JP" dirty="0"/>
          </a:p>
        </p:txBody>
      </p:sp>
      <p:pic>
        <p:nvPicPr>
          <p:cNvPr id="4" name="図 3">
            <a:extLst>
              <a:ext uri="{FF2B5EF4-FFF2-40B4-BE49-F238E27FC236}">
                <a16:creationId xmlns:a16="http://schemas.microsoft.com/office/drawing/2014/main" id="{9F83D438-418B-4126-98D9-C4199D5E251E}"/>
              </a:ext>
            </a:extLst>
          </p:cNvPr>
          <p:cNvPicPr>
            <a:picLocks noChangeAspect="1"/>
          </p:cNvPicPr>
          <p:nvPr/>
        </p:nvPicPr>
        <p:blipFill>
          <a:blip r:embed="rId3"/>
          <a:stretch>
            <a:fillRect/>
          </a:stretch>
        </p:blipFill>
        <p:spPr>
          <a:xfrm>
            <a:off x="367540" y="606898"/>
            <a:ext cx="4230747" cy="5497487"/>
          </a:xfrm>
          <a:prstGeom prst="rect">
            <a:avLst/>
          </a:prstGeom>
        </p:spPr>
      </p:pic>
    </p:spTree>
    <p:extLst>
      <p:ext uri="{BB962C8B-B14F-4D97-AF65-F5344CB8AC3E}">
        <p14:creationId xmlns:p14="http://schemas.microsoft.com/office/powerpoint/2010/main" val="3710721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199193"/>
            <a:ext cx="5560671"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000" dirty="0"/>
              <a:t>まとめ、感想</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15</a:t>
            </a:fld>
            <a:endParaRPr kumimoji="1" lang="ja-JP" altLang="en-US"/>
          </a:p>
        </p:txBody>
      </p:sp>
      <p:sp>
        <p:nvSpPr>
          <p:cNvPr id="2" name="テキスト ボックス 1">
            <a:extLst>
              <a:ext uri="{FF2B5EF4-FFF2-40B4-BE49-F238E27FC236}">
                <a16:creationId xmlns:a16="http://schemas.microsoft.com/office/drawing/2014/main" id="{D7582206-6171-4E47-B7D7-A1795F83CDF4}"/>
              </a:ext>
            </a:extLst>
          </p:cNvPr>
          <p:cNvSpPr txBox="1"/>
          <p:nvPr/>
        </p:nvSpPr>
        <p:spPr>
          <a:xfrm>
            <a:off x="431353" y="870013"/>
            <a:ext cx="7975799" cy="4154984"/>
          </a:xfrm>
          <a:prstGeom prst="rect">
            <a:avLst/>
          </a:prstGeom>
          <a:noFill/>
        </p:spPr>
        <p:txBody>
          <a:bodyPr wrap="square" rtlCol="0">
            <a:spAutoFit/>
          </a:bodyPr>
          <a:lstStyle/>
          <a:p>
            <a:r>
              <a:rPr kumimoji="1" lang="ja-JP" altLang="en-US" sz="2400" dirty="0"/>
              <a:t>・学習では、「どの行に正解があるか」という教師が与えられており、データを独自に改造するのが難しいのではないか。</a:t>
            </a:r>
            <a:endParaRPr kumimoji="1" lang="en-US" altLang="ja-JP" sz="2400" dirty="0"/>
          </a:p>
          <a:p>
            <a:endParaRPr kumimoji="1" lang="en-US" altLang="ja-JP" sz="2400" dirty="0"/>
          </a:p>
          <a:p>
            <a:r>
              <a:rPr kumimoji="1" lang="ja-JP" altLang="en-US" sz="2400" dirty="0"/>
              <a:t>・人間では新しい記憶は海馬に、古い記憶は大脳皮質に蓄積されるらしい。</a:t>
            </a:r>
            <a:endParaRPr kumimoji="1" lang="en-US" altLang="ja-JP" sz="2400" dirty="0"/>
          </a:p>
          <a:p>
            <a:r>
              <a:rPr kumimoji="1" lang="en-US" altLang="ja-JP" sz="2400" dirty="0"/>
              <a:t>Dynamic Memory Networks</a:t>
            </a:r>
            <a:r>
              <a:rPr kumimoji="1" lang="ja-JP" altLang="en-US" sz="2400" dirty="0"/>
              <a:t>は</a:t>
            </a:r>
            <a:r>
              <a:rPr kumimoji="1" lang="en-US" altLang="ja-JP" sz="2400" dirty="0"/>
              <a:t>Input</a:t>
            </a:r>
            <a:r>
              <a:rPr kumimoji="1" lang="ja-JP" altLang="en-US" sz="2400" dirty="0" err="1"/>
              <a:t>を保</a:t>
            </a:r>
            <a:r>
              <a:rPr kumimoji="1" lang="ja-JP" altLang="en-US" sz="2400" dirty="0"/>
              <a:t>持する機能があるため、より人間の脳を再現している。</a:t>
            </a:r>
            <a:endParaRPr kumimoji="1" lang="en-US" altLang="ja-JP" sz="2400" dirty="0"/>
          </a:p>
          <a:p>
            <a:endParaRPr kumimoji="1" lang="en-US" altLang="ja-JP" sz="3200" dirty="0"/>
          </a:p>
          <a:p>
            <a:r>
              <a:rPr kumimoji="1" lang="ja-JP" altLang="en-US" sz="2400" dirty="0"/>
              <a:t>・</a:t>
            </a:r>
            <a:r>
              <a:rPr kumimoji="1" lang="en-US" altLang="ja-JP" sz="2400" dirty="0"/>
              <a:t>Attention</a:t>
            </a:r>
            <a:r>
              <a:rPr kumimoji="1" lang="ja-JP" altLang="en-US" sz="2400" dirty="0"/>
              <a:t>を使用すれば長文でも対応できる</a:t>
            </a:r>
            <a:endParaRPr kumimoji="1" lang="en-US" altLang="ja-JP" sz="2400" dirty="0"/>
          </a:p>
          <a:p>
            <a:endParaRPr kumimoji="1" lang="en-US" altLang="ja-JP" sz="3200" dirty="0"/>
          </a:p>
        </p:txBody>
      </p:sp>
    </p:spTree>
    <p:extLst>
      <p:ext uri="{BB962C8B-B14F-4D97-AF65-F5344CB8AC3E}">
        <p14:creationId xmlns:p14="http://schemas.microsoft.com/office/powerpoint/2010/main" val="3177541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a:solidFill>
                  <a:schemeClr val="accent5">
                    <a:lumMod val="75000"/>
                  </a:schemeClr>
                </a:solidFill>
              </a:rPr>
              <a:t>対象の論文</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a:t>
            </a:fld>
            <a:endParaRPr kumimoji="1" lang="ja-JP" altLang="en-US"/>
          </a:p>
        </p:txBody>
      </p:sp>
      <p:sp>
        <p:nvSpPr>
          <p:cNvPr id="3" name="テキスト ボックス 2">
            <a:extLst>
              <a:ext uri="{FF2B5EF4-FFF2-40B4-BE49-F238E27FC236}">
                <a16:creationId xmlns:a16="http://schemas.microsoft.com/office/drawing/2014/main" id="{264498A7-43ED-4CAB-A195-04EBD2FEBF8E}"/>
              </a:ext>
            </a:extLst>
          </p:cNvPr>
          <p:cNvSpPr txBox="1"/>
          <p:nvPr/>
        </p:nvSpPr>
        <p:spPr>
          <a:xfrm>
            <a:off x="925732" y="1164686"/>
            <a:ext cx="7540283" cy="2246769"/>
          </a:xfrm>
          <a:prstGeom prst="rect">
            <a:avLst/>
          </a:prstGeom>
          <a:noFill/>
        </p:spPr>
        <p:txBody>
          <a:bodyPr wrap="square" rtlCol="0">
            <a:spAutoFit/>
          </a:bodyPr>
          <a:lstStyle/>
          <a:p>
            <a:r>
              <a:rPr kumimoji="1" lang="en-US" altLang="ja-JP" sz="1400" dirty="0"/>
              <a:t>Most tasks in natural language processing can be cast into question answering (QA) problems over language input. We introduce the dynamic memory network (DMN), a neural network architecture which processes input sequences and questions, forms episodic memories, and generates relevant answers. Questions trigger an iterative attention process which allows the model to condition its attention on the inputs and the result of previous iterations. These results are then reasoned over in a hierarchical recurrent sequence model to generate answers. The DMN can be trained end-to-end and obtains state-of-the-art results on several types of tasks and datasets: question answering (Facebook’s </a:t>
            </a:r>
            <a:r>
              <a:rPr kumimoji="1" lang="en-US" altLang="ja-JP" sz="1400" dirty="0" err="1"/>
              <a:t>bAbI</a:t>
            </a:r>
            <a:r>
              <a:rPr kumimoji="1" lang="en-US" altLang="ja-JP" sz="1400" dirty="0"/>
              <a:t> dataset), text classification for sentiment analysis (Stanford Sentiment Treebank) and sequence modeling for part-of-speech tagging (WSJ-PTB). The training for these different tasks relies exclusively on trained word vector representations and input-question-answer triplets.</a:t>
            </a:r>
            <a:endParaRPr kumimoji="1" lang="ja-JP" altLang="en-US" sz="1400" dirty="0"/>
          </a:p>
        </p:txBody>
      </p:sp>
      <p:sp>
        <p:nvSpPr>
          <p:cNvPr id="5" name="テキスト ボックス 4">
            <a:extLst>
              <a:ext uri="{FF2B5EF4-FFF2-40B4-BE49-F238E27FC236}">
                <a16:creationId xmlns:a16="http://schemas.microsoft.com/office/drawing/2014/main" id="{3DCDCDC2-56F6-4F59-A65A-62D315D8511C}"/>
              </a:ext>
            </a:extLst>
          </p:cNvPr>
          <p:cNvSpPr txBox="1"/>
          <p:nvPr/>
        </p:nvSpPr>
        <p:spPr>
          <a:xfrm>
            <a:off x="925732" y="795354"/>
            <a:ext cx="1587500" cy="369332"/>
          </a:xfrm>
          <a:prstGeom prst="rect">
            <a:avLst/>
          </a:prstGeom>
          <a:noFill/>
        </p:spPr>
        <p:txBody>
          <a:bodyPr wrap="square" rtlCol="0">
            <a:spAutoFit/>
          </a:bodyPr>
          <a:lstStyle/>
          <a:p>
            <a:r>
              <a:rPr kumimoji="1" lang="en-US" altLang="ja-JP" dirty="0"/>
              <a:t>Abstract</a:t>
            </a:r>
          </a:p>
        </p:txBody>
      </p:sp>
      <p:sp>
        <p:nvSpPr>
          <p:cNvPr id="6" name="テキスト ボックス 5">
            <a:extLst>
              <a:ext uri="{FF2B5EF4-FFF2-40B4-BE49-F238E27FC236}">
                <a16:creationId xmlns:a16="http://schemas.microsoft.com/office/drawing/2014/main" id="{05EB77FF-6267-4293-A682-59F688FD771B}"/>
              </a:ext>
            </a:extLst>
          </p:cNvPr>
          <p:cNvSpPr txBox="1"/>
          <p:nvPr/>
        </p:nvSpPr>
        <p:spPr>
          <a:xfrm>
            <a:off x="925731" y="3760518"/>
            <a:ext cx="7540283" cy="1600438"/>
          </a:xfrm>
          <a:prstGeom prst="rect">
            <a:avLst/>
          </a:prstGeom>
          <a:noFill/>
        </p:spPr>
        <p:txBody>
          <a:bodyPr wrap="square" rtlCol="0">
            <a:spAutoFit/>
          </a:bodyPr>
          <a:lstStyle/>
          <a:p>
            <a:r>
              <a:rPr kumimoji="1" lang="ja-JP" altLang="en-US" sz="1400" dirty="0"/>
              <a:t>自然言語処理におけるほとんどのタスクは、言語入力に対する質問応答（</a:t>
            </a:r>
            <a:r>
              <a:rPr kumimoji="1" lang="en-US" altLang="ja-JP" sz="1400" dirty="0"/>
              <a:t>QA</a:t>
            </a:r>
            <a:r>
              <a:rPr kumimoji="1" lang="ja-JP" altLang="en-US" sz="1400" dirty="0"/>
              <a:t>）の問題にキャストできます。 入力シーケンスと質問を処理し、エピソード記憶を形成し、関連する回答を生成するニューラルネットワークアーキテクチャであるダイナミックメモリネットワーク（</a:t>
            </a:r>
            <a:r>
              <a:rPr kumimoji="1" lang="en-US" altLang="ja-JP" sz="1400" dirty="0"/>
              <a:t>DMN</a:t>
            </a:r>
            <a:r>
              <a:rPr kumimoji="1" lang="ja-JP" altLang="en-US" sz="1400" dirty="0"/>
              <a:t>）を紹介する。 質問は反復的な注意プロセスを引き起こし、モデルは入力および以前の反復の結果に注意を集中させる。 これらの結果は、階層的反復配列モデルで推論され、回答が生成されます。 </a:t>
            </a:r>
            <a:r>
              <a:rPr kumimoji="1" lang="en-US" altLang="ja-JP" sz="1400" dirty="0"/>
              <a:t>DMN</a:t>
            </a:r>
            <a:r>
              <a:rPr kumimoji="1" lang="ja-JP" altLang="en-US" sz="1400" dirty="0"/>
              <a:t>は、エンドツーエンドで訓練することができ、質問応答（</a:t>
            </a:r>
            <a:r>
              <a:rPr kumimoji="1" lang="en-US" altLang="ja-JP" sz="1400" dirty="0"/>
              <a:t>Facebook</a:t>
            </a:r>
            <a:r>
              <a:rPr kumimoji="1" lang="ja-JP" altLang="en-US" sz="1400" dirty="0"/>
              <a:t>の</a:t>
            </a:r>
            <a:r>
              <a:rPr kumimoji="1" lang="en-US" altLang="ja-JP" sz="1400" dirty="0" err="1"/>
              <a:t>bAbI</a:t>
            </a:r>
            <a:r>
              <a:rPr kumimoji="1" lang="ja-JP" altLang="en-US" sz="1400" dirty="0"/>
              <a:t>データセット）、感情分析のテキスト分類、および一連のタスクおよびデータセットのシーケンスモデルの最先端の結果を得ることができます。 </a:t>
            </a:r>
          </a:p>
        </p:txBody>
      </p:sp>
      <p:sp>
        <p:nvSpPr>
          <p:cNvPr id="2" name="テキスト ボックス 1">
            <a:extLst>
              <a:ext uri="{FF2B5EF4-FFF2-40B4-BE49-F238E27FC236}">
                <a16:creationId xmlns:a16="http://schemas.microsoft.com/office/drawing/2014/main" id="{99512AF8-A697-4918-98A8-8FFAB903A979}"/>
              </a:ext>
            </a:extLst>
          </p:cNvPr>
          <p:cNvSpPr txBox="1"/>
          <p:nvPr/>
        </p:nvSpPr>
        <p:spPr>
          <a:xfrm>
            <a:off x="925731" y="5422512"/>
            <a:ext cx="7568418" cy="584775"/>
          </a:xfrm>
          <a:prstGeom prst="rect">
            <a:avLst/>
          </a:prstGeom>
          <a:noFill/>
        </p:spPr>
        <p:txBody>
          <a:bodyPr wrap="square" rtlCol="0">
            <a:spAutoFit/>
          </a:bodyPr>
          <a:lstStyle/>
          <a:p>
            <a:r>
              <a:rPr kumimoji="1" lang="en-US" altLang="ja-JP" sz="3200" dirty="0"/>
              <a:t>NLP</a:t>
            </a:r>
            <a:r>
              <a:rPr kumimoji="1" lang="ja-JP" altLang="en-US" sz="3200" dirty="0"/>
              <a:t>においてすごい重要なタスクだよ！！</a:t>
            </a:r>
          </a:p>
        </p:txBody>
      </p:sp>
    </p:spTree>
    <p:extLst>
      <p:ext uri="{BB962C8B-B14F-4D97-AF65-F5344CB8AC3E}">
        <p14:creationId xmlns:p14="http://schemas.microsoft.com/office/powerpoint/2010/main" val="19860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000" dirty="0"/>
              <a:t>Facebook </a:t>
            </a:r>
            <a:r>
              <a:rPr lang="en-US" altLang="ja-JP" sz="2000" dirty="0" err="1"/>
              <a:t>bAbI</a:t>
            </a:r>
            <a:r>
              <a:rPr lang="en-US" altLang="ja-JP" sz="2000" dirty="0"/>
              <a:t> tasks</a:t>
            </a:r>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3</a:t>
            </a:fld>
            <a:endParaRPr kumimoji="1" lang="ja-JP" altLang="en-US"/>
          </a:p>
        </p:txBody>
      </p:sp>
      <p:sp>
        <p:nvSpPr>
          <p:cNvPr id="7" name="テキスト ボックス 6">
            <a:extLst>
              <a:ext uri="{FF2B5EF4-FFF2-40B4-BE49-F238E27FC236}">
                <a16:creationId xmlns:a16="http://schemas.microsoft.com/office/drawing/2014/main" id="{6F44ED83-BA45-480E-A6F9-FF03EAEF5B83}"/>
              </a:ext>
            </a:extLst>
          </p:cNvPr>
          <p:cNvSpPr txBox="1"/>
          <p:nvPr/>
        </p:nvSpPr>
        <p:spPr>
          <a:xfrm>
            <a:off x="254203" y="843378"/>
            <a:ext cx="8809898" cy="4708981"/>
          </a:xfrm>
          <a:prstGeom prst="rect">
            <a:avLst/>
          </a:prstGeom>
          <a:noFill/>
        </p:spPr>
        <p:txBody>
          <a:bodyPr wrap="square" rtlCol="0">
            <a:spAutoFit/>
          </a:bodyPr>
          <a:lstStyle/>
          <a:p>
            <a:r>
              <a:rPr lang="en-US" altLang="ja-JP" sz="2000" dirty="0"/>
              <a:t>1</a:t>
            </a:r>
            <a:r>
              <a:rPr lang="ja-JP" altLang="en-US" sz="2000" dirty="0" err="1"/>
              <a:t>．</a:t>
            </a:r>
            <a:r>
              <a:rPr lang="en-US" altLang="ja-JP" sz="2000" dirty="0"/>
              <a:t>Single Supporting Facts · </a:t>
            </a:r>
            <a:r>
              <a:rPr lang="ja-JP" altLang="en-US" sz="2000" dirty="0"/>
              <a:t>単一の情報の認識 </a:t>
            </a:r>
            <a:endParaRPr lang="en-US" altLang="ja-JP" sz="2000" dirty="0"/>
          </a:p>
          <a:p>
            <a:r>
              <a:rPr lang="en-US" altLang="ja-JP" sz="2000" dirty="0"/>
              <a:t>2. Two or Three Supporting Facts · </a:t>
            </a:r>
            <a:r>
              <a:rPr lang="ja-JP" altLang="en-US" sz="2000" dirty="0"/>
              <a:t>複数の情報の関連付け </a:t>
            </a:r>
            <a:endParaRPr lang="en-US" altLang="ja-JP" sz="2000" dirty="0"/>
          </a:p>
          <a:p>
            <a:r>
              <a:rPr lang="en-US" altLang="ja-JP" sz="2000" dirty="0"/>
              <a:t>3. Two or Three Argument Relations · </a:t>
            </a:r>
            <a:r>
              <a:rPr lang="ja-JP" altLang="en-US" sz="2000" dirty="0"/>
              <a:t>複数の引数をとる述語の理解 </a:t>
            </a:r>
            <a:endParaRPr lang="en-US" altLang="ja-JP" sz="2000" dirty="0"/>
          </a:p>
          <a:p>
            <a:r>
              <a:rPr lang="en-US" altLang="ja-JP" sz="2000" dirty="0"/>
              <a:t>4. Yes/No Questions · Yes/No </a:t>
            </a:r>
            <a:r>
              <a:rPr lang="ja-JP" altLang="en-US" sz="2000" dirty="0"/>
              <a:t>疑問文の理解 </a:t>
            </a:r>
            <a:endParaRPr lang="en-US" altLang="ja-JP" sz="2000" dirty="0"/>
          </a:p>
          <a:p>
            <a:r>
              <a:rPr lang="en-US" altLang="ja-JP" sz="2000" dirty="0"/>
              <a:t>5. Counting and Lists/Sets · </a:t>
            </a:r>
            <a:r>
              <a:rPr lang="ja-JP" altLang="en-US" sz="2000" dirty="0"/>
              <a:t>事物の数え上げ、事物の列挙 </a:t>
            </a:r>
            <a:endParaRPr lang="en-US" altLang="ja-JP" sz="2000" dirty="0"/>
          </a:p>
          <a:p>
            <a:r>
              <a:rPr lang="en-US" altLang="ja-JP" sz="2000" dirty="0"/>
              <a:t>6. Simple Negation and Indefinite Knowledge · </a:t>
            </a:r>
            <a:r>
              <a:rPr lang="ja-JP" altLang="en-US" sz="2000" dirty="0"/>
              <a:t>否定の理解、選言の理解 </a:t>
            </a:r>
            <a:endParaRPr lang="en-US" altLang="ja-JP" sz="2000" dirty="0"/>
          </a:p>
          <a:p>
            <a:r>
              <a:rPr lang="en-US" altLang="ja-JP" sz="2000" dirty="0"/>
              <a:t>7. Basic Coreference, Conjunctions and Compound Coreference· </a:t>
            </a:r>
            <a:r>
              <a:rPr lang="ja-JP" altLang="en-US" sz="2000" dirty="0"/>
              <a:t>曖昧さのない単純な照応の解決 </a:t>
            </a:r>
            <a:r>
              <a:rPr lang="en-US" altLang="ja-JP" sz="2000" dirty="0"/>
              <a:t>· </a:t>
            </a:r>
            <a:r>
              <a:rPr lang="ja-JP" altLang="en-US" sz="2000" dirty="0"/>
              <a:t>連言の理解、連言を含む照応の解決</a:t>
            </a:r>
            <a:endParaRPr lang="en-US" altLang="ja-JP" sz="2000" dirty="0"/>
          </a:p>
          <a:p>
            <a:r>
              <a:rPr lang="en-US" altLang="ja-JP" sz="2000" dirty="0"/>
              <a:t>8. Time Reasoning · </a:t>
            </a:r>
            <a:r>
              <a:rPr lang="ja-JP" altLang="en-US" sz="2000" dirty="0"/>
              <a:t>時間指標詞による順序関係の把握 </a:t>
            </a:r>
            <a:endParaRPr lang="en-US" altLang="ja-JP" sz="2000" dirty="0"/>
          </a:p>
          <a:p>
            <a:r>
              <a:rPr lang="en-US" altLang="ja-JP" sz="2000" dirty="0"/>
              <a:t>9. Basic </a:t>
            </a:r>
            <a:r>
              <a:rPr lang="en-US" altLang="ja-JP" sz="2000" dirty="0" err="1"/>
              <a:t>Decuction</a:t>
            </a:r>
            <a:r>
              <a:rPr lang="en-US" altLang="ja-JP" sz="2000" dirty="0"/>
              <a:t> and Induction · </a:t>
            </a:r>
            <a:r>
              <a:rPr lang="ja-JP" altLang="en-US" sz="2000" dirty="0"/>
              <a:t>基礎的な演繹・帰納推論 </a:t>
            </a:r>
            <a:endParaRPr lang="en-US" altLang="ja-JP" sz="2000" dirty="0"/>
          </a:p>
          <a:p>
            <a:r>
              <a:rPr lang="en-US" altLang="ja-JP" sz="2000" dirty="0"/>
              <a:t>10. Positional and Size Reasoning · </a:t>
            </a:r>
            <a:r>
              <a:rPr lang="ja-JP" altLang="en-US" sz="2000" dirty="0"/>
              <a:t>空間指標詞による位置関係の把握 </a:t>
            </a:r>
            <a:r>
              <a:rPr lang="en-US" altLang="ja-JP" sz="2000" dirty="0"/>
              <a:t>· </a:t>
            </a:r>
            <a:r>
              <a:rPr lang="ja-JP" altLang="en-US" sz="2000" dirty="0"/>
              <a:t>量的性質の比較推論 </a:t>
            </a:r>
            <a:endParaRPr lang="en-US" altLang="ja-JP" sz="2000" dirty="0"/>
          </a:p>
          <a:p>
            <a:r>
              <a:rPr lang="en-US" altLang="ja-JP" sz="2000" dirty="0"/>
              <a:t>11. Path Finding · </a:t>
            </a:r>
            <a:r>
              <a:rPr lang="ja-JP" altLang="en-US" sz="2000" dirty="0"/>
              <a:t>方角的な位置関係と移動の推論 </a:t>
            </a:r>
            <a:endParaRPr lang="en-US" altLang="ja-JP" sz="2000" dirty="0"/>
          </a:p>
          <a:p>
            <a:r>
              <a:rPr lang="en-US" altLang="ja-JP" sz="2000" dirty="0"/>
              <a:t>12. Agent’s Motivations · </a:t>
            </a:r>
            <a:r>
              <a:rPr lang="ja-JP" altLang="en-US" sz="2000" dirty="0"/>
              <a:t>人物の状態の追跡</a:t>
            </a:r>
            <a:endParaRPr lang="en-US" altLang="ja-JP" sz="2000" dirty="0"/>
          </a:p>
          <a:p>
            <a:r>
              <a:rPr lang="en-US" altLang="ja-JP" sz="2000" dirty="0" err="1"/>
              <a:t>etc</a:t>
            </a:r>
            <a:r>
              <a:rPr lang="ja-JP" altLang="en-US" sz="2000" dirty="0"/>
              <a:t> </a:t>
            </a:r>
            <a:endParaRPr kumimoji="1" lang="en-US" altLang="ja-JP" sz="2000" dirty="0"/>
          </a:p>
        </p:txBody>
      </p:sp>
    </p:spTree>
    <p:extLst>
      <p:ext uri="{BB962C8B-B14F-4D97-AF65-F5344CB8AC3E}">
        <p14:creationId xmlns:p14="http://schemas.microsoft.com/office/powerpoint/2010/main" val="215810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000" dirty="0"/>
              <a:t>Memory Networks</a:t>
            </a:r>
            <a:r>
              <a:rPr lang="ja-JP" altLang="en-US" sz="2000" dirty="0"/>
              <a:t>とは？</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4</a:t>
            </a:fld>
            <a:endParaRPr kumimoji="1" lang="ja-JP" altLang="en-US"/>
          </a:p>
        </p:txBody>
      </p:sp>
      <p:sp>
        <p:nvSpPr>
          <p:cNvPr id="3" name="テキスト ボックス 2">
            <a:extLst>
              <a:ext uri="{FF2B5EF4-FFF2-40B4-BE49-F238E27FC236}">
                <a16:creationId xmlns:a16="http://schemas.microsoft.com/office/drawing/2014/main" id="{B881FDAE-561E-4994-B5CD-F2F0D8AF4864}"/>
              </a:ext>
            </a:extLst>
          </p:cNvPr>
          <p:cNvSpPr txBox="1"/>
          <p:nvPr/>
        </p:nvSpPr>
        <p:spPr>
          <a:xfrm>
            <a:off x="974958" y="1130882"/>
            <a:ext cx="8046720" cy="1077218"/>
          </a:xfrm>
          <a:prstGeom prst="rect">
            <a:avLst/>
          </a:prstGeom>
          <a:noFill/>
        </p:spPr>
        <p:txBody>
          <a:bodyPr wrap="square" rtlCol="0">
            <a:spAutoFit/>
          </a:bodyPr>
          <a:lstStyle/>
          <a:p>
            <a:r>
              <a:rPr kumimoji="1" lang="ja-JP" altLang="en-US" sz="3200" dirty="0"/>
              <a:t>・</a:t>
            </a:r>
            <a:r>
              <a:rPr kumimoji="1" lang="en-US" altLang="ja-JP" sz="3200" dirty="0" err="1"/>
              <a:t>FaceBoook</a:t>
            </a:r>
            <a:r>
              <a:rPr kumimoji="1" lang="en-US" altLang="ja-JP" sz="3200" dirty="0"/>
              <a:t> AI Research</a:t>
            </a:r>
            <a:r>
              <a:rPr kumimoji="1" lang="ja-JP" altLang="en-US" sz="3200" dirty="0"/>
              <a:t>が開発した文章理解を行う人工知能アルゴリズム</a:t>
            </a:r>
          </a:p>
        </p:txBody>
      </p:sp>
      <p:sp>
        <p:nvSpPr>
          <p:cNvPr id="7" name="テキスト ボックス 6">
            <a:extLst>
              <a:ext uri="{FF2B5EF4-FFF2-40B4-BE49-F238E27FC236}">
                <a16:creationId xmlns:a16="http://schemas.microsoft.com/office/drawing/2014/main" id="{6F44ED83-BA45-480E-A6F9-FF03EAEF5B83}"/>
              </a:ext>
            </a:extLst>
          </p:cNvPr>
          <p:cNvSpPr txBox="1"/>
          <p:nvPr/>
        </p:nvSpPr>
        <p:spPr>
          <a:xfrm>
            <a:off x="974958" y="2208100"/>
            <a:ext cx="8046720" cy="1569660"/>
          </a:xfrm>
          <a:prstGeom prst="rect">
            <a:avLst/>
          </a:prstGeom>
          <a:noFill/>
        </p:spPr>
        <p:txBody>
          <a:bodyPr wrap="square" rtlCol="0">
            <a:spAutoFit/>
          </a:bodyPr>
          <a:lstStyle/>
          <a:p>
            <a:r>
              <a:rPr kumimoji="1" lang="ja-JP" altLang="en-US" sz="3200" dirty="0"/>
              <a:t>・</a:t>
            </a:r>
            <a:r>
              <a:rPr kumimoji="1" lang="en-US" altLang="ja-JP" sz="3200" dirty="0"/>
              <a:t>Memory Networks</a:t>
            </a:r>
            <a:r>
              <a:rPr kumimoji="1" lang="ja-JP" altLang="en-US" sz="3200" dirty="0"/>
              <a:t>は文章を読み込み、だれが何を持っているか、あるいはどこに物が置いてあるかなどを回答する</a:t>
            </a:r>
            <a:endParaRPr kumimoji="1" lang="en-US" altLang="ja-JP" sz="3200" dirty="0"/>
          </a:p>
        </p:txBody>
      </p:sp>
      <p:sp>
        <p:nvSpPr>
          <p:cNvPr id="6" name="テキスト ボックス 5">
            <a:extLst>
              <a:ext uri="{FF2B5EF4-FFF2-40B4-BE49-F238E27FC236}">
                <a16:creationId xmlns:a16="http://schemas.microsoft.com/office/drawing/2014/main" id="{338321CA-4637-4CF3-A179-749A383CE236}"/>
              </a:ext>
            </a:extLst>
          </p:cNvPr>
          <p:cNvSpPr txBox="1"/>
          <p:nvPr/>
        </p:nvSpPr>
        <p:spPr>
          <a:xfrm>
            <a:off x="974958" y="3989837"/>
            <a:ext cx="8046720" cy="1077218"/>
          </a:xfrm>
          <a:prstGeom prst="rect">
            <a:avLst/>
          </a:prstGeom>
          <a:noFill/>
        </p:spPr>
        <p:txBody>
          <a:bodyPr wrap="square" rtlCol="0">
            <a:spAutoFit/>
          </a:bodyPr>
          <a:lstStyle/>
          <a:p>
            <a:r>
              <a:rPr kumimoji="1" lang="ja-JP" altLang="en-US" sz="3200" dirty="0"/>
              <a:t>・複雑な構文には対処できず、簡単な文章しか解析できないことが課題。</a:t>
            </a:r>
            <a:endParaRPr kumimoji="1" lang="en-US" altLang="ja-JP" sz="3200" dirty="0"/>
          </a:p>
        </p:txBody>
      </p:sp>
    </p:spTree>
    <p:extLst>
      <p:ext uri="{BB962C8B-B14F-4D97-AF65-F5344CB8AC3E}">
        <p14:creationId xmlns:p14="http://schemas.microsoft.com/office/powerpoint/2010/main" val="297423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000" dirty="0"/>
              <a:t>QA</a:t>
            </a:r>
            <a:r>
              <a:rPr lang="ja-JP" altLang="en-US" sz="2000" dirty="0"/>
              <a:t>例</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5</a:t>
            </a:fld>
            <a:endParaRPr kumimoji="1" lang="ja-JP" altLang="en-US"/>
          </a:p>
        </p:txBody>
      </p:sp>
      <p:sp>
        <p:nvSpPr>
          <p:cNvPr id="3" name="テキスト ボックス 2">
            <a:extLst>
              <a:ext uri="{FF2B5EF4-FFF2-40B4-BE49-F238E27FC236}">
                <a16:creationId xmlns:a16="http://schemas.microsoft.com/office/drawing/2014/main" id="{B881FDAE-561E-4994-B5CD-F2F0D8AF4864}"/>
              </a:ext>
            </a:extLst>
          </p:cNvPr>
          <p:cNvSpPr txBox="1"/>
          <p:nvPr/>
        </p:nvSpPr>
        <p:spPr>
          <a:xfrm>
            <a:off x="575463" y="761021"/>
            <a:ext cx="8046720" cy="5509200"/>
          </a:xfrm>
          <a:prstGeom prst="rect">
            <a:avLst/>
          </a:prstGeom>
          <a:noFill/>
        </p:spPr>
        <p:txBody>
          <a:bodyPr wrap="square" rtlCol="0">
            <a:spAutoFit/>
          </a:bodyPr>
          <a:lstStyle/>
          <a:p>
            <a:r>
              <a:rPr lang="en-US" altLang="ja-JP" sz="3200" dirty="0"/>
              <a:t>I: Jane went to the hallway. </a:t>
            </a:r>
          </a:p>
          <a:p>
            <a:r>
              <a:rPr lang="en-US" altLang="ja-JP" sz="3200" dirty="0"/>
              <a:t>I: Mary walked to the bathroom. </a:t>
            </a:r>
          </a:p>
          <a:p>
            <a:r>
              <a:rPr lang="en-US" altLang="ja-JP" sz="3200" dirty="0"/>
              <a:t>I: Sandra went to the garden. </a:t>
            </a:r>
          </a:p>
          <a:p>
            <a:r>
              <a:rPr lang="en-US" altLang="ja-JP" sz="3200" dirty="0"/>
              <a:t>I: Daniel went back to the garden. </a:t>
            </a:r>
          </a:p>
          <a:p>
            <a:r>
              <a:rPr lang="en-US" altLang="ja-JP" sz="3200" dirty="0"/>
              <a:t>I: Sandra took the milk there. </a:t>
            </a:r>
          </a:p>
          <a:p>
            <a:r>
              <a:rPr lang="en-US" altLang="ja-JP" sz="3200" dirty="0"/>
              <a:t>Q: Where is the milk? </a:t>
            </a:r>
          </a:p>
          <a:p>
            <a:r>
              <a:rPr lang="en-US" altLang="ja-JP" sz="3200" dirty="0"/>
              <a:t>A: garden </a:t>
            </a:r>
          </a:p>
          <a:p>
            <a:endParaRPr lang="en-US" altLang="ja-JP" sz="3200" dirty="0"/>
          </a:p>
          <a:p>
            <a:r>
              <a:rPr lang="en-US" altLang="ja-JP" sz="3200" dirty="0"/>
              <a:t>I: It started boring, but then it got interesting. Q: What’s the sentiment? </a:t>
            </a:r>
          </a:p>
          <a:p>
            <a:r>
              <a:rPr lang="en-US" altLang="ja-JP" sz="3200" dirty="0"/>
              <a:t>A: positive </a:t>
            </a:r>
            <a:endParaRPr kumimoji="1" lang="ja-JP" altLang="en-US" sz="3200" dirty="0"/>
          </a:p>
        </p:txBody>
      </p:sp>
    </p:spTree>
    <p:extLst>
      <p:ext uri="{BB962C8B-B14F-4D97-AF65-F5344CB8AC3E}">
        <p14:creationId xmlns:p14="http://schemas.microsoft.com/office/powerpoint/2010/main" val="124411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000" dirty="0"/>
              <a:t>Memory Networks</a:t>
            </a:r>
            <a:r>
              <a:rPr lang="ja-JP" altLang="en-US" sz="2000" dirty="0"/>
              <a:t>とは</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6</a:t>
            </a:fld>
            <a:endParaRPr kumimoji="1" lang="ja-JP" altLang="en-US"/>
          </a:p>
        </p:txBody>
      </p:sp>
      <p:pic>
        <p:nvPicPr>
          <p:cNvPr id="2" name="図 1">
            <a:extLst>
              <a:ext uri="{FF2B5EF4-FFF2-40B4-BE49-F238E27FC236}">
                <a16:creationId xmlns:a16="http://schemas.microsoft.com/office/drawing/2014/main" id="{93A180AC-DB1C-4400-BF6C-84116EB674E2}"/>
              </a:ext>
            </a:extLst>
          </p:cNvPr>
          <p:cNvPicPr>
            <a:picLocks noChangeAspect="1"/>
          </p:cNvPicPr>
          <p:nvPr/>
        </p:nvPicPr>
        <p:blipFill>
          <a:blip r:embed="rId3"/>
          <a:stretch>
            <a:fillRect/>
          </a:stretch>
        </p:blipFill>
        <p:spPr>
          <a:xfrm>
            <a:off x="0" y="1167544"/>
            <a:ext cx="5288664" cy="4248517"/>
          </a:xfrm>
          <a:prstGeom prst="rect">
            <a:avLst/>
          </a:prstGeom>
        </p:spPr>
      </p:pic>
      <p:sp>
        <p:nvSpPr>
          <p:cNvPr id="4" name="テキスト ボックス 3">
            <a:extLst>
              <a:ext uri="{FF2B5EF4-FFF2-40B4-BE49-F238E27FC236}">
                <a16:creationId xmlns:a16="http://schemas.microsoft.com/office/drawing/2014/main" id="{7944D96B-1E4B-41C6-9AAC-08C15B1A2F18}"/>
              </a:ext>
            </a:extLst>
          </p:cNvPr>
          <p:cNvSpPr txBox="1"/>
          <p:nvPr/>
        </p:nvSpPr>
        <p:spPr>
          <a:xfrm>
            <a:off x="5176123" y="1955408"/>
            <a:ext cx="4617336" cy="2308324"/>
          </a:xfrm>
          <a:prstGeom prst="rect">
            <a:avLst/>
          </a:prstGeom>
          <a:noFill/>
        </p:spPr>
        <p:txBody>
          <a:bodyPr wrap="square" rtlCol="0">
            <a:spAutoFit/>
          </a:bodyPr>
          <a:lstStyle/>
          <a:p>
            <a:r>
              <a:rPr kumimoji="1" lang="en-US" altLang="ja-JP" dirty="0"/>
              <a:t>I: (input feature map)</a:t>
            </a:r>
          </a:p>
          <a:p>
            <a:r>
              <a:rPr kumimoji="1" lang="ja-JP" altLang="en-US" dirty="0"/>
              <a:t>入力データを内部素性表現に変換する</a:t>
            </a:r>
            <a:endParaRPr kumimoji="1" lang="en-US" altLang="ja-JP" dirty="0"/>
          </a:p>
          <a:p>
            <a:r>
              <a:rPr kumimoji="1" lang="en-US" altLang="ja-JP" dirty="0"/>
              <a:t>G: (generalization)</a:t>
            </a:r>
          </a:p>
          <a:p>
            <a:r>
              <a:rPr kumimoji="1" lang="ja-JP" altLang="en-US" dirty="0"/>
              <a:t>新たな入力をもとに古いメモリを更新する</a:t>
            </a:r>
            <a:endParaRPr kumimoji="1" lang="en-US" altLang="ja-JP" dirty="0"/>
          </a:p>
          <a:p>
            <a:r>
              <a:rPr kumimoji="1" lang="en-US" altLang="ja-JP" dirty="0"/>
              <a:t>O: (output feature map)</a:t>
            </a:r>
          </a:p>
          <a:p>
            <a:r>
              <a:rPr kumimoji="1" lang="ja-JP" altLang="en-US" dirty="0"/>
              <a:t>素性表現空間に新しい出力の生成</a:t>
            </a:r>
            <a:endParaRPr kumimoji="1" lang="en-US" altLang="ja-JP" dirty="0"/>
          </a:p>
          <a:p>
            <a:r>
              <a:rPr kumimoji="1" lang="en-US" altLang="ja-JP" dirty="0"/>
              <a:t>R: (response)</a:t>
            </a:r>
          </a:p>
          <a:p>
            <a:r>
              <a:rPr kumimoji="1" lang="ja-JP" altLang="en-US" dirty="0"/>
              <a:t>出力を求められた形式に出力をする</a:t>
            </a:r>
            <a:endParaRPr kumimoji="1" lang="en-US" altLang="ja-JP" dirty="0"/>
          </a:p>
        </p:txBody>
      </p:sp>
    </p:spTree>
    <p:extLst>
      <p:ext uri="{BB962C8B-B14F-4D97-AF65-F5344CB8AC3E}">
        <p14:creationId xmlns:p14="http://schemas.microsoft.com/office/powerpoint/2010/main" val="256926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000" dirty="0"/>
              <a:t>Memory Networks</a:t>
            </a:r>
            <a:r>
              <a:rPr lang="ja-JP" altLang="en-US" sz="2000" dirty="0"/>
              <a:t>とは</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7</a:t>
            </a:fld>
            <a:endParaRPr kumimoji="1" lang="ja-JP" altLang="en-US"/>
          </a:p>
        </p:txBody>
      </p:sp>
      <p:pic>
        <p:nvPicPr>
          <p:cNvPr id="2" name="図 1">
            <a:extLst>
              <a:ext uri="{FF2B5EF4-FFF2-40B4-BE49-F238E27FC236}">
                <a16:creationId xmlns:a16="http://schemas.microsoft.com/office/drawing/2014/main" id="{93A180AC-DB1C-4400-BF6C-84116EB674E2}"/>
              </a:ext>
            </a:extLst>
          </p:cNvPr>
          <p:cNvPicPr>
            <a:picLocks noChangeAspect="1"/>
          </p:cNvPicPr>
          <p:nvPr/>
        </p:nvPicPr>
        <p:blipFill>
          <a:blip r:embed="rId3"/>
          <a:stretch>
            <a:fillRect/>
          </a:stretch>
        </p:blipFill>
        <p:spPr>
          <a:xfrm>
            <a:off x="0" y="1167544"/>
            <a:ext cx="5288664" cy="4248517"/>
          </a:xfrm>
          <a:prstGeom prst="rect">
            <a:avLst/>
          </a:prstGeom>
        </p:spPr>
      </p:pic>
      <p:sp>
        <p:nvSpPr>
          <p:cNvPr id="3" name="テキスト ボックス 2">
            <a:extLst>
              <a:ext uri="{FF2B5EF4-FFF2-40B4-BE49-F238E27FC236}">
                <a16:creationId xmlns:a16="http://schemas.microsoft.com/office/drawing/2014/main" id="{B213A60E-B45B-4B48-9722-844B08EEE2C3}"/>
              </a:ext>
            </a:extLst>
          </p:cNvPr>
          <p:cNvSpPr txBox="1"/>
          <p:nvPr/>
        </p:nvSpPr>
        <p:spPr>
          <a:xfrm>
            <a:off x="5288664" y="891145"/>
            <a:ext cx="4360985" cy="5078313"/>
          </a:xfrm>
          <a:prstGeom prst="rect">
            <a:avLst/>
          </a:prstGeom>
          <a:noFill/>
        </p:spPr>
        <p:txBody>
          <a:bodyPr wrap="square" rtlCol="0">
            <a:spAutoFit/>
          </a:bodyPr>
          <a:lstStyle/>
          <a:p>
            <a:r>
              <a:rPr lang="ja-JP" altLang="en-US" dirty="0"/>
              <a:t>■複数の説明文を受け取った後に、</a:t>
            </a:r>
            <a:r>
              <a:rPr lang="en-US" altLang="ja-JP" dirty="0"/>
              <a:t>1</a:t>
            </a:r>
            <a:r>
              <a:rPr lang="ja-JP" altLang="en-US" dirty="0" err="1"/>
              <a:t>つの</a:t>
            </a:r>
            <a:r>
              <a:rPr lang="ja-JP" altLang="en-US" dirty="0"/>
              <a:t>質問文を受け取り、それに対して</a:t>
            </a:r>
            <a:r>
              <a:rPr lang="en-US" altLang="ja-JP" dirty="0"/>
              <a:t>1</a:t>
            </a:r>
            <a:r>
              <a:rPr lang="ja-JP" altLang="en-US" dirty="0"/>
              <a:t>単語で解答する。</a:t>
            </a:r>
            <a:endParaRPr lang="en-US" altLang="ja-JP" dirty="0"/>
          </a:p>
          <a:p>
            <a:r>
              <a:rPr lang="ja-JP" altLang="en-US" dirty="0"/>
              <a:t>・</a:t>
            </a:r>
            <a:r>
              <a:rPr lang="en-US" altLang="ja-JP" dirty="0"/>
              <a:t>I:</a:t>
            </a:r>
            <a:r>
              <a:rPr lang="ja-JP" altLang="en-US" dirty="0"/>
              <a:t>文を順番に入力する。</a:t>
            </a:r>
            <a:endParaRPr lang="en-US" altLang="ja-JP" dirty="0"/>
          </a:p>
          <a:p>
            <a:r>
              <a:rPr lang="ja-JP" altLang="en-US" dirty="0"/>
              <a:t>・</a:t>
            </a:r>
            <a:r>
              <a:rPr lang="en-US" altLang="ja-JP" dirty="0"/>
              <a:t>G:</a:t>
            </a:r>
            <a:r>
              <a:rPr lang="ja-JP" altLang="en-US" dirty="0"/>
              <a:t>それらは記憶部に順に文単位で記録する。</a:t>
            </a:r>
            <a:endParaRPr lang="en-US" altLang="ja-JP" dirty="0"/>
          </a:p>
          <a:p>
            <a:r>
              <a:rPr lang="ja-JP" altLang="en-US" dirty="0"/>
              <a:t>・</a:t>
            </a:r>
            <a:r>
              <a:rPr lang="en-US" altLang="ja-JP" dirty="0"/>
              <a:t>I:</a:t>
            </a:r>
            <a:r>
              <a:rPr lang="ja-JP" altLang="en-US" dirty="0"/>
              <a:t>質問文</a:t>
            </a:r>
            <a:r>
              <a:rPr lang="en-US" altLang="ja-JP" dirty="0"/>
              <a:t>x</a:t>
            </a:r>
            <a:r>
              <a:rPr lang="ja-JP" altLang="en-US" dirty="0"/>
              <a:t>を入力する。</a:t>
            </a:r>
          </a:p>
          <a:p>
            <a:r>
              <a:rPr lang="ja-JP" altLang="en-US" dirty="0"/>
              <a:t>・</a:t>
            </a:r>
            <a:r>
              <a:rPr lang="en-US" altLang="ja-JP" dirty="0"/>
              <a:t>O:</a:t>
            </a:r>
            <a:r>
              <a:rPr lang="ja-JP" altLang="en-US" dirty="0"/>
              <a:t>質問文</a:t>
            </a:r>
            <a:r>
              <a:rPr lang="en-US" altLang="ja-JP" dirty="0"/>
              <a:t>x</a:t>
            </a:r>
            <a:r>
              <a:rPr lang="ja-JP" altLang="en-US" dirty="0"/>
              <a:t>に対する関連文を</a:t>
            </a:r>
            <a:r>
              <a:rPr lang="en-US" altLang="ja-JP" dirty="0"/>
              <a:t>memory</a:t>
            </a:r>
            <a:r>
              <a:rPr lang="ja-JP" altLang="en-US" dirty="0"/>
              <a:t>から</a:t>
            </a:r>
            <a:r>
              <a:rPr lang="en-US" altLang="ja-JP" dirty="0"/>
              <a:t>k</a:t>
            </a:r>
            <a:r>
              <a:rPr lang="ja-JP" altLang="en-US" dirty="0"/>
              <a:t>個探索する。</a:t>
            </a:r>
            <a:endParaRPr lang="en-US" altLang="ja-JP" dirty="0"/>
          </a:p>
          <a:p>
            <a:r>
              <a:rPr lang="en-US" altLang="ja-JP" dirty="0"/>
              <a:t>1.</a:t>
            </a:r>
            <a:r>
              <a:rPr lang="ja-JP" altLang="en-US" dirty="0"/>
              <a:t>質問文</a:t>
            </a:r>
            <a:r>
              <a:rPr lang="en-US" altLang="ja-JP" dirty="0"/>
              <a:t>x</a:t>
            </a:r>
            <a:r>
              <a:rPr lang="ja-JP" altLang="en-US" dirty="0"/>
              <a:t>を素性化し、それに対する関連スコア</a:t>
            </a:r>
            <a:r>
              <a:rPr lang="en-US" altLang="ja-JP" dirty="0"/>
              <a:t>s(</a:t>
            </a:r>
            <a:r>
              <a:rPr lang="en-US" altLang="ja-JP" dirty="0" err="1"/>
              <a:t>x,mi</a:t>
            </a:r>
            <a:r>
              <a:rPr lang="en-US" altLang="ja-JP" dirty="0"/>
              <a:t>)</a:t>
            </a:r>
            <a:r>
              <a:rPr lang="ja-JP" altLang="en-US" dirty="0"/>
              <a:t>が最大となる文</a:t>
            </a:r>
            <a:r>
              <a:rPr lang="en-US" altLang="ja-JP" dirty="0"/>
              <a:t>mi</a:t>
            </a:r>
            <a:r>
              <a:rPr lang="ja-JP" altLang="en-US" dirty="0"/>
              <a:t>を決定する。</a:t>
            </a:r>
            <a:endParaRPr lang="en-US" altLang="ja-JP" dirty="0"/>
          </a:p>
          <a:p>
            <a:r>
              <a:rPr lang="en-US" altLang="ja-JP" dirty="0"/>
              <a:t>2.</a:t>
            </a:r>
            <a:r>
              <a:rPr lang="ja-JP" altLang="en-US" dirty="0"/>
              <a:t>もし複数</a:t>
            </a:r>
            <a:r>
              <a:rPr lang="en-US" altLang="ja-JP" dirty="0"/>
              <a:t>(k&gt;1)</a:t>
            </a:r>
            <a:r>
              <a:rPr lang="ja-JP" altLang="en-US" dirty="0"/>
              <a:t>の関連文を取得する場合は、</a:t>
            </a:r>
            <a:r>
              <a:rPr lang="en-US" altLang="ja-JP" dirty="0"/>
              <a:t>s'(</a:t>
            </a:r>
            <a:r>
              <a:rPr lang="en-US" altLang="ja-JP" dirty="0" err="1"/>
              <a:t>x,mi,mj</a:t>
            </a:r>
            <a:r>
              <a:rPr lang="en-US" altLang="ja-JP" dirty="0"/>
              <a:t>)</a:t>
            </a:r>
            <a:r>
              <a:rPr lang="ja-JP" altLang="en-US" dirty="0"/>
              <a:t>が最大となる文</a:t>
            </a:r>
            <a:r>
              <a:rPr lang="en-US" altLang="ja-JP" dirty="0" err="1"/>
              <a:t>mj</a:t>
            </a:r>
            <a:r>
              <a:rPr lang="ja-JP" altLang="en-US" dirty="0"/>
              <a:t>を決定する。本稿では最大の</a:t>
            </a:r>
            <a:r>
              <a:rPr lang="en-US" altLang="ja-JP" dirty="0"/>
              <a:t>k=2</a:t>
            </a:r>
            <a:r>
              <a:rPr lang="ja-JP" altLang="en-US" dirty="0" err="1"/>
              <a:t>。</a:t>
            </a:r>
            <a:r>
              <a:rPr lang="ja-JP" altLang="en-US" dirty="0"/>
              <a:t>以下繰り返し。</a:t>
            </a:r>
          </a:p>
          <a:p>
            <a:r>
              <a:rPr lang="ja-JP" altLang="en-US" dirty="0"/>
              <a:t>・</a:t>
            </a:r>
            <a:r>
              <a:rPr lang="en-US" altLang="ja-JP" dirty="0"/>
              <a:t>R</a:t>
            </a:r>
            <a:r>
              <a:rPr lang="ja-JP" altLang="en-US" dirty="0" err="1"/>
              <a:t>。</a:t>
            </a:r>
            <a:r>
              <a:rPr lang="ja-JP" altLang="en-US" dirty="0"/>
              <a:t>文</a:t>
            </a:r>
            <a:r>
              <a:rPr lang="en-US" altLang="ja-JP" dirty="0" err="1"/>
              <a:t>x,mi,mj</a:t>
            </a:r>
            <a:r>
              <a:rPr lang="ja-JP" altLang="en-US" dirty="0"/>
              <a:t>から質問文</a:t>
            </a:r>
            <a:r>
              <a:rPr lang="en-US" altLang="ja-JP" dirty="0"/>
              <a:t>x</a:t>
            </a:r>
            <a:r>
              <a:rPr lang="ja-JP" altLang="en-US" dirty="0"/>
              <a:t>に対する答えとしての適切度スコア</a:t>
            </a:r>
            <a:r>
              <a:rPr lang="en-US" altLang="ja-JP" dirty="0"/>
              <a:t>so(</a:t>
            </a:r>
            <a:r>
              <a:rPr lang="en-US" altLang="ja-JP" dirty="0" err="1"/>
              <a:t>x,mi,mj</a:t>
            </a:r>
            <a:r>
              <a:rPr lang="en-US" altLang="ja-JP" dirty="0"/>
              <a:t>)</a:t>
            </a:r>
            <a:r>
              <a:rPr lang="ja-JP" altLang="en-US" dirty="0"/>
              <a:t>が最大となる単語</a:t>
            </a:r>
            <a:r>
              <a:rPr lang="en-US" altLang="ja-JP" dirty="0"/>
              <a:t>r</a:t>
            </a:r>
            <a:r>
              <a:rPr lang="ja-JP" altLang="en-US" dirty="0"/>
              <a:t>を出力する。</a:t>
            </a:r>
          </a:p>
          <a:p>
            <a:endParaRPr kumimoji="1" lang="ja-JP" altLang="en-US" dirty="0"/>
          </a:p>
        </p:txBody>
      </p:sp>
    </p:spTree>
    <p:extLst>
      <p:ext uri="{BB962C8B-B14F-4D97-AF65-F5344CB8AC3E}">
        <p14:creationId xmlns:p14="http://schemas.microsoft.com/office/powerpoint/2010/main" val="396809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000" dirty="0"/>
              <a:t>Dynamic Memory Networks</a:t>
            </a:r>
            <a:r>
              <a:rPr lang="ja-JP" altLang="en-US" sz="2000" dirty="0"/>
              <a:t>とは？</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8</a:t>
            </a:fld>
            <a:endParaRPr kumimoji="1" lang="ja-JP" altLang="en-US"/>
          </a:p>
        </p:txBody>
      </p:sp>
      <p:sp>
        <p:nvSpPr>
          <p:cNvPr id="3" name="テキスト ボックス 2">
            <a:extLst>
              <a:ext uri="{FF2B5EF4-FFF2-40B4-BE49-F238E27FC236}">
                <a16:creationId xmlns:a16="http://schemas.microsoft.com/office/drawing/2014/main" id="{B881FDAE-561E-4994-B5CD-F2F0D8AF4864}"/>
              </a:ext>
            </a:extLst>
          </p:cNvPr>
          <p:cNvSpPr txBox="1"/>
          <p:nvPr/>
        </p:nvSpPr>
        <p:spPr>
          <a:xfrm>
            <a:off x="974958" y="2082020"/>
            <a:ext cx="8046720" cy="2062103"/>
          </a:xfrm>
          <a:prstGeom prst="rect">
            <a:avLst/>
          </a:prstGeom>
          <a:noFill/>
        </p:spPr>
        <p:txBody>
          <a:bodyPr wrap="square" rtlCol="0">
            <a:spAutoFit/>
          </a:bodyPr>
          <a:lstStyle/>
          <a:p>
            <a:r>
              <a:rPr kumimoji="1" lang="ja-JP" altLang="en-US" sz="3200" dirty="0"/>
              <a:t>・</a:t>
            </a:r>
            <a:r>
              <a:rPr kumimoji="1" lang="en-US" altLang="ja-JP" sz="3200" dirty="0"/>
              <a:t>Memory Networks</a:t>
            </a:r>
            <a:r>
              <a:rPr kumimoji="1" lang="ja-JP" altLang="en-US" sz="3200" dirty="0"/>
              <a:t>の亜種であり、</a:t>
            </a:r>
            <a:r>
              <a:rPr lang="ja-JP" altLang="en-US" sz="3200" dirty="0"/>
              <a:t>入力文</a:t>
            </a:r>
            <a:r>
              <a:rPr lang="en-US" altLang="ja-JP" sz="3200" dirty="0"/>
              <a:t>/</a:t>
            </a:r>
            <a:r>
              <a:rPr lang="ja-JP" altLang="en-US" sz="3200" dirty="0"/>
              <a:t>質問文のベクトルやメモリ内部のベクトルを </a:t>
            </a:r>
            <a:r>
              <a:rPr lang="en-US" altLang="ja-JP" sz="3200" dirty="0"/>
              <a:t>GRU (Gated recurrent unit) </a:t>
            </a:r>
            <a:r>
              <a:rPr lang="ja-JP" altLang="en-US" sz="3200" dirty="0"/>
              <a:t>を使用してエンコードしている．</a:t>
            </a:r>
            <a:endParaRPr kumimoji="1" lang="ja-JP" altLang="en-US" sz="3200" dirty="0"/>
          </a:p>
        </p:txBody>
      </p:sp>
    </p:spTree>
    <p:extLst>
      <p:ext uri="{BB962C8B-B14F-4D97-AF65-F5344CB8AC3E}">
        <p14:creationId xmlns:p14="http://schemas.microsoft.com/office/powerpoint/2010/main" val="67330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199193"/>
            <a:ext cx="5560671"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000" dirty="0"/>
              <a:t>Dynamic Memory Networks</a:t>
            </a:r>
            <a:r>
              <a:rPr lang="ja-JP" altLang="en-US" sz="2000" dirty="0"/>
              <a:t>で使われる技術</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9</a:t>
            </a:fld>
            <a:endParaRPr kumimoji="1" lang="ja-JP" altLang="en-US"/>
          </a:p>
        </p:txBody>
      </p:sp>
      <p:sp>
        <p:nvSpPr>
          <p:cNvPr id="2" name="テキスト ボックス 1">
            <a:extLst>
              <a:ext uri="{FF2B5EF4-FFF2-40B4-BE49-F238E27FC236}">
                <a16:creationId xmlns:a16="http://schemas.microsoft.com/office/drawing/2014/main" id="{D7582206-6171-4E47-B7D7-A1795F83CDF4}"/>
              </a:ext>
            </a:extLst>
          </p:cNvPr>
          <p:cNvSpPr txBox="1"/>
          <p:nvPr/>
        </p:nvSpPr>
        <p:spPr>
          <a:xfrm>
            <a:off x="910748" y="1544716"/>
            <a:ext cx="7199790" cy="3046988"/>
          </a:xfrm>
          <a:prstGeom prst="rect">
            <a:avLst/>
          </a:prstGeom>
          <a:noFill/>
        </p:spPr>
        <p:txBody>
          <a:bodyPr wrap="square" rtlCol="0">
            <a:spAutoFit/>
          </a:bodyPr>
          <a:lstStyle/>
          <a:p>
            <a:r>
              <a:rPr kumimoji="1" lang="ja-JP" altLang="en-US" sz="3200" dirty="0"/>
              <a:t>・</a:t>
            </a:r>
            <a:r>
              <a:rPr kumimoji="1" lang="en-US" altLang="ja-JP" sz="3200" dirty="0"/>
              <a:t>backpropagation </a:t>
            </a:r>
          </a:p>
          <a:p>
            <a:r>
              <a:rPr kumimoji="1" lang="ja-JP" altLang="en-US" sz="3200" dirty="0"/>
              <a:t>・</a:t>
            </a:r>
            <a:r>
              <a:rPr lang="en-US" altLang="ja-JP" sz="3200" dirty="0" err="1"/>
              <a:t>AdamOptimizer</a:t>
            </a:r>
            <a:endParaRPr lang="en-US" altLang="ja-JP" sz="3200" dirty="0"/>
          </a:p>
          <a:p>
            <a:r>
              <a:rPr kumimoji="1" lang="ja-JP" altLang="en-US" sz="3200" dirty="0"/>
              <a:t>・</a:t>
            </a:r>
            <a:r>
              <a:rPr kumimoji="1" lang="en-US" altLang="ja-JP" sz="3200" dirty="0"/>
              <a:t>L2</a:t>
            </a:r>
            <a:r>
              <a:rPr kumimoji="1" lang="ja-JP" altLang="en-US" sz="3200" dirty="0"/>
              <a:t>正則化</a:t>
            </a:r>
            <a:endParaRPr kumimoji="1" lang="en-US" altLang="ja-JP" sz="3200" dirty="0"/>
          </a:p>
          <a:p>
            <a:r>
              <a:rPr kumimoji="1" lang="ja-JP" altLang="en-US" sz="3200" dirty="0"/>
              <a:t>・</a:t>
            </a:r>
            <a:r>
              <a:rPr kumimoji="1" lang="en-US" altLang="ja-JP" sz="3200" dirty="0"/>
              <a:t>Dropout</a:t>
            </a:r>
          </a:p>
          <a:p>
            <a:r>
              <a:rPr kumimoji="1" lang="ja-JP" altLang="en-US" sz="3200" dirty="0"/>
              <a:t>・</a:t>
            </a:r>
            <a:r>
              <a:rPr kumimoji="1" lang="en-US" altLang="ja-JP" sz="3200" dirty="0"/>
              <a:t>Attention mechanism</a:t>
            </a:r>
          </a:p>
          <a:p>
            <a:r>
              <a:rPr kumimoji="1" lang="ja-JP" altLang="en-US" sz="3200" dirty="0"/>
              <a:t>・ワードベクトルは</a:t>
            </a:r>
            <a:r>
              <a:rPr kumimoji="1" lang="en-US" altLang="ja-JP" sz="3200" dirty="0" err="1"/>
              <a:t>GloVe</a:t>
            </a:r>
            <a:r>
              <a:rPr kumimoji="1" lang="ja-JP" altLang="en-US" sz="3200" dirty="0"/>
              <a:t>を使用</a:t>
            </a:r>
            <a:endParaRPr kumimoji="1" lang="en-US" altLang="ja-JP" sz="3200" dirty="0"/>
          </a:p>
        </p:txBody>
      </p:sp>
    </p:spTree>
    <p:extLst>
      <p:ext uri="{BB962C8B-B14F-4D97-AF65-F5344CB8AC3E}">
        <p14:creationId xmlns:p14="http://schemas.microsoft.com/office/powerpoint/2010/main" val="18321034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22185</TotalTime>
  <Words>1357</Words>
  <Application>Microsoft Office PowerPoint</Application>
  <PresentationFormat>A4 210 x 297 mm</PresentationFormat>
  <Paragraphs>118</Paragraphs>
  <Slides>15</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ＭＳ Ｐゴシック</vt:lpstr>
      <vt:lpstr>ヒラギノ角ゴ Pro W3</vt:lpstr>
      <vt:lpstr>メイリオ</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d-tsutsui</dc:creator>
  <cp:lastModifiedBy>アドグローブ開発5</cp:lastModifiedBy>
  <cp:revision>220</cp:revision>
  <cp:lastPrinted>2016-08-15T06:37:41Z</cp:lastPrinted>
  <dcterms:created xsi:type="dcterms:W3CDTF">2016-07-12T04:34:18Z</dcterms:created>
  <dcterms:modified xsi:type="dcterms:W3CDTF">2017-06-23T06:37:42Z</dcterms:modified>
</cp:coreProperties>
</file>