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8" r:id="rId3"/>
    <p:sldId id="257" r:id="rId4"/>
    <p:sldId id="259" r:id="rId5"/>
    <p:sldId id="263" r:id="rId6"/>
    <p:sldId id="262" r:id="rId7"/>
    <p:sldId id="261"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varScale="1">
        <p:scale>
          <a:sx n="70" d="100"/>
          <a:sy n="70" d="100"/>
        </p:scale>
        <p:origin x="53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110A90A-8DBE-439D-A018-BD723EF73A83}" type="datetimeFigureOut">
              <a:rPr kumimoji="1" lang="ja-JP" altLang="en-US" smtClean="0"/>
              <a:t>2017/6/30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E880AC-E99F-4361-8B8E-512A8FA129F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77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110A90A-8DBE-439D-A018-BD723EF73A83}" type="datetimeFigureOut">
              <a:rPr kumimoji="1" lang="ja-JP" altLang="en-US" smtClean="0"/>
              <a:t>2017/6/30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E880AC-E99F-4361-8B8E-512A8FA129F5}" type="slidenum">
              <a:rPr kumimoji="1" lang="ja-JP" altLang="en-US" smtClean="0"/>
              <a:t>‹#›</a:t>
            </a:fld>
            <a:endParaRPr kumimoji="1" lang="ja-JP" altLang="en-US"/>
          </a:p>
        </p:txBody>
      </p:sp>
    </p:spTree>
    <p:extLst>
      <p:ext uri="{BB962C8B-B14F-4D97-AF65-F5344CB8AC3E}">
        <p14:creationId xmlns:p14="http://schemas.microsoft.com/office/powerpoint/2010/main" val="40849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110A90A-8DBE-439D-A018-BD723EF73A83}" type="datetimeFigureOut">
              <a:rPr kumimoji="1" lang="ja-JP" altLang="en-US" smtClean="0"/>
              <a:t>2017/6/30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E880AC-E99F-4361-8B8E-512A8FA129F5}" type="slidenum">
              <a:rPr kumimoji="1" lang="ja-JP" altLang="en-US" smtClean="0"/>
              <a:t>‹#›</a:t>
            </a:fld>
            <a:endParaRPr kumimoji="1" lang="ja-JP" altLang="en-US"/>
          </a:p>
        </p:txBody>
      </p:sp>
    </p:spTree>
    <p:extLst>
      <p:ext uri="{BB962C8B-B14F-4D97-AF65-F5344CB8AC3E}">
        <p14:creationId xmlns:p14="http://schemas.microsoft.com/office/powerpoint/2010/main" val="44134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110A90A-8DBE-439D-A018-BD723EF73A83}" type="datetimeFigureOut">
              <a:rPr kumimoji="1" lang="ja-JP" altLang="en-US" smtClean="0"/>
              <a:t>2017/6/30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E880AC-E99F-4361-8B8E-512A8FA129F5}" type="slidenum">
              <a:rPr kumimoji="1" lang="ja-JP" altLang="en-US" smtClean="0"/>
              <a:t>‹#›</a:t>
            </a:fld>
            <a:endParaRPr kumimoji="1" lang="ja-JP" altLang="en-US"/>
          </a:p>
        </p:txBody>
      </p:sp>
    </p:spTree>
    <p:extLst>
      <p:ext uri="{BB962C8B-B14F-4D97-AF65-F5344CB8AC3E}">
        <p14:creationId xmlns:p14="http://schemas.microsoft.com/office/powerpoint/2010/main" val="63349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110A90A-8DBE-439D-A018-BD723EF73A83}" type="datetimeFigureOut">
              <a:rPr kumimoji="1" lang="ja-JP" altLang="en-US" smtClean="0"/>
              <a:t>2017/6/30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E880AC-E99F-4361-8B8E-512A8FA129F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56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110A90A-8DBE-439D-A018-BD723EF73A83}" type="datetimeFigureOut">
              <a:rPr kumimoji="1" lang="ja-JP" altLang="en-US" smtClean="0"/>
              <a:t>2017/6/30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E880AC-E99F-4361-8B8E-512A8FA129F5}" type="slidenum">
              <a:rPr kumimoji="1" lang="ja-JP" altLang="en-US" smtClean="0"/>
              <a:t>‹#›</a:t>
            </a:fld>
            <a:endParaRPr kumimoji="1" lang="ja-JP" altLang="en-US"/>
          </a:p>
        </p:txBody>
      </p:sp>
    </p:spTree>
    <p:extLst>
      <p:ext uri="{BB962C8B-B14F-4D97-AF65-F5344CB8AC3E}">
        <p14:creationId xmlns:p14="http://schemas.microsoft.com/office/powerpoint/2010/main" val="214852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110A90A-8DBE-439D-A018-BD723EF73A83}" type="datetimeFigureOut">
              <a:rPr kumimoji="1" lang="ja-JP" altLang="en-US" smtClean="0"/>
              <a:t>2017/6/30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CE880AC-E99F-4361-8B8E-512A8FA129F5}" type="slidenum">
              <a:rPr kumimoji="1" lang="ja-JP" altLang="en-US" smtClean="0"/>
              <a:t>‹#›</a:t>
            </a:fld>
            <a:endParaRPr kumimoji="1" lang="ja-JP" altLang="en-US"/>
          </a:p>
        </p:txBody>
      </p:sp>
    </p:spTree>
    <p:extLst>
      <p:ext uri="{BB962C8B-B14F-4D97-AF65-F5344CB8AC3E}">
        <p14:creationId xmlns:p14="http://schemas.microsoft.com/office/powerpoint/2010/main" val="2150450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110A90A-8DBE-439D-A018-BD723EF73A83}" type="datetimeFigureOut">
              <a:rPr kumimoji="1" lang="ja-JP" altLang="en-US" smtClean="0"/>
              <a:t>2017/6/30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CE880AC-E99F-4361-8B8E-512A8FA129F5}" type="slidenum">
              <a:rPr kumimoji="1" lang="ja-JP" altLang="en-US" smtClean="0"/>
              <a:t>‹#›</a:t>
            </a:fld>
            <a:endParaRPr kumimoji="1" lang="ja-JP" altLang="en-US"/>
          </a:p>
        </p:txBody>
      </p:sp>
    </p:spTree>
    <p:extLst>
      <p:ext uri="{BB962C8B-B14F-4D97-AF65-F5344CB8AC3E}">
        <p14:creationId xmlns:p14="http://schemas.microsoft.com/office/powerpoint/2010/main" val="46365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10A90A-8DBE-439D-A018-BD723EF73A83}" type="datetimeFigureOut">
              <a:rPr kumimoji="1" lang="ja-JP" altLang="en-US" smtClean="0"/>
              <a:t>2017/6/30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7CE880AC-E99F-4361-8B8E-512A8FA129F5}" type="slidenum">
              <a:rPr kumimoji="1" lang="ja-JP" altLang="en-US" smtClean="0"/>
              <a:t>‹#›</a:t>
            </a:fld>
            <a:endParaRPr kumimoji="1" lang="ja-JP" altLang="en-US"/>
          </a:p>
        </p:txBody>
      </p:sp>
    </p:spTree>
    <p:extLst>
      <p:ext uri="{BB962C8B-B14F-4D97-AF65-F5344CB8AC3E}">
        <p14:creationId xmlns:p14="http://schemas.microsoft.com/office/powerpoint/2010/main" val="9101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10A90A-8DBE-439D-A018-BD723EF73A83}" type="datetimeFigureOut">
              <a:rPr kumimoji="1" lang="ja-JP" altLang="en-US" smtClean="0"/>
              <a:t>2017/6/30</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E880AC-E99F-4361-8B8E-512A8FA129F5}" type="slidenum">
              <a:rPr kumimoji="1" lang="ja-JP" altLang="en-US" smtClean="0"/>
              <a:t>‹#›</a:t>
            </a:fld>
            <a:endParaRPr kumimoji="1" lang="ja-JP" altLang="en-US"/>
          </a:p>
        </p:txBody>
      </p:sp>
    </p:spTree>
    <p:extLst>
      <p:ext uri="{BB962C8B-B14F-4D97-AF65-F5344CB8AC3E}">
        <p14:creationId xmlns:p14="http://schemas.microsoft.com/office/powerpoint/2010/main" val="3975596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110A90A-8DBE-439D-A018-BD723EF73A83}" type="datetimeFigureOut">
              <a:rPr kumimoji="1" lang="ja-JP" altLang="en-US" smtClean="0"/>
              <a:t>2017/6/30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E880AC-E99F-4361-8B8E-512A8FA129F5}" type="slidenum">
              <a:rPr kumimoji="1" lang="ja-JP" altLang="en-US" smtClean="0"/>
              <a:t>‹#›</a:t>
            </a:fld>
            <a:endParaRPr kumimoji="1" lang="ja-JP" altLang="en-US"/>
          </a:p>
        </p:txBody>
      </p:sp>
    </p:spTree>
    <p:extLst>
      <p:ext uri="{BB962C8B-B14F-4D97-AF65-F5344CB8AC3E}">
        <p14:creationId xmlns:p14="http://schemas.microsoft.com/office/powerpoint/2010/main" val="2337582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10A90A-8DBE-439D-A018-BD723EF73A83}" type="datetimeFigureOut">
              <a:rPr kumimoji="1" lang="ja-JP" altLang="en-US" smtClean="0"/>
              <a:t>2017/6/30</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E880AC-E99F-4361-8B8E-512A8FA129F5}"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84395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04007" y="2071394"/>
            <a:ext cx="10137914" cy="2220475"/>
          </a:xfrm>
          <a:noFill/>
        </p:spPr>
        <p:txBody>
          <a:bodyPr>
            <a:normAutofit/>
          </a:bodyPr>
          <a:lstStyle/>
          <a:p>
            <a:pPr algn="ctr"/>
            <a:r>
              <a:rPr lang="en-US" altLang="ja-JP" sz="5400" dirty="0"/>
              <a:t>Batch Normalization: Accelerating Deep Network </a:t>
            </a:r>
            <a:r>
              <a:rPr lang="en-US" altLang="ja-JP" sz="5400"/>
              <a:t>Training by </a:t>
            </a:r>
            <a:r>
              <a:rPr lang="en-US" altLang="ja-JP" sz="5400" dirty="0"/>
              <a:t>Reducing Internal Covariate Shift</a:t>
            </a:r>
            <a:endParaRPr kumimoji="1" lang="ja-JP" altLang="en-US" sz="5400" dirty="0">
              <a:solidFill>
                <a:schemeClr val="tx1"/>
              </a:solidFill>
            </a:endParaRPr>
          </a:p>
        </p:txBody>
      </p:sp>
      <p:pic>
        <p:nvPicPr>
          <p:cNvPr id="4" name="Picture 3" descr="adglobe_logo_01">
            <a:extLst>
              <a:ext uri="{FF2B5EF4-FFF2-40B4-BE49-F238E27FC236}">
                <a16:creationId xmlns:a16="http://schemas.microsoft.com/office/drawing/2014/main" id="{4E09D9BC-CBE2-45B5-AE4D-CE7FBD050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7781" y="5883258"/>
            <a:ext cx="1431002" cy="391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2419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5297710" y="1254461"/>
            <a:ext cx="1596580" cy="584775"/>
          </a:xfrm>
          <a:prstGeom prst="rect">
            <a:avLst/>
          </a:prstGeom>
          <a:noFill/>
        </p:spPr>
        <p:txBody>
          <a:bodyPr wrap="square" rtlCol="0">
            <a:spAutoFit/>
          </a:bodyPr>
          <a:lstStyle/>
          <a:p>
            <a:r>
              <a:rPr kumimoji="1" lang="en-US" altLang="ja-JP" sz="3200" dirty="0"/>
              <a:t>Abstract</a:t>
            </a:r>
            <a:endParaRPr kumimoji="1" lang="ja-JP" altLang="en-US" sz="3200" dirty="0"/>
          </a:p>
        </p:txBody>
      </p:sp>
      <p:sp>
        <p:nvSpPr>
          <p:cNvPr id="3" name="テキスト ボックス 2"/>
          <p:cNvSpPr txBox="1"/>
          <p:nvPr/>
        </p:nvSpPr>
        <p:spPr>
          <a:xfrm>
            <a:off x="1183821" y="1839236"/>
            <a:ext cx="9984922" cy="2246769"/>
          </a:xfrm>
          <a:prstGeom prst="rect">
            <a:avLst/>
          </a:prstGeom>
          <a:noFill/>
        </p:spPr>
        <p:txBody>
          <a:bodyPr wrap="square" rtlCol="0">
            <a:spAutoFit/>
          </a:bodyPr>
          <a:lstStyle/>
          <a:p>
            <a:r>
              <a:rPr lang="en-US" altLang="ja-JP" sz="1400" dirty="0"/>
              <a:t>Training Deep Neural Networks is complicated by the fact that the distribution of each layer’s inputs changes during training, as the parameters of the previous layers change. This slows down the training by requiring lower learning rates and careful parameter initialization, and makes it no - </a:t>
            </a:r>
            <a:r>
              <a:rPr lang="en-US" altLang="ja-JP" sz="1400" dirty="0" err="1"/>
              <a:t>toriously</a:t>
            </a:r>
            <a:r>
              <a:rPr lang="en-US" altLang="ja-JP" sz="1400" dirty="0"/>
              <a:t> hard to train models with saturating nonlinearities. We refer to this phenomenon as internal covariate shift, and address the problem by normalizing layer inputs. Our method draws its strength from making normalization a part of the model architecture and performing the normalization for each training mini-batch. Batch Normalization allows us to use much higher learning rates and be less careful about initialization. It also acts as a </a:t>
            </a:r>
            <a:r>
              <a:rPr lang="en-US" altLang="ja-JP" sz="1400" dirty="0" err="1"/>
              <a:t>regularizer</a:t>
            </a:r>
            <a:r>
              <a:rPr lang="en-US" altLang="ja-JP" sz="1400" dirty="0"/>
              <a:t>, in some cases eliminating the need for Dropout. Applied to a state-of-the-art image classification model, Batch Normalization achieves the same accuracy with 14 times fewer training steps, and beats the original model by a significant margin. Using an ensemble of </a:t>
            </a:r>
            <a:r>
              <a:rPr lang="en-US" altLang="ja-JP" sz="1400" dirty="0" err="1"/>
              <a:t>batchnormalized</a:t>
            </a:r>
            <a:r>
              <a:rPr lang="en-US" altLang="ja-JP" sz="1400" dirty="0"/>
              <a:t> networks, we improve upon the best published result on ImageNet classification: reaching 4.9% top-5 validation error (and 4.8% test error), exceeding the accuracy of human raters. </a:t>
            </a:r>
            <a:endParaRPr kumimoji="1" lang="ja-JP" altLang="en-US" sz="1400" dirty="0"/>
          </a:p>
        </p:txBody>
      </p:sp>
      <p:sp>
        <p:nvSpPr>
          <p:cNvPr id="4" name="正方形/長方形 3"/>
          <p:cNvSpPr/>
          <p:nvPr/>
        </p:nvSpPr>
        <p:spPr>
          <a:xfrm>
            <a:off x="1240971" y="4449536"/>
            <a:ext cx="9851572" cy="5593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1641021" y="4514820"/>
            <a:ext cx="9601200" cy="400110"/>
          </a:xfrm>
          <a:prstGeom prst="rect">
            <a:avLst/>
          </a:prstGeom>
          <a:noFill/>
        </p:spPr>
        <p:txBody>
          <a:bodyPr wrap="square" rtlCol="0">
            <a:spAutoFit/>
          </a:bodyPr>
          <a:lstStyle/>
          <a:p>
            <a:r>
              <a:rPr kumimoji="1" lang="en-US" altLang="ja-JP" sz="2000" dirty="0"/>
              <a:t>Batch Normalization</a:t>
            </a:r>
            <a:r>
              <a:rPr kumimoji="1" lang="ja-JP" altLang="en-US" sz="2000" dirty="0"/>
              <a:t>使うと学習が速くなるし初期値とかあまり気にしなくてよいよ</a:t>
            </a:r>
          </a:p>
        </p:txBody>
      </p:sp>
      <p:pic>
        <p:nvPicPr>
          <p:cNvPr id="8" name="Picture 3" descr="adglobe_logo_01">
            <a:extLst>
              <a:ext uri="{FF2B5EF4-FFF2-40B4-BE49-F238E27FC236}">
                <a16:creationId xmlns:a16="http://schemas.microsoft.com/office/drawing/2014/main" id="{0AD51AF7-F2BF-434B-8A85-50C17EDB0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7781" y="5883258"/>
            <a:ext cx="1431002" cy="391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4015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1583871" y="1118507"/>
            <a:ext cx="10042071" cy="646331"/>
          </a:xfrm>
          <a:prstGeom prst="rect">
            <a:avLst/>
          </a:prstGeom>
          <a:noFill/>
        </p:spPr>
        <p:txBody>
          <a:bodyPr wrap="square" rtlCol="0">
            <a:spAutoFit/>
          </a:bodyPr>
          <a:lstStyle/>
          <a:p>
            <a:r>
              <a:rPr kumimoji="1" lang="en-US" altLang="ja-JP" sz="3600" dirty="0"/>
              <a:t>Internal</a:t>
            </a:r>
            <a:r>
              <a:rPr kumimoji="1" lang="ja-JP" altLang="en-US" sz="3600" dirty="0"/>
              <a:t> </a:t>
            </a:r>
            <a:r>
              <a:rPr kumimoji="1" lang="en-US" altLang="ja-JP" sz="3600" dirty="0"/>
              <a:t>Covariate</a:t>
            </a:r>
            <a:r>
              <a:rPr kumimoji="1" lang="ja-JP" altLang="en-US" sz="3600" dirty="0"/>
              <a:t> </a:t>
            </a:r>
            <a:r>
              <a:rPr kumimoji="1" lang="en-US" altLang="ja-JP" sz="3600" dirty="0"/>
              <a:t>Shift</a:t>
            </a:r>
            <a:r>
              <a:rPr kumimoji="1" lang="ja-JP" altLang="en-US" sz="3600" dirty="0"/>
              <a:t>（内部共変量シフト）とは</a:t>
            </a:r>
          </a:p>
        </p:txBody>
      </p:sp>
      <p:sp>
        <p:nvSpPr>
          <p:cNvPr id="2" name="正方形/長方形 1"/>
          <p:cNvSpPr/>
          <p:nvPr/>
        </p:nvSpPr>
        <p:spPr>
          <a:xfrm>
            <a:off x="1355271" y="2621598"/>
            <a:ext cx="4114800" cy="11674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1392010" y="2743679"/>
            <a:ext cx="4041321" cy="923330"/>
          </a:xfrm>
          <a:prstGeom prst="rect">
            <a:avLst/>
          </a:prstGeom>
          <a:noFill/>
        </p:spPr>
        <p:txBody>
          <a:bodyPr wrap="square" rtlCol="0">
            <a:spAutoFit/>
          </a:bodyPr>
          <a:lstStyle/>
          <a:p>
            <a:r>
              <a:rPr kumimoji="1" lang="ja-JP" altLang="en-US" dirty="0"/>
              <a:t>入出力規則は訓練時とテスト時で変わらないが、入力（共変量）の分布が訓練時とテスト時で異なることによる問題</a:t>
            </a:r>
          </a:p>
        </p:txBody>
      </p:sp>
      <p:pic>
        <p:nvPicPr>
          <p:cNvPr id="8" name="図 7"/>
          <p:cNvPicPr>
            <a:picLocks noChangeAspect="1"/>
          </p:cNvPicPr>
          <p:nvPr/>
        </p:nvPicPr>
        <p:blipFill>
          <a:blip r:embed="rId2"/>
          <a:stretch>
            <a:fillRect/>
          </a:stretch>
        </p:blipFill>
        <p:spPr>
          <a:xfrm>
            <a:off x="6096000" y="2051704"/>
            <a:ext cx="4458322" cy="3620005"/>
          </a:xfrm>
          <a:prstGeom prst="rect">
            <a:avLst/>
          </a:prstGeom>
        </p:spPr>
      </p:pic>
      <p:pic>
        <p:nvPicPr>
          <p:cNvPr id="10" name="Picture 3" descr="adglobe_logo_01">
            <a:extLst>
              <a:ext uri="{FF2B5EF4-FFF2-40B4-BE49-F238E27FC236}">
                <a16:creationId xmlns:a16="http://schemas.microsoft.com/office/drawing/2014/main" id="{4B21483A-5053-4629-97EE-BEF5E8736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7781" y="5883258"/>
            <a:ext cx="1431002" cy="391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0812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83871" y="1118507"/>
            <a:ext cx="10042071" cy="646331"/>
          </a:xfrm>
          <a:prstGeom prst="rect">
            <a:avLst/>
          </a:prstGeom>
          <a:noFill/>
        </p:spPr>
        <p:txBody>
          <a:bodyPr wrap="square" rtlCol="0">
            <a:spAutoFit/>
          </a:bodyPr>
          <a:lstStyle/>
          <a:p>
            <a:r>
              <a:rPr kumimoji="1" lang="en-US" altLang="ja-JP" sz="3600" dirty="0"/>
              <a:t>Internal</a:t>
            </a:r>
            <a:r>
              <a:rPr kumimoji="1" lang="ja-JP" altLang="en-US" sz="3600" dirty="0"/>
              <a:t> </a:t>
            </a:r>
            <a:r>
              <a:rPr kumimoji="1" lang="en-US" altLang="ja-JP" sz="3600" dirty="0"/>
              <a:t>Covariate</a:t>
            </a:r>
            <a:r>
              <a:rPr kumimoji="1" lang="ja-JP" altLang="en-US" sz="3600" dirty="0"/>
              <a:t> </a:t>
            </a:r>
            <a:r>
              <a:rPr kumimoji="1" lang="en-US" altLang="ja-JP" sz="3600" dirty="0"/>
              <a:t>Shift</a:t>
            </a:r>
            <a:r>
              <a:rPr kumimoji="1" lang="ja-JP" altLang="en-US" sz="3600" dirty="0"/>
              <a:t>（内部共変量シフト）とは</a:t>
            </a:r>
          </a:p>
        </p:txBody>
      </p:sp>
      <p:cxnSp>
        <p:nvCxnSpPr>
          <p:cNvPr id="6" name="直線コネクタ 5"/>
          <p:cNvCxnSpPr>
            <a:endCxn id="22" idx="2"/>
          </p:cNvCxnSpPr>
          <p:nvPr/>
        </p:nvCxnSpPr>
        <p:spPr>
          <a:xfrm>
            <a:off x="1877774" y="2541887"/>
            <a:ext cx="8171" cy="3374855"/>
          </a:xfrm>
          <a:prstGeom prst="line">
            <a:avLst/>
          </a:prstGeom>
        </p:spPr>
        <p:style>
          <a:lnRef idx="1">
            <a:schemeClr val="dk1"/>
          </a:lnRef>
          <a:fillRef idx="0">
            <a:schemeClr val="dk1"/>
          </a:fillRef>
          <a:effectRef idx="0">
            <a:schemeClr val="dk1"/>
          </a:effectRef>
          <a:fontRef idx="minor">
            <a:schemeClr val="tx1"/>
          </a:fontRef>
        </p:style>
      </p:cxnSp>
      <p:grpSp>
        <p:nvGrpSpPr>
          <p:cNvPr id="10" name="グループ化 9"/>
          <p:cNvGrpSpPr/>
          <p:nvPr/>
        </p:nvGrpSpPr>
        <p:grpSpPr>
          <a:xfrm>
            <a:off x="824581" y="2541887"/>
            <a:ext cx="2098221" cy="473528"/>
            <a:chOff x="1424668" y="2375808"/>
            <a:chExt cx="2098221" cy="473528"/>
          </a:xfrm>
        </p:grpSpPr>
        <p:sp>
          <p:nvSpPr>
            <p:cNvPr id="8" name="角丸四角形 7"/>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円/楕円 8"/>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円/楕円 10"/>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円/楕円 11"/>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円/楕円 12"/>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5" name="グループ化 14"/>
          <p:cNvGrpSpPr/>
          <p:nvPr/>
        </p:nvGrpSpPr>
        <p:grpSpPr>
          <a:xfrm>
            <a:off x="1309336" y="3508996"/>
            <a:ext cx="2098221" cy="473528"/>
            <a:chOff x="1424668" y="2375808"/>
            <a:chExt cx="2098221" cy="473528"/>
          </a:xfrm>
        </p:grpSpPr>
        <p:sp>
          <p:nvSpPr>
            <p:cNvPr id="16" name="角丸四角形 15"/>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7" name="円/楕円 16"/>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7"/>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円/楕円 18"/>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9"/>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836834" y="5443214"/>
            <a:ext cx="2098221" cy="473528"/>
            <a:chOff x="1424668" y="2375808"/>
            <a:chExt cx="2098221" cy="473528"/>
          </a:xfrm>
        </p:grpSpPr>
        <p:sp>
          <p:nvSpPr>
            <p:cNvPr id="22" name="角丸四角形 21"/>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3" name="円/楕円 22"/>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円/楕円 23"/>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円/楕円 24"/>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円/楕円 25"/>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7" name="グループ化 26"/>
          <p:cNvGrpSpPr/>
          <p:nvPr/>
        </p:nvGrpSpPr>
        <p:grpSpPr>
          <a:xfrm>
            <a:off x="525565" y="4476105"/>
            <a:ext cx="2098221" cy="473528"/>
            <a:chOff x="1424668" y="2375808"/>
            <a:chExt cx="2098221" cy="473528"/>
          </a:xfrm>
        </p:grpSpPr>
        <p:sp>
          <p:nvSpPr>
            <p:cNvPr id="28" name="角丸四角形 27"/>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9" name="円/楕円 28"/>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円/楕円 29"/>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円/楕円 30"/>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31"/>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5" name="テキスト ボックス 34"/>
          <p:cNvSpPr txBox="1"/>
          <p:nvPr/>
        </p:nvSpPr>
        <p:spPr>
          <a:xfrm>
            <a:off x="1034311" y="2051647"/>
            <a:ext cx="1695096" cy="307777"/>
          </a:xfrm>
          <a:prstGeom prst="rect">
            <a:avLst/>
          </a:prstGeom>
          <a:noFill/>
        </p:spPr>
        <p:txBody>
          <a:bodyPr wrap="square" rtlCol="0">
            <a:spAutoFit/>
          </a:bodyPr>
          <a:lstStyle/>
          <a:p>
            <a:r>
              <a:rPr kumimoji="1" lang="ja-JP" altLang="en-US" sz="1400" dirty="0"/>
              <a:t>平均０、分散１の軸</a:t>
            </a:r>
          </a:p>
        </p:txBody>
      </p:sp>
      <p:cxnSp>
        <p:nvCxnSpPr>
          <p:cNvPr id="37" name="直線矢印コネクタ 36"/>
          <p:cNvCxnSpPr>
            <a:stCxn id="22" idx="0"/>
          </p:cNvCxnSpPr>
          <p:nvPr/>
        </p:nvCxnSpPr>
        <p:spPr>
          <a:xfrm flipH="1" flipV="1">
            <a:off x="1593544" y="4949633"/>
            <a:ext cx="292401" cy="49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28" idx="0"/>
            <a:endCxn id="16" idx="2"/>
          </p:cNvCxnSpPr>
          <p:nvPr/>
        </p:nvCxnSpPr>
        <p:spPr>
          <a:xfrm flipV="1">
            <a:off x="1574676" y="3982524"/>
            <a:ext cx="783771" cy="49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16" idx="0"/>
            <a:endCxn id="8" idx="2"/>
          </p:cNvCxnSpPr>
          <p:nvPr/>
        </p:nvCxnSpPr>
        <p:spPr>
          <a:xfrm flipH="1" flipV="1">
            <a:off x="1873692" y="3015415"/>
            <a:ext cx="484755" cy="49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2498260" y="3108316"/>
            <a:ext cx="1237382" cy="307777"/>
          </a:xfrm>
          <a:prstGeom prst="rect">
            <a:avLst/>
          </a:prstGeom>
          <a:noFill/>
        </p:spPr>
        <p:txBody>
          <a:bodyPr wrap="square" rtlCol="0">
            <a:spAutoFit/>
          </a:bodyPr>
          <a:lstStyle/>
          <a:p>
            <a:r>
              <a:rPr kumimoji="1" lang="ja-JP" altLang="en-US" sz="1400" dirty="0"/>
              <a:t>入力分布</a:t>
            </a:r>
            <a:r>
              <a:rPr kumimoji="1" lang="en-US" altLang="ja-JP" sz="1400" dirty="0"/>
              <a:t>r(q)</a:t>
            </a:r>
            <a:endParaRPr kumimoji="1" lang="ja-JP" altLang="en-US" sz="1400" dirty="0"/>
          </a:p>
        </p:txBody>
      </p:sp>
      <p:sp>
        <p:nvSpPr>
          <p:cNvPr id="46" name="テキスト ボックス 45"/>
          <p:cNvSpPr txBox="1"/>
          <p:nvPr/>
        </p:nvSpPr>
        <p:spPr>
          <a:xfrm>
            <a:off x="2498260" y="5042534"/>
            <a:ext cx="1789004" cy="307777"/>
          </a:xfrm>
          <a:prstGeom prst="rect">
            <a:avLst/>
          </a:prstGeom>
          <a:noFill/>
        </p:spPr>
        <p:txBody>
          <a:bodyPr wrap="square" rtlCol="0">
            <a:spAutoFit/>
          </a:bodyPr>
          <a:lstStyle/>
          <a:p>
            <a:r>
              <a:rPr kumimoji="1" lang="ja-JP" altLang="en-US" sz="1400" dirty="0"/>
              <a:t>入力分布</a:t>
            </a:r>
            <a:r>
              <a:rPr kumimoji="1" lang="en-US" altLang="ja-JP" sz="1400" dirty="0"/>
              <a:t>p(μ=0,σ=1)</a:t>
            </a:r>
            <a:endParaRPr kumimoji="1" lang="ja-JP" altLang="en-US" sz="1400" dirty="0"/>
          </a:p>
        </p:txBody>
      </p:sp>
      <p:sp>
        <p:nvSpPr>
          <p:cNvPr id="47" name="テキスト ボックス 46"/>
          <p:cNvSpPr txBox="1"/>
          <p:nvPr/>
        </p:nvSpPr>
        <p:spPr>
          <a:xfrm>
            <a:off x="2501305" y="4075425"/>
            <a:ext cx="1237382" cy="307777"/>
          </a:xfrm>
          <a:prstGeom prst="rect">
            <a:avLst/>
          </a:prstGeom>
          <a:noFill/>
        </p:spPr>
        <p:txBody>
          <a:bodyPr wrap="square" rtlCol="0">
            <a:spAutoFit/>
          </a:bodyPr>
          <a:lstStyle/>
          <a:p>
            <a:r>
              <a:rPr kumimoji="1" lang="ja-JP" altLang="en-US" sz="1400" dirty="0"/>
              <a:t>入力分布</a:t>
            </a:r>
            <a:r>
              <a:rPr kumimoji="1" lang="en-US" altLang="ja-JP" sz="1400" dirty="0"/>
              <a:t>q(p)</a:t>
            </a:r>
            <a:endParaRPr kumimoji="1" lang="ja-JP" altLang="en-US" sz="1400" dirty="0"/>
          </a:p>
        </p:txBody>
      </p:sp>
      <p:sp>
        <p:nvSpPr>
          <p:cNvPr id="1028" name="テキスト ボックス 1027"/>
          <p:cNvSpPr txBox="1"/>
          <p:nvPr/>
        </p:nvSpPr>
        <p:spPr>
          <a:xfrm>
            <a:off x="1357296" y="1844179"/>
            <a:ext cx="1140964" cy="307777"/>
          </a:xfrm>
          <a:prstGeom prst="rect">
            <a:avLst/>
          </a:prstGeom>
          <a:noFill/>
        </p:spPr>
        <p:txBody>
          <a:bodyPr wrap="square" rtlCol="0">
            <a:spAutoFit/>
          </a:bodyPr>
          <a:lstStyle/>
          <a:p>
            <a:r>
              <a:rPr kumimoji="1" lang="ja-JP" altLang="en-US" sz="1400" dirty="0"/>
              <a:t>訓練データ</a:t>
            </a:r>
          </a:p>
        </p:txBody>
      </p:sp>
      <p:grpSp>
        <p:nvGrpSpPr>
          <p:cNvPr id="1029" name="グループ化 1028"/>
          <p:cNvGrpSpPr/>
          <p:nvPr/>
        </p:nvGrpSpPr>
        <p:grpSpPr>
          <a:xfrm>
            <a:off x="4018329" y="1839508"/>
            <a:ext cx="3907637" cy="4077234"/>
            <a:chOff x="4018329" y="1839508"/>
            <a:chExt cx="3907637" cy="4077234"/>
          </a:xfrm>
        </p:grpSpPr>
        <p:grpSp>
          <p:nvGrpSpPr>
            <p:cNvPr id="87" name="グループ化 86"/>
            <p:cNvGrpSpPr/>
            <p:nvPr/>
          </p:nvGrpSpPr>
          <p:grpSpPr>
            <a:xfrm>
              <a:off x="4981714" y="3520058"/>
              <a:ext cx="2098221" cy="473528"/>
              <a:chOff x="1424668" y="2375808"/>
              <a:chExt cx="2098221" cy="473528"/>
            </a:xfrm>
          </p:grpSpPr>
          <p:sp>
            <p:nvSpPr>
              <p:cNvPr id="88" name="角丸四角形 87"/>
              <p:cNvSpPr/>
              <p:nvPr/>
            </p:nvSpPr>
            <p:spPr>
              <a:xfrm>
                <a:off x="1424668" y="2375808"/>
                <a:ext cx="2098221" cy="4735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9" name="円/楕円 88"/>
              <p:cNvSpPr/>
              <p:nvPr/>
            </p:nvSpPr>
            <p:spPr>
              <a:xfrm>
                <a:off x="1583871" y="2432957"/>
                <a:ext cx="359229" cy="375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0" name="円/楕円 89"/>
              <p:cNvSpPr/>
              <p:nvPr/>
            </p:nvSpPr>
            <p:spPr>
              <a:xfrm>
                <a:off x="2028825" y="2432957"/>
                <a:ext cx="359229" cy="375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1" name="円/楕円 90"/>
              <p:cNvSpPr/>
              <p:nvPr/>
            </p:nvSpPr>
            <p:spPr>
              <a:xfrm>
                <a:off x="2553379" y="2432957"/>
                <a:ext cx="359229" cy="375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2" name="円/楕円 91"/>
              <p:cNvSpPr/>
              <p:nvPr/>
            </p:nvSpPr>
            <p:spPr>
              <a:xfrm>
                <a:off x="3038134" y="2424793"/>
                <a:ext cx="359229" cy="375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grpSp>
          <p:nvGrpSpPr>
            <p:cNvPr id="81" name="グループ化 80"/>
            <p:cNvGrpSpPr/>
            <p:nvPr/>
          </p:nvGrpSpPr>
          <p:grpSpPr>
            <a:xfrm>
              <a:off x="4018329" y="4470014"/>
              <a:ext cx="2098221" cy="473528"/>
              <a:chOff x="1424668" y="2375808"/>
              <a:chExt cx="2098221" cy="473528"/>
            </a:xfrm>
          </p:grpSpPr>
          <p:sp>
            <p:nvSpPr>
              <p:cNvPr id="82" name="角丸四角形 81"/>
              <p:cNvSpPr/>
              <p:nvPr/>
            </p:nvSpPr>
            <p:spPr>
              <a:xfrm>
                <a:off x="1424668" y="2375808"/>
                <a:ext cx="2098221" cy="4735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3" name="円/楕円 82"/>
              <p:cNvSpPr/>
              <p:nvPr/>
            </p:nvSpPr>
            <p:spPr>
              <a:xfrm>
                <a:off x="1583871" y="2432957"/>
                <a:ext cx="359229" cy="375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4" name="円/楕円 83"/>
              <p:cNvSpPr/>
              <p:nvPr/>
            </p:nvSpPr>
            <p:spPr>
              <a:xfrm>
                <a:off x="2028825" y="2432957"/>
                <a:ext cx="359229" cy="375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5" name="円/楕円 84"/>
              <p:cNvSpPr/>
              <p:nvPr/>
            </p:nvSpPr>
            <p:spPr>
              <a:xfrm>
                <a:off x="2553379" y="2432957"/>
                <a:ext cx="359229" cy="375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6" name="円/楕円 85"/>
              <p:cNvSpPr/>
              <p:nvPr/>
            </p:nvSpPr>
            <p:spPr>
              <a:xfrm>
                <a:off x="3038134" y="2424793"/>
                <a:ext cx="359229" cy="375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cxnSp>
          <p:nvCxnSpPr>
            <p:cNvPr id="48" name="直線コネクタ 47"/>
            <p:cNvCxnSpPr>
              <a:endCxn id="62" idx="2"/>
            </p:cNvCxnSpPr>
            <p:nvPr/>
          </p:nvCxnSpPr>
          <p:spPr>
            <a:xfrm>
              <a:off x="5508312" y="2541887"/>
              <a:ext cx="8171" cy="3374855"/>
            </a:xfrm>
            <a:prstGeom prst="line">
              <a:avLst/>
            </a:prstGeom>
          </p:spPr>
          <p:style>
            <a:lnRef idx="1">
              <a:schemeClr val="dk1"/>
            </a:lnRef>
            <a:fillRef idx="0">
              <a:schemeClr val="dk1"/>
            </a:fillRef>
            <a:effectRef idx="0">
              <a:schemeClr val="dk1"/>
            </a:effectRef>
            <a:fontRef idx="minor">
              <a:schemeClr val="tx1"/>
            </a:fontRef>
          </p:style>
        </p:cxnSp>
        <p:grpSp>
          <p:nvGrpSpPr>
            <p:cNvPr id="49" name="グループ化 48"/>
            <p:cNvGrpSpPr/>
            <p:nvPr/>
          </p:nvGrpSpPr>
          <p:grpSpPr>
            <a:xfrm>
              <a:off x="4463283" y="2541887"/>
              <a:ext cx="2098221" cy="473528"/>
              <a:chOff x="1424668" y="2375808"/>
              <a:chExt cx="2098221" cy="473528"/>
            </a:xfrm>
          </p:grpSpPr>
          <p:sp>
            <p:nvSpPr>
              <p:cNvPr id="50" name="角丸四角形 49"/>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51" name="円/楕円 50"/>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円/楕円 51"/>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円/楕円 52"/>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 name="円/楕円 53"/>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55" name="グループ化 54"/>
            <p:cNvGrpSpPr/>
            <p:nvPr/>
          </p:nvGrpSpPr>
          <p:grpSpPr>
            <a:xfrm>
              <a:off x="4197943" y="3517159"/>
              <a:ext cx="2098221" cy="473528"/>
              <a:chOff x="1424668" y="2375808"/>
              <a:chExt cx="2098221" cy="473528"/>
            </a:xfrm>
          </p:grpSpPr>
          <p:sp>
            <p:nvSpPr>
              <p:cNvPr id="56" name="角丸四角形 55"/>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57" name="円/楕円 56"/>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円/楕円 57"/>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0" name="円/楕円 59"/>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61" name="グループ化 60"/>
            <p:cNvGrpSpPr/>
            <p:nvPr/>
          </p:nvGrpSpPr>
          <p:grpSpPr>
            <a:xfrm>
              <a:off x="4467372" y="5443214"/>
              <a:ext cx="2098221" cy="473528"/>
              <a:chOff x="1424668" y="2375808"/>
              <a:chExt cx="2098221" cy="473528"/>
            </a:xfrm>
          </p:grpSpPr>
          <p:sp>
            <p:nvSpPr>
              <p:cNvPr id="62" name="角丸四角形 61"/>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3" name="円/楕円 62"/>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円/楕円 64"/>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6" name="円/楕円 65"/>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67" name="グループ化 66"/>
            <p:cNvGrpSpPr/>
            <p:nvPr/>
          </p:nvGrpSpPr>
          <p:grpSpPr>
            <a:xfrm>
              <a:off x="4673013" y="4476104"/>
              <a:ext cx="2098221" cy="473528"/>
              <a:chOff x="1424668" y="2375808"/>
              <a:chExt cx="2098221" cy="473528"/>
            </a:xfrm>
          </p:grpSpPr>
          <p:sp>
            <p:nvSpPr>
              <p:cNvPr id="68" name="角丸四角形 67"/>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9" name="円/楕円 68"/>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0" name="円/楕円 69"/>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円/楕円 70"/>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円/楕円 71"/>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73" name="テキスト ボックス 72"/>
            <p:cNvSpPr txBox="1"/>
            <p:nvPr/>
          </p:nvSpPr>
          <p:spPr>
            <a:xfrm>
              <a:off x="4673013" y="2051647"/>
              <a:ext cx="1695096" cy="307777"/>
            </a:xfrm>
            <a:prstGeom prst="rect">
              <a:avLst/>
            </a:prstGeom>
            <a:noFill/>
          </p:spPr>
          <p:txBody>
            <a:bodyPr wrap="square" rtlCol="0">
              <a:spAutoFit/>
            </a:bodyPr>
            <a:lstStyle/>
            <a:p>
              <a:r>
                <a:rPr kumimoji="1" lang="ja-JP" altLang="en-US" sz="1400" dirty="0"/>
                <a:t>平均０、分散１の軸</a:t>
              </a:r>
            </a:p>
          </p:txBody>
        </p:sp>
        <p:sp>
          <p:nvSpPr>
            <p:cNvPr id="77" name="テキスト ボックス 76"/>
            <p:cNvSpPr txBox="1"/>
            <p:nvPr/>
          </p:nvSpPr>
          <p:spPr>
            <a:xfrm>
              <a:off x="6136962" y="3108316"/>
              <a:ext cx="1237382" cy="307777"/>
            </a:xfrm>
            <a:prstGeom prst="rect">
              <a:avLst/>
            </a:prstGeom>
            <a:noFill/>
          </p:spPr>
          <p:txBody>
            <a:bodyPr wrap="square" rtlCol="0">
              <a:spAutoFit/>
            </a:bodyPr>
            <a:lstStyle/>
            <a:p>
              <a:r>
                <a:rPr kumimoji="1" lang="ja-JP" altLang="en-US" sz="1400" dirty="0"/>
                <a:t>入力分布</a:t>
              </a:r>
              <a:r>
                <a:rPr kumimoji="1" lang="en-US" altLang="ja-JP" sz="1400" dirty="0"/>
                <a:t>r(q)</a:t>
              </a:r>
              <a:endParaRPr kumimoji="1" lang="ja-JP" altLang="en-US" sz="1400" dirty="0"/>
            </a:p>
          </p:txBody>
        </p:sp>
        <p:sp>
          <p:nvSpPr>
            <p:cNvPr id="78" name="テキスト ボックス 77"/>
            <p:cNvSpPr txBox="1"/>
            <p:nvPr/>
          </p:nvSpPr>
          <p:spPr>
            <a:xfrm>
              <a:off x="6136962" y="5042534"/>
              <a:ext cx="1789004" cy="307777"/>
            </a:xfrm>
            <a:prstGeom prst="rect">
              <a:avLst/>
            </a:prstGeom>
            <a:noFill/>
          </p:spPr>
          <p:txBody>
            <a:bodyPr wrap="square" rtlCol="0">
              <a:spAutoFit/>
            </a:bodyPr>
            <a:lstStyle/>
            <a:p>
              <a:r>
                <a:rPr kumimoji="1" lang="ja-JP" altLang="en-US" sz="1400" dirty="0"/>
                <a:t>入力分布</a:t>
              </a:r>
              <a:r>
                <a:rPr kumimoji="1" lang="en-US" altLang="ja-JP" sz="1400" dirty="0"/>
                <a:t>p(μ=0,σ=1)</a:t>
              </a:r>
              <a:endParaRPr kumimoji="1" lang="ja-JP" altLang="en-US" sz="1400" dirty="0"/>
            </a:p>
          </p:txBody>
        </p:sp>
        <p:sp>
          <p:nvSpPr>
            <p:cNvPr id="79" name="テキスト ボックス 78"/>
            <p:cNvSpPr txBox="1"/>
            <p:nvPr/>
          </p:nvSpPr>
          <p:spPr>
            <a:xfrm>
              <a:off x="6140007" y="4075425"/>
              <a:ext cx="1237382" cy="307777"/>
            </a:xfrm>
            <a:prstGeom prst="rect">
              <a:avLst/>
            </a:prstGeom>
            <a:noFill/>
          </p:spPr>
          <p:txBody>
            <a:bodyPr wrap="square" rtlCol="0">
              <a:spAutoFit/>
            </a:bodyPr>
            <a:lstStyle/>
            <a:p>
              <a:r>
                <a:rPr kumimoji="1" lang="ja-JP" altLang="en-US" sz="1400" dirty="0"/>
                <a:t>入力分布</a:t>
              </a:r>
              <a:r>
                <a:rPr kumimoji="1" lang="en-US" altLang="ja-JP" sz="1400" dirty="0"/>
                <a:t>q(p)</a:t>
              </a:r>
              <a:endParaRPr kumimoji="1" lang="ja-JP" altLang="en-US" sz="1400" dirty="0"/>
            </a:p>
          </p:txBody>
        </p:sp>
        <p:sp>
          <p:nvSpPr>
            <p:cNvPr id="94" name="右矢印 93"/>
            <p:cNvSpPr/>
            <p:nvPr/>
          </p:nvSpPr>
          <p:spPr>
            <a:xfrm>
              <a:off x="4233160" y="4622167"/>
              <a:ext cx="810536" cy="169219"/>
            </a:xfrm>
            <a:prstGeom prst="righ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97" name="右矢印 96"/>
            <p:cNvSpPr/>
            <p:nvPr/>
          </p:nvSpPr>
          <p:spPr>
            <a:xfrm flipH="1">
              <a:off x="5944565" y="3682645"/>
              <a:ext cx="718345" cy="149972"/>
            </a:xfrm>
            <a:prstGeom prst="righ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cxnSp>
          <p:nvCxnSpPr>
            <p:cNvPr id="98" name="直線矢印コネクタ 97"/>
            <p:cNvCxnSpPr/>
            <p:nvPr/>
          </p:nvCxnSpPr>
          <p:spPr>
            <a:xfrm flipH="1" flipV="1">
              <a:off x="5247553" y="4954411"/>
              <a:ext cx="292401" cy="49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flipV="1">
              <a:off x="5223566" y="3987301"/>
              <a:ext cx="783771" cy="49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flipH="1" flipV="1">
              <a:off x="5529230" y="3021188"/>
              <a:ext cx="484755" cy="49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テキスト ボックス 139"/>
            <p:cNvSpPr txBox="1"/>
            <p:nvPr/>
          </p:nvSpPr>
          <p:spPr>
            <a:xfrm>
              <a:off x="4983216" y="1839508"/>
              <a:ext cx="1140964" cy="307777"/>
            </a:xfrm>
            <a:prstGeom prst="rect">
              <a:avLst/>
            </a:prstGeom>
            <a:noFill/>
          </p:spPr>
          <p:txBody>
            <a:bodyPr wrap="square" rtlCol="0">
              <a:spAutoFit/>
            </a:bodyPr>
            <a:lstStyle/>
            <a:p>
              <a:r>
                <a:rPr kumimoji="1" lang="ja-JP" altLang="en-US" sz="1400" dirty="0"/>
                <a:t>訓練データ</a:t>
              </a:r>
            </a:p>
          </p:txBody>
        </p:sp>
      </p:grpSp>
      <p:grpSp>
        <p:nvGrpSpPr>
          <p:cNvPr id="1030" name="グループ化 1029"/>
          <p:cNvGrpSpPr/>
          <p:nvPr/>
        </p:nvGrpSpPr>
        <p:grpSpPr>
          <a:xfrm>
            <a:off x="8054490" y="1843907"/>
            <a:ext cx="4036817" cy="4072835"/>
            <a:chOff x="8054490" y="1843907"/>
            <a:chExt cx="4036817" cy="4072835"/>
          </a:xfrm>
        </p:grpSpPr>
        <p:cxnSp>
          <p:nvCxnSpPr>
            <p:cNvPr id="101" name="直線コネクタ 100"/>
            <p:cNvCxnSpPr>
              <a:endCxn id="115" idx="2"/>
            </p:cNvCxnSpPr>
            <p:nvPr/>
          </p:nvCxnSpPr>
          <p:spPr>
            <a:xfrm>
              <a:off x="9364859" y="2541887"/>
              <a:ext cx="8171" cy="3374855"/>
            </a:xfrm>
            <a:prstGeom prst="line">
              <a:avLst/>
            </a:prstGeom>
          </p:spPr>
          <p:style>
            <a:lnRef idx="1">
              <a:schemeClr val="dk1"/>
            </a:lnRef>
            <a:fillRef idx="0">
              <a:schemeClr val="dk1"/>
            </a:fillRef>
            <a:effectRef idx="0">
              <a:schemeClr val="dk1"/>
            </a:effectRef>
            <a:fontRef idx="minor">
              <a:schemeClr val="tx1"/>
            </a:fontRef>
          </p:style>
        </p:cxnSp>
        <p:grpSp>
          <p:nvGrpSpPr>
            <p:cNvPr id="102" name="グループ化 101"/>
            <p:cNvGrpSpPr/>
            <p:nvPr/>
          </p:nvGrpSpPr>
          <p:grpSpPr>
            <a:xfrm>
              <a:off x="8319830" y="2541887"/>
              <a:ext cx="2098221" cy="473528"/>
              <a:chOff x="1424668" y="2375808"/>
              <a:chExt cx="2098221" cy="473528"/>
            </a:xfrm>
          </p:grpSpPr>
          <p:sp>
            <p:nvSpPr>
              <p:cNvPr id="103" name="角丸四角形 102"/>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4" name="円/楕円 103"/>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4"/>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6" name="円/楕円 105"/>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8" name="グループ化 107"/>
            <p:cNvGrpSpPr/>
            <p:nvPr/>
          </p:nvGrpSpPr>
          <p:grpSpPr>
            <a:xfrm>
              <a:off x="8054490" y="3517159"/>
              <a:ext cx="2098221" cy="473528"/>
              <a:chOff x="1424668" y="2375808"/>
              <a:chExt cx="2098221" cy="473528"/>
            </a:xfrm>
          </p:grpSpPr>
          <p:sp>
            <p:nvSpPr>
              <p:cNvPr id="109" name="角丸四角形 108"/>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0" name="円/楕円 109"/>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3" name="円/楕円 112"/>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a:off x="8323919" y="5443214"/>
              <a:ext cx="2098221" cy="473528"/>
              <a:chOff x="1424668" y="2375808"/>
              <a:chExt cx="2098221" cy="473528"/>
            </a:xfrm>
          </p:grpSpPr>
          <p:sp>
            <p:nvSpPr>
              <p:cNvPr id="115" name="角丸四角形 114"/>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6" name="円/楕円 115"/>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7" name="円/楕円 116"/>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117"/>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118"/>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20" name="グループ化 119"/>
            <p:cNvGrpSpPr/>
            <p:nvPr/>
          </p:nvGrpSpPr>
          <p:grpSpPr>
            <a:xfrm>
              <a:off x="8529560" y="4476104"/>
              <a:ext cx="2098221" cy="473528"/>
              <a:chOff x="1424668" y="2375808"/>
              <a:chExt cx="2098221" cy="473528"/>
            </a:xfrm>
          </p:grpSpPr>
          <p:sp>
            <p:nvSpPr>
              <p:cNvPr id="121" name="角丸四角形 120"/>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2" name="円/楕円 121"/>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3" name="円/楕円 122"/>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4" name="円/楕円 123"/>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5" name="円/楕円 124"/>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26" name="テキスト ボックス 125"/>
            <p:cNvSpPr txBox="1"/>
            <p:nvPr/>
          </p:nvSpPr>
          <p:spPr>
            <a:xfrm>
              <a:off x="8529560" y="2051647"/>
              <a:ext cx="1695096" cy="307777"/>
            </a:xfrm>
            <a:prstGeom prst="rect">
              <a:avLst/>
            </a:prstGeom>
            <a:noFill/>
          </p:spPr>
          <p:txBody>
            <a:bodyPr wrap="square" rtlCol="0">
              <a:spAutoFit/>
            </a:bodyPr>
            <a:lstStyle/>
            <a:p>
              <a:r>
                <a:rPr kumimoji="1" lang="ja-JP" altLang="en-US" sz="1400" dirty="0"/>
                <a:t>平均０、分散１の軸</a:t>
              </a:r>
            </a:p>
          </p:txBody>
        </p:sp>
        <p:sp>
          <p:nvSpPr>
            <p:cNvPr id="127" name="テキスト ボックス 126"/>
            <p:cNvSpPr txBox="1"/>
            <p:nvPr/>
          </p:nvSpPr>
          <p:spPr>
            <a:xfrm>
              <a:off x="9993509" y="3108316"/>
              <a:ext cx="1827722" cy="307777"/>
            </a:xfrm>
            <a:prstGeom prst="rect">
              <a:avLst/>
            </a:prstGeom>
            <a:noFill/>
          </p:spPr>
          <p:txBody>
            <a:bodyPr wrap="square" rtlCol="0">
              <a:spAutoFit/>
            </a:bodyPr>
            <a:lstStyle/>
            <a:p>
              <a:r>
                <a:rPr kumimoji="1" lang="ja-JP" altLang="en-US" sz="1400" dirty="0"/>
                <a:t>入力分布</a:t>
              </a:r>
              <a:r>
                <a:rPr kumimoji="1" lang="en-US" altLang="ja-JP" sz="1400" dirty="0"/>
                <a:t>r(q)</a:t>
              </a:r>
              <a:r>
                <a:rPr kumimoji="1" lang="ja-JP" altLang="en-US" sz="1400" dirty="0"/>
                <a:t>⇒</a:t>
              </a:r>
              <a:r>
                <a:rPr kumimoji="1" lang="en-US" altLang="ja-JP" sz="1400" dirty="0"/>
                <a:t>r´(q´)</a:t>
              </a:r>
              <a:endParaRPr kumimoji="1" lang="ja-JP" altLang="en-US" sz="1400" dirty="0"/>
            </a:p>
          </p:txBody>
        </p:sp>
        <p:sp>
          <p:nvSpPr>
            <p:cNvPr id="128" name="テキスト ボックス 127"/>
            <p:cNvSpPr txBox="1"/>
            <p:nvPr/>
          </p:nvSpPr>
          <p:spPr>
            <a:xfrm>
              <a:off x="9993509" y="5042534"/>
              <a:ext cx="2097798" cy="307777"/>
            </a:xfrm>
            <a:prstGeom prst="rect">
              <a:avLst/>
            </a:prstGeom>
            <a:noFill/>
          </p:spPr>
          <p:txBody>
            <a:bodyPr wrap="square" rtlCol="0">
              <a:spAutoFit/>
            </a:bodyPr>
            <a:lstStyle/>
            <a:p>
              <a:r>
                <a:rPr kumimoji="1" lang="ja-JP" altLang="en-US" sz="1400" dirty="0"/>
                <a:t>入力分布</a:t>
              </a:r>
              <a:r>
                <a:rPr kumimoji="1" lang="en-US" altLang="ja-JP" sz="1400" dirty="0"/>
                <a:t>p(μ=0,σ=1)</a:t>
              </a:r>
              <a:r>
                <a:rPr kumimoji="1" lang="ja-JP" altLang="en-US" sz="1400" dirty="0"/>
                <a:t>⇒</a:t>
              </a:r>
              <a:r>
                <a:rPr kumimoji="1" lang="en-US" altLang="ja-JP" sz="1400" dirty="0"/>
                <a:t>p</a:t>
              </a:r>
              <a:endParaRPr kumimoji="1" lang="ja-JP" altLang="en-US" sz="1400" dirty="0"/>
            </a:p>
          </p:txBody>
        </p:sp>
        <p:sp>
          <p:nvSpPr>
            <p:cNvPr id="129" name="テキスト ボックス 128"/>
            <p:cNvSpPr txBox="1"/>
            <p:nvPr/>
          </p:nvSpPr>
          <p:spPr>
            <a:xfrm>
              <a:off x="9996553" y="4075425"/>
              <a:ext cx="1835387" cy="307777"/>
            </a:xfrm>
            <a:prstGeom prst="rect">
              <a:avLst/>
            </a:prstGeom>
            <a:noFill/>
          </p:spPr>
          <p:txBody>
            <a:bodyPr wrap="square" rtlCol="0">
              <a:spAutoFit/>
            </a:bodyPr>
            <a:lstStyle/>
            <a:p>
              <a:r>
                <a:rPr kumimoji="1" lang="ja-JP" altLang="en-US" sz="1400" dirty="0"/>
                <a:t>入力分布</a:t>
              </a:r>
              <a:r>
                <a:rPr kumimoji="1" lang="en-US" altLang="ja-JP" sz="1400" dirty="0"/>
                <a:t>q(p)</a:t>
              </a:r>
              <a:r>
                <a:rPr kumimoji="1" lang="ja-JP" altLang="en-US" sz="1400" dirty="0"/>
                <a:t>⇒</a:t>
              </a:r>
              <a:r>
                <a:rPr kumimoji="1" lang="en-US" altLang="ja-JP" sz="1400" dirty="0"/>
                <a:t>q´(p)</a:t>
              </a:r>
              <a:endParaRPr kumimoji="1" lang="ja-JP" altLang="en-US" sz="1400" dirty="0"/>
            </a:p>
          </p:txBody>
        </p:sp>
        <p:cxnSp>
          <p:nvCxnSpPr>
            <p:cNvPr id="130" name="直線矢印コネクタ 129"/>
            <p:cNvCxnSpPr/>
            <p:nvPr/>
          </p:nvCxnSpPr>
          <p:spPr>
            <a:xfrm flipH="1" flipV="1">
              <a:off x="9104100" y="4954411"/>
              <a:ext cx="292401" cy="49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endCxn id="109" idx="2"/>
            </p:cNvCxnSpPr>
            <p:nvPr/>
          </p:nvCxnSpPr>
          <p:spPr>
            <a:xfrm flipH="1" flipV="1">
              <a:off x="9103601" y="3990687"/>
              <a:ext cx="475069" cy="47954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32" name="直線矢印コネクタ 131"/>
            <p:cNvCxnSpPr>
              <a:endCxn id="103" idx="2"/>
            </p:cNvCxnSpPr>
            <p:nvPr/>
          </p:nvCxnSpPr>
          <p:spPr>
            <a:xfrm flipV="1">
              <a:off x="9129528" y="3015415"/>
              <a:ext cx="239413" cy="49121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7" name="右矢印 136"/>
            <p:cNvSpPr/>
            <p:nvPr/>
          </p:nvSpPr>
          <p:spPr>
            <a:xfrm flipH="1">
              <a:off x="9837885" y="3687100"/>
              <a:ext cx="718345" cy="149972"/>
            </a:xfrm>
            <a:prstGeom prst="righ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38" name="右矢印 137"/>
            <p:cNvSpPr/>
            <p:nvPr/>
          </p:nvSpPr>
          <p:spPr>
            <a:xfrm>
              <a:off x="8084607" y="4626313"/>
              <a:ext cx="810536" cy="169219"/>
            </a:xfrm>
            <a:prstGeom prst="righ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41" name="テキスト ボックス 140"/>
            <p:cNvSpPr txBox="1"/>
            <p:nvPr/>
          </p:nvSpPr>
          <p:spPr>
            <a:xfrm>
              <a:off x="8742849" y="1843907"/>
              <a:ext cx="1140964" cy="307777"/>
            </a:xfrm>
            <a:prstGeom prst="rect">
              <a:avLst/>
            </a:prstGeom>
            <a:noFill/>
          </p:spPr>
          <p:txBody>
            <a:bodyPr wrap="square" rtlCol="0">
              <a:spAutoFit/>
            </a:bodyPr>
            <a:lstStyle/>
            <a:p>
              <a:r>
                <a:rPr kumimoji="1" lang="ja-JP" altLang="en-US" sz="1400" dirty="0"/>
                <a:t>テストデータ</a:t>
              </a:r>
            </a:p>
          </p:txBody>
        </p:sp>
      </p:grpSp>
      <p:pic>
        <p:nvPicPr>
          <p:cNvPr id="133" name="Picture 3" descr="adglobe_logo_01">
            <a:extLst>
              <a:ext uri="{FF2B5EF4-FFF2-40B4-BE49-F238E27FC236}">
                <a16:creationId xmlns:a16="http://schemas.microsoft.com/office/drawing/2014/main" id="{7AA0E438-5BC2-42D5-95AE-D19BD5AEF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7781" y="5883258"/>
            <a:ext cx="1431002" cy="391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648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テキスト ボックス 22"/>
          <p:cNvSpPr txBox="1"/>
          <p:nvPr/>
        </p:nvSpPr>
        <p:spPr>
          <a:xfrm>
            <a:off x="2009979" y="1897208"/>
            <a:ext cx="1695096" cy="307777"/>
          </a:xfrm>
          <a:prstGeom prst="rect">
            <a:avLst/>
          </a:prstGeom>
          <a:noFill/>
        </p:spPr>
        <p:txBody>
          <a:bodyPr wrap="square" rtlCol="0">
            <a:spAutoFit/>
          </a:bodyPr>
          <a:lstStyle/>
          <a:p>
            <a:r>
              <a:rPr kumimoji="1" lang="ja-JP" altLang="en-US" sz="1400" dirty="0"/>
              <a:t>平均０、分散１の軸</a:t>
            </a:r>
          </a:p>
        </p:txBody>
      </p:sp>
      <p:cxnSp>
        <p:nvCxnSpPr>
          <p:cNvPr id="22" name="直線コネクタ 21"/>
          <p:cNvCxnSpPr/>
          <p:nvPr/>
        </p:nvCxnSpPr>
        <p:spPr>
          <a:xfrm>
            <a:off x="2849813" y="2465614"/>
            <a:ext cx="0" cy="3722915"/>
          </a:xfrm>
          <a:prstGeom prst="line">
            <a:avLst/>
          </a:prstGeom>
        </p:spPr>
        <p:style>
          <a:lnRef idx="1">
            <a:schemeClr val="dk1"/>
          </a:lnRef>
          <a:fillRef idx="0">
            <a:schemeClr val="dk1"/>
          </a:fillRef>
          <a:effectRef idx="0">
            <a:schemeClr val="dk1"/>
          </a:effectRef>
          <a:fontRef idx="minor">
            <a:schemeClr val="tx1"/>
          </a:fontRef>
        </p:style>
      </p:cxnSp>
      <p:sp>
        <p:nvSpPr>
          <p:cNvPr id="4" name="下矢印 3"/>
          <p:cNvSpPr/>
          <p:nvPr/>
        </p:nvSpPr>
        <p:spPr>
          <a:xfrm rot="10800000">
            <a:off x="2463328" y="2805554"/>
            <a:ext cx="788399" cy="3382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1792841" y="5714786"/>
            <a:ext cx="2098221" cy="473528"/>
            <a:chOff x="1424668" y="2375808"/>
            <a:chExt cx="2098221" cy="473528"/>
          </a:xfrm>
        </p:grpSpPr>
        <p:sp>
          <p:nvSpPr>
            <p:cNvPr id="10" name="角丸四角形 9"/>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円/楕円 10"/>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円/楕円 11"/>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円/楕円 12"/>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円/楕円 13"/>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8" name="グループ化 27"/>
          <p:cNvGrpSpPr/>
          <p:nvPr/>
        </p:nvGrpSpPr>
        <p:grpSpPr>
          <a:xfrm>
            <a:off x="1791578" y="2332026"/>
            <a:ext cx="2098221" cy="473528"/>
            <a:chOff x="1424668" y="2375808"/>
            <a:chExt cx="2098221" cy="473528"/>
          </a:xfrm>
        </p:grpSpPr>
        <p:sp>
          <p:nvSpPr>
            <p:cNvPr id="29" name="角丸四角形 28"/>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0" name="円/楕円 29"/>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円/楕円 30"/>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31"/>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32"/>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p:cNvGrpSpPr/>
          <p:nvPr/>
        </p:nvGrpSpPr>
        <p:grpSpPr>
          <a:xfrm>
            <a:off x="1800702" y="3461444"/>
            <a:ext cx="2098221" cy="473528"/>
            <a:chOff x="1424668" y="2375808"/>
            <a:chExt cx="2098221" cy="473528"/>
          </a:xfrm>
        </p:grpSpPr>
        <p:sp>
          <p:nvSpPr>
            <p:cNvPr id="35" name="角丸四角形 34"/>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6" name="円/楕円 35"/>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36"/>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円/楕円 37"/>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円/楕円 38"/>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1791579" y="4588115"/>
            <a:ext cx="2098221" cy="473528"/>
            <a:chOff x="1424668" y="2375808"/>
            <a:chExt cx="2098221" cy="473528"/>
          </a:xfrm>
        </p:grpSpPr>
        <p:sp>
          <p:nvSpPr>
            <p:cNvPr id="41" name="角丸四角形 40"/>
            <p:cNvSpPr/>
            <p:nvPr/>
          </p:nvSpPr>
          <p:spPr>
            <a:xfrm>
              <a:off x="1424668" y="2375808"/>
              <a:ext cx="2098221" cy="473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2" name="円/楕円 41"/>
            <p:cNvSpPr/>
            <p:nvPr/>
          </p:nvSpPr>
          <p:spPr>
            <a:xfrm>
              <a:off x="1583871"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 name="円/楕円 42"/>
            <p:cNvSpPr/>
            <p:nvPr/>
          </p:nvSpPr>
          <p:spPr>
            <a:xfrm>
              <a:off x="2028825"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円/楕円 43"/>
            <p:cNvSpPr/>
            <p:nvPr/>
          </p:nvSpPr>
          <p:spPr>
            <a:xfrm>
              <a:off x="2553379" y="2432957"/>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円/楕円 44"/>
            <p:cNvSpPr/>
            <p:nvPr/>
          </p:nvSpPr>
          <p:spPr>
            <a:xfrm>
              <a:off x="3038134" y="2424793"/>
              <a:ext cx="359229" cy="375557"/>
            </a:xfrm>
            <a:prstGeom prst="ellipse">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47" name="円/楕円 46"/>
          <p:cNvSpPr/>
          <p:nvPr/>
        </p:nvSpPr>
        <p:spPr>
          <a:xfrm>
            <a:off x="2198802" y="2919366"/>
            <a:ext cx="1283772" cy="440355"/>
          </a:xfrm>
          <a:prstGeom prst="ellipse">
            <a:avLst/>
          </a:prstGeom>
          <a:solidFill>
            <a:schemeClr val="bg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2363728" y="2843062"/>
            <a:ext cx="1028223" cy="523220"/>
          </a:xfrm>
          <a:prstGeom prst="rect">
            <a:avLst/>
          </a:prstGeom>
          <a:noFill/>
        </p:spPr>
        <p:txBody>
          <a:bodyPr wrap="square" rtlCol="0">
            <a:spAutoFit/>
          </a:bodyPr>
          <a:lstStyle/>
          <a:p>
            <a:r>
              <a:rPr kumimoji="1" lang="en-US" altLang="ja-JP" sz="2800" dirty="0"/>
              <a:t>norm</a:t>
            </a:r>
            <a:endParaRPr kumimoji="1" lang="ja-JP" altLang="en-US" sz="2800" dirty="0"/>
          </a:p>
        </p:txBody>
      </p:sp>
      <p:sp>
        <p:nvSpPr>
          <p:cNvPr id="51" name="円/楕円 50"/>
          <p:cNvSpPr/>
          <p:nvPr/>
        </p:nvSpPr>
        <p:spPr>
          <a:xfrm>
            <a:off x="2194607" y="5187847"/>
            <a:ext cx="1283772" cy="440355"/>
          </a:xfrm>
          <a:prstGeom prst="ellipse">
            <a:avLst/>
          </a:prstGeom>
          <a:solidFill>
            <a:schemeClr val="bg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2359533" y="5111543"/>
            <a:ext cx="1028223" cy="523220"/>
          </a:xfrm>
          <a:prstGeom prst="rect">
            <a:avLst/>
          </a:prstGeom>
          <a:noFill/>
        </p:spPr>
        <p:txBody>
          <a:bodyPr wrap="square" rtlCol="0">
            <a:spAutoFit/>
          </a:bodyPr>
          <a:lstStyle/>
          <a:p>
            <a:r>
              <a:rPr kumimoji="1" lang="en-US" altLang="ja-JP" sz="2800" dirty="0"/>
              <a:t>norm</a:t>
            </a:r>
            <a:endParaRPr kumimoji="1" lang="ja-JP" altLang="en-US" sz="2800" dirty="0"/>
          </a:p>
        </p:txBody>
      </p:sp>
      <p:sp>
        <p:nvSpPr>
          <p:cNvPr id="53" name="円/楕円 52"/>
          <p:cNvSpPr/>
          <p:nvPr/>
        </p:nvSpPr>
        <p:spPr>
          <a:xfrm>
            <a:off x="2194607" y="4030766"/>
            <a:ext cx="1283772" cy="440355"/>
          </a:xfrm>
          <a:prstGeom prst="ellipse">
            <a:avLst/>
          </a:prstGeom>
          <a:solidFill>
            <a:schemeClr val="bg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2359533" y="3954462"/>
            <a:ext cx="1028223" cy="523220"/>
          </a:xfrm>
          <a:prstGeom prst="rect">
            <a:avLst/>
          </a:prstGeom>
          <a:noFill/>
        </p:spPr>
        <p:txBody>
          <a:bodyPr wrap="square" rtlCol="0">
            <a:spAutoFit/>
          </a:bodyPr>
          <a:lstStyle/>
          <a:p>
            <a:r>
              <a:rPr kumimoji="1" lang="en-US" altLang="ja-JP" sz="2800" dirty="0"/>
              <a:t>norm</a:t>
            </a:r>
            <a:endParaRPr kumimoji="1" lang="ja-JP" altLang="en-US" sz="2800" dirty="0"/>
          </a:p>
        </p:txBody>
      </p:sp>
      <p:sp>
        <p:nvSpPr>
          <p:cNvPr id="55" name="テキスト ボックス 54"/>
          <p:cNvSpPr txBox="1"/>
          <p:nvPr/>
        </p:nvSpPr>
        <p:spPr>
          <a:xfrm>
            <a:off x="4057649" y="1191986"/>
            <a:ext cx="3951515" cy="646331"/>
          </a:xfrm>
          <a:prstGeom prst="rect">
            <a:avLst/>
          </a:prstGeom>
          <a:noFill/>
        </p:spPr>
        <p:txBody>
          <a:bodyPr wrap="square" rtlCol="0">
            <a:spAutoFit/>
          </a:bodyPr>
          <a:lstStyle/>
          <a:p>
            <a:r>
              <a:rPr kumimoji="1" lang="en-US" altLang="ja-JP" sz="3600" dirty="0"/>
              <a:t>Batch Normalization</a:t>
            </a:r>
            <a:endParaRPr kumimoji="1" lang="ja-JP" altLang="en-US" sz="3600" dirty="0"/>
          </a:p>
        </p:txBody>
      </p:sp>
      <p:pic>
        <p:nvPicPr>
          <p:cNvPr id="56" name="図 55"/>
          <p:cNvPicPr>
            <a:picLocks noChangeAspect="1"/>
          </p:cNvPicPr>
          <p:nvPr/>
        </p:nvPicPr>
        <p:blipFill>
          <a:blip r:embed="rId2"/>
          <a:stretch>
            <a:fillRect/>
          </a:stretch>
        </p:blipFill>
        <p:spPr>
          <a:xfrm>
            <a:off x="4577608" y="2332026"/>
            <a:ext cx="4867757" cy="3515602"/>
          </a:xfrm>
          <a:prstGeom prst="rect">
            <a:avLst/>
          </a:prstGeom>
        </p:spPr>
      </p:pic>
      <p:sp>
        <p:nvSpPr>
          <p:cNvPr id="2" name="テキスト ボックス 1">
            <a:extLst>
              <a:ext uri="{FF2B5EF4-FFF2-40B4-BE49-F238E27FC236}">
                <a16:creationId xmlns:a16="http://schemas.microsoft.com/office/drawing/2014/main" id="{A4BA6CB0-B7E1-42AA-AC67-5834395CF0EC}"/>
              </a:ext>
            </a:extLst>
          </p:cNvPr>
          <p:cNvSpPr txBox="1"/>
          <p:nvPr/>
        </p:nvSpPr>
        <p:spPr>
          <a:xfrm>
            <a:off x="9513116" y="3518593"/>
            <a:ext cx="2449585" cy="369332"/>
          </a:xfrm>
          <a:prstGeom prst="rect">
            <a:avLst/>
          </a:prstGeom>
          <a:noFill/>
        </p:spPr>
        <p:txBody>
          <a:bodyPr wrap="square" rtlCol="0">
            <a:spAutoFit/>
          </a:bodyPr>
          <a:lstStyle/>
          <a:p>
            <a:r>
              <a:rPr kumimoji="1" lang="ja-JP" altLang="en-US" dirty="0"/>
              <a:t>ミニバッチの平均取得</a:t>
            </a:r>
          </a:p>
        </p:txBody>
      </p:sp>
      <p:sp>
        <p:nvSpPr>
          <p:cNvPr id="46" name="テキスト ボックス 45">
            <a:extLst>
              <a:ext uri="{FF2B5EF4-FFF2-40B4-BE49-F238E27FC236}">
                <a16:creationId xmlns:a16="http://schemas.microsoft.com/office/drawing/2014/main" id="{81C49D8A-BC0F-4B35-9F04-24EA146B4223}"/>
              </a:ext>
            </a:extLst>
          </p:cNvPr>
          <p:cNvSpPr txBox="1"/>
          <p:nvPr/>
        </p:nvSpPr>
        <p:spPr>
          <a:xfrm>
            <a:off x="10131911" y="4651489"/>
            <a:ext cx="912229" cy="369332"/>
          </a:xfrm>
          <a:prstGeom prst="rect">
            <a:avLst/>
          </a:prstGeom>
          <a:noFill/>
        </p:spPr>
        <p:txBody>
          <a:bodyPr wrap="square" rtlCol="0">
            <a:spAutoFit/>
          </a:bodyPr>
          <a:lstStyle/>
          <a:p>
            <a:r>
              <a:rPr kumimoji="1" lang="ja-JP" altLang="en-US" dirty="0"/>
              <a:t>正規化</a:t>
            </a:r>
          </a:p>
        </p:txBody>
      </p:sp>
      <p:sp>
        <p:nvSpPr>
          <p:cNvPr id="48" name="テキスト ボックス 47">
            <a:extLst>
              <a:ext uri="{FF2B5EF4-FFF2-40B4-BE49-F238E27FC236}">
                <a16:creationId xmlns:a16="http://schemas.microsoft.com/office/drawing/2014/main" id="{6B7331A5-BF6A-4DC2-8C5D-31BFEBA52DA1}"/>
              </a:ext>
            </a:extLst>
          </p:cNvPr>
          <p:cNvSpPr txBox="1"/>
          <p:nvPr/>
        </p:nvSpPr>
        <p:spPr>
          <a:xfrm>
            <a:off x="9506898" y="4142405"/>
            <a:ext cx="2449585" cy="369332"/>
          </a:xfrm>
          <a:prstGeom prst="rect">
            <a:avLst/>
          </a:prstGeom>
          <a:noFill/>
        </p:spPr>
        <p:txBody>
          <a:bodyPr wrap="square" rtlCol="0">
            <a:spAutoFit/>
          </a:bodyPr>
          <a:lstStyle/>
          <a:p>
            <a:r>
              <a:rPr kumimoji="1" lang="ja-JP" altLang="en-US" dirty="0"/>
              <a:t>ミニバッチの分散取得</a:t>
            </a:r>
          </a:p>
        </p:txBody>
      </p:sp>
      <p:sp>
        <p:nvSpPr>
          <p:cNvPr id="49" name="テキスト ボックス 48">
            <a:extLst>
              <a:ext uri="{FF2B5EF4-FFF2-40B4-BE49-F238E27FC236}">
                <a16:creationId xmlns:a16="http://schemas.microsoft.com/office/drawing/2014/main" id="{E1D78B43-157D-4BE1-9324-BA37C9D9CBBB}"/>
              </a:ext>
            </a:extLst>
          </p:cNvPr>
          <p:cNvSpPr txBox="1"/>
          <p:nvPr/>
        </p:nvSpPr>
        <p:spPr>
          <a:xfrm>
            <a:off x="9506897" y="2473730"/>
            <a:ext cx="2565833" cy="369332"/>
          </a:xfrm>
          <a:prstGeom prst="rect">
            <a:avLst/>
          </a:prstGeom>
          <a:noFill/>
        </p:spPr>
        <p:txBody>
          <a:bodyPr wrap="square" rtlCol="0">
            <a:spAutoFit/>
          </a:bodyPr>
          <a:lstStyle/>
          <a:p>
            <a:r>
              <a:rPr kumimoji="1" lang="ja-JP" altLang="en-US" dirty="0"/>
              <a:t>データ</a:t>
            </a:r>
            <a:r>
              <a:rPr kumimoji="1" lang="en-US" altLang="ja-JP" dirty="0"/>
              <a:t>m</a:t>
            </a:r>
            <a:r>
              <a:rPr kumimoji="1" lang="ja-JP" altLang="en-US" dirty="0"/>
              <a:t>個のミニバッチ</a:t>
            </a:r>
            <a:r>
              <a:rPr kumimoji="1" lang="en-US" altLang="ja-JP" dirty="0"/>
              <a:t>B</a:t>
            </a:r>
            <a:endParaRPr kumimoji="1" lang="ja-JP" altLang="en-US" dirty="0"/>
          </a:p>
        </p:txBody>
      </p:sp>
      <p:pic>
        <p:nvPicPr>
          <p:cNvPr id="57" name="Picture 3" descr="adglobe_logo_01">
            <a:extLst>
              <a:ext uri="{FF2B5EF4-FFF2-40B4-BE49-F238E27FC236}">
                <a16:creationId xmlns:a16="http://schemas.microsoft.com/office/drawing/2014/main" id="{0ADAC452-25DC-46D7-80A9-EDCCE35C5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7781" y="5883258"/>
            <a:ext cx="1431002" cy="391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3672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03198" y="1079624"/>
            <a:ext cx="3742681" cy="646331"/>
          </a:xfrm>
          <a:prstGeom prst="rect">
            <a:avLst/>
          </a:prstGeom>
          <a:noFill/>
        </p:spPr>
        <p:txBody>
          <a:bodyPr wrap="square" rtlCol="0">
            <a:spAutoFit/>
          </a:bodyPr>
          <a:lstStyle/>
          <a:p>
            <a:r>
              <a:rPr kumimoji="1" lang="en-US" altLang="ja-JP" sz="3600" dirty="0"/>
              <a:t>CIFAR-10</a:t>
            </a:r>
            <a:r>
              <a:rPr kumimoji="1" lang="ja-JP" altLang="en-US" sz="3600" dirty="0" err="1"/>
              <a:t>での</a:t>
            </a:r>
            <a:r>
              <a:rPr kumimoji="1" lang="ja-JP" altLang="en-US" sz="3600" dirty="0"/>
              <a:t>比較</a:t>
            </a:r>
          </a:p>
        </p:txBody>
      </p:sp>
      <p:sp>
        <p:nvSpPr>
          <p:cNvPr id="7" name="テキスト ボックス 6"/>
          <p:cNvSpPr txBox="1"/>
          <p:nvPr/>
        </p:nvSpPr>
        <p:spPr>
          <a:xfrm>
            <a:off x="617967" y="2198869"/>
            <a:ext cx="5257800" cy="2677656"/>
          </a:xfrm>
          <a:prstGeom prst="rect">
            <a:avLst/>
          </a:prstGeom>
          <a:noFill/>
        </p:spPr>
        <p:txBody>
          <a:bodyPr wrap="square" rtlCol="0">
            <a:spAutoFit/>
          </a:bodyPr>
          <a:lstStyle/>
          <a:p>
            <a:r>
              <a:rPr kumimoji="1" lang="ja-JP" altLang="en-US" sz="2800" dirty="0"/>
              <a:t>・</a:t>
            </a:r>
            <a:r>
              <a:rPr kumimoji="1" lang="en-US" altLang="ja-JP" sz="2800" dirty="0"/>
              <a:t>Convolution</a:t>
            </a:r>
            <a:r>
              <a:rPr kumimoji="1" lang="ja-JP" altLang="en-US" sz="2800" dirty="0"/>
              <a:t>３層、</a:t>
            </a:r>
            <a:r>
              <a:rPr kumimoji="1" lang="en-US" altLang="ja-JP" sz="2800" dirty="0"/>
              <a:t>Pooling</a:t>
            </a:r>
            <a:r>
              <a:rPr kumimoji="1" lang="ja-JP" altLang="en-US" sz="2800" dirty="0"/>
              <a:t>２層</a:t>
            </a:r>
            <a:endParaRPr kumimoji="1" lang="en-US" altLang="ja-JP" sz="2800" dirty="0"/>
          </a:p>
          <a:p>
            <a:r>
              <a:rPr kumimoji="1" lang="ja-JP" altLang="en-US" sz="2800" dirty="0"/>
              <a:t>  </a:t>
            </a:r>
            <a:r>
              <a:rPr kumimoji="1" lang="en-US" altLang="ja-JP" sz="2800" dirty="0" err="1"/>
              <a:t>Full_Connect</a:t>
            </a:r>
            <a:r>
              <a:rPr kumimoji="1" lang="ja-JP" altLang="en-US" sz="2800" dirty="0"/>
              <a:t>２層</a:t>
            </a:r>
            <a:endParaRPr kumimoji="1" lang="en-US" altLang="ja-JP" sz="2800" dirty="0"/>
          </a:p>
          <a:p>
            <a:endParaRPr kumimoji="1" lang="en-US" altLang="ja-JP" sz="2800" dirty="0"/>
          </a:p>
          <a:p>
            <a:r>
              <a:rPr kumimoji="1" lang="ja-JP" altLang="en-US" sz="2800" dirty="0"/>
              <a:t>・確率的勾配降下法</a:t>
            </a:r>
            <a:endParaRPr kumimoji="1" lang="en-US" altLang="ja-JP" sz="2800" dirty="0"/>
          </a:p>
          <a:p>
            <a:endParaRPr kumimoji="1" lang="en-US" altLang="ja-JP" sz="2800" dirty="0"/>
          </a:p>
          <a:p>
            <a:r>
              <a:rPr kumimoji="1" lang="ja-JP" altLang="en-US" sz="2800" dirty="0"/>
              <a:t>・学習率</a:t>
            </a:r>
            <a:r>
              <a:rPr kumimoji="1" lang="en-US" altLang="ja-JP" sz="2800" dirty="0"/>
              <a:t>0.001</a:t>
            </a:r>
            <a:endParaRPr kumimoji="1" lang="ja-JP" altLang="en-US" sz="2800" dirty="0"/>
          </a:p>
        </p:txBody>
      </p:sp>
      <p:sp>
        <p:nvSpPr>
          <p:cNvPr id="2" name="正方形/長方形 1"/>
          <p:cNvSpPr/>
          <p:nvPr/>
        </p:nvSpPr>
        <p:spPr>
          <a:xfrm>
            <a:off x="6019799" y="2198869"/>
            <a:ext cx="5070021" cy="33657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 name="テキスト ボックス 2"/>
          <p:cNvSpPr txBox="1"/>
          <p:nvPr/>
        </p:nvSpPr>
        <p:spPr>
          <a:xfrm>
            <a:off x="6096000" y="2323410"/>
            <a:ext cx="4917621" cy="3323987"/>
          </a:xfrm>
          <a:prstGeom prst="rect">
            <a:avLst/>
          </a:prstGeom>
          <a:noFill/>
        </p:spPr>
        <p:txBody>
          <a:bodyPr wrap="square" rtlCol="0">
            <a:spAutoFit/>
          </a:bodyPr>
          <a:lstStyle/>
          <a:p>
            <a:r>
              <a:rPr kumimoji="1" lang="en-US" altLang="ja-JP" sz="1400" dirty="0"/>
              <a:t>network = </a:t>
            </a:r>
            <a:r>
              <a:rPr kumimoji="1" lang="en-US" altLang="ja-JP" sz="1400" dirty="0" err="1"/>
              <a:t>input_data</a:t>
            </a:r>
            <a:r>
              <a:rPr kumimoji="1" lang="en-US" altLang="ja-JP" sz="1400" dirty="0"/>
              <a:t>(shape=[None, 32, 32, 3],</a:t>
            </a:r>
          </a:p>
          <a:p>
            <a:r>
              <a:rPr kumimoji="1" lang="en-US" altLang="ja-JP" sz="1400" dirty="0"/>
              <a:t>                     </a:t>
            </a:r>
            <a:r>
              <a:rPr kumimoji="1" lang="en-US" altLang="ja-JP" sz="1400" dirty="0" err="1"/>
              <a:t>data_preprocessing</a:t>
            </a:r>
            <a:r>
              <a:rPr kumimoji="1" lang="en-US" altLang="ja-JP" sz="1400" dirty="0"/>
              <a:t>=</a:t>
            </a:r>
            <a:r>
              <a:rPr kumimoji="1" lang="en-US" altLang="ja-JP" sz="1400" dirty="0" err="1"/>
              <a:t>img_prep</a:t>
            </a:r>
            <a:r>
              <a:rPr kumimoji="1" lang="en-US" altLang="ja-JP" sz="1400" dirty="0"/>
              <a:t>,</a:t>
            </a:r>
          </a:p>
          <a:p>
            <a:r>
              <a:rPr kumimoji="1" lang="en-US" altLang="ja-JP" sz="1400" dirty="0"/>
              <a:t>                     </a:t>
            </a:r>
            <a:r>
              <a:rPr kumimoji="1" lang="en-US" altLang="ja-JP" sz="1400" dirty="0" err="1"/>
              <a:t>data_augmentation</a:t>
            </a:r>
            <a:r>
              <a:rPr kumimoji="1" lang="en-US" altLang="ja-JP" sz="1400" dirty="0"/>
              <a:t>=</a:t>
            </a:r>
            <a:r>
              <a:rPr kumimoji="1" lang="en-US" altLang="ja-JP" sz="1400" dirty="0" err="1"/>
              <a:t>img_aug</a:t>
            </a:r>
            <a:r>
              <a:rPr kumimoji="1" lang="en-US" altLang="ja-JP" sz="1400" dirty="0"/>
              <a:t>)</a:t>
            </a:r>
          </a:p>
          <a:p>
            <a:endParaRPr kumimoji="1" lang="en-US" altLang="ja-JP" sz="1400" dirty="0"/>
          </a:p>
          <a:p>
            <a:r>
              <a:rPr kumimoji="1" lang="en-US" altLang="ja-JP" sz="1400" dirty="0"/>
              <a:t>network = conv_2d(network, 32, 3, activation='</a:t>
            </a:r>
            <a:r>
              <a:rPr kumimoji="1" lang="en-US" altLang="ja-JP" sz="1400" dirty="0" err="1"/>
              <a:t>tanh</a:t>
            </a:r>
            <a:r>
              <a:rPr kumimoji="1" lang="en-US" altLang="ja-JP" sz="1400" dirty="0"/>
              <a:t>')</a:t>
            </a:r>
          </a:p>
          <a:p>
            <a:r>
              <a:rPr kumimoji="1" lang="en-US" altLang="ja-JP" sz="1400" dirty="0"/>
              <a:t>network = max_pool_2d(network, 2)</a:t>
            </a:r>
          </a:p>
          <a:p>
            <a:r>
              <a:rPr kumimoji="1" lang="en-US" altLang="ja-JP" sz="1400" dirty="0"/>
              <a:t>network = conv_2d(network, 64, 3, activation='</a:t>
            </a:r>
            <a:r>
              <a:rPr kumimoji="1" lang="en-US" altLang="ja-JP" sz="1400" dirty="0" err="1"/>
              <a:t>tanh</a:t>
            </a:r>
            <a:r>
              <a:rPr kumimoji="1" lang="en-US" altLang="ja-JP" sz="1400" dirty="0"/>
              <a:t>')</a:t>
            </a:r>
          </a:p>
          <a:p>
            <a:r>
              <a:rPr kumimoji="1" lang="en-US" altLang="ja-JP" sz="1400" dirty="0"/>
              <a:t>network = conv_2d(network, 64, 3, activation='</a:t>
            </a:r>
            <a:r>
              <a:rPr kumimoji="1" lang="en-US" altLang="ja-JP" sz="1400" dirty="0" err="1"/>
              <a:t>tanh</a:t>
            </a:r>
            <a:r>
              <a:rPr kumimoji="1" lang="en-US" altLang="ja-JP" sz="1400" dirty="0"/>
              <a:t>')</a:t>
            </a:r>
          </a:p>
          <a:p>
            <a:r>
              <a:rPr kumimoji="1" lang="en-US" altLang="ja-JP" sz="1400" dirty="0"/>
              <a:t>network = max_pool_2d(network, 2)</a:t>
            </a:r>
          </a:p>
          <a:p>
            <a:r>
              <a:rPr kumimoji="1" lang="en-US" altLang="ja-JP" sz="1400" dirty="0"/>
              <a:t>network = </a:t>
            </a:r>
            <a:r>
              <a:rPr kumimoji="1" lang="en-US" altLang="ja-JP" sz="1400" dirty="0" err="1"/>
              <a:t>fully_connected</a:t>
            </a:r>
            <a:r>
              <a:rPr kumimoji="1" lang="en-US" altLang="ja-JP" sz="1400" dirty="0"/>
              <a:t>(network, 512, activation='</a:t>
            </a:r>
            <a:r>
              <a:rPr kumimoji="1" lang="en-US" altLang="ja-JP" sz="1400" dirty="0" err="1"/>
              <a:t>tanh</a:t>
            </a:r>
            <a:r>
              <a:rPr kumimoji="1" lang="en-US" altLang="ja-JP" sz="1400" dirty="0"/>
              <a:t>')</a:t>
            </a:r>
          </a:p>
          <a:p>
            <a:r>
              <a:rPr kumimoji="1" lang="en-US" altLang="ja-JP" sz="1400" dirty="0"/>
              <a:t>network = </a:t>
            </a:r>
            <a:r>
              <a:rPr kumimoji="1" lang="en-US" altLang="ja-JP" sz="1400" dirty="0" err="1"/>
              <a:t>fully_connected</a:t>
            </a:r>
            <a:r>
              <a:rPr kumimoji="1" lang="en-US" altLang="ja-JP" sz="1400" dirty="0"/>
              <a:t>(network, 10, activation='</a:t>
            </a:r>
            <a:r>
              <a:rPr kumimoji="1" lang="en-US" altLang="ja-JP" sz="1400" dirty="0" err="1"/>
              <a:t>softmax</a:t>
            </a:r>
            <a:r>
              <a:rPr kumimoji="1" lang="en-US" altLang="ja-JP" sz="1400" dirty="0"/>
              <a:t>')</a:t>
            </a:r>
          </a:p>
          <a:p>
            <a:r>
              <a:rPr kumimoji="1" lang="en-US" altLang="ja-JP" sz="1400" dirty="0"/>
              <a:t>network = regression(network, optimizer='</a:t>
            </a:r>
            <a:r>
              <a:rPr kumimoji="1" lang="en-US" altLang="ja-JP" sz="1400" dirty="0" err="1"/>
              <a:t>sgd</a:t>
            </a:r>
            <a:r>
              <a:rPr kumimoji="1" lang="en-US" altLang="ja-JP" sz="1400" dirty="0"/>
              <a:t>',</a:t>
            </a:r>
          </a:p>
          <a:p>
            <a:r>
              <a:rPr kumimoji="1" lang="en-US" altLang="ja-JP" sz="1400" dirty="0"/>
              <a:t>                     loss='</a:t>
            </a:r>
            <a:r>
              <a:rPr kumimoji="1" lang="en-US" altLang="ja-JP" sz="1400" dirty="0" err="1"/>
              <a:t>categorical_crossentropy</a:t>
            </a:r>
            <a:r>
              <a:rPr kumimoji="1" lang="en-US" altLang="ja-JP" sz="1400" dirty="0"/>
              <a:t>',</a:t>
            </a:r>
          </a:p>
          <a:p>
            <a:r>
              <a:rPr kumimoji="1" lang="en-US" altLang="ja-JP" sz="1400" dirty="0"/>
              <a:t>                     </a:t>
            </a:r>
            <a:r>
              <a:rPr kumimoji="1" lang="en-US" altLang="ja-JP" sz="1400" dirty="0" err="1"/>
              <a:t>learning_rate</a:t>
            </a:r>
            <a:r>
              <a:rPr kumimoji="1" lang="en-US" altLang="ja-JP" sz="1400" dirty="0"/>
              <a:t>=0.001)</a:t>
            </a:r>
          </a:p>
          <a:p>
            <a:endParaRPr kumimoji="1" lang="en-US" altLang="ja-JP" sz="1400" dirty="0"/>
          </a:p>
        </p:txBody>
      </p:sp>
      <p:pic>
        <p:nvPicPr>
          <p:cNvPr id="6" name="Picture 3" descr="adglobe_logo_01">
            <a:extLst>
              <a:ext uri="{FF2B5EF4-FFF2-40B4-BE49-F238E27FC236}">
                <a16:creationId xmlns:a16="http://schemas.microsoft.com/office/drawing/2014/main" id="{08C3C26F-A6F5-4357-88E6-88402D082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7781" y="5883258"/>
            <a:ext cx="1431002" cy="391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5842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a:xfrm>
            <a:off x="876299" y="1883873"/>
            <a:ext cx="5070021" cy="36923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テキスト ボックス 12"/>
          <p:cNvSpPr txBox="1"/>
          <p:nvPr/>
        </p:nvSpPr>
        <p:spPr>
          <a:xfrm>
            <a:off x="952500" y="2008414"/>
            <a:ext cx="4917621" cy="3323987"/>
          </a:xfrm>
          <a:prstGeom prst="rect">
            <a:avLst/>
          </a:prstGeom>
          <a:noFill/>
        </p:spPr>
        <p:txBody>
          <a:bodyPr wrap="square" rtlCol="0">
            <a:spAutoFit/>
          </a:bodyPr>
          <a:lstStyle/>
          <a:p>
            <a:r>
              <a:rPr kumimoji="1" lang="en-US" altLang="ja-JP" sz="1400" dirty="0"/>
              <a:t>network = </a:t>
            </a:r>
            <a:r>
              <a:rPr kumimoji="1" lang="en-US" altLang="ja-JP" sz="1400" dirty="0" err="1"/>
              <a:t>input_data</a:t>
            </a:r>
            <a:r>
              <a:rPr kumimoji="1" lang="en-US" altLang="ja-JP" sz="1400" dirty="0"/>
              <a:t>(shape=[None, 32, 32, 3],</a:t>
            </a:r>
          </a:p>
          <a:p>
            <a:r>
              <a:rPr kumimoji="1" lang="en-US" altLang="ja-JP" sz="1400" dirty="0"/>
              <a:t>                     </a:t>
            </a:r>
            <a:r>
              <a:rPr kumimoji="1" lang="en-US" altLang="ja-JP" sz="1400" dirty="0" err="1"/>
              <a:t>data_preprocessing</a:t>
            </a:r>
            <a:r>
              <a:rPr kumimoji="1" lang="en-US" altLang="ja-JP" sz="1400" dirty="0"/>
              <a:t>=</a:t>
            </a:r>
            <a:r>
              <a:rPr kumimoji="1" lang="en-US" altLang="ja-JP" sz="1400" dirty="0" err="1"/>
              <a:t>img_prep</a:t>
            </a:r>
            <a:r>
              <a:rPr kumimoji="1" lang="en-US" altLang="ja-JP" sz="1400" dirty="0"/>
              <a:t>,</a:t>
            </a:r>
          </a:p>
          <a:p>
            <a:r>
              <a:rPr kumimoji="1" lang="en-US" altLang="ja-JP" sz="1400" dirty="0"/>
              <a:t>                     </a:t>
            </a:r>
            <a:r>
              <a:rPr kumimoji="1" lang="en-US" altLang="ja-JP" sz="1400" dirty="0" err="1"/>
              <a:t>data_augmentation</a:t>
            </a:r>
            <a:r>
              <a:rPr kumimoji="1" lang="en-US" altLang="ja-JP" sz="1400" dirty="0"/>
              <a:t>=</a:t>
            </a:r>
            <a:r>
              <a:rPr kumimoji="1" lang="en-US" altLang="ja-JP" sz="1400" dirty="0" err="1"/>
              <a:t>img_aug</a:t>
            </a:r>
            <a:r>
              <a:rPr kumimoji="1" lang="en-US" altLang="ja-JP" sz="1400" dirty="0"/>
              <a:t>)</a:t>
            </a:r>
          </a:p>
          <a:p>
            <a:r>
              <a:rPr kumimoji="1" lang="en-US" altLang="ja-JP" sz="1400" dirty="0"/>
              <a:t>network = conv_2d(network, 32, 3, activation='</a:t>
            </a:r>
            <a:r>
              <a:rPr kumimoji="1" lang="en-US" altLang="ja-JP" sz="1400" dirty="0" err="1"/>
              <a:t>tanh</a:t>
            </a:r>
            <a:r>
              <a:rPr kumimoji="1" lang="en-US" altLang="ja-JP" sz="1400" dirty="0"/>
              <a:t>')</a:t>
            </a:r>
          </a:p>
          <a:p>
            <a:r>
              <a:rPr kumimoji="1" lang="en-US" altLang="ja-JP" sz="1400" dirty="0"/>
              <a:t>network = max_pool_2d(network, 2)</a:t>
            </a:r>
          </a:p>
          <a:p>
            <a:r>
              <a:rPr kumimoji="1" lang="en-US" altLang="ja-JP" sz="1400" dirty="0"/>
              <a:t>network = conv_2d(network, 64, 3, activation='</a:t>
            </a:r>
            <a:r>
              <a:rPr kumimoji="1" lang="en-US" altLang="ja-JP" sz="1400" dirty="0" err="1"/>
              <a:t>tanh</a:t>
            </a:r>
            <a:r>
              <a:rPr kumimoji="1" lang="en-US" altLang="ja-JP" sz="1400" dirty="0"/>
              <a:t>')</a:t>
            </a:r>
          </a:p>
          <a:p>
            <a:r>
              <a:rPr kumimoji="1" lang="en-US" altLang="ja-JP" sz="1400" dirty="0"/>
              <a:t>network = conv_2d(network, 64, 3, activation='</a:t>
            </a:r>
            <a:r>
              <a:rPr kumimoji="1" lang="en-US" altLang="ja-JP" sz="1400" dirty="0" err="1"/>
              <a:t>tanh</a:t>
            </a:r>
            <a:r>
              <a:rPr kumimoji="1" lang="en-US" altLang="ja-JP" sz="1400" dirty="0"/>
              <a:t>')</a:t>
            </a:r>
          </a:p>
          <a:p>
            <a:r>
              <a:rPr kumimoji="1" lang="en-US" altLang="ja-JP" sz="1400" dirty="0"/>
              <a:t>network = </a:t>
            </a:r>
            <a:r>
              <a:rPr kumimoji="1" lang="en-US" altLang="ja-JP" sz="1400" dirty="0" err="1"/>
              <a:t>batch_normalization</a:t>
            </a:r>
            <a:r>
              <a:rPr kumimoji="1" lang="en-US" altLang="ja-JP" sz="1400" dirty="0"/>
              <a:t>(network)</a:t>
            </a:r>
          </a:p>
          <a:p>
            <a:r>
              <a:rPr kumimoji="1" lang="en-US" altLang="ja-JP" sz="1400" dirty="0"/>
              <a:t>network = max_pool_2d(network, 2)</a:t>
            </a:r>
          </a:p>
          <a:p>
            <a:r>
              <a:rPr kumimoji="1" lang="en-US" altLang="ja-JP" sz="1400" dirty="0"/>
              <a:t>network = </a:t>
            </a:r>
            <a:r>
              <a:rPr kumimoji="1" lang="en-US" altLang="ja-JP" sz="1400" dirty="0" err="1"/>
              <a:t>fully_connected</a:t>
            </a:r>
            <a:r>
              <a:rPr kumimoji="1" lang="en-US" altLang="ja-JP" sz="1400" dirty="0"/>
              <a:t>(network, 512, activation='</a:t>
            </a:r>
            <a:r>
              <a:rPr kumimoji="1" lang="en-US" altLang="ja-JP" sz="1400" dirty="0" err="1"/>
              <a:t>tanh</a:t>
            </a:r>
            <a:r>
              <a:rPr kumimoji="1" lang="en-US" altLang="ja-JP" sz="1400" dirty="0"/>
              <a:t>')</a:t>
            </a:r>
          </a:p>
          <a:p>
            <a:r>
              <a:rPr kumimoji="1" lang="en-US" altLang="ja-JP" sz="1400" dirty="0"/>
              <a:t>network = </a:t>
            </a:r>
            <a:r>
              <a:rPr kumimoji="1" lang="en-US" altLang="ja-JP" sz="1400" dirty="0" err="1"/>
              <a:t>batch_normalization</a:t>
            </a:r>
            <a:r>
              <a:rPr kumimoji="1" lang="en-US" altLang="ja-JP" sz="1400" dirty="0"/>
              <a:t>(network)</a:t>
            </a:r>
          </a:p>
          <a:p>
            <a:r>
              <a:rPr kumimoji="1" lang="en-US" altLang="ja-JP" sz="1400" dirty="0"/>
              <a:t>network = </a:t>
            </a:r>
            <a:r>
              <a:rPr kumimoji="1" lang="en-US" altLang="ja-JP" sz="1400" dirty="0" err="1"/>
              <a:t>fully_connected</a:t>
            </a:r>
            <a:r>
              <a:rPr kumimoji="1" lang="en-US" altLang="ja-JP" sz="1400" dirty="0"/>
              <a:t>(network, 10, activation='</a:t>
            </a:r>
            <a:r>
              <a:rPr kumimoji="1" lang="en-US" altLang="ja-JP" sz="1400" dirty="0" err="1"/>
              <a:t>softmax</a:t>
            </a:r>
            <a:r>
              <a:rPr kumimoji="1" lang="en-US" altLang="ja-JP" sz="1400" dirty="0"/>
              <a:t>')</a:t>
            </a:r>
          </a:p>
          <a:p>
            <a:r>
              <a:rPr kumimoji="1" lang="en-US" altLang="ja-JP" sz="1400" dirty="0"/>
              <a:t>network = regression(network, optimizer='</a:t>
            </a:r>
            <a:r>
              <a:rPr kumimoji="1" lang="en-US" altLang="ja-JP" sz="1400" dirty="0" err="1"/>
              <a:t>sgd</a:t>
            </a:r>
            <a:r>
              <a:rPr kumimoji="1" lang="en-US" altLang="ja-JP" sz="1400" dirty="0"/>
              <a:t>',</a:t>
            </a:r>
          </a:p>
          <a:p>
            <a:r>
              <a:rPr kumimoji="1" lang="en-US" altLang="ja-JP" sz="1400" dirty="0"/>
              <a:t>                     loss='</a:t>
            </a:r>
            <a:r>
              <a:rPr kumimoji="1" lang="en-US" altLang="ja-JP" sz="1400" dirty="0" err="1"/>
              <a:t>categorical_crossentropy</a:t>
            </a:r>
            <a:r>
              <a:rPr kumimoji="1" lang="en-US" altLang="ja-JP" sz="1400" dirty="0"/>
              <a:t>',</a:t>
            </a:r>
          </a:p>
          <a:p>
            <a:r>
              <a:rPr kumimoji="1" lang="en-US" altLang="ja-JP" sz="1400" dirty="0"/>
              <a:t>                     </a:t>
            </a:r>
            <a:r>
              <a:rPr kumimoji="1" lang="en-US" altLang="ja-JP" sz="1400" dirty="0" err="1"/>
              <a:t>learning_rate</a:t>
            </a:r>
            <a:r>
              <a:rPr kumimoji="1" lang="en-US" altLang="ja-JP" sz="1400" dirty="0"/>
              <a:t>=0.03)</a:t>
            </a:r>
          </a:p>
        </p:txBody>
      </p:sp>
      <p:sp>
        <p:nvSpPr>
          <p:cNvPr id="16" name="テキスト ボックス 15"/>
          <p:cNvSpPr txBox="1"/>
          <p:nvPr/>
        </p:nvSpPr>
        <p:spPr>
          <a:xfrm>
            <a:off x="3645554" y="1154778"/>
            <a:ext cx="4890408" cy="646331"/>
          </a:xfrm>
          <a:prstGeom prst="rect">
            <a:avLst/>
          </a:prstGeom>
          <a:noFill/>
        </p:spPr>
        <p:txBody>
          <a:bodyPr wrap="square" rtlCol="0">
            <a:spAutoFit/>
          </a:bodyPr>
          <a:lstStyle/>
          <a:p>
            <a:r>
              <a:rPr kumimoji="1" lang="en-US" altLang="ja-JP" sz="3600" dirty="0"/>
              <a:t>Batch</a:t>
            </a:r>
            <a:r>
              <a:rPr kumimoji="1" lang="ja-JP" altLang="en-US" sz="3600" dirty="0"/>
              <a:t> </a:t>
            </a:r>
            <a:r>
              <a:rPr kumimoji="1" lang="en-US" altLang="ja-JP" sz="3600" dirty="0"/>
              <a:t>Normalization</a:t>
            </a:r>
            <a:r>
              <a:rPr kumimoji="1" lang="ja-JP" altLang="en-US" sz="3600" dirty="0"/>
              <a:t>適用</a:t>
            </a:r>
          </a:p>
        </p:txBody>
      </p:sp>
      <p:pic>
        <p:nvPicPr>
          <p:cNvPr id="2" name="図 1"/>
          <p:cNvPicPr>
            <a:picLocks noChangeAspect="1"/>
          </p:cNvPicPr>
          <p:nvPr/>
        </p:nvPicPr>
        <p:blipFill rotWithShape="1">
          <a:blip r:embed="rId2">
            <a:extLst>
              <a:ext uri="{28A0092B-C50C-407E-A947-70E740481C1C}">
                <a14:useLocalDpi xmlns:a14="http://schemas.microsoft.com/office/drawing/2010/main" val="0"/>
              </a:ext>
            </a:extLst>
          </a:blip>
          <a:srcRect r="66024"/>
          <a:stretch/>
        </p:blipFill>
        <p:spPr>
          <a:xfrm>
            <a:off x="6965697" y="1790059"/>
            <a:ext cx="3140529" cy="2222134"/>
          </a:xfrm>
          <a:prstGeom prst="rect">
            <a:avLst/>
          </a:prstGeom>
        </p:spPr>
      </p:pic>
      <p:pic>
        <p:nvPicPr>
          <p:cNvPr id="3074" name="Picture 2" descr="batch norm loss"/>
          <p:cNvPicPr>
            <a:picLocks noChangeAspect="1" noChangeArrowheads="1"/>
          </p:cNvPicPr>
          <p:nvPr/>
        </p:nvPicPr>
        <p:blipFill rotWithShape="1">
          <a:blip r:embed="rId3">
            <a:extLst>
              <a:ext uri="{28A0092B-C50C-407E-A947-70E740481C1C}">
                <a14:useLocalDpi xmlns:a14="http://schemas.microsoft.com/office/drawing/2010/main" val="0"/>
              </a:ext>
            </a:extLst>
          </a:blip>
          <a:srcRect r="66541" b="14065"/>
          <a:stretch/>
        </p:blipFill>
        <p:spPr bwMode="auto">
          <a:xfrm>
            <a:off x="6889498" y="3670407"/>
            <a:ext cx="3123183" cy="19531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adglobe_logo_01">
            <a:extLst>
              <a:ext uri="{FF2B5EF4-FFF2-40B4-BE49-F238E27FC236}">
                <a16:creationId xmlns:a16="http://schemas.microsoft.com/office/drawing/2014/main" id="{F96592E7-1D55-49D9-9755-B8CE78AC2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7781" y="5883258"/>
            <a:ext cx="1431002" cy="391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6443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45554" y="1154778"/>
            <a:ext cx="4890408" cy="646331"/>
          </a:xfrm>
          <a:prstGeom prst="rect">
            <a:avLst/>
          </a:prstGeom>
          <a:noFill/>
        </p:spPr>
        <p:txBody>
          <a:bodyPr wrap="square" rtlCol="0">
            <a:spAutoFit/>
          </a:bodyPr>
          <a:lstStyle/>
          <a:p>
            <a:r>
              <a:rPr kumimoji="1" lang="en-US" altLang="ja-JP" sz="3600" dirty="0"/>
              <a:t>Batch</a:t>
            </a:r>
            <a:r>
              <a:rPr kumimoji="1" lang="ja-JP" altLang="en-US" sz="3600" dirty="0"/>
              <a:t> </a:t>
            </a:r>
            <a:r>
              <a:rPr kumimoji="1" lang="en-US" altLang="ja-JP" sz="3600" dirty="0"/>
              <a:t>Normalization</a:t>
            </a:r>
            <a:r>
              <a:rPr kumimoji="1" lang="ja-JP" altLang="en-US" sz="3600" dirty="0"/>
              <a:t>適用</a:t>
            </a:r>
          </a:p>
        </p:txBody>
      </p:sp>
      <p:pic>
        <p:nvPicPr>
          <p:cNvPr id="2" name="図 1"/>
          <p:cNvPicPr>
            <a:picLocks noChangeAspect="1"/>
          </p:cNvPicPr>
          <p:nvPr/>
        </p:nvPicPr>
        <p:blipFill>
          <a:blip r:embed="rId2"/>
          <a:stretch>
            <a:fillRect/>
          </a:stretch>
        </p:blipFill>
        <p:spPr>
          <a:xfrm>
            <a:off x="6430580" y="1801109"/>
            <a:ext cx="4590224" cy="2501260"/>
          </a:xfrm>
          <a:prstGeom prst="rect">
            <a:avLst/>
          </a:prstGeom>
        </p:spPr>
      </p:pic>
      <p:pic>
        <p:nvPicPr>
          <p:cNvPr id="3" name="図 2"/>
          <p:cNvPicPr>
            <a:picLocks noChangeAspect="1"/>
          </p:cNvPicPr>
          <p:nvPr/>
        </p:nvPicPr>
        <p:blipFill>
          <a:blip r:embed="rId3"/>
          <a:stretch>
            <a:fillRect/>
          </a:stretch>
        </p:blipFill>
        <p:spPr>
          <a:xfrm>
            <a:off x="6657686" y="4302369"/>
            <a:ext cx="4363118" cy="2027306"/>
          </a:xfrm>
          <a:prstGeom prst="rect">
            <a:avLst/>
          </a:prstGeom>
        </p:spPr>
      </p:pic>
      <p:sp>
        <p:nvSpPr>
          <p:cNvPr id="6" name="テキスト ボックス 5">
            <a:extLst>
              <a:ext uri="{FF2B5EF4-FFF2-40B4-BE49-F238E27FC236}">
                <a16:creationId xmlns:a16="http://schemas.microsoft.com/office/drawing/2014/main" id="{0B3DBC91-09FD-4129-9311-F64B13D32672}"/>
              </a:ext>
            </a:extLst>
          </p:cNvPr>
          <p:cNvSpPr txBox="1"/>
          <p:nvPr/>
        </p:nvSpPr>
        <p:spPr>
          <a:xfrm>
            <a:off x="617967" y="2198869"/>
            <a:ext cx="5257800" cy="3539430"/>
          </a:xfrm>
          <a:prstGeom prst="rect">
            <a:avLst/>
          </a:prstGeom>
          <a:noFill/>
        </p:spPr>
        <p:txBody>
          <a:bodyPr wrap="square" rtlCol="0">
            <a:spAutoFit/>
          </a:bodyPr>
          <a:lstStyle/>
          <a:p>
            <a:r>
              <a:rPr kumimoji="1" lang="ja-JP" altLang="en-US" sz="2800" dirty="0"/>
              <a:t>・</a:t>
            </a:r>
            <a:r>
              <a:rPr kumimoji="1" lang="en-US" altLang="ja-JP" sz="2800" dirty="0"/>
              <a:t>LSVRC2012(</a:t>
            </a:r>
            <a:r>
              <a:rPr kumimoji="1" lang="en-US" altLang="ja-JP" sz="2800" dirty="0" err="1"/>
              <a:t>AlexNet</a:t>
            </a:r>
            <a:r>
              <a:rPr kumimoji="1" lang="en-US" altLang="ja-JP" sz="2800" dirty="0"/>
              <a:t>)</a:t>
            </a:r>
            <a:r>
              <a:rPr kumimoji="1" lang="ja-JP" altLang="en-US" sz="2800" dirty="0"/>
              <a:t>に</a:t>
            </a:r>
            <a:r>
              <a:rPr kumimoji="1" lang="en-US" altLang="ja-JP" sz="2800" dirty="0"/>
              <a:t>Batch</a:t>
            </a:r>
          </a:p>
          <a:p>
            <a:r>
              <a:rPr kumimoji="1" lang="en-US" altLang="ja-JP" sz="2800" dirty="0"/>
              <a:t>  Normalization</a:t>
            </a:r>
            <a:r>
              <a:rPr kumimoji="1" lang="ja-JP" altLang="en-US" sz="2800" dirty="0"/>
              <a:t>を適用</a:t>
            </a:r>
            <a:endParaRPr kumimoji="1" lang="en-US" altLang="ja-JP" sz="2800" dirty="0"/>
          </a:p>
          <a:p>
            <a:endParaRPr kumimoji="1" lang="en-US" altLang="ja-JP" sz="2800" dirty="0"/>
          </a:p>
          <a:p>
            <a:r>
              <a:rPr kumimoji="1" lang="ja-JP" altLang="en-US" sz="2800" dirty="0"/>
              <a:t>・学習率</a:t>
            </a:r>
            <a:r>
              <a:rPr kumimoji="1" lang="en-US" altLang="ja-JP" sz="2800" dirty="0"/>
              <a:t>30</a:t>
            </a:r>
            <a:r>
              <a:rPr kumimoji="1" lang="ja-JP" altLang="en-US" sz="2800" dirty="0"/>
              <a:t>倍より</a:t>
            </a:r>
            <a:r>
              <a:rPr kumimoji="1" lang="en-US" altLang="ja-JP" sz="2800" dirty="0"/>
              <a:t>5</a:t>
            </a:r>
            <a:r>
              <a:rPr kumimoji="1" lang="ja-JP" altLang="en-US" sz="2800" dirty="0"/>
              <a:t>倍のほうが</a:t>
            </a:r>
            <a:endParaRPr kumimoji="1" lang="en-US" altLang="ja-JP" sz="2800" dirty="0"/>
          </a:p>
          <a:p>
            <a:r>
              <a:rPr kumimoji="1" lang="en-US" altLang="ja-JP" sz="2800" dirty="0"/>
              <a:t> </a:t>
            </a:r>
            <a:r>
              <a:rPr kumimoji="1" lang="ja-JP" altLang="en-US" sz="2800" dirty="0"/>
              <a:t> 規定の正解率に届くまでが速い</a:t>
            </a:r>
            <a:endParaRPr kumimoji="1" lang="en-US" altLang="ja-JP" sz="2800" dirty="0"/>
          </a:p>
          <a:p>
            <a:endParaRPr kumimoji="1" lang="en-US" altLang="ja-JP" sz="2800" dirty="0"/>
          </a:p>
          <a:p>
            <a:r>
              <a:rPr kumimoji="1" lang="ja-JP" altLang="en-US" sz="2800" dirty="0"/>
              <a:t>・学習率</a:t>
            </a:r>
            <a:r>
              <a:rPr kumimoji="1" lang="en-US" altLang="ja-JP" sz="2800" dirty="0"/>
              <a:t>5</a:t>
            </a:r>
            <a:r>
              <a:rPr kumimoji="1" lang="ja-JP" altLang="en-US" sz="2800" dirty="0"/>
              <a:t>倍より</a:t>
            </a:r>
            <a:r>
              <a:rPr kumimoji="1" lang="en-US" altLang="ja-JP" sz="2800" dirty="0"/>
              <a:t>30</a:t>
            </a:r>
            <a:r>
              <a:rPr kumimoji="1" lang="ja-JP" altLang="en-US" sz="2800" dirty="0"/>
              <a:t>倍のほうが</a:t>
            </a:r>
            <a:endParaRPr kumimoji="1" lang="en-US" altLang="ja-JP" sz="2800" dirty="0"/>
          </a:p>
          <a:p>
            <a:r>
              <a:rPr kumimoji="1" lang="en-US" altLang="ja-JP" sz="2800" dirty="0"/>
              <a:t> </a:t>
            </a:r>
            <a:r>
              <a:rPr kumimoji="1" lang="ja-JP" altLang="en-US" sz="2800" dirty="0"/>
              <a:t> 最終的な正解率が高い</a:t>
            </a:r>
          </a:p>
        </p:txBody>
      </p:sp>
    </p:spTree>
    <p:extLst>
      <p:ext uri="{BB962C8B-B14F-4D97-AF65-F5344CB8AC3E}">
        <p14:creationId xmlns:p14="http://schemas.microsoft.com/office/powerpoint/2010/main" val="132563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210846" y="1076293"/>
            <a:ext cx="1770308" cy="769441"/>
          </a:xfrm>
          <a:prstGeom prst="rect">
            <a:avLst/>
          </a:prstGeom>
          <a:noFill/>
        </p:spPr>
        <p:txBody>
          <a:bodyPr wrap="square" rtlCol="0">
            <a:spAutoFit/>
          </a:bodyPr>
          <a:lstStyle/>
          <a:p>
            <a:r>
              <a:rPr kumimoji="1" lang="ja-JP" altLang="en-US" sz="4400" dirty="0"/>
              <a:t>まとめ</a:t>
            </a:r>
          </a:p>
        </p:txBody>
      </p:sp>
      <p:sp>
        <p:nvSpPr>
          <p:cNvPr id="5" name="テキスト ボックス 4"/>
          <p:cNvSpPr txBox="1"/>
          <p:nvPr/>
        </p:nvSpPr>
        <p:spPr>
          <a:xfrm>
            <a:off x="1202424" y="2000277"/>
            <a:ext cx="8875026" cy="3108543"/>
          </a:xfrm>
          <a:prstGeom prst="rect">
            <a:avLst/>
          </a:prstGeom>
          <a:noFill/>
        </p:spPr>
        <p:txBody>
          <a:bodyPr wrap="square" rtlCol="0">
            <a:spAutoFit/>
          </a:bodyPr>
          <a:lstStyle/>
          <a:p>
            <a:r>
              <a:rPr kumimoji="1" lang="ja-JP" altLang="en-US" sz="2800" dirty="0"/>
              <a:t>・</a:t>
            </a:r>
            <a:r>
              <a:rPr kumimoji="1" lang="en-US" altLang="ja-JP" sz="2800" dirty="0"/>
              <a:t>Neural Network</a:t>
            </a:r>
            <a:r>
              <a:rPr kumimoji="1" lang="ja-JP" altLang="en-US" sz="2800" dirty="0"/>
              <a:t>について少し詳しくなった</a:t>
            </a:r>
            <a:endParaRPr kumimoji="1" lang="en-US" altLang="ja-JP" sz="2800" dirty="0"/>
          </a:p>
          <a:p>
            <a:r>
              <a:rPr kumimoji="1" lang="ja-JP" altLang="en-US" sz="2800" dirty="0"/>
              <a:t> （勾配消失、勾配爆発）</a:t>
            </a:r>
            <a:endParaRPr kumimoji="1" lang="en-US" altLang="ja-JP" sz="2800" dirty="0"/>
          </a:p>
          <a:p>
            <a:endParaRPr kumimoji="1" lang="en-US" altLang="ja-JP" sz="2800" dirty="0"/>
          </a:p>
          <a:p>
            <a:r>
              <a:rPr kumimoji="1" lang="ja-JP" altLang="en-US" sz="2800" dirty="0"/>
              <a:t>・学習が速くなる、精度が高くなる、シビアな初期値の設定</a:t>
            </a:r>
            <a:endParaRPr kumimoji="1" lang="en-US" altLang="ja-JP" sz="2800" dirty="0"/>
          </a:p>
          <a:p>
            <a:r>
              <a:rPr kumimoji="1" lang="ja-JP" altLang="en-US" sz="2800" dirty="0"/>
              <a:t>  が必要なくなる</a:t>
            </a:r>
            <a:endParaRPr kumimoji="1" lang="en-US" altLang="ja-JP" sz="2800" dirty="0"/>
          </a:p>
          <a:p>
            <a:endParaRPr kumimoji="1" lang="en-US" altLang="ja-JP" sz="2800" dirty="0"/>
          </a:p>
          <a:p>
            <a:r>
              <a:rPr kumimoji="1" lang="ja-JP" altLang="en-US" sz="2800" dirty="0"/>
              <a:t>・実装はさほど難しくないので使ってみたい</a:t>
            </a:r>
          </a:p>
        </p:txBody>
      </p:sp>
      <p:pic>
        <p:nvPicPr>
          <p:cNvPr id="6" name="Picture 3" descr="adglobe_logo_01">
            <a:extLst>
              <a:ext uri="{FF2B5EF4-FFF2-40B4-BE49-F238E27FC236}">
                <a16:creationId xmlns:a16="http://schemas.microsoft.com/office/drawing/2014/main" id="{90194A71-8A0D-42F7-BAF9-156C7A47D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7781" y="5883258"/>
            <a:ext cx="1431002" cy="391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41460662"/>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836</TotalTime>
  <Words>873</Words>
  <Application>Microsoft Office PowerPoint</Application>
  <PresentationFormat>ワイド画面</PresentationFormat>
  <Paragraphs>85</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ＭＳ Ｐゴシック</vt:lpstr>
      <vt:lpstr>Calibri</vt:lpstr>
      <vt:lpstr>Calibri Light</vt:lpstr>
      <vt:lpstr>レトロスペクト</vt:lpstr>
      <vt:lpstr>Batch Normalization: Accelerating Deep Network Training by Reducing Internal Covariate Shift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ImageNet Classification with Deep Convolutional Neural Networks</dc:title>
  <dc:creator>s-motegi</dc:creator>
  <cp:lastModifiedBy>s-motegi</cp:lastModifiedBy>
  <cp:revision>48</cp:revision>
  <dcterms:created xsi:type="dcterms:W3CDTF">2017-06-08T06:36:39Z</dcterms:created>
  <dcterms:modified xsi:type="dcterms:W3CDTF">2017-06-30T05:02:15Z</dcterms:modified>
</cp:coreProperties>
</file>