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C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2B4AFE-FDAC-4A21-8F0E-5C5B50DA15AA}" type="datetimeFigureOut">
              <a:rPr kumimoji="1" lang="ja-JP" altLang="en-US" smtClean="0"/>
              <a:t>2017/7/13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190D9B-4FB7-4710-9991-1F4EDA3122B3}" type="slidenum">
              <a:rPr kumimoji="1" lang="ja-JP" altLang="en-US" smtClean="0"/>
              <a:t>‹#›</a:t>
            </a:fld>
            <a:endParaRPr kumimoji="1" lang="ja-JP" altLang="en-US"/>
          </a:p>
        </p:txBody>
      </p:sp>
    </p:spTree>
    <p:extLst>
      <p:ext uri="{BB962C8B-B14F-4D97-AF65-F5344CB8AC3E}">
        <p14:creationId xmlns:p14="http://schemas.microsoft.com/office/powerpoint/2010/main" val="2390972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2</a:t>
            </a:fld>
            <a:endParaRPr kumimoji="1" lang="ja-JP" altLang="en-US"/>
          </a:p>
        </p:txBody>
      </p:sp>
    </p:spTree>
    <p:extLst>
      <p:ext uri="{BB962C8B-B14F-4D97-AF65-F5344CB8AC3E}">
        <p14:creationId xmlns:p14="http://schemas.microsoft.com/office/powerpoint/2010/main" val="2573051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11</a:t>
            </a:fld>
            <a:endParaRPr kumimoji="1" lang="ja-JP" altLang="en-US"/>
          </a:p>
        </p:txBody>
      </p:sp>
    </p:spTree>
    <p:extLst>
      <p:ext uri="{BB962C8B-B14F-4D97-AF65-F5344CB8AC3E}">
        <p14:creationId xmlns:p14="http://schemas.microsoft.com/office/powerpoint/2010/main" val="2567946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12</a:t>
            </a:fld>
            <a:endParaRPr kumimoji="1" lang="ja-JP" altLang="en-US"/>
          </a:p>
        </p:txBody>
      </p:sp>
    </p:spTree>
    <p:extLst>
      <p:ext uri="{BB962C8B-B14F-4D97-AF65-F5344CB8AC3E}">
        <p14:creationId xmlns:p14="http://schemas.microsoft.com/office/powerpoint/2010/main" val="2424713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13</a:t>
            </a:fld>
            <a:endParaRPr kumimoji="1" lang="ja-JP" altLang="en-US"/>
          </a:p>
        </p:txBody>
      </p:sp>
    </p:spTree>
    <p:extLst>
      <p:ext uri="{BB962C8B-B14F-4D97-AF65-F5344CB8AC3E}">
        <p14:creationId xmlns:p14="http://schemas.microsoft.com/office/powerpoint/2010/main" val="21041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14</a:t>
            </a:fld>
            <a:endParaRPr kumimoji="1" lang="ja-JP" altLang="en-US"/>
          </a:p>
        </p:txBody>
      </p:sp>
    </p:spTree>
    <p:extLst>
      <p:ext uri="{BB962C8B-B14F-4D97-AF65-F5344CB8AC3E}">
        <p14:creationId xmlns:p14="http://schemas.microsoft.com/office/powerpoint/2010/main" val="2117318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15</a:t>
            </a:fld>
            <a:endParaRPr kumimoji="1" lang="ja-JP" altLang="en-US"/>
          </a:p>
        </p:txBody>
      </p:sp>
    </p:spTree>
    <p:extLst>
      <p:ext uri="{BB962C8B-B14F-4D97-AF65-F5344CB8AC3E}">
        <p14:creationId xmlns:p14="http://schemas.microsoft.com/office/powerpoint/2010/main" val="1756323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16</a:t>
            </a:fld>
            <a:endParaRPr kumimoji="1" lang="ja-JP" altLang="en-US"/>
          </a:p>
        </p:txBody>
      </p:sp>
    </p:spTree>
    <p:extLst>
      <p:ext uri="{BB962C8B-B14F-4D97-AF65-F5344CB8AC3E}">
        <p14:creationId xmlns:p14="http://schemas.microsoft.com/office/powerpoint/2010/main" val="1321409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17</a:t>
            </a:fld>
            <a:endParaRPr kumimoji="1" lang="ja-JP" altLang="en-US"/>
          </a:p>
        </p:txBody>
      </p:sp>
    </p:spTree>
    <p:extLst>
      <p:ext uri="{BB962C8B-B14F-4D97-AF65-F5344CB8AC3E}">
        <p14:creationId xmlns:p14="http://schemas.microsoft.com/office/powerpoint/2010/main" val="32616699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18</a:t>
            </a:fld>
            <a:endParaRPr kumimoji="1" lang="ja-JP" altLang="en-US"/>
          </a:p>
        </p:txBody>
      </p:sp>
    </p:spTree>
    <p:extLst>
      <p:ext uri="{BB962C8B-B14F-4D97-AF65-F5344CB8AC3E}">
        <p14:creationId xmlns:p14="http://schemas.microsoft.com/office/powerpoint/2010/main" val="16769635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19</a:t>
            </a:fld>
            <a:endParaRPr kumimoji="1" lang="ja-JP" altLang="en-US"/>
          </a:p>
        </p:txBody>
      </p:sp>
    </p:spTree>
    <p:extLst>
      <p:ext uri="{BB962C8B-B14F-4D97-AF65-F5344CB8AC3E}">
        <p14:creationId xmlns:p14="http://schemas.microsoft.com/office/powerpoint/2010/main" val="14250943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20</a:t>
            </a:fld>
            <a:endParaRPr kumimoji="1" lang="ja-JP" altLang="en-US"/>
          </a:p>
        </p:txBody>
      </p:sp>
    </p:spTree>
    <p:extLst>
      <p:ext uri="{BB962C8B-B14F-4D97-AF65-F5344CB8AC3E}">
        <p14:creationId xmlns:p14="http://schemas.microsoft.com/office/powerpoint/2010/main" val="1130246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3</a:t>
            </a:fld>
            <a:endParaRPr kumimoji="1" lang="ja-JP" altLang="en-US"/>
          </a:p>
        </p:txBody>
      </p:sp>
    </p:spTree>
    <p:extLst>
      <p:ext uri="{BB962C8B-B14F-4D97-AF65-F5344CB8AC3E}">
        <p14:creationId xmlns:p14="http://schemas.microsoft.com/office/powerpoint/2010/main" val="34837716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21</a:t>
            </a:fld>
            <a:endParaRPr kumimoji="1" lang="ja-JP" altLang="en-US"/>
          </a:p>
        </p:txBody>
      </p:sp>
    </p:spTree>
    <p:extLst>
      <p:ext uri="{BB962C8B-B14F-4D97-AF65-F5344CB8AC3E}">
        <p14:creationId xmlns:p14="http://schemas.microsoft.com/office/powerpoint/2010/main" val="9447895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22</a:t>
            </a:fld>
            <a:endParaRPr kumimoji="1" lang="ja-JP" altLang="en-US"/>
          </a:p>
        </p:txBody>
      </p:sp>
    </p:spTree>
    <p:extLst>
      <p:ext uri="{BB962C8B-B14F-4D97-AF65-F5344CB8AC3E}">
        <p14:creationId xmlns:p14="http://schemas.microsoft.com/office/powerpoint/2010/main" val="1335405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23</a:t>
            </a:fld>
            <a:endParaRPr kumimoji="1" lang="ja-JP" altLang="en-US"/>
          </a:p>
        </p:txBody>
      </p:sp>
    </p:spTree>
    <p:extLst>
      <p:ext uri="{BB962C8B-B14F-4D97-AF65-F5344CB8AC3E}">
        <p14:creationId xmlns:p14="http://schemas.microsoft.com/office/powerpoint/2010/main" val="4028756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4</a:t>
            </a:fld>
            <a:endParaRPr kumimoji="1" lang="ja-JP" altLang="en-US"/>
          </a:p>
        </p:txBody>
      </p:sp>
    </p:spTree>
    <p:extLst>
      <p:ext uri="{BB962C8B-B14F-4D97-AF65-F5344CB8AC3E}">
        <p14:creationId xmlns:p14="http://schemas.microsoft.com/office/powerpoint/2010/main" val="215334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5</a:t>
            </a:fld>
            <a:endParaRPr kumimoji="1" lang="ja-JP" altLang="en-US"/>
          </a:p>
        </p:txBody>
      </p:sp>
    </p:spTree>
    <p:extLst>
      <p:ext uri="{BB962C8B-B14F-4D97-AF65-F5344CB8AC3E}">
        <p14:creationId xmlns:p14="http://schemas.microsoft.com/office/powerpoint/2010/main" val="3413233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6</a:t>
            </a:fld>
            <a:endParaRPr kumimoji="1" lang="ja-JP" altLang="en-US"/>
          </a:p>
        </p:txBody>
      </p:sp>
    </p:spTree>
    <p:extLst>
      <p:ext uri="{BB962C8B-B14F-4D97-AF65-F5344CB8AC3E}">
        <p14:creationId xmlns:p14="http://schemas.microsoft.com/office/powerpoint/2010/main" val="3415329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7</a:t>
            </a:fld>
            <a:endParaRPr kumimoji="1" lang="ja-JP" altLang="en-US"/>
          </a:p>
        </p:txBody>
      </p:sp>
    </p:spTree>
    <p:extLst>
      <p:ext uri="{BB962C8B-B14F-4D97-AF65-F5344CB8AC3E}">
        <p14:creationId xmlns:p14="http://schemas.microsoft.com/office/powerpoint/2010/main" val="3076978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8</a:t>
            </a:fld>
            <a:endParaRPr kumimoji="1" lang="ja-JP" altLang="en-US"/>
          </a:p>
        </p:txBody>
      </p:sp>
    </p:spTree>
    <p:extLst>
      <p:ext uri="{BB962C8B-B14F-4D97-AF65-F5344CB8AC3E}">
        <p14:creationId xmlns:p14="http://schemas.microsoft.com/office/powerpoint/2010/main" val="2922032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9</a:t>
            </a:fld>
            <a:endParaRPr kumimoji="1" lang="ja-JP" altLang="en-US"/>
          </a:p>
        </p:txBody>
      </p:sp>
    </p:spTree>
    <p:extLst>
      <p:ext uri="{BB962C8B-B14F-4D97-AF65-F5344CB8AC3E}">
        <p14:creationId xmlns:p14="http://schemas.microsoft.com/office/powerpoint/2010/main" val="377047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10</a:t>
            </a:fld>
            <a:endParaRPr kumimoji="1" lang="ja-JP" altLang="en-US"/>
          </a:p>
        </p:txBody>
      </p:sp>
    </p:spTree>
    <p:extLst>
      <p:ext uri="{BB962C8B-B14F-4D97-AF65-F5344CB8AC3E}">
        <p14:creationId xmlns:p14="http://schemas.microsoft.com/office/powerpoint/2010/main" val="14336251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24DD1B9F-1B56-4BD8-A8C6-583E9A44D6FC}"/>
              </a:ext>
            </a:extLst>
          </p:cNvPr>
          <p:cNvSpPr txBox="1"/>
          <p:nvPr userDrawn="1"/>
        </p:nvSpPr>
        <p:spPr>
          <a:xfrm>
            <a:off x="4784765" y="6424400"/>
            <a:ext cx="2350323"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dirty="0">
                <a:solidFill>
                  <a:schemeClr val="bg2">
                    <a:lumMod val="75000"/>
                  </a:schemeClr>
                </a:solidFill>
              </a:rPr>
              <a:t>copyright© </a:t>
            </a:r>
            <a:r>
              <a:rPr lang="en-US" altLang="ja-JP" sz="1000" dirty="0" err="1">
                <a:solidFill>
                  <a:schemeClr val="bg2">
                    <a:lumMod val="75000"/>
                  </a:schemeClr>
                </a:solidFill>
              </a:rPr>
              <a:t>Nuco</a:t>
            </a:r>
            <a:r>
              <a:rPr lang="en-US" altLang="ja-JP" sz="1000" dirty="0">
                <a:solidFill>
                  <a:schemeClr val="bg2">
                    <a:lumMod val="75000"/>
                  </a:schemeClr>
                </a:solidFill>
              </a:rPr>
              <a:t> Inc. All Rights Reserved.</a:t>
            </a:r>
            <a:endParaRPr lang="ja-JP" altLang="en-US" sz="1000" dirty="0">
              <a:solidFill>
                <a:schemeClr val="bg2">
                  <a:lumMod val="75000"/>
                </a:schemeClr>
              </a:solidFill>
            </a:endParaRPr>
          </a:p>
        </p:txBody>
      </p:sp>
      <p:pic>
        <p:nvPicPr>
          <p:cNvPr id="8" name="図 7">
            <a:extLst>
              <a:ext uri="{FF2B5EF4-FFF2-40B4-BE49-F238E27FC236}">
                <a16:creationId xmlns:a16="http://schemas.microsoft.com/office/drawing/2014/main" id="{FEF9A4F0-8391-49E8-833A-32124F7B804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4542" y="6127994"/>
            <a:ext cx="851807" cy="592812"/>
          </a:xfrm>
          <a:prstGeom prst="rect">
            <a:avLst/>
          </a:prstGeom>
        </p:spPr>
      </p:pic>
    </p:spTree>
    <p:extLst>
      <p:ext uri="{BB962C8B-B14F-4D97-AF65-F5344CB8AC3E}">
        <p14:creationId xmlns:p14="http://schemas.microsoft.com/office/powerpoint/2010/main" val="4209196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a:xfrm>
            <a:off x="8752113" y="6355681"/>
            <a:ext cx="2743200" cy="365125"/>
          </a:xfrm>
        </p:spPr>
        <p:txBody>
          <a:bodyPr/>
          <a:lstStyle/>
          <a:p>
            <a:fld id="{5F33D8A5-2B2F-4A6B-9A72-A853FB1CE348}" type="slidenum">
              <a:rPr kumimoji="1" lang="ja-JP" altLang="en-US" smtClean="0"/>
              <a:t>‹#›</a:t>
            </a:fld>
            <a:endParaRPr kumimoji="1" lang="ja-JP" altLang="en-US"/>
          </a:p>
        </p:txBody>
      </p:sp>
      <p:pic>
        <p:nvPicPr>
          <p:cNvPr id="6" name="図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4542" y="6127994"/>
            <a:ext cx="851807" cy="592812"/>
          </a:xfrm>
          <a:prstGeom prst="rect">
            <a:avLst/>
          </a:prstGeom>
        </p:spPr>
      </p:pic>
      <p:cxnSp>
        <p:nvCxnSpPr>
          <p:cNvPr id="8" name="直線コネクタ 7"/>
          <p:cNvCxnSpPr/>
          <p:nvPr userDrawn="1"/>
        </p:nvCxnSpPr>
        <p:spPr>
          <a:xfrm>
            <a:off x="424540" y="6050627"/>
            <a:ext cx="11070771" cy="8164"/>
          </a:xfrm>
          <a:prstGeom prst="line">
            <a:avLst/>
          </a:prstGeom>
          <a:ln w="28575">
            <a:solidFill>
              <a:srgbClr val="E1C500"/>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userDrawn="1"/>
        </p:nvCxnSpPr>
        <p:spPr>
          <a:xfrm>
            <a:off x="424540" y="626338"/>
            <a:ext cx="11070771" cy="8164"/>
          </a:xfrm>
          <a:prstGeom prst="line">
            <a:avLst/>
          </a:prstGeom>
          <a:ln w="28575">
            <a:solidFill>
              <a:srgbClr val="E1C500"/>
            </a:solidFill>
            <a:prstDash val="sysDash"/>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25C9AD1-0585-4A40-862B-0C127658D9DB}"/>
              </a:ext>
            </a:extLst>
          </p:cNvPr>
          <p:cNvSpPr txBox="1"/>
          <p:nvPr userDrawn="1"/>
        </p:nvSpPr>
        <p:spPr>
          <a:xfrm>
            <a:off x="4784765" y="6424400"/>
            <a:ext cx="2350323"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dirty="0">
                <a:solidFill>
                  <a:schemeClr val="bg2">
                    <a:lumMod val="75000"/>
                  </a:schemeClr>
                </a:solidFill>
              </a:rPr>
              <a:t>copyright© </a:t>
            </a:r>
            <a:r>
              <a:rPr lang="en-US" altLang="ja-JP" sz="1000" dirty="0" err="1">
                <a:solidFill>
                  <a:schemeClr val="bg2">
                    <a:lumMod val="75000"/>
                  </a:schemeClr>
                </a:solidFill>
              </a:rPr>
              <a:t>Nuco</a:t>
            </a:r>
            <a:r>
              <a:rPr lang="en-US" altLang="ja-JP" sz="1000" dirty="0">
                <a:solidFill>
                  <a:schemeClr val="bg2">
                    <a:lumMod val="75000"/>
                  </a:schemeClr>
                </a:solidFill>
              </a:rPr>
              <a:t> Inc. All Rights Reserved.</a:t>
            </a:r>
            <a:endParaRPr lang="ja-JP" altLang="en-US" sz="1000" dirty="0">
              <a:solidFill>
                <a:schemeClr val="bg2">
                  <a:lumMod val="75000"/>
                </a:schemeClr>
              </a:solidFill>
            </a:endParaRPr>
          </a:p>
        </p:txBody>
      </p:sp>
      <p:sp>
        <p:nvSpPr>
          <p:cNvPr id="13" name="タイトル プレースホルダー 1">
            <a:extLst>
              <a:ext uri="{FF2B5EF4-FFF2-40B4-BE49-F238E27FC236}">
                <a16:creationId xmlns:a16="http://schemas.microsoft.com/office/drawing/2014/main" id="{AD5C3395-5392-4232-B906-A04E37A8AFA5}"/>
              </a:ext>
            </a:extLst>
          </p:cNvPr>
          <p:cNvSpPr>
            <a:spLocks noGrp="1"/>
          </p:cNvSpPr>
          <p:nvPr>
            <p:ph type="title"/>
          </p:nvPr>
        </p:nvSpPr>
        <p:spPr>
          <a:xfrm>
            <a:off x="424540" y="201754"/>
            <a:ext cx="11070770" cy="424584"/>
          </a:xfrm>
          <a:prstGeom prst="rect">
            <a:avLst/>
          </a:prstGeom>
        </p:spPr>
        <p:txBody>
          <a:bodyPr vert="horz" lIns="91440" tIns="45720" rIns="91440" bIns="45720" rtlCol="0" anchor="ctr">
            <a:normAutofit/>
          </a:bodyPr>
          <a:lstStyle>
            <a:lvl1pPr>
              <a:defRPr sz="2400" b="1">
                <a:solidFill>
                  <a:schemeClr val="accent1">
                    <a:lumMod val="50000"/>
                  </a:schemeClr>
                </a:solidFill>
                <a:latin typeface="メイリオ" panose="020B0604030504040204" pitchFamily="50" charset="-128"/>
                <a:ea typeface="メイリオ" panose="020B0604030504040204" pitchFamily="50" charset="-128"/>
              </a:defRPr>
            </a:lvl1pPr>
          </a:lstStyle>
          <a:p>
            <a:r>
              <a:rPr kumimoji="1" lang="ja-JP" altLang="en-US" dirty="0"/>
              <a:t>マスター タイトルの書式設定</a:t>
            </a:r>
          </a:p>
        </p:txBody>
      </p:sp>
    </p:spTree>
    <p:extLst>
      <p:ext uri="{BB962C8B-B14F-4D97-AF65-F5344CB8AC3E}">
        <p14:creationId xmlns:p14="http://schemas.microsoft.com/office/powerpoint/2010/main" val="951144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9AFEF92-4FB4-4312-978F-19FEDA125188}" type="datetime1">
              <a:rPr kumimoji="1" lang="ja-JP" altLang="en-US" smtClean="0"/>
              <a:t>2017/7/13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BCA5A0B-FEA6-49DB-8ACC-71382F0505B3}" type="slidenum">
              <a:rPr kumimoji="1" lang="ja-JP" altLang="en-US" smtClean="0"/>
              <a:t>‹#›</a:t>
            </a:fld>
            <a:endParaRPr kumimoji="1" lang="ja-JP" altLang="en-US"/>
          </a:p>
        </p:txBody>
      </p:sp>
      <p:sp>
        <p:nvSpPr>
          <p:cNvPr id="5" name="正方形/長方形 4"/>
          <p:cNvSpPr/>
          <p:nvPr userDrawn="1"/>
        </p:nvSpPr>
        <p:spPr>
          <a:xfrm>
            <a:off x="241486" y="166800"/>
            <a:ext cx="5216256" cy="435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462" b="1" i="1" dirty="0">
              <a:solidFill>
                <a:schemeClr val="tx2">
                  <a:lumMod val="75000"/>
                </a:schemeClr>
              </a:solidFill>
              <a:latin typeface="ヒラギノ角ゴ Pro W3" panose="020B0300000000000000" pitchFamily="34" charset="-128"/>
              <a:ea typeface="ヒラギノ角ゴ Pro W3" panose="020B0300000000000000" pitchFamily="34" charset="-128"/>
            </a:endParaRPr>
          </a:p>
        </p:txBody>
      </p:sp>
      <p:cxnSp>
        <p:nvCxnSpPr>
          <p:cNvPr id="6" name="直線コネクタ 5"/>
          <p:cNvCxnSpPr>
            <a:cxnSpLocks/>
          </p:cNvCxnSpPr>
          <p:nvPr userDrawn="1"/>
        </p:nvCxnSpPr>
        <p:spPr>
          <a:xfrm>
            <a:off x="241486" y="602522"/>
            <a:ext cx="11826148" cy="0"/>
          </a:xfrm>
          <a:prstGeom prst="line">
            <a:avLst/>
          </a:prstGeom>
          <a:ln w="28575">
            <a:prstDash val="sysDot"/>
          </a:ln>
        </p:spPr>
        <p:style>
          <a:lnRef idx="1">
            <a:schemeClr val="accent2"/>
          </a:lnRef>
          <a:fillRef idx="0">
            <a:schemeClr val="accent2"/>
          </a:fillRef>
          <a:effectRef idx="0">
            <a:schemeClr val="accent2"/>
          </a:effectRef>
          <a:fontRef idx="minor">
            <a:schemeClr val="tx1"/>
          </a:fontRef>
        </p:style>
      </p:cxnSp>
      <p:sp>
        <p:nvSpPr>
          <p:cNvPr id="8" name="正方形/長方形 3"/>
          <p:cNvSpPr>
            <a:spLocks noChangeArrowheads="1"/>
          </p:cNvSpPr>
          <p:nvPr userDrawn="1"/>
        </p:nvSpPr>
        <p:spPr bwMode="auto">
          <a:xfrm>
            <a:off x="241485" y="6320184"/>
            <a:ext cx="11662462" cy="45719"/>
          </a:xfrm>
          <a:prstGeom prst="rect">
            <a:avLst/>
          </a:prstGeom>
          <a:solidFill>
            <a:srgbClr val="F7964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endParaRPr lang="ja-JP" altLang="ja-JP" sz="1800">
              <a:solidFill>
                <a:srgbClr val="000000"/>
              </a:solidFill>
              <a:latin typeface="ＭＳ Ｐゴシック" panose="020B0600070205080204" pitchFamily="50" charset="-128"/>
              <a:sym typeface="ＭＳ Ｐゴシック" panose="020B0600070205080204" pitchFamily="50" charset="-128"/>
            </a:endParaRPr>
          </a:p>
        </p:txBody>
      </p:sp>
      <p:pic>
        <p:nvPicPr>
          <p:cNvPr id="9" name="Picture 127" descr="adglobe_logo_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1486" y="6432835"/>
            <a:ext cx="146538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 name="テキスト ボックス 9"/>
          <p:cNvSpPr txBox="1"/>
          <p:nvPr userDrawn="1"/>
        </p:nvSpPr>
        <p:spPr>
          <a:xfrm>
            <a:off x="1795611" y="6487832"/>
            <a:ext cx="2949610" cy="215444"/>
          </a:xfrm>
          <a:prstGeom prst="rect">
            <a:avLst/>
          </a:prstGeom>
          <a:noFill/>
        </p:spPr>
        <p:txBody>
          <a:bodyPr wrap="square" rtlCol="0">
            <a:spAutoFit/>
          </a:bodyPr>
          <a:lstStyle/>
          <a:p>
            <a:r>
              <a:rPr kumimoji="1" lang="en-US" altLang="ja-JP" sz="800" dirty="0"/>
              <a:t>Copyright</a:t>
            </a:r>
            <a:r>
              <a:rPr lang="en-US" altLang="ja-JP" sz="800" b="0" i="0" kern="1200" dirty="0">
                <a:solidFill>
                  <a:schemeClr val="tx1"/>
                </a:solidFill>
                <a:effectLst/>
                <a:latin typeface="+mn-lt"/>
                <a:ea typeface="+mn-ea"/>
                <a:cs typeface="+mn-cs"/>
              </a:rPr>
              <a:t>©</a:t>
            </a:r>
            <a:r>
              <a:rPr kumimoji="1" lang="ja-JP" altLang="en-US" sz="800" b="0" i="0" kern="1200" baseline="0" dirty="0">
                <a:solidFill>
                  <a:schemeClr val="tx1"/>
                </a:solidFill>
                <a:effectLst/>
                <a:latin typeface="+mn-lt"/>
                <a:ea typeface="+mn-ea"/>
                <a:cs typeface="+mn-cs"/>
              </a:rPr>
              <a:t> </a:t>
            </a:r>
            <a:r>
              <a:rPr kumimoji="1" lang="en-US" altLang="ja-JP" sz="800" b="0" i="0" kern="1200" baseline="0" dirty="0" err="1">
                <a:solidFill>
                  <a:schemeClr val="tx1"/>
                </a:solidFill>
                <a:effectLst/>
                <a:latin typeface="+mn-lt"/>
                <a:ea typeface="+mn-ea"/>
                <a:cs typeface="+mn-cs"/>
              </a:rPr>
              <a:t>adglobe</a:t>
            </a:r>
            <a:r>
              <a:rPr kumimoji="1" lang="en-US" altLang="ja-JP" sz="800" baseline="0" dirty="0"/>
              <a:t> Inc. All Rights Reserved.</a:t>
            </a:r>
            <a:endParaRPr kumimoji="1" lang="ja-JP" altLang="en-US" sz="800" dirty="0"/>
          </a:p>
        </p:txBody>
      </p:sp>
    </p:spTree>
    <p:extLst>
      <p:ext uri="{BB962C8B-B14F-4D97-AF65-F5344CB8AC3E}">
        <p14:creationId xmlns:p14="http://schemas.microsoft.com/office/powerpoint/2010/main" val="42374077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8B02AC-FF5C-4143-8C8F-FDE40C5C451F}" type="datetimeFigureOut">
              <a:rPr kumimoji="1" lang="ja-JP" altLang="en-US" smtClean="0"/>
              <a:t>2017/7/13</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33D8A5-2B2F-4A6B-9A72-A853FB1CE348}" type="slidenum">
              <a:rPr kumimoji="1" lang="ja-JP" altLang="en-US" smtClean="0"/>
              <a:t>‹#›</a:t>
            </a:fld>
            <a:endParaRPr kumimoji="1" lang="ja-JP" altLang="en-US"/>
          </a:p>
        </p:txBody>
      </p:sp>
    </p:spTree>
    <p:extLst>
      <p:ext uri="{BB962C8B-B14F-4D97-AF65-F5344CB8AC3E}">
        <p14:creationId xmlns:p14="http://schemas.microsoft.com/office/powerpoint/2010/main" val="102223869"/>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5"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2061884" y="2422532"/>
            <a:ext cx="7674700" cy="1446550"/>
          </a:xfrm>
          <a:prstGeom prst="rect">
            <a:avLst/>
          </a:prstGeom>
          <a:noFill/>
        </p:spPr>
        <p:txBody>
          <a:bodyPr wrap="square" rtlCol="0">
            <a:spAutoFit/>
          </a:bodyPr>
          <a:lstStyle/>
          <a:p>
            <a:r>
              <a:rPr lang="en-US" altLang="ja-JP" sz="4400" dirty="0"/>
              <a:t>A LEARNED</a:t>
            </a:r>
            <a:r>
              <a:rPr lang="ja-JP" altLang="en-US" sz="4400" dirty="0"/>
              <a:t> </a:t>
            </a:r>
            <a:r>
              <a:rPr lang="en-US" altLang="ja-JP" sz="4400" dirty="0"/>
              <a:t>REPRESENTATION FOR ARTISTIC STYLE</a:t>
            </a:r>
            <a:endParaRPr lang="ja-JP" altLang="en-US" sz="4400"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1458912" y="986348"/>
            <a:ext cx="5355431" cy="523220"/>
          </a:xfrm>
          <a:prstGeom prst="rect">
            <a:avLst/>
          </a:prstGeom>
          <a:noFill/>
        </p:spPr>
        <p:txBody>
          <a:bodyPr wrap="square" rtlCol="0">
            <a:spAutoFit/>
          </a:bodyPr>
          <a:lstStyle/>
          <a:p>
            <a:r>
              <a:rPr lang="en-US" altLang="ja-JP" sz="2800" b="1" dirty="0">
                <a:solidFill>
                  <a:schemeClr val="accent1">
                    <a:lumMod val="50000"/>
                  </a:schemeClr>
                </a:solidFill>
                <a:latin typeface="メイリオ" panose="020B0604030504040204" pitchFamily="50" charset="-128"/>
                <a:ea typeface="メイリオ" panose="020B0604030504040204" pitchFamily="50" charset="-128"/>
              </a:rPr>
              <a:t>NN</a:t>
            </a:r>
            <a:r>
              <a:rPr lang="ja-JP" altLang="en-US" sz="2800" b="1" dirty="0">
                <a:solidFill>
                  <a:schemeClr val="accent1">
                    <a:lumMod val="50000"/>
                  </a:schemeClr>
                </a:solidFill>
                <a:latin typeface="メイリオ" panose="020B0604030504040204" pitchFamily="50" charset="-128"/>
                <a:ea typeface="メイリオ" panose="020B0604030504040204" pitchFamily="50" charset="-128"/>
              </a:rPr>
              <a:t>論文を肴に酒を飲む会 </a:t>
            </a:r>
            <a:r>
              <a:rPr lang="en-US" altLang="ja-JP" sz="2800" b="1" dirty="0">
                <a:solidFill>
                  <a:schemeClr val="accent1">
                    <a:lumMod val="50000"/>
                  </a:schemeClr>
                </a:solidFill>
                <a:latin typeface="メイリオ" panose="020B0604030504040204" pitchFamily="50" charset="-128"/>
                <a:ea typeface="メイリオ" panose="020B0604030504040204" pitchFamily="50" charset="-128"/>
              </a:rPr>
              <a:t>#3</a:t>
            </a:r>
            <a:endParaRPr lang="ja-JP" altLang="en-US" sz="2800" b="1" dirty="0">
              <a:solidFill>
                <a:schemeClr val="accent1">
                  <a:lumMod val="50000"/>
                </a:schemeClr>
              </a:solidFill>
              <a:latin typeface="メイリオ" panose="020B0604030504040204" pitchFamily="50" charset="-128"/>
              <a:ea typeface="メイリオ" panose="020B0604030504040204" pitchFamily="50" charset="-128"/>
            </a:endParaRPr>
          </a:p>
        </p:txBody>
      </p:sp>
      <p:cxnSp>
        <p:nvCxnSpPr>
          <p:cNvPr id="7" name="直線コネクタ 6"/>
          <p:cNvCxnSpPr/>
          <p:nvPr/>
        </p:nvCxnSpPr>
        <p:spPr>
          <a:xfrm>
            <a:off x="1458910" y="1509568"/>
            <a:ext cx="9288000" cy="0"/>
          </a:xfrm>
          <a:prstGeom prst="line">
            <a:avLst/>
          </a:prstGeom>
          <a:ln w="38100">
            <a:solidFill>
              <a:srgbClr val="E1C5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0466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E44947D-BE4C-47C5-B7E4-E7F96D0DA566}"/>
              </a:ext>
            </a:extLst>
          </p:cNvPr>
          <p:cNvSpPr>
            <a:spLocks noGrp="1"/>
          </p:cNvSpPr>
          <p:nvPr>
            <p:ph type="title"/>
          </p:nvPr>
        </p:nvSpPr>
        <p:spPr/>
        <p:txBody>
          <a:bodyPr>
            <a:normAutofit/>
          </a:bodyPr>
          <a:lstStyle/>
          <a:p>
            <a:r>
              <a:rPr lang="ja-JP" altLang="en-US" dirty="0">
                <a:solidFill>
                  <a:schemeClr val="accent5">
                    <a:lumMod val="75000"/>
                  </a:schemeClr>
                </a:solidFill>
              </a:rPr>
              <a:t>結果例</a:t>
            </a:r>
            <a:endParaRPr kumimoji="1" lang="ja-JP" altLang="en-US" dirty="0"/>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10</a:t>
            </a:fld>
            <a:endParaRPr kumimoji="1" lang="ja-JP" altLang="en-US"/>
          </a:p>
        </p:txBody>
      </p:sp>
      <p:pic>
        <p:nvPicPr>
          <p:cNvPr id="8" name="図 7">
            <a:extLst>
              <a:ext uri="{FF2B5EF4-FFF2-40B4-BE49-F238E27FC236}">
                <a16:creationId xmlns:a16="http://schemas.microsoft.com/office/drawing/2014/main" id="{4A88B553-258E-4A7C-8B44-7C2DBEEC6A17}"/>
              </a:ext>
            </a:extLst>
          </p:cNvPr>
          <p:cNvPicPr>
            <a:picLocks noChangeAspect="1"/>
          </p:cNvPicPr>
          <p:nvPr/>
        </p:nvPicPr>
        <p:blipFill>
          <a:blip r:embed="rId3"/>
          <a:stretch>
            <a:fillRect/>
          </a:stretch>
        </p:blipFill>
        <p:spPr>
          <a:xfrm>
            <a:off x="3484712" y="881318"/>
            <a:ext cx="6473217" cy="4865444"/>
          </a:xfrm>
          <a:prstGeom prst="rect">
            <a:avLst/>
          </a:prstGeom>
        </p:spPr>
      </p:pic>
      <p:sp>
        <p:nvSpPr>
          <p:cNvPr id="2" name="楕円 1">
            <a:extLst>
              <a:ext uri="{FF2B5EF4-FFF2-40B4-BE49-F238E27FC236}">
                <a16:creationId xmlns:a16="http://schemas.microsoft.com/office/drawing/2014/main" id="{474C20EB-1A2C-4F4D-BC23-350542A7CC02}"/>
              </a:ext>
            </a:extLst>
          </p:cNvPr>
          <p:cNvSpPr/>
          <p:nvPr/>
        </p:nvSpPr>
        <p:spPr>
          <a:xfrm>
            <a:off x="3312651" y="4573686"/>
            <a:ext cx="1533379" cy="1338048"/>
          </a:xfrm>
          <a:prstGeom prst="ellipse">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3" name="楕円 12">
            <a:extLst>
              <a:ext uri="{FF2B5EF4-FFF2-40B4-BE49-F238E27FC236}">
                <a16:creationId xmlns:a16="http://schemas.microsoft.com/office/drawing/2014/main" id="{9D8CF96D-F207-492C-AAE1-7F709072FA62}"/>
              </a:ext>
            </a:extLst>
          </p:cNvPr>
          <p:cNvSpPr/>
          <p:nvPr/>
        </p:nvSpPr>
        <p:spPr>
          <a:xfrm>
            <a:off x="6452592" y="4573686"/>
            <a:ext cx="1533379" cy="1338048"/>
          </a:xfrm>
          <a:prstGeom prst="ellipse">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 name="楕円 14">
            <a:extLst>
              <a:ext uri="{FF2B5EF4-FFF2-40B4-BE49-F238E27FC236}">
                <a16:creationId xmlns:a16="http://schemas.microsoft.com/office/drawing/2014/main" id="{5F2E9028-FFBD-4B2E-AFEE-6D6EB21E6D7E}"/>
              </a:ext>
            </a:extLst>
          </p:cNvPr>
          <p:cNvSpPr/>
          <p:nvPr/>
        </p:nvSpPr>
        <p:spPr>
          <a:xfrm>
            <a:off x="6721320" y="2094595"/>
            <a:ext cx="1533379" cy="1338048"/>
          </a:xfrm>
          <a:prstGeom prst="ellipse">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4" name="吹き出し: 角を丸めた四角形 13">
            <a:extLst>
              <a:ext uri="{FF2B5EF4-FFF2-40B4-BE49-F238E27FC236}">
                <a16:creationId xmlns:a16="http://schemas.microsoft.com/office/drawing/2014/main" id="{AC72B296-3D06-4F88-836E-69505E4C3BD7}"/>
              </a:ext>
            </a:extLst>
          </p:cNvPr>
          <p:cNvSpPr/>
          <p:nvPr/>
        </p:nvSpPr>
        <p:spPr>
          <a:xfrm>
            <a:off x="1330091" y="881319"/>
            <a:ext cx="1712690" cy="863815"/>
          </a:xfrm>
          <a:prstGeom prst="wedgeRoundRectCallout">
            <a:avLst>
              <a:gd name="adj1" fmla="val 89490"/>
              <a:gd name="adj2" fmla="val 64520"/>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dirty="0">
                <a:solidFill>
                  <a:schemeClr val="bg1"/>
                </a:solidFill>
              </a:rPr>
              <a:t>コンテンツ画像</a:t>
            </a:r>
            <a:endParaRPr lang="ja-JP" altLang="en-US" dirty="0">
              <a:solidFill>
                <a:schemeClr val="bg1"/>
              </a:solidFill>
            </a:endParaRPr>
          </a:p>
        </p:txBody>
      </p:sp>
    </p:spTree>
    <p:extLst>
      <p:ext uri="{BB962C8B-B14F-4D97-AF65-F5344CB8AC3E}">
        <p14:creationId xmlns:p14="http://schemas.microsoft.com/office/powerpoint/2010/main" val="2326233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1397204" y="199193"/>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endParaRPr lang="ja-JP" altLang="en-US" sz="2000" dirty="0"/>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11</a:t>
            </a:fld>
            <a:endParaRPr kumimoji="1" lang="ja-JP" altLang="en-US"/>
          </a:p>
        </p:txBody>
      </p:sp>
      <p:sp>
        <p:nvSpPr>
          <p:cNvPr id="2" name="タイトル 1">
            <a:extLst>
              <a:ext uri="{FF2B5EF4-FFF2-40B4-BE49-F238E27FC236}">
                <a16:creationId xmlns:a16="http://schemas.microsoft.com/office/drawing/2014/main" id="{584AA64D-4FE3-41C4-8646-3ECDB497E72F}"/>
              </a:ext>
            </a:extLst>
          </p:cNvPr>
          <p:cNvSpPr>
            <a:spLocks noGrp="1"/>
          </p:cNvSpPr>
          <p:nvPr>
            <p:ph type="title"/>
          </p:nvPr>
        </p:nvSpPr>
        <p:spPr/>
        <p:txBody>
          <a:bodyPr>
            <a:normAutofit/>
          </a:bodyPr>
          <a:lstStyle/>
          <a:p>
            <a:r>
              <a:rPr lang="en-US" altLang="ja-JP" dirty="0">
                <a:solidFill>
                  <a:schemeClr val="accent5">
                    <a:lumMod val="75000"/>
                  </a:schemeClr>
                </a:solidFill>
              </a:rPr>
              <a:t>Challenge point</a:t>
            </a:r>
            <a:endParaRPr kumimoji="1" lang="ja-JP" altLang="en-US" dirty="0"/>
          </a:p>
        </p:txBody>
      </p:sp>
      <p:sp>
        <p:nvSpPr>
          <p:cNvPr id="14" name="テキスト ボックス 13">
            <a:extLst>
              <a:ext uri="{FF2B5EF4-FFF2-40B4-BE49-F238E27FC236}">
                <a16:creationId xmlns:a16="http://schemas.microsoft.com/office/drawing/2014/main" id="{2BF7C32D-E866-40D3-B3DF-4DE14F55D153}"/>
              </a:ext>
            </a:extLst>
          </p:cNvPr>
          <p:cNvSpPr txBox="1"/>
          <p:nvPr/>
        </p:nvSpPr>
        <p:spPr>
          <a:xfrm>
            <a:off x="1820244" y="915367"/>
            <a:ext cx="7397611" cy="3046988"/>
          </a:xfrm>
          <a:prstGeom prst="rect">
            <a:avLst/>
          </a:prstGeom>
          <a:noFill/>
        </p:spPr>
        <p:txBody>
          <a:bodyPr wrap="square" rtlCol="0">
            <a:spAutoFit/>
          </a:bodyPr>
          <a:lstStyle/>
          <a:p>
            <a:r>
              <a:rPr lang="ja-JP" altLang="en-US" sz="3200" b="1" dirty="0"/>
              <a:t>■課題点</a:t>
            </a:r>
            <a:endParaRPr lang="en-US" altLang="ja-JP" sz="3200" b="1" dirty="0"/>
          </a:p>
          <a:p>
            <a:endParaRPr lang="en-US" altLang="ja-JP" sz="3200" b="1" dirty="0"/>
          </a:p>
          <a:p>
            <a:r>
              <a:rPr lang="ja-JP" altLang="en-US" sz="3200" b="1" dirty="0"/>
              <a:t>・単一ネットワークで一つのスタイルしか</a:t>
            </a:r>
            <a:endParaRPr lang="en-US" altLang="ja-JP" sz="3200" b="1" dirty="0"/>
          </a:p>
          <a:p>
            <a:r>
              <a:rPr lang="en-US" altLang="ja-JP" sz="3200" b="1" dirty="0"/>
              <a:t>  </a:t>
            </a:r>
            <a:r>
              <a:rPr lang="ja-JP" altLang="en-US" sz="3200" b="1" dirty="0"/>
              <a:t>学習できない</a:t>
            </a:r>
            <a:endParaRPr lang="en-US" altLang="ja-JP" sz="3200" b="1" dirty="0"/>
          </a:p>
          <a:p>
            <a:endParaRPr lang="en-US" altLang="ja-JP" sz="3200" b="1" dirty="0"/>
          </a:p>
          <a:p>
            <a:r>
              <a:rPr lang="ja-JP" altLang="en-US" sz="3200" b="1" dirty="0"/>
              <a:t>・学習に時間がかかる</a:t>
            </a:r>
            <a:endParaRPr lang="en-US" altLang="ja-JP" sz="3200" b="1" dirty="0"/>
          </a:p>
        </p:txBody>
      </p:sp>
    </p:spTree>
    <p:extLst>
      <p:ext uri="{BB962C8B-B14F-4D97-AF65-F5344CB8AC3E}">
        <p14:creationId xmlns:p14="http://schemas.microsoft.com/office/powerpoint/2010/main" val="1766655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1397204" y="199193"/>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endParaRPr lang="ja-JP" altLang="en-US" sz="2000" dirty="0"/>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12</a:t>
            </a:fld>
            <a:endParaRPr kumimoji="1" lang="ja-JP" altLang="en-US"/>
          </a:p>
        </p:txBody>
      </p:sp>
      <p:sp>
        <p:nvSpPr>
          <p:cNvPr id="3" name="タイトル 2">
            <a:extLst>
              <a:ext uri="{FF2B5EF4-FFF2-40B4-BE49-F238E27FC236}">
                <a16:creationId xmlns:a16="http://schemas.microsoft.com/office/drawing/2014/main" id="{C6009518-2224-415F-9E00-6E3E5CE1D240}"/>
              </a:ext>
            </a:extLst>
          </p:cNvPr>
          <p:cNvSpPr>
            <a:spLocks noGrp="1"/>
          </p:cNvSpPr>
          <p:nvPr>
            <p:ph type="title"/>
          </p:nvPr>
        </p:nvSpPr>
        <p:spPr/>
        <p:txBody>
          <a:bodyPr>
            <a:normAutofit/>
          </a:bodyPr>
          <a:lstStyle/>
          <a:p>
            <a:r>
              <a:rPr lang="en-US" altLang="ja-JP" dirty="0">
                <a:solidFill>
                  <a:schemeClr val="accent5">
                    <a:lumMod val="75000"/>
                  </a:schemeClr>
                </a:solidFill>
              </a:rPr>
              <a:t>Amazing!!</a:t>
            </a:r>
            <a:endParaRPr kumimoji="1" lang="ja-JP" altLang="en-US" dirty="0"/>
          </a:p>
        </p:txBody>
      </p:sp>
      <p:sp>
        <p:nvSpPr>
          <p:cNvPr id="5" name="テキスト ボックス 4">
            <a:extLst>
              <a:ext uri="{FF2B5EF4-FFF2-40B4-BE49-F238E27FC236}">
                <a16:creationId xmlns:a16="http://schemas.microsoft.com/office/drawing/2014/main" id="{F4ECB031-1FD8-4D28-8BC9-EC756B8DDB8D}"/>
              </a:ext>
            </a:extLst>
          </p:cNvPr>
          <p:cNvSpPr txBox="1"/>
          <p:nvPr/>
        </p:nvSpPr>
        <p:spPr>
          <a:xfrm>
            <a:off x="2301479" y="868547"/>
            <a:ext cx="7321442" cy="954107"/>
          </a:xfrm>
          <a:prstGeom prst="rect">
            <a:avLst/>
          </a:prstGeom>
          <a:noFill/>
        </p:spPr>
        <p:txBody>
          <a:bodyPr wrap="square" rtlCol="0">
            <a:spAutoFit/>
          </a:bodyPr>
          <a:lstStyle/>
          <a:p>
            <a:pPr algn="ctr"/>
            <a:r>
              <a:rPr lang="ja-JP" altLang="en-US" sz="2800" dirty="0"/>
              <a:t>単一ネットワークで</a:t>
            </a:r>
            <a:r>
              <a:rPr lang="en-US" altLang="ja-JP" sz="2800" dirty="0"/>
              <a:t>32</a:t>
            </a:r>
            <a:r>
              <a:rPr lang="ja-JP" altLang="en-US" sz="2800" dirty="0"/>
              <a:t>の異なるスタイルの画像を</a:t>
            </a:r>
            <a:endParaRPr lang="en-US" altLang="ja-JP" sz="2800" dirty="0"/>
          </a:p>
          <a:p>
            <a:pPr algn="ctr"/>
            <a:r>
              <a:rPr lang="ja-JP" altLang="en-US" sz="2800" dirty="0"/>
              <a:t>生成できる技術を開発しました！</a:t>
            </a:r>
            <a:endParaRPr lang="en-US" altLang="ja-JP" sz="2800" dirty="0"/>
          </a:p>
        </p:txBody>
      </p:sp>
      <p:sp>
        <p:nvSpPr>
          <p:cNvPr id="7" name="テキスト ボックス 6">
            <a:extLst>
              <a:ext uri="{FF2B5EF4-FFF2-40B4-BE49-F238E27FC236}">
                <a16:creationId xmlns:a16="http://schemas.microsoft.com/office/drawing/2014/main" id="{D2882DD8-F8EF-4DAB-A0BF-51177052BFC5}"/>
              </a:ext>
            </a:extLst>
          </p:cNvPr>
          <p:cNvSpPr txBox="1"/>
          <p:nvPr/>
        </p:nvSpPr>
        <p:spPr>
          <a:xfrm>
            <a:off x="3622942" y="2892132"/>
            <a:ext cx="5088477" cy="954107"/>
          </a:xfrm>
          <a:prstGeom prst="rect">
            <a:avLst/>
          </a:prstGeom>
          <a:noFill/>
        </p:spPr>
        <p:txBody>
          <a:bodyPr wrap="square" rtlCol="0">
            <a:spAutoFit/>
          </a:bodyPr>
          <a:lstStyle/>
          <a:p>
            <a:pPr algn="ctr"/>
            <a:r>
              <a:rPr lang="ja-JP" altLang="en-US" sz="2800" dirty="0"/>
              <a:t>正規化とパラメーター調整だけで</a:t>
            </a:r>
            <a:endParaRPr lang="en-US" altLang="ja-JP" sz="2800" dirty="0"/>
          </a:p>
          <a:p>
            <a:pPr algn="ctr"/>
            <a:r>
              <a:rPr lang="ja-JP" altLang="en-US" sz="2800" dirty="0"/>
              <a:t>複数スタイルが表現できた</a:t>
            </a:r>
          </a:p>
        </p:txBody>
      </p:sp>
      <p:sp>
        <p:nvSpPr>
          <p:cNvPr id="2" name="矢印: 下 1">
            <a:extLst>
              <a:ext uri="{FF2B5EF4-FFF2-40B4-BE49-F238E27FC236}">
                <a16:creationId xmlns:a16="http://schemas.microsoft.com/office/drawing/2014/main" id="{8F88E80F-D642-4B6B-A0FF-F006C953DB8F}"/>
              </a:ext>
            </a:extLst>
          </p:cNvPr>
          <p:cNvSpPr/>
          <p:nvPr/>
        </p:nvSpPr>
        <p:spPr>
          <a:xfrm>
            <a:off x="5508254" y="1913723"/>
            <a:ext cx="90789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 name="矢印: 下 8">
            <a:extLst>
              <a:ext uri="{FF2B5EF4-FFF2-40B4-BE49-F238E27FC236}">
                <a16:creationId xmlns:a16="http://schemas.microsoft.com/office/drawing/2014/main" id="{40E553A1-D7A8-4FC3-883A-B4C0E0E75D4D}"/>
              </a:ext>
            </a:extLst>
          </p:cNvPr>
          <p:cNvSpPr/>
          <p:nvPr/>
        </p:nvSpPr>
        <p:spPr>
          <a:xfrm>
            <a:off x="5508254" y="3870539"/>
            <a:ext cx="90789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 name="テキスト ボックス 9">
            <a:extLst>
              <a:ext uri="{FF2B5EF4-FFF2-40B4-BE49-F238E27FC236}">
                <a16:creationId xmlns:a16="http://schemas.microsoft.com/office/drawing/2014/main" id="{25D0A5A6-44EB-4218-A6F5-E7436FEA4E91}"/>
              </a:ext>
            </a:extLst>
          </p:cNvPr>
          <p:cNvSpPr txBox="1"/>
          <p:nvPr/>
        </p:nvSpPr>
        <p:spPr>
          <a:xfrm>
            <a:off x="1727809" y="4915717"/>
            <a:ext cx="8464231" cy="584775"/>
          </a:xfrm>
          <a:prstGeom prst="rect">
            <a:avLst/>
          </a:prstGeom>
          <a:noFill/>
        </p:spPr>
        <p:txBody>
          <a:bodyPr wrap="square" rtlCol="0">
            <a:spAutoFit/>
          </a:bodyPr>
          <a:lstStyle/>
          <a:p>
            <a:r>
              <a:rPr lang="en-US" altLang="ja-JP" sz="3200" dirty="0">
                <a:solidFill>
                  <a:srgbClr val="119F4E"/>
                </a:solidFill>
              </a:rPr>
              <a:t>A LEARNED REPRESENTATION FOR ARTISTIC STYLE</a:t>
            </a:r>
          </a:p>
        </p:txBody>
      </p:sp>
    </p:spTree>
    <p:extLst>
      <p:ext uri="{BB962C8B-B14F-4D97-AF65-F5344CB8AC3E}">
        <p14:creationId xmlns:p14="http://schemas.microsoft.com/office/powerpoint/2010/main" val="3113934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1397204" y="199193"/>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endParaRPr lang="ja-JP" altLang="en-US" sz="2000" dirty="0"/>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13</a:t>
            </a:fld>
            <a:endParaRPr kumimoji="1" lang="ja-JP" altLang="en-US"/>
          </a:p>
        </p:txBody>
      </p:sp>
      <p:sp>
        <p:nvSpPr>
          <p:cNvPr id="2" name="タイトル 1">
            <a:extLst>
              <a:ext uri="{FF2B5EF4-FFF2-40B4-BE49-F238E27FC236}">
                <a16:creationId xmlns:a16="http://schemas.microsoft.com/office/drawing/2014/main" id="{7450B477-7766-4FD8-877A-8E7F45C569B7}"/>
              </a:ext>
            </a:extLst>
          </p:cNvPr>
          <p:cNvSpPr>
            <a:spLocks noGrp="1"/>
          </p:cNvSpPr>
          <p:nvPr>
            <p:ph type="title"/>
          </p:nvPr>
        </p:nvSpPr>
        <p:spPr/>
        <p:txBody>
          <a:bodyPr>
            <a:normAutofit/>
          </a:bodyPr>
          <a:lstStyle/>
          <a:p>
            <a:r>
              <a:rPr lang="en-US" altLang="ja-JP" dirty="0">
                <a:solidFill>
                  <a:schemeClr val="accent5">
                    <a:lumMod val="75000"/>
                  </a:schemeClr>
                </a:solidFill>
              </a:rPr>
              <a:t>A LEARNED REPRESENTATION FOR ARTISTIC STYLE</a:t>
            </a:r>
            <a:endParaRPr kumimoji="1" lang="ja-JP" altLang="en-US" dirty="0"/>
          </a:p>
        </p:txBody>
      </p:sp>
      <p:pic>
        <p:nvPicPr>
          <p:cNvPr id="3" name="図 2">
            <a:extLst>
              <a:ext uri="{FF2B5EF4-FFF2-40B4-BE49-F238E27FC236}">
                <a16:creationId xmlns:a16="http://schemas.microsoft.com/office/drawing/2014/main" id="{7BB98812-B249-4B91-B956-ADEB65EEB531}"/>
              </a:ext>
            </a:extLst>
          </p:cNvPr>
          <p:cNvPicPr>
            <a:picLocks noChangeAspect="1"/>
          </p:cNvPicPr>
          <p:nvPr/>
        </p:nvPicPr>
        <p:blipFill>
          <a:blip r:embed="rId3"/>
          <a:stretch>
            <a:fillRect/>
          </a:stretch>
        </p:blipFill>
        <p:spPr>
          <a:xfrm>
            <a:off x="5701239" y="1440152"/>
            <a:ext cx="5525160" cy="4186604"/>
          </a:xfrm>
          <a:prstGeom prst="rect">
            <a:avLst/>
          </a:prstGeom>
        </p:spPr>
      </p:pic>
      <p:sp>
        <p:nvSpPr>
          <p:cNvPr id="4" name="テキスト ボックス 3">
            <a:extLst>
              <a:ext uri="{FF2B5EF4-FFF2-40B4-BE49-F238E27FC236}">
                <a16:creationId xmlns:a16="http://schemas.microsoft.com/office/drawing/2014/main" id="{291C7B86-9AAF-4063-AABF-7C60425456D5}"/>
              </a:ext>
            </a:extLst>
          </p:cNvPr>
          <p:cNvSpPr txBox="1"/>
          <p:nvPr/>
        </p:nvSpPr>
        <p:spPr>
          <a:xfrm>
            <a:off x="3760578" y="2607687"/>
            <a:ext cx="461665" cy="3019069"/>
          </a:xfrm>
          <a:prstGeom prst="rect">
            <a:avLst/>
          </a:prstGeom>
          <a:noFill/>
          <a:ln w="28575">
            <a:solidFill>
              <a:schemeClr val="tx1"/>
            </a:solidFill>
          </a:ln>
        </p:spPr>
        <p:txBody>
          <a:bodyPr vert="eaVert" wrap="square" rtlCol="0">
            <a:spAutoFit/>
          </a:bodyPr>
          <a:lstStyle/>
          <a:p>
            <a:r>
              <a:rPr lang="ja-JP" altLang="en-US" dirty="0"/>
              <a:t>　　　</a:t>
            </a:r>
            <a:r>
              <a:rPr lang="ja-JP" altLang="en-US" b="1" dirty="0"/>
              <a:t>　インプット画像</a:t>
            </a:r>
          </a:p>
        </p:txBody>
      </p:sp>
      <p:sp>
        <p:nvSpPr>
          <p:cNvPr id="7" name="矢印: 右 6">
            <a:extLst>
              <a:ext uri="{FF2B5EF4-FFF2-40B4-BE49-F238E27FC236}">
                <a16:creationId xmlns:a16="http://schemas.microsoft.com/office/drawing/2014/main" id="{BD686EB1-0415-4FA2-9812-FFE87B75F535}"/>
              </a:ext>
            </a:extLst>
          </p:cNvPr>
          <p:cNvSpPr/>
          <p:nvPr/>
        </p:nvSpPr>
        <p:spPr>
          <a:xfrm>
            <a:off x="4472536" y="286075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 name="矢印: 右 9">
            <a:extLst>
              <a:ext uri="{FF2B5EF4-FFF2-40B4-BE49-F238E27FC236}">
                <a16:creationId xmlns:a16="http://schemas.microsoft.com/office/drawing/2014/main" id="{910C4B5D-1DD5-4D2B-B792-0B6BD2BD263B}"/>
              </a:ext>
            </a:extLst>
          </p:cNvPr>
          <p:cNvSpPr/>
          <p:nvPr/>
        </p:nvSpPr>
        <p:spPr>
          <a:xfrm>
            <a:off x="4472536" y="387490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1" name="矢印: 右 10">
            <a:extLst>
              <a:ext uri="{FF2B5EF4-FFF2-40B4-BE49-F238E27FC236}">
                <a16:creationId xmlns:a16="http://schemas.microsoft.com/office/drawing/2014/main" id="{7AF05C4F-3F18-4A0E-9A67-6008F997478C}"/>
              </a:ext>
            </a:extLst>
          </p:cNvPr>
          <p:cNvSpPr/>
          <p:nvPr/>
        </p:nvSpPr>
        <p:spPr>
          <a:xfrm>
            <a:off x="4472536" y="488905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 name="テキスト ボックス 7">
            <a:extLst>
              <a:ext uri="{FF2B5EF4-FFF2-40B4-BE49-F238E27FC236}">
                <a16:creationId xmlns:a16="http://schemas.microsoft.com/office/drawing/2014/main" id="{67CD7683-DBFD-4850-9290-7D23686C763C}"/>
              </a:ext>
            </a:extLst>
          </p:cNvPr>
          <p:cNvSpPr txBox="1"/>
          <p:nvPr/>
        </p:nvSpPr>
        <p:spPr>
          <a:xfrm>
            <a:off x="6572225" y="902427"/>
            <a:ext cx="4654174" cy="369332"/>
          </a:xfrm>
          <a:prstGeom prst="rect">
            <a:avLst/>
          </a:prstGeom>
          <a:noFill/>
          <a:ln w="28575">
            <a:solidFill>
              <a:schemeClr val="tx1"/>
            </a:solidFill>
          </a:ln>
        </p:spPr>
        <p:txBody>
          <a:bodyPr wrap="square" rtlCol="0">
            <a:spAutoFit/>
          </a:bodyPr>
          <a:lstStyle/>
          <a:p>
            <a:r>
              <a:rPr lang="ja-JP" altLang="en-US" dirty="0"/>
              <a:t>　　　　　　　　　　</a:t>
            </a:r>
            <a:r>
              <a:rPr lang="ja-JP" altLang="en-US" b="1" dirty="0"/>
              <a:t>スタイル画像</a:t>
            </a:r>
          </a:p>
        </p:txBody>
      </p:sp>
      <p:sp>
        <p:nvSpPr>
          <p:cNvPr id="13" name="テキスト ボックス 12">
            <a:extLst>
              <a:ext uri="{FF2B5EF4-FFF2-40B4-BE49-F238E27FC236}">
                <a16:creationId xmlns:a16="http://schemas.microsoft.com/office/drawing/2014/main" id="{2E6680CC-CF14-40C5-82D1-6AC10205BD70}"/>
              </a:ext>
            </a:extLst>
          </p:cNvPr>
          <p:cNvSpPr txBox="1"/>
          <p:nvPr/>
        </p:nvSpPr>
        <p:spPr>
          <a:xfrm>
            <a:off x="508244" y="1167314"/>
            <a:ext cx="4942700" cy="646331"/>
          </a:xfrm>
          <a:prstGeom prst="rect">
            <a:avLst/>
          </a:prstGeom>
          <a:noFill/>
        </p:spPr>
        <p:txBody>
          <a:bodyPr wrap="square" rtlCol="0">
            <a:spAutoFit/>
          </a:bodyPr>
          <a:lstStyle/>
          <a:p>
            <a:r>
              <a:rPr lang="ja-JP" altLang="en-US" b="1" dirty="0"/>
              <a:t>写真 </a:t>
            </a:r>
            <a:r>
              <a:rPr lang="en-US" altLang="ja-JP" b="1" dirty="0"/>
              <a:t>(</a:t>
            </a:r>
            <a:r>
              <a:rPr lang="ja-JP" altLang="en-US" b="1" dirty="0"/>
              <a:t>左端</a:t>
            </a:r>
            <a:r>
              <a:rPr lang="en-US" altLang="ja-JP" b="1" dirty="0"/>
              <a:t>) </a:t>
            </a:r>
            <a:r>
              <a:rPr lang="ja-JP" altLang="en-US" b="1" dirty="0"/>
              <a:t>を入力すると、写真は五つの異なるスタイル </a:t>
            </a:r>
            <a:r>
              <a:rPr lang="en-US" altLang="ja-JP" b="1" dirty="0"/>
              <a:t>(</a:t>
            </a:r>
            <a:r>
              <a:rPr lang="ja-JP" altLang="en-US" b="1" dirty="0"/>
              <a:t>最上段</a:t>
            </a:r>
            <a:r>
              <a:rPr lang="en-US" altLang="ja-JP" b="1" dirty="0"/>
              <a:t>) </a:t>
            </a:r>
            <a:r>
              <a:rPr lang="ja-JP" altLang="en-US" b="1" dirty="0"/>
              <a:t>で変換される</a:t>
            </a:r>
          </a:p>
        </p:txBody>
      </p:sp>
    </p:spTree>
    <p:extLst>
      <p:ext uri="{BB962C8B-B14F-4D97-AF65-F5344CB8AC3E}">
        <p14:creationId xmlns:p14="http://schemas.microsoft.com/office/powerpoint/2010/main" val="2004317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1397204" y="199193"/>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endParaRPr lang="ja-JP" altLang="en-US" sz="2000" dirty="0"/>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14</a:t>
            </a:fld>
            <a:endParaRPr kumimoji="1" lang="ja-JP" altLang="en-US"/>
          </a:p>
        </p:txBody>
      </p:sp>
      <p:sp>
        <p:nvSpPr>
          <p:cNvPr id="2" name="タイトル 1">
            <a:extLst>
              <a:ext uri="{FF2B5EF4-FFF2-40B4-BE49-F238E27FC236}">
                <a16:creationId xmlns:a16="http://schemas.microsoft.com/office/drawing/2014/main" id="{6207E22A-D910-4073-9410-FD2A361B76DE}"/>
              </a:ext>
            </a:extLst>
          </p:cNvPr>
          <p:cNvSpPr>
            <a:spLocks noGrp="1"/>
          </p:cNvSpPr>
          <p:nvPr>
            <p:ph type="title"/>
          </p:nvPr>
        </p:nvSpPr>
        <p:spPr/>
        <p:txBody>
          <a:bodyPr>
            <a:normAutofit/>
          </a:bodyPr>
          <a:lstStyle/>
          <a:p>
            <a:r>
              <a:rPr lang="ja-JP" altLang="en-US" dirty="0">
                <a:solidFill>
                  <a:schemeClr val="accent5">
                    <a:lumMod val="75000"/>
                  </a:schemeClr>
                </a:solidFill>
              </a:rPr>
              <a:t>学習図例</a:t>
            </a:r>
            <a:endParaRPr kumimoji="1" lang="ja-JP" altLang="en-US" dirty="0"/>
          </a:p>
        </p:txBody>
      </p:sp>
      <p:pic>
        <p:nvPicPr>
          <p:cNvPr id="3" name="図 2">
            <a:extLst>
              <a:ext uri="{FF2B5EF4-FFF2-40B4-BE49-F238E27FC236}">
                <a16:creationId xmlns:a16="http://schemas.microsoft.com/office/drawing/2014/main" id="{91EFCD16-4F9C-4BD8-8C74-EBAFDD9B2C96}"/>
              </a:ext>
            </a:extLst>
          </p:cNvPr>
          <p:cNvPicPr>
            <a:picLocks noChangeAspect="1"/>
          </p:cNvPicPr>
          <p:nvPr/>
        </p:nvPicPr>
        <p:blipFill>
          <a:blip r:embed="rId3"/>
          <a:stretch>
            <a:fillRect/>
          </a:stretch>
        </p:blipFill>
        <p:spPr>
          <a:xfrm>
            <a:off x="1987258" y="1220957"/>
            <a:ext cx="8181975" cy="2800350"/>
          </a:xfrm>
          <a:prstGeom prst="rect">
            <a:avLst/>
          </a:prstGeom>
        </p:spPr>
      </p:pic>
      <p:sp>
        <p:nvSpPr>
          <p:cNvPr id="5" name="テキスト ボックス 4">
            <a:extLst>
              <a:ext uri="{FF2B5EF4-FFF2-40B4-BE49-F238E27FC236}">
                <a16:creationId xmlns:a16="http://schemas.microsoft.com/office/drawing/2014/main" id="{21EAA31B-AA06-4DBC-B78E-14FB2DDC089C}"/>
              </a:ext>
            </a:extLst>
          </p:cNvPr>
          <p:cNvSpPr txBox="1"/>
          <p:nvPr/>
        </p:nvSpPr>
        <p:spPr>
          <a:xfrm>
            <a:off x="2403629" y="4181384"/>
            <a:ext cx="7765603" cy="1200329"/>
          </a:xfrm>
          <a:prstGeom prst="rect">
            <a:avLst/>
          </a:prstGeom>
          <a:noFill/>
        </p:spPr>
        <p:txBody>
          <a:bodyPr wrap="square" rtlCol="0">
            <a:spAutoFit/>
          </a:bodyPr>
          <a:lstStyle/>
          <a:p>
            <a:r>
              <a:rPr lang="ja-JP" altLang="en-US" b="1" dirty="0"/>
              <a:t>■スタイル変換ネットワークを介してコンテンツ画像を供給することより、</a:t>
            </a:r>
            <a:endParaRPr lang="en-US" altLang="ja-JP" b="1" dirty="0"/>
          </a:p>
          <a:p>
            <a:r>
              <a:rPr lang="ja-JP" altLang="en-US" b="1" dirty="0"/>
              <a:t>　画像が生成される</a:t>
            </a:r>
            <a:endParaRPr lang="en-US" altLang="ja-JP" b="1" dirty="0"/>
          </a:p>
          <a:p>
            <a:r>
              <a:rPr lang="ja-JP" altLang="en-US" b="1" dirty="0"/>
              <a:t>■</a:t>
            </a:r>
            <a:r>
              <a:rPr lang="en-US" altLang="ja-JP" b="1" dirty="0"/>
              <a:t>2</a:t>
            </a:r>
            <a:r>
              <a:rPr lang="ja-JP" altLang="en-US" b="1" dirty="0" err="1"/>
              <a:t>つの</a:t>
            </a:r>
            <a:r>
              <a:rPr lang="ja-JP" altLang="en-US" b="1" dirty="0"/>
              <a:t>画像はスタイル画像と共に訓練された分類器を通過し、その結果の</a:t>
            </a:r>
            <a:endParaRPr lang="en-US" altLang="ja-JP" b="1" dirty="0"/>
          </a:p>
          <a:p>
            <a:r>
              <a:rPr lang="ja-JP" altLang="en-US" b="1" dirty="0"/>
              <a:t>　中間層がコンテンツ損失とスタイル損失となり計算するために使用される</a:t>
            </a:r>
          </a:p>
        </p:txBody>
      </p:sp>
    </p:spTree>
    <p:extLst>
      <p:ext uri="{BB962C8B-B14F-4D97-AF65-F5344CB8AC3E}">
        <p14:creationId xmlns:p14="http://schemas.microsoft.com/office/powerpoint/2010/main" val="3217945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1D877B16-BEE5-47C5-B304-3A39F66CDE99}"/>
              </a:ext>
            </a:extLst>
          </p:cNvPr>
          <p:cNvSpPr>
            <a:spLocks noGrp="1"/>
          </p:cNvSpPr>
          <p:nvPr>
            <p:ph type="title"/>
          </p:nvPr>
        </p:nvSpPr>
        <p:spPr/>
        <p:txBody>
          <a:bodyPr>
            <a:normAutofit/>
          </a:bodyPr>
          <a:lstStyle/>
          <a:p>
            <a:r>
              <a:rPr lang="en-US" altLang="ja-JP" dirty="0">
                <a:solidFill>
                  <a:schemeClr val="accent5">
                    <a:lumMod val="75000"/>
                  </a:schemeClr>
                </a:solidFill>
              </a:rPr>
              <a:t>Conditional instance normalization</a:t>
            </a:r>
            <a:endParaRPr kumimoji="1" lang="ja-JP" altLang="en-US" dirty="0"/>
          </a:p>
        </p:txBody>
      </p:sp>
      <p:sp>
        <p:nvSpPr>
          <p:cNvPr id="50" name="タイトル 2"/>
          <p:cNvSpPr txBox="1">
            <a:spLocks/>
          </p:cNvSpPr>
          <p:nvPr/>
        </p:nvSpPr>
        <p:spPr>
          <a:xfrm>
            <a:off x="1397204" y="199193"/>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endParaRPr lang="ja-JP" altLang="en-US" sz="2000" dirty="0"/>
          </a:p>
        </p:txBody>
      </p:sp>
      <p:sp>
        <p:nvSpPr>
          <p:cNvPr id="2" name="テキスト ボックス 1">
            <a:extLst>
              <a:ext uri="{FF2B5EF4-FFF2-40B4-BE49-F238E27FC236}">
                <a16:creationId xmlns:a16="http://schemas.microsoft.com/office/drawing/2014/main" id="{307F57B6-F61F-4BFE-9D0B-324211B3D5E3}"/>
              </a:ext>
            </a:extLst>
          </p:cNvPr>
          <p:cNvSpPr txBox="1"/>
          <p:nvPr/>
        </p:nvSpPr>
        <p:spPr>
          <a:xfrm>
            <a:off x="2400253" y="2705095"/>
            <a:ext cx="7967710" cy="769441"/>
          </a:xfrm>
          <a:prstGeom prst="rect">
            <a:avLst/>
          </a:prstGeom>
          <a:noFill/>
        </p:spPr>
        <p:txBody>
          <a:bodyPr wrap="square" rtlCol="0">
            <a:spAutoFit/>
          </a:bodyPr>
          <a:lstStyle/>
          <a:p>
            <a:r>
              <a:rPr lang="ja-JP" altLang="en-US" sz="4400" b="1" dirty="0"/>
              <a:t>条件付きインスタンスの正規化</a:t>
            </a:r>
            <a:endParaRPr lang="en-US" altLang="ja-JP" sz="4400" b="1" dirty="0"/>
          </a:p>
        </p:txBody>
      </p:sp>
    </p:spTree>
    <p:extLst>
      <p:ext uri="{BB962C8B-B14F-4D97-AF65-F5344CB8AC3E}">
        <p14:creationId xmlns:p14="http://schemas.microsoft.com/office/powerpoint/2010/main" val="3467365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A1D332-1244-4417-9341-EE1720AF755E}"/>
              </a:ext>
            </a:extLst>
          </p:cNvPr>
          <p:cNvSpPr>
            <a:spLocks noGrp="1"/>
          </p:cNvSpPr>
          <p:nvPr>
            <p:ph type="title"/>
          </p:nvPr>
        </p:nvSpPr>
        <p:spPr/>
        <p:txBody>
          <a:bodyPr>
            <a:normAutofit/>
          </a:bodyPr>
          <a:lstStyle/>
          <a:p>
            <a:r>
              <a:rPr lang="ja-JP" altLang="en-US" dirty="0">
                <a:solidFill>
                  <a:schemeClr val="accent5">
                    <a:lumMod val="75000"/>
                  </a:schemeClr>
                </a:solidFill>
              </a:rPr>
              <a:t>条件付きインスタンスの正規化とは</a:t>
            </a:r>
            <a:endParaRPr kumimoji="1" lang="ja-JP" altLang="en-US" dirty="0"/>
          </a:p>
        </p:txBody>
      </p:sp>
      <p:sp>
        <p:nvSpPr>
          <p:cNvPr id="50" name="タイトル 2"/>
          <p:cNvSpPr txBox="1">
            <a:spLocks/>
          </p:cNvSpPr>
          <p:nvPr/>
        </p:nvSpPr>
        <p:spPr>
          <a:xfrm>
            <a:off x="1397204" y="199193"/>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endParaRPr lang="ja-JP" altLang="en-US" sz="2000" dirty="0"/>
          </a:p>
        </p:txBody>
      </p:sp>
      <p:sp>
        <p:nvSpPr>
          <p:cNvPr id="3" name="テキスト ボックス 2">
            <a:extLst>
              <a:ext uri="{FF2B5EF4-FFF2-40B4-BE49-F238E27FC236}">
                <a16:creationId xmlns:a16="http://schemas.microsoft.com/office/drawing/2014/main" id="{D22F8BCA-70F3-4C91-9663-71AF7C2A3551}"/>
              </a:ext>
            </a:extLst>
          </p:cNvPr>
          <p:cNvSpPr txBox="1"/>
          <p:nvPr/>
        </p:nvSpPr>
        <p:spPr>
          <a:xfrm>
            <a:off x="1480351" y="1028784"/>
            <a:ext cx="8887612" cy="1631216"/>
          </a:xfrm>
          <a:prstGeom prst="rect">
            <a:avLst/>
          </a:prstGeom>
          <a:noFill/>
        </p:spPr>
        <p:txBody>
          <a:bodyPr wrap="square" rtlCol="0">
            <a:spAutoFit/>
          </a:bodyPr>
          <a:lstStyle/>
          <a:p>
            <a:r>
              <a:rPr lang="ja-JP" altLang="en-US" sz="2000" dirty="0"/>
              <a:t>■</a:t>
            </a:r>
            <a:r>
              <a:rPr lang="ja-JP" altLang="en-US" sz="2000" b="1" dirty="0"/>
              <a:t>スタイル変換ネットワークの全ての畳み込み重みは多くのスタイルで共有でき、　</a:t>
            </a:r>
            <a:endParaRPr lang="en-US" altLang="ja-JP" sz="2000" b="1" dirty="0"/>
          </a:p>
          <a:p>
            <a:r>
              <a:rPr lang="en-US" altLang="ja-JP" sz="2000" b="1" dirty="0"/>
              <a:t>    </a:t>
            </a:r>
            <a:r>
              <a:rPr lang="ja-JP" altLang="en-US" sz="2000" b="1" dirty="0"/>
              <a:t>各スタイルの正規化後に下記２つのパラメータを調整する</a:t>
            </a:r>
            <a:endParaRPr lang="en-US" altLang="ja-JP" sz="2000" b="1" dirty="0"/>
          </a:p>
          <a:p>
            <a:endParaRPr lang="en-US" altLang="ja-JP" sz="2000" b="1" dirty="0"/>
          </a:p>
          <a:p>
            <a:r>
              <a:rPr lang="ja-JP" altLang="en-US" sz="2000" b="1" dirty="0"/>
              <a:t>　 ・スケーリングパラメータ（</a:t>
            </a:r>
            <a:r>
              <a:rPr lang="en-US" altLang="ja-JP" sz="2000" b="1" dirty="0"/>
              <a:t>γ</a:t>
            </a:r>
            <a:r>
              <a:rPr lang="ja-JP" altLang="en-US" sz="2000" b="1" dirty="0"/>
              <a:t>）</a:t>
            </a:r>
            <a:endParaRPr lang="en-US" altLang="ja-JP" sz="2000" b="1" dirty="0"/>
          </a:p>
          <a:p>
            <a:r>
              <a:rPr lang="ja-JP" altLang="en-US" sz="2000" b="1" dirty="0"/>
              <a:t>　 ・シフトパラメータを調整する（</a:t>
            </a:r>
            <a:r>
              <a:rPr lang="en-US" altLang="ja-JP" sz="2000" b="1" dirty="0"/>
              <a:t>β</a:t>
            </a:r>
            <a:r>
              <a:rPr lang="ja-JP" altLang="en-US" sz="2000" b="1" dirty="0"/>
              <a:t>）</a:t>
            </a:r>
            <a:endParaRPr lang="en-US" altLang="ja-JP" sz="2000" b="1" dirty="0"/>
          </a:p>
        </p:txBody>
      </p:sp>
      <p:pic>
        <p:nvPicPr>
          <p:cNvPr id="5" name="図 4">
            <a:extLst>
              <a:ext uri="{FF2B5EF4-FFF2-40B4-BE49-F238E27FC236}">
                <a16:creationId xmlns:a16="http://schemas.microsoft.com/office/drawing/2014/main" id="{D254B098-120D-48A3-A2A1-801F8928EF54}"/>
              </a:ext>
            </a:extLst>
          </p:cNvPr>
          <p:cNvPicPr>
            <a:picLocks noChangeAspect="1"/>
          </p:cNvPicPr>
          <p:nvPr/>
        </p:nvPicPr>
        <p:blipFill>
          <a:blip r:embed="rId3"/>
          <a:stretch>
            <a:fillRect/>
          </a:stretch>
        </p:blipFill>
        <p:spPr>
          <a:xfrm>
            <a:off x="2403129" y="3129230"/>
            <a:ext cx="6814514" cy="2706125"/>
          </a:xfrm>
          <a:prstGeom prst="rect">
            <a:avLst/>
          </a:prstGeom>
        </p:spPr>
      </p:pic>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BE1BDE36-3071-4AC0-A42A-51D7CD332F9E}"/>
                  </a:ext>
                </a:extLst>
              </p:cNvPr>
              <p:cNvSpPr txBox="1"/>
              <p:nvPr/>
            </p:nvSpPr>
            <p:spPr>
              <a:xfrm>
                <a:off x="6237293" y="2019599"/>
                <a:ext cx="2757389" cy="658963"/>
              </a:xfrm>
              <a:prstGeom prst="rect">
                <a:avLst/>
              </a:prstGeom>
              <a:noFill/>
            </p:spPr>
            <p:txBody>
              <a:bodyPr wrap="square" lIns="0" tIns="0" rIns="0" bIns="0" rtlCol="0">
                <a:spAutoFit/>
              </a:bodyPr>
              <a:lstStyle/>
              <a:p>
                <a14:m>
                  <m:oMath xmlns:m="http://schemas.openxmlformats.org/officeDocument/2006/math">
                    <m:r>
                      <a:rPr lang="en-US" altLang="ja-JP" sz="3200" i="1">
                        <a:latin typeface="Cambria Math" panose="02040503050406030204" pitchFamily="18" charset="0"/>
                      </a:rPr>
                      <m:t>𝑧</m:t>
                    </m:r>
                    <m:r>
                      <a:rPr lang="en-US" altLang="ja-JP" sz="3200" i="1">
                        <a:latin typeface="Cambria Math" panose="02040503050406030204" pitchFamily="18" charset="0"/>
                      </a:rPr>
                      <m:t>=</m:t>
                    </m:r>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𝛾</m:t>
                        </m:r>
                      </m:e>
                      <m:sub>
                        <m:r>
                          <a:rPr lang="en-US" altLang="ja-JP" sz="3200" i="1">
                            <a:latin typeface="Cambria Math" panose="02040503050406030204" pitchFamily="18" charset="0"/>
                          </a:rPr>
                          <m:t>𝑠</m:t>
                        </m:r>
                      </m:sub>
                    </m:sSub>
                    <m:r>
                      <a:rPr lang="en-US" altLang="ja-JP" sz="3200" i="1">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𝑥</m:t>
                        </m:r>
                        <m:r>
                          <a:rPr lang="en-US" altLang="ja-JP" sz="3200" i="1">
                            <a:latin typeface="Cambria Math" panose="02040503050406030204" pitchFamily="18" charset="0"/>
                          </a:rPr>
                          <m:t>−</m:t>
                        </m:r>
                        <m:r>
                          <a:rPr lang="en-US" altLang="ja-JP" sz="3200" i="1">
                            <a:latin typeface="Cambria Math" panose="02040503050406030204" pitchFamily="18" charset="0"/>
                          </a:rPr>
                          <m:t>𝜇</m:t>
                        </m:r>
                      </m:num>
                      <m:den>
                        <m:r>
                          <a:rPr lang="en-US" altLang="ja-JP" sz="3200" i="1">
                            <a:latin typeface="Cambria Math" panose="02040503050406030204" pitchFamily="18" charset="0"/>
                          </a:rPr>
                          <m:t>𝜎</m:t>
                        </m:r>
                      </m:den>
                    </m:f>
                  </m:oMath>
                </a14:m>
                <a:r>
                  <a:rPr lang="en-US" altLang="ja-JP" sz="3200" i="1" dirty="0"/>
                  <a:t>)+</a:t>
                </a:r>
                <a14:m>
                  <m:oMath xmlns:m="http://schemas.openxmlformats.org/officeDocument/2006/math">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𝛽</m:t>
                        </m:r>
                      </m:e>
                      <m:sub>
                        <m:r>
                          <a:rPr lang="en-US" altLang="ja-JP" sz="3200" i="1">
                            <a:latin typeface="Cambria Math" panose="02040503050406030204" pitchFamily="18" charset="0"/>
                          </a:rPr>
                          <m:t>𝑠</m:t>
                        </m:r>
                      </m:sub>
                    </m:sSub>
                  </m:oMath>
                </a14:m>
                <a:endParaRPr lang="ja-JP" altLang="en-US" sz="3200" i="1" dirty="0"/>
              </a:p>
            </p:txBody>
          </p:sp>
        </mc:Choice>
        <mc:Fallback xmlns="">
          <p:sp>
            <p:nvSpPr>
              <p:cNvPr id="9" name="テキスト ボックス 8">
                <a:extLst>
                  <a:ext uri="{FF2B5EF4-FFF2-40B4-BE49-F238E27FC236}">
                    <a16:creationId xmlns:a16="http://schemas.microsoft.com/office/drawing/2014/main" id="{BE1BDE36-3071-4AC0-A42A-51D7CD332F9E}"/>
                  </a:ext>
                </a:extLst>
              </p:cNvPr>
              <p:cNvSpPr txBox="1">
                <a:spLocks noRot="1" noChangeAspect="1" noMove="1" noResize="1" noEditPoints="1" noAdjustHandles="1" noChangeArrowheads="1" noChangeShapeType="1" noTextEdit="1"/>
              </p:cNvSpPr>
              <p:nvPr/>
            </p:nvSpPr>
            <p:spPr>
              <a:xfrm>
                <a:off x="6237293" y="2019599"/>
                <a:ext cx="2757389" cy="658963"/>
              </a:xfrm>
              <a:prstGeom prst="rect">
                <a:avLst/>
              </a:prstGeom>
              <a:blipFill>
                <a:blip r:embed="rId4"/>
                <a:stretch>
                  <a:fillRect t="-8333" b="-2222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82516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1397204" y="199193"/>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endParaRPr lang="ja-JP" altLang="en-US" sz="2000" dirty="0"/>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17</a:t>
            </a:fld>
            <a:endParaRPr kumimoji="1" lang="ja-JP" altLang="en-US"/>
          </a:p>
        </p:txBody>
      </p:sp>
      <p:sp>
        <p:nvSpPr>
          <p:cNvPr id="3" name="タイトル 2">
            <a:extLst>
              <a:ext uri="{FF2B5EF4-FFF2-40B4-BE49-F238E27FC236}">
                <a16:creationId xmlns:a16="http://schemas.microsoft.com/office/drawing/2014/main" id="{FBC76E3A-8B4C-4FEB-B483-2125CFC0C6AD}"/>
              </a:ext>
            </a:extLst>
          </p:cNvPr>
          <p:cNvSpPr>
            <a:spLocks noGrp="1"/>
          </p:cNvSpPr>
          <p:nvPr>
            <p:ph type="title"/>
          </p:nvPr>
        </p:nvSpPr>
        <p:spPr/>
        <p:txBody>
          <a:bodyPr>
            <a:normAutofit/>
          </a:bodyPr>
          <a:lstStyle/>
          <a:p>
            <a:r>
              <a:rPr lang="en-US" altLang="ja-JP" dirty="0">
                <a:solidFill>
                  <a:schemeClr val="accent5">
                    <a:lumMod val="75000"/>
                  </a:schemeClr>
                </a:solidFill>
              </a:rPr>
              <a:t>N-style</a:t>
            </a:r>
            <a:r>
              <a:rPr lang="ja-JP" altLang="en-US" dirty="0">
                <a:solidFill>
                  <a:schemeClr val="accent5">
                    <a:lumMod val="75000"/>
                  </a:schemeClr>
                </a:solidFill>
              </a:rPr>
              <a:t>と</a:t>
            </a:r>
            <a:r>
              <a:rPr lang="en-US" altLang="ja-JP" dirty="0">
                <a:solidFill>
                  <a:schemeClr val="accent5">
                    <a:lumMod val="75000"/>
                  </a:schemeClr>
                </a:solidFill>
              </a:rPr>
              <a:t>1-style</a:t>
            </a:r>
            <a:r>
              <a:rPr lang="ja-JP" altLang="en-US" dirty="0">
                <a:solidFill>
                  <a:schemeClr val="accent5">
                    <a:lumMod val="75000"/>
                  </a:schemeClr>
                </a:solidFill>
              </a:rPr>
              <a:t>の比較</a:t>
            </a:r>
            <a:endParaRPr kumimoji="1" lang="ja-JP" altLang="en-US" dirty="0"/>
          </a:p>
        </p:txBody>
      </p:sp>
      <p:pic>
        <p:nvPicPr>
          <p:cNvPr id="2" name="図 1">
            <a:extLst>
              <a:ext uri="{FF2B5EF4-FFF2-40B4-BE49-F238E27FC236}">
                <a16:creationId xmlns:a16="http://schemas.microsoft.com/office/drawing/2014/main" id="{F8E99179-8BF8-4F78-8B02-FD2E966EDFEE}"/>
              </a:ext>
            </a:extLst>
          </p:cNvPr>
          <p:cNvPicPr>
            <a:picLocks noChangeAspect="1"/>
          </p:cNvPicPr>
          <p:nvPr/>
        </p:nvPicPr>
        <p:blipFill>
          <a:blip r:embed="rId3"/>
          <a:stretch>
            <a:fillRect/>
          </a:stretch>
        </p:blipFill>
        <p:spPr>
          <a:xfrm>
            <a:off x="1283794" y="662813"/>
            <a:ext cx="9664388" cy="5315957"/>
          </a:xfrm>
          <a:prstGeom prst="rect">
            <a:avLst/>
          </a:prstGeom>
        </p:spPr>
      </p:pic>
    </p:spTree>
    <p:extLst>
      <p:ext uri="{BB962C8B-B14F-4D97-AF65-F5344CB8AC3E}">
        <p14:creationId xmlns:p14="http://schemas.microsoft.com/office/powerpoint/2010/main" val="2860160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1397204" y="199193"/>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endParaRPr lang="ja-JP" altLang="en-US" sz="2000" dirty="0"/>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18</a:t>
            </a:fld>
            <a:endParaRPr kumimoji="1" lang="ja-JP" altLang="en-US"/>
          </a:p>
        </p:txBody>
      </p:sp>
      <p:sp>
        <p:nvSpPr>
          <p:cNvPr id="2" name="タイトル 1">
            <a:extLst>
              <a:ext uri="{FF2B5EF4-FFF2-40B4-BE49-F238E27FC236}">
                <a16:creationId xmlns:a16="http://schemas.microsoft.com/office/drawing/2014/main" id="{5B488020-033A-464C-9788-FD9B4D203397}"/>
              </a:ext>
            </a:extLst>
          </p:cNvPr>
          <p:cNvSpPr>
            <a:spLocks noGrp="1"/>
          </p:cNvSpPr>
          <p:nvPr>
            <p:ph type="title"/>
          </p:nvPr>
        </p:nvSpPr>
        <p:spPr/>
        <p:txBody>
          <a:bodyPr>
            <a:normAutofit/>
          </a:bodyPr>
          <a:lstStyle/>
          <a:p>
            <a:r>
              <a:rPr lang="en-US" altLang="ja-JP" dirty="0">
                <a:solidFill>
                  <a:schemeClr val="accent5">
                    <a:lumMod val="75000"/>
                  </a:schemeClr>
                </a:solidFill>
              </a:rPr>
              <a:t>N-style</a:t>
            </a:r>
            <a:r>
              <a:rPr lang="ja-JP" altLang="en-US" dirty="0">
                <a:solidFill>
                  <a:schemeClr val="accent5">
                    <a:lumMod val="75000"/>
                  </a:schemeClr>
                </a:solidFill>
              </a:rPr>
              <a:t>と</a:t>
            </a:r>
            <a:r>
              <a:rPr lang="en-US" altLang="ja-JP" dirty="0">
                <a:solidFill>
                  <a:schemeClr val="accent5">
                    <a:lumMod val="75000"/>
                  </a:schemeClr>
                </a:solidFill>
              </a:rPr>
              <a:t>1-style</a:t>
            </a:r>
            <a:r>
              <a:rPr lang="ja-JP" altLang="en-US" dirty="0">
                <a:solidFill>
                  <a:schemeClr val="accent5">
                    <a:lumMod val="75000"/>
                  </a:schemeClr>
                </a:solidFill>
              </a:rPr>
              <a:t>の比較</a:t>
            </a:r>
            <a:endParaRPr kumimoji="1" lang="ja-JP" altLang="en-US" dirty="0"/>
          </a:p>
        </p:txBody>
      </p:sp>
      <p:pic>
        <p:nvPicPr>
          <p:cNvPr id="7" name="図 6">
            <a:extLst>
              <a:ext uri="{FF2B5EF4-FFF2-40B4-BE49-F238E27FC236}">
                <a16:creationId xmlns:a16="http://schemas.microsoft.com/office/drawing/2014/main" id="{7632AB33-C701-4D83-8447-20BD861F5E12}"/>
              </a:ext>
            </a:extLst>
          </p:cNvPr>
          <p:cNvPicPr>
            <a:picLocks noChangeAspect="1"/>
          </p:cNvPicPr>
          <p:nvPr/>
        </p:nvPicPr>
        <p:blipFill>
          <a:blip r:embed="rId3"/>
          <a:stretch>
            <a:fillRect/>
          </a:stretch>
        </p:blipFill>
        <p:spPr>
          <a:xfrm>
            <a:off x="3206676" y="658990"/>
            <a:ext cx="5869285" cy="5231469"/>
          </a:xfrm>
          <a:prstGeom prst="rect">
            <a:avLst/>
          </a:prstGeom>
        </p:spPr>
      </p:pic>
      <p:sp>
        <p:nvSpPr>
          <p:cNvPr id="3" name="吹き出し: 角を丸めた四角形 2">
            <a:extLst>
              <a:ext uri="{FF2B5EF4-FFF2-40B4-BE49-F238E27FC236}">
                <a16:creationId xmlns:a16="http://schemas.microsoft.com/office/drawing/2014/main" id="{343BF04B-D0C2-4667-8DB1-B62465E695CC}"/>
              </a:ext>
            </a:extLst>
          </p:cNvPr>
          <p:cNvSpPr/>
          <p:nvPr/>
        </p:nvSpPr>
        <p:spPr>
          <a:xfrm>
            <a:off x="1397204" y="1181686"/>
            <a:ext cx="1335445" cy="844063"/>
          </a:xfrm>
          <a:prstGeom prst="wedgeRoundRectCallout">
            <a:avLst>
              <a:gd name="adj1" fmla="val 81998"/>
              <a:gd name="adj2" fmla="val 31799"/>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コンテンツ損失</a:t>
            </a:r>
          </a:p>
        </p:txBody>
      </p:sp>
      <p:sp>
        <p:nvSpPr>
          <p:cNvPr id="8" name="吹き出し: 角を丸めた四角形 7">
            <a:extLst>
              <a:ext uri="{FF2B5EF4-FFF2-40B4-BE49-F238E27FC236}">
                <a16:creationId xmlns:a16="http://schemas.microsoft.com/office/drawing/2014/main" id="{9EEF3DD4-B8F5-4D19-810D-FBFE30ABB3BE}"/>
              </a:ext>
            </a:extLst>
          </p:cNvPr>
          <p:cNvSpPr/>
          <p:nvPr/>
        </p:nvSpPr>
        <p:spPr>
          <a:xfrm>
            <a:off x="1397203" y="4133556"/>
            <a:ext cx="1335445" cy="747933"/>
          </a:xfrm>
          <a:prstGeom prst="wedgeRoundRectCallout">
            <a:avLst>
              <a:gd name="adj1" fmla="val 81998"/>
              <a:gd name="adj2" fmla="val 31799"/>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スタイル</a:t>
            </a:r>
            <a:endParaRPr lang="en-US" altLang="ja-JP" dirty="0"/>
          </a:p>
          <a:p>
            <a:pPr algn="ctr"/>
            <a:r>
              <a:rPr lang="ja-JP" altLang="en-US" dirty="0"/>
              <a:t>損失</a:t>
            </a:r>
          </a:p>
        </p:txBody>
      </p:sp>
      <p:sp>
        <p:nvSpPr>
          <p:cNvPr id="9" name="吹き出し: 角を丸めた四角形 8">
            <a:extLst>
              <a:ext uri="{FF2B5EF4-FFF2-40B4-BE49-F238E27FC236}">
                <a16:creationId xmlns:a16="http://schemas.microsoft.com/office/drawing/2014/main" id="{48371BEB-A1F2-4296-9606-38C962DA2BBF}"/>
              </a:ext>
            </a:extLst>
          </p:cNvPr>
          <p:cNvSpPr/>
          <p:nvPr/>
        </p:nvSpPr>
        <p:spPr>
          <a:xfrm>
            <a:off x="8245826" y="759654"/>
            <a:ext cx="1667101" cy="773725"/>
          </a:xfrm>
          <a:prstGeom prst="wedgeRoundRectCallout">
            <a:avLst>
              <a:gd name="adj1" fmla="val -114989"/>
              <a:gd name="adj2" fmla="val 110132"/>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破線：</a:t>
            </a:r>
            <a:r>
              <a:rPr lang="en-US" altLang="ja-JP" dirty="0"/>
              <a:t>N-style</a:t>
            </a:r>
          </a:p>
          <a:p>
            <a:pPr algn="ctr"/>
            <a:r>
              <a:rPr lang="ja-JP" altLang="en-US" dirty="0"/>
              <a:t>実線：</a:t>
            </a:r>
            <a:r>
              <a:rPr lang="en-US" altLang="ja-JP" dirty="0"/>
              <a:t>1-style</a:t>
            </a:r>
            <a:endParaRPr lang="ja-JP" altLang="en-US" dirty="0"/>
          </a:p>
        </p:txBody>
      </p:sp>
    </p:spTree>
    <p:extLst>
      <p:ext uri="{BB962C8B-B14F-4D97-AF65-F5344CB8AC3E}">
        <p14:creationId xmlns:p14="http://schemas.microsoft.com/office/powerpoint/2010/main" val="1657399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1397204" y="199193"/>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endParaRPr lang="ja-JP" altLang="en-US" sz="2000" dirty="0"/>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19</a:t>
            </a:fld>
            <a:endParaRPr kumimoji="1" lang="ja-JP" altLang="en-US"/>
          </a:p>
        </p:txBody>
      </p:sp>
      <p:sp>
        <p:nvSpPr>
          <p:cNvPr id="2" name="タイトル 1">
            <a:extLst>
              <a:ext uri="{FF2B5EF4-FFF2-40B4-BE49-F238E27FC236}">
                <a16:creationId xmlns:a16="http://schemas.microsoft.com/office/drawing/2014/main" id="{4974BC04-3D60-4C14-AFF0-299522003E24}"/>
              </a:ext>
            </a:extLst>
          </p:cNvPr>
          <p:cNvSpPr>
            <a:spLocks noGrp="1"/>
          </p:cNvSpPr>
          <p:nvPr>
            <p:ph type="title"/>
          </p:nvPr>
        </p:nvSpPr>
        <p:spPr/>
        <p:txBody>
          <a:bodyPr>
            <a:normAutofit/>
          </a:bodyPr>
          <a:lstStyle/>
          <a:p>
            <a:r>
              <a:rPr lang="en-US" altLang="ja-JP" dirty="0">
                <a:solidFill>
                  <a:schemeClr val="accent5">
                    <a:lumMod val="75000"/>
                  </a:schemeClr>
                </a:solidFill>
              </a:rPr>
              <a:t>N-style</a:t>
            </a:r>
            <a:r>
              <a:rPr lang="ja-JP" altLang="en-US" dirty="0">
                <a:solidFill>
                  <a:schemeClr val="accent5">
                    <a:lumMod val="75000"/>
                  </a:schemeClr>
                </a:solidFill>
              </a:rPr>
              <a:t>と</a:t>
            </a:r>
            <a:r>
              <a:rPr lang="en-US" altLang="ja-JP" dirty="0">
                <a:solidFill>
                  <a:schemeClr val="accent5">
                    <a:lumMod val="75000"/>
                  </a:schemeClr>
                </a:solidFill>
              </a:rPr>
              <a:t>1-style</a:t>
            </a:r>
            <a:r>
              <a:rPr lang="ja-JP" altLang="en-US" dirty="0">
                <a:solidFill>
                  <a:schemeClr val="accent5">
                    <a:lumMod val="75000"/>
                  </a:schemeClr>
                </a:solidFill>
              </a:rPr>
              <a:t>の比較</a:t>
            </a:r>
            <a:endParaRPr kumimoji="1" lang="ja-JP" altLang="en-US" dirty="0"/>
          </a:p>
        </p:txBody>
      </p:sp>
      <p:pic>
        <p:nvPicPr>
          <p:cNvPr id="8" name="図 7">
            <a:extLst>
              <a:ext uri="{FF2B5EF4-FFF2-40B4-BE49-F238E27FC236}">
                <a16:creationId xmlns:a16="http://schemas.microsoft.com/office/drawing/2014/main" id="{7ED5E8CB-A330-4C79-8226-2C8A929CAA23}"/>
              </a:ext>
            </a:extLst>
          </p:cNvPr>
          <p:cNvPicPr>
            <a:picLocks noChangeAspect="1"/>
          </p:cNvPicPr>
          <p:nvPr/>
        </p:nvPicPr>
        <p:blipFill>
          <a:blip r:embed="rId3"/>
          <a:stretch>
            <a:fillRect/>
          </a:stretch>
        </p:blipFill>
        <p:spPr>
          <a:xfrm>
            <a:off x="4554564" y="704675"/>
            <a:ext cx="2810722" cy="5267894"/>
          </a:xfrm>
          <a:prstGeom prst="rect">
            <a:avLst/>
          </a:prstGeom>
        </p:spPr>
      </p:pic>
      <p:sp>
        <p:nvSpPr>
          <p:cNvPr id="9" name="吹き出し: 角を丸めた四角形 8">
            <a:extLst>
              <a:ext uri="{FF2B5EF4-FFF2-40B4-BE49-F238E27FC236}">
                <a16:creationId xmlns:a16="http://schemas.microsoft.com/office/drawing/2014/main" id="{94A496C3-6AFE-4DB5-AA58-D697109299E0}"/>
              </a:ext>
            </a:extLst>
          </p:cNvPr>
          <p:cNvSpPr/>
          <p:nvPr/>
        </p:nvSpPr>
        <p:spPr>
          <a:xfrm>
            <a:off x="2169941" y="1252024"/>
            <a:ext cx="1814733" cy="872198"/>
          </a:xfrm>
          <a:prstGeom prst="wedgeRoundRectCallout">
            <a:avLst>
              <a:gd name="adj1" fmla="val 81998"/>
              <a:gd name="adj2" fmla="val 31799"/>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コンテンツ損失</a:t>
            </a:r>
            <a:endParaRPr lang="en-US" altLang="ja-JP" dirty="0"/>
          </a:p>
          <a:p>
            <a:pPr algn="ctr"/>
            <a:r>
              <a:rPr lang="en-US" altLang="ja-JP" dirty="0"/>
              <a:t>N-style</a:t>
            </a:r>
            <a:endParaRPr lang="ja-JP" altLang="en-US" dirty="0"/>
          </a:p>
        </p:txBody>
      </p:sp>
      <p:sp>
        <p:nvSpPr>
          <p:cNvPr id="10" name="吹き出し: 角を丸めた四角形 9">
            <a:extLst>
              <a:ext uri="{FF2B5EF4-FFF2-40B4-BE49-F238E27FC236}">
                <a16:creationId xmlns:a16="http://schemas.microsoft.com/office/drawing/2014/main" id="{31B7761B-4578-46A1-82BD-D0D589510110}"/>
              </a:ext>
            </a:extLst>
          </p:cNvPr>
          <p:cNvSpPr/>
          <p:nvPr/>
        </p:nvSpPr>
        <p:spPr>
          <a:xfrm>
            <a:off x="2169940" y="4133556"/>
            <a:ext cx="1814733" cy="872198"/>
          </a:xfrm>
          <a:prstGeom prst="wedgeRoundRectCallout">
            <a:avLst>
              <a:gd name="adj1" fmla="val 81998"/>
              <a:gd name="adj2" fmla="val 31799"/>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スタイル損失</a:t>
            </a:r>
            <a:endParaRPr lang="en-US" altLang="ja-JP" dirty="0"/>
          </a:p>
          <a:p>
            <a:pPr algn="ctr"/>
            <a:r>
              <a:rPr lang="en-US" altLang="ja-JP" dirty="0"/>
              <a:t>N-style</a:t>
            </a:r>
            <a:endParaRPr lang="ja-JP" altLang="en-US" dirty="0"/>
          </a:p>
        </p:txBody>
      </p:sp>
      <p:sp>
        <p:nvSpPr>
          <p:cNvPr id="11" name="吹き出し: 角を丸めた四角形 10">
            <a:extLst>
              <a:ext uri="{FF2B5EF4-FFF2-40B4-BE49-F238E27FC236}">
                <a16:creationId xmlns:a16="http://schemas.microsoft.com/office/drawing/2014/main" id="{A51D8683-10B0-447C-B9EF-48B47DF676E1}"/>
              </a:ext>
            </a:extLst>
          </p:cNvPr>
          <p:cNvSpPr/>
          <p:nvPr/>
        </p:nvSpPr>
        <p:spPr>
          <a:xfrm>
            <a:off x="7672065" y="2208115"/>
            <a:ext cx="1814733" cy="872198"/>
          </a:xfrm>
          <a:prstGeom prst="wedgeRoundRectCallout">
            <a:avLst>
              <a:gd name="adj1" fmla="val -87769"/>
              <a:gd name="adj2" fmla="val 60831"/>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コンテンツ損失</a:t>
            </a:r>
            <a:endParaRPr lang="en-US" altLang="ja-JP" dirty="0"/>
          </a:p>
          <a:p>
            <a:pPr algn="ctr"/>
            <a:r>
              <a:rPr lang="en-US" altLang="ja-JP" dirty="0"/>
              <a:t>1-style</a:t>
            </a:r>
            <a:endParaRPr lang="ja-JP" altLang="en-US" dirty="0"/>
          </a:p>
        </p:txBody>
      </p:sp>
      <p:sp>
        <p:nvSpPr>
          <p:cNvPr id="12" name="吹き出し: 角を丸めた四角形 11">
            <a:extLst>
              <a:ext uri="{FF2B5EF4-FFF2-40B4-BE49-F238E27FC236}">
                <a16:creationId xmlns:a16="http://schemas.microsoft.com/office/drawing/2014/main" id="{8C3AC455-CBBC-489D-9F24-357F748C3C55}"/>
              </a:ext>
            </a:extLst>
          </p:cNvPr>
          <p:cNvSpPr/>
          <p:nvPr/>
        </p:nvSpPr>
        <p:spPr>
          <a:xfrm>
            <a:off x="7672065" y="4938287"/>
            <a:ext cx="1814733" cy="872198"/>
          </a:xfrm>
          <a:prstGeom prst="wedgeRoundRectCallout">
            <a:avLst>
              <a:gd name="adj1" fmla="val -93196"/>
              <a:gd name="adj2" fmla="val 52766"/>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スタイル損失</a:t>
            </a:r>
            <a:endParaRPr lang="en-US" altLang="ja-JP" dirty="0"/>
          </a:p>
          <a:p>
            <a:pPr algn="ctr"/>
            <a:r>
              <a:rPr lang="en-US" altLang="ja-JP" dirty="0"/>
              <a:t>1-style</a:t>
            </a:r>
            <a:endParaRPr lang="ja-JP" altLang="en-US" dirty="0"/>
          </a:p>
        </p:txBody>
      </p:sp>
    </p:spTree>
    <p:extLst>
      <p:ext uri="{BB962C8B-B14F-4D97-AF65-F5344CB8AC3E}">
        <p14:creationId xmlns:p14="http://schemas.microsoft.com/office/powerpoint/2010/main" val="1975490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2</a:t>
            </a:fld>
            <a:endParaRPr kumimoji="1" lang="ja-JP" altLang="en-US"/>
          </a:p>
        </p:txBody>
      </p:sp>
      <p:sp>
        <p:nvSpPr>
          <p:cNvPr id="8" name="タイトル 7">
            <a:extLst>
              <a:ext uri="{FF2B5EF4-FFF2-40B4-BE49-F238E27FC236}">
                <a16:creationId xmlns:a16="http://schemas.microsoft.com/office/drawing/2014/main" id="{0405F653-0522-4DEC-AACF-64722D46DD0F}"/>
              </a:ext>
            </a:extLst>
          </p:cNvPr>
          <p:cNvSpPr>
            <a:spLocks noGrp="1"/>
          </p:cNvSpPr>
          <p:nvPr>
            <p:ph type="title"/>
          </p:nvPr>
        </p:nvSpPr>
        <p:spPr/>
        <p:txBody>
          <a:bodyPr/>
          <a:lstStyle/>
          <a:p>
            <a:r>
              <a:rPr kumimoji="1" lang="ja-JP" altLang="en-US" dirty="0"/>
              <a:t>自己紹介</a:t>
            </a:r>
          </a:p>
        </p:txBody>
      </p:sp>
      <p:sp>
        <p:nvSpPr>
          <p:cNvPr id="2" name="テキスト ボックス 1"/>
          <p:cNvSpPr txBox="1"/>
          <p:nvPr/>
        </p:nvSpPr>
        <p:spPr>
          <a:xfrm>
            <a:off x="1709057" y="1071155"/>
            <a:ext cx="5333511" cy="461665"/>
          </a:xfrm>
          <a:prstGeom prst="rect">
            <a:avLst/>
          </a:prstGeom>
          <a:noFill/>
        </p:spPr>
        <p:txBody>
          <a:bodyPr wrap="none" rtlCol="0">
            <a:spAutoFit/>
          </a:bodyPr>
          <a:lstStyle/>
          <a:p>
            <a:r>
              <a:rPr lang="ja-JP" altLang="en-US" sz="2400" dirty="0">
                <a:solidFill>
                  <a:schemeClr val="tx2">
                    <a:lumMod val="60000"/>
                    <a:lumOff val="40000"/>
                  </a:schemeClr>
                </a:solidFill>
                <a:latin typeface="HGPｺﾞｼｯｸE" panose="020B0900000000000000" pitchFamily="50" charset="-128"/>
                <a:ea typeface="HGPｺﾞｼｯｸE" panose="020B0900000000000000" pitchFamily="50" charset="-128"/>
              </a:rPr>
              <a:t>名前：</a:t>
            </a:r>
            <a:r>
              <a:rPr lang="ja-JP" altLang="en-US" sz="2400" dirty="0">
                <a:latin typeface="HGPｺﾞｼｯｸE" panose="020B0900000000000000" pitchFamily="50" charset="-128"/>
                <a:ea typeface="HGPｺﾞｼｯｸE" panose="020B0900000000000000" pitchFamily="50" charset="-128"/>
              </a:rPr>
              <a:t>　佐々木 良輔（ささき　りょうすけ）</a:t>
            </a:r>
          </a:p>
        </p:txBody>
      </p:sp>
      <p:sp>
        <p:nvSpPr>
          <p:cNvPr id="6" name="テキスト ボックス 5"/>
          <p:cNvSpPr txBox="1"/>
          <p:nvPr/>
        </p:nvSpPr>
        <p:spPr>
          <a:xfrm>
            <a:off x="1709057" y="2083402"/>
            <a:ext cx="8225329" cy="3231654"/>
          </a:xfrm>
          <a:prstGeom prst="rect">
            <a:avLst/>
          </a:prstGeom>
          <a:noFill/>
        </p:spPr>
        <p:txBody>
          <a:bodyPr wrap="none" rtlCol="0">
            <a:spAutoFit/>
          </a:bodyPr>
          <a:lstStyle/>
          <a:p>
            <a:r>
              <a:rPr lang="ja-JP" altLang="en-US" sz="2400" dirty="0">
                <a:solidFill>
                  <a:schemeClr val="tx2">
                    <a:lumMod val="60000"/>
                    <a:lumOff val="40000"/>
                  </a:schemeClr>
                </a:solidFill>
                <a:latin typeface="HGPｺﾞｼｯｸE" panose="020B0900000000000000" pitchFamily="50" charset="-128"/>
                <a:ea typeface="HGPｺﾞｼｯｸE" panose="020B0900000000000000" pitchFamily="50" charset="-128"/>
              </a:rPr>
              <a:t>何してるの：</a:t>
            </a:r>
            <a:endParaRPr lang="en-US" altLang="ja-JP" sz="2400" dirty="0">
              <a:solidFill>
                <a:schemeClr val="tx2">
                  <a:lumMod val="60000"/>
                  <a:lumOff val="40000"/>
                </a:schemeClr>
              </a:solidFill>
              <a:latin typeface="HGPｺﾞｼｯｸE" panose="020B0900000000000000" pitchFamily="50" charset="-128"/>
              <a:ea typeface="HGPｺﾞｼｯｸE" panose="020B0900000000000000" pitchFamily="50" charset="-128"/>
            </a:endParaRPr>
          </a:p>
          <a:p>
            <a:pPr>
              <a:lnSpc>
                <a:spcPct val="150000"/>
              </a:lnSpc>
            </a:pPr>
            <a:r>
              <a:rPr lang="en-US" altLang="ja-JP" sz="2400" dirty="0">
                <a:latin typeface="HGPｺﾞｼｯｸE" panose="020B0900000000000000" pitchFamily="50" charset="-128"/>
                <a:ea typeface="HGPｺﾞｼｯｸE" panose="020B0900000000000000" pitchFamily="50" charset="-128"/>
              </a:rPr>
              <a:t>		-</a:t>
            </a:r>
            <a:r>
              <a:rPr lang="ja-JP" altLang="en-US" sz="2400" dirty="0">
                <a:latin typeface="HGPｺﾞｼｯｸE" panose="020B0900000000000000" pitchFamily="50" charset="-128"/>
                <a:ea typeface="HGPｺﾞｼｯｸE" panose="020B0900000000000000" pitchFamily="50" charset="-128"/>
              </a:rPr>
              <a:t>　営業 </a:t>
            </a:r>
            <a:r>
              <a:rPr lang="en-US" altLang="ja-JP" sz="2400" dirty="0">
                <a:latin typeface="HGPｺﾞｼｯｸE" panose="020B0900000000000000" pitchFamily="50" charset="-128"/>
                <a:ea typeface="HGPｺﾞｼｯｸE" panose="020B0900000000000000" pitchFamily="50" charset="-128"/>
              </a:rPr>
              <a:t>-&gt; Web</a:t>
            </a:r>
            <a:r>
              <a:rPr lang="ja-JP" altLang="en-US" sz="2400" dirty="0">
                <a:latin typeface="HGPｺﾞｼｯｸE" panose="020B0900000000000000" pitchFamily="50" charset="-128"/>
                <a:ea typeface="HGPｺﾞｼｯｸE" panose="020B0900000000000000" pitchFamily="50" charset="-128"/>
              </a:rPr>
              <a:t>エンジニア </a:t>
            </a:r>
            <a:r>
              <a:rPr lang="en-US" altLang="ja-JP" sz="2400" dirty="0">
                <a:latin typeface="HGPｺﾞｼｯｸE" panose="020B0900000000000000" pitchFamily="50" charset="-128"/>
                <a:ea typeface="HGPｺﾞｼｯｸE" panose="020B0900000000000000" pitchFamily="50" charset="-128"/>
              </a:rPr>
              <a:t>-&gt; AI</a:t>
            </a:r>
            <a:r>
              <a:rPr lang="ja-JP" altLang="en-US" sz="2400" dirty="0">
                <a:latin typeface="HGPｺﾞｼｯｸE" panose="020B0900000000000000" pitchFamily="50" charset="-128"/>
                <a:ea typeface="HGPｺﾞｼｯｸE" panose="020B0900000000000000" pitchFamily="50" charset="-128"/>
              </a:rPr>
              <a:t>について勉強中</a:t>
            </a:r>
            <a:endParaRPr lang="en-US" altLang="ja-JP" sz="2400" dirty="0">
              <a:latin typeface="HGPｺﾞｼｯｸE" panose="020B0900000000000000" pitchFamily="50" charset="-128"/>
              <a:ea typeface="HGPｺﾞｼｯｸE" panose="020B0900000000000000" pitchFamily="50" charset="-128"/>
            </a:endParaRPr>
          </a:p>
          <a:p>
            <a:pPr>
              <a:lnSpc>
                <a:spcPct val="150000"/>
              </a:lnSpc>
            </a:pPr>
            <a:r>
              <a:rPr lang="en-US" altLang="ja-JP" sz="2400" dirty="0">
                <a:latin typeface="HGPｺﾞｼｯｸE" panose="020B0900000000000000" pitchFamily="50" charset="-128"/>
                <a:ea typeface="HGPｺﾞｼｯｸE" panose="020B0900000000000000" pitchFamily="50" charset="-128"/>
              </a:rPr>
              <a:t>		-</a:t>
            </a:r>
            <a:r>
              <a:rPr lang="ja-JP" altLang="en-US" sz="2400" dirty="0">
                <a:latin typeface="HGPｺﾞｼｯｸE" panose="020B0900000000000000" pitchFamily="50" charset="-128"/>
                <a:ea typeface="HGPｺﾞｼｯｸE" panose="020B0900000000000000" pitchFamily="50" charset="-128"/>
              </a:rPr>
              <a:t>　</a:t>
            </a:r>
            <a:r>
              <a:rPr lang="en-US" altLang="ja-JP" sz="2400" dirty="0">
                <a:latin typeface="HGPｺﾞｼｯｸE" panose="020B0900000000000000" pitchFamily="50" charset="-128"/>
                <a:ea typeface="HGPｺﾞｼｯｸE" panose="020B0900000000000000" pitchFamily="50" charset="-128"/>
              </a:rPr>
              <a:t>Web</a:t>
            </a:r>
            <a:r>
              <a:rPr lang="ja-JP" altLang="en-US" sz="2400" dirty="0">
                <a:latin typeface="HGPｺﾞｼｯｸE" panose="020B0900000000000000" pitchFamily="50" charset="-128"/>
                <a:ea typeface="HGPｺﾞｼｯｸE" panose="020B0900000000000000" pitchFamily="50" charset="-128"/>
              </a:rPr>
              <a:t>システム開発</a:t>
            </a:r>
            <a:endParaRPr lang="en-US" altLang="ja-JP" sz="2400" dirty="0">
              <a:latin typeface="HGPｺﾞｼｯｸE" panose="020B0900000000000000" pitchFamily="50" charset="-128"/>
              <a:ea typeface="HGPｺﾞｼｯｸE" panose="020B0900000000000000" pitchFamily="50" charset="-128"/>
            </a:endParaRPr>
          </a:p>
          <a:p>
            <a:pPr>
              <a:lnSpc>
                <a:spcPct val="150000"/>
              </a:lnSpc>
            </a:pPr>
            <a:r>
              <a:rPr lang="en-US" altLang="ja-JP" sz="2400" dirty="0">
                <a:latin typeface="HGPｺﾞｼｯｸE" panose="020B0900000000000000" pitchFamily="50" charset="-128"/>
                <a:ea typeface="HGPｺﾞｼｯｸE" panose="020B0900000000000000" pitchFamily="50" charset="-128"/>
              </a:rPr>
              <a:t>		-</a:t>
            </a:r>
            <a:r>
              <a:rPr lang="ja-JP" altLang="en-US" sz="2400" dirty="0">
                <a:latin typeface="HGPｺﾞｼｯｸE" panose="020B0900000000000000" pitchFamily="50" charset="-128"/>
                <a:ea typeface="HGPｺﾞｼｯｸE" panose="020B0900000000000000" pitchFamily="50" charset="-128"/>
              </a:rPr>
              <a:t>　直近でディープラーニング案件に携わる</a:t>
            </a:r>
            <a:endParaRPr lang="en-US" altLang="ja-JP" sz="2400" dirty="0">
              <a:latin typeface="HGPｺﾞｼｯｸE" panose="020B0900000000000000" pitchFamily="50" charset="-128"/>
              <a:ea typeface="HGPｺﾞｼｯｸE" panose="020B0900000000000000" pitchFamily="50" charset="-128"/>
            </a:endParaRPr>
          </a:p>
          <a:p>
            <a:pPr>
              <a:lnSpc>
                <a:spcPct val="150000"/>
              </a:lnSpc>
            </a:pPr>
            <a:r>
              <a:rPr lang="en-US" altLang="ja-JP" sz="2400" dirty="0">
                <a:latin typeface="HGPｺﾞｼｯｸE" panose="020B0900000000000000" pitchFamily="50" charset="-128"/>
                <a:ea typeface="HGPｺﾞｼｯｸE" panose="020B0900000000000000" pitchFamily="50" charset="-128"/>
              </a:rPr>
              <a:t>		-  </a:t>
            </a:r>
            <a:r>
              <a:rPr lang="en-US" altLang="ja-JP" sz="2400" dirty="0" err="1">
                <a:latin typeface="HGPｺﾞｼｯｸE" panose="020B0900000000000000" pitchFamily="50" charset="-128"/>
                <a:ea typeface="HGPｺﾞｼｯｸE" panose="020B0900000000000000" pitchFamily="50" charset="-128"/>
              </a:rPr>
              <a:t>seq</a:t>
            </a:r>
            <a:r>
              <a:rPr lang="en-US" altLang="ja-JP" sz="2400" dirty="0">
                <a:latin typeface="HGPｺﾞｼｯｸE" panose="020B0900000000000000" pitchFamily="50" charset="-128"/>
                <a:ea typeface="HGPｺﾞｼｯｸE" panose="020B0900000000000000" pitchFamily="50" charset="-128"/>
              </a:rPr>
              <a:t>-to-</a:t>
            </a:r>
            <a:r>
              <a:rPr lang="en-US" altLang="ja-JP" sz="2400" dirty="0" err="1">
                <a:latin typeface="HGPｺﾞｼｯｸE" panose="020B0900000000000000" pitchFamily="50" charset="-128"/>
                <a:ea typeface="HGPｺﾞｼｯｸE" panose="020B0900000000000000" pitchFamily="50" charset="-128"/>
              </a:rPr>
              <a:t>seq</a:t>
            </a:r>
            <a:r>
              <a:rPr lang="ja-JP" altLang="en-US" sz="2400" dirty="0">
                <a:latin typeface="HGPｺﾞｼｯｸE" panose="020B0900000000000000" pitchFamily="50" charset="-128"/>
                <a:ea typeface="HGPｺﾞｼｯｸE" panose="020B0900000000000000" pitchFamily="50" charset="-128"/>
              </a:rPr>
              <a:t>を使って対話ボット</a:t>
            </a:r>
            <a:endParaRPr lang="en-US" altLang="ja-JP" sz="2400" dirty="0">
              <a:latin typeface="HGPｺﾞｼｯｸE" panose="020B0900000000000000" pitchFamily="50" charset="-128"/>
              <a:ea typeface="HGPｺﾞｼｯｸE" panose="020B0900000000000000" pitchFamily="50" charset="-128"/>
            </a:endParaRPr>
          </a:p>
          <a:p>
            <a:pPr>
              <a:lnSpc>
                <a:spcPct val="150000"/>
              </a:lnSpc>
            </a:pPr>
            <a:r>
              <a:rPr lang="en-US" altLang="ja-JP" sz="2400" dirty="0">
                <a:latin typeface="HGPｺﾞｼｯｸE" panose="020B0900000000000000" pitchFamily="50" charset="-128"/>
                <a:ea typeface="HGPｺﾞｼｯｸE" panose="020B0900000000000000" pitchFamily="50" charset="-128"/>
              </a:rPr>
              <a:t>		-  </a:t>
            </a:r>
            <a:r>
              <a:rPr lang="ja-JP" altLang="en-US" sz="2400" dirty="0">
                <a:latin typeface="HGPｺﾞｼｯｸE" panose="020B0900000000000000" pitchFamily="50" charset="-128"/>
                <a:ea typeface="HGPｺﾞｼｯｸE" panose="020B0900000000000000" pitchFamily="50" charset="-128"/>
              </a:rPr>
              <a:t>数学、英語学び直し中</a:t>
            </a:r>
            <a:endParaRPr lang="en-US" altLang="ja-JP" sz="2400"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1944469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1397204" y="199193"/>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endParaRPr lang="ja-JP" altLang="en-US" sz="2000" dirty="0"/>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20</a:t>
            </a:fld>
            <a:endParaRPr kumimoji="1" lang="ja-JP" altLang="en-US"/>
          </a:p>
        </p:txBody>
      </p:sp>
      <p:sp>
        <p:nvSpPr>
          <p:cNvPr id="2" name="タイトル 1">
            <a:extLst>
              <a:ext uri="{FF2B5EF4-FFF2-40B4-BE49-F238E27FC236}">
                <a16:creationId xmlns:a16="http://schemas.microsoft.com/office/drawing/2014/main" id="{5C383B5B-25A6-49D4-90EC-B95745B7BFF5}"/>
              </a:ext>
            </a:extLst>
          </p:cNvPr>
          <p:cNvSpPr>
            <a:spLocks noGrp="1"/>
          </p:cNvSpPr>
          <p:nvPr>
            <p:ph type="title"/>
          </p:nvPr>
        </p:nvSpPr>
        <p:spPr/>
        <p:txBody>
          <a:bodyPr>
            <a:normAutofit/>
          </a:bodyPr>
          <a:lstStyle/>
          <a:p>
            <a:r>
              <a:rPr lang="en-US" altLang="ja-JP" dirty="0">
                <a:solidFill>
                  <a:schemeClr val="accent5">
                    <a:lumMod val="75000"/>
                  </a:schemeClr>
                </a:solidFill>
              </a:rPr>
              <a:t>N-style</a:t>
            </a:r>
            <a:r>
              <a:rPr lang="ja-JP" altLang="en-US" dirty="0">
                <a:solidFill>
                  <a:schemeClr val="accent5">
                    <a:lumMod val="75000"/>
                  </a:schemeClr>
                </a:solidFill>
              </a:rPr>
              <a:t>と</a:t>
            </a:r>
            <a:r>
              <a:rPr lang="en-US" altLang="ja-JP" dirty="0">
                <a:solidFill>
                  <a:schemeClr val="accent5">
                    <a:lumMod val="75000"/>
                  </a:schemeClr>
                </a:solidFill>
              </a:rPr>
              <a:t>1-style</a:t>
            </a:r>
            <a:r>
              <a:rPr lang="ja-JP" altLang="en-US" dirty="0">
                <a:solidFill>
                  <a:schemeClr val="accent5">
                    <a:lumMod val="75000"/>
                  </a:schemeClr>
                </a:solidFill>
              </a:rPr>
              <a:t>の比較</a:t>
            </a:r>
            <a:endParaRPr kumimoji="1" lang="ja-JP" altLang="en-US" dirty="0"/>
          </a:p>
        </p:txBody>
      </p:sp>
      <p:pic>
        <p:nvPicPr>
          <p:cNvPr id="5" name="図 4">
            <a:extLst>
              <a:ext uri="{FF2B5EF4-FFF2-40B4-BE49-F238E27FC236}">
                <a16:creationId xmlns:a16="http://schemas.microsoft.com/office/drawing/2014/main" id="{F27A2A44-8B1D-4D25-AE50-75B2FB16D440}"/>
              </a:ext>
            </a:extLst>
          </p:cNvPr>
          <p:cNvPicPr>
            <a:picLocks noChangeAspect="1"/>
          </p:cNvPicPr>
          <p:nvPr/>
        </p:nvPicPr>
        <p:blipFill>
          <a:blip r:embed="rId3"/>
          <a:stretch>
            <a:fillRect/>
          </a:stretch>
        </p:blipFill>
        <p:spPr>
          <a:xfrm>
            <a:off x="6573932" y="699109"/>
            <a:ext cx="2561680" cy="5265463"/>
          </a:xfrm>
          <a:prstGeom prst="rect">
            <a:avLst/>
          </a:prstGeom>
        </p:spPr>
      </p:pic>
      <p:sp>
        <p:nvSpPr>
          <p:cNvPr id="12" name="テキスト ボックス 11">
            <a:extLst>
              <a:ext uri="{FF2B5EF4-FFF2-40B4-BE49-F238E27FC236}">
                <a16:creationId xmlns:a16="http://schemas.microsoft.com/office/drawing/2014/main" id="{2E2A1B8A-4510-4C12-8B4B-0C053FE64DCA}"/>
              </a:ext>
            </a:extLst>
          </p:cNvPr>
          <p:cNvSpPr txBox="1"/>
          <p:nvPr/>
        </p:nvSpPr>
        <p:spPr>
          <a:xfrm>
            <a:off x="1930792" y="2518116"/>
            <a:ext cx="4515729" cy="1200329"/>
          </a:xfrm>
          <a:prstGeom prst="rect">
            <a:avLst/>
          </a:prstGeom>
          <a:noFill/>
        </p:spPr>
        <p:txBody>
          <a:bodyPr wrap="square" rtlCol="0">
            <a:spAutoFit/>
          </a:bodyPr>
          <a:lstStyle/>
          <a:p>
            <a:r>
              <a:rPr lang="ja-JP" altLang="en-US" sz="3600" dirty="0"/>
              <a:t>生成画像の質的には比べても遜色がない</a:t>
            </a:r>
          </a:p>
        </p:txBody>
      </p:sp>
    </p:spTree>
    <p:extLst>
      <p:ext uri="{BB962C8B-B14F-4D97-AF65-F5344CB8AC3E}">
        <p14:creationId xmlns:p14="http://schemas.microsoft.com/office/powerpoint/2010/main" val="1166950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1397204" y="199193"/>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endParaRPr lang="ja-JP" altLang="en-US" sz="2000" dirty="0"/>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21</a:t>
            </a:fld>
            <a:endParaRPr kumimoji="1" lang="ja-JP" altLang="en-US"/>
          </a:p>
        </p:txBody>
      </p:sp>
      <p:sp>
        <p:nvSpPr>
          <p:cNvPr id="2" name="タイトル 1">
            <a:extLst>
              <a:ext uri="{FF2B5EF4-FFF2-40B4-BE49-F238E27FC236}">
                <a16:creationId xmlns:a16="http://schemas.microsoft.com/office/drawing/2014/main" id="{639E56BB-9A54-4550-A95B-978AC6017071}"/>
              </a:ext>
            </a:extLst>
          </p:cNvPr>
          <p:cNvSpPr>
            <a:spLocks noGrp="1"/>
          </p:cNvSpPr>
          <p:nvPr>
            <p:ph type="title"/>
          </p:nvPr>
        </p:nvSpPr>
        <p:spPr/>
        <p:txBody>
          <a:bodyPr>
            <a:normAutofit/>
          </a:bodyPr>
          <a:lstStyle/>
          <a:p>
            <a:r>
              <a:rPr lang="ja-JP" altLang="en-US" dirty="0">
                <a:solidFill>
                  <a:schemeClr val="accent5">
                    <a:lumMod val="75000"/>
                  </a:schemeClr>
                </a:solidFill>
              </a:rPr>
              <a:t>新しいスタイルを学習する際の比較</a:t>
            </a:r>
            <a:endParaRPr kumimoji="1" lang="ja-JP" altLang="en-US" dirty="0"/>
          </a:p>
        </p:txBody>
      </p:sp>
      <p:pic>
        <p:nvPicPr>
          <p:cNvPr id="5" name="図 4">
            <a:extLst>
              <a:ext uri="{FF2B5EF4-FFF2-40B4-BE49-F238E27FC236}">
                <a16:creationId xmlns:a16="http://schemas.microsoft.com/office/drawing/2014/main" id="{CDD9D5F4-9C03-4E2D-9449-D52FABA894A0}"/>
              </a:ext>
            </a:extLst>
          </p:cNvPr>
          <p:cNvPicPr>
            <a:picLocks noChangeAspect="1"/>
          </p:cNvPicPr>
          <p:nvPr/>
        </p:nvPicPr>
        <p:blipFill>
          <a:blip r:embed="rId3"/>
          <a:stretch>
            <a:fillRect/>
          </a:stretch>
        </p:blipFill>
        <p:spPr>
          <a:xfrm>
            <a:off x="1575128" y="1766838"/>
            <a:ext cx="9132381" cy="3936062"/>
          </a:xfrm>
          <a:prstGeom prst="rect">
            <a:avLst/>
          </a:prstGeom>
        </p:spPr>
      </p:pic>
      <p:sp>
        <p:nvSpPr>
          <p:cNvPr id="10" name="テキスト ボックス 9">
            <a:extLst>
              <a:ext uri="{FF2B5EF4-FFF2-40B4-BE49-F238E27FC236}">
                <a16:creationId xmlns:a16="http://schemas.microsoft.com/office/drawing/2014/main" id="{07A09E7A-80CA-42A2-99FC-7642693754DE}"/>
              </a:ext>
            </a:extLst>
          </p:cNvPr>
          <p:cNvSpPr txBox="1"/>
          <p:nvPr/>
        </p:nvSpPr>
        <p:spPr>
          <a:xfrm>
            <a:off x="1722209" y="882555"/>
            <a:ext cx="8645755" cy="461665"/>
          </a:xfrm>
          <a:prstGeom prst="rect">
            <a:avLst/>
          </a:prstGeom>
          <a:noFill/>
        </p:spPr>
        <p:txBody>
          <a:bodyPr wrap="square" rtlCol="0">
            <a:spAutoFit/>
          </a:bodyPr>
          <a:lstStyle/>
          <a:p>
            <a:r>
              <a:rPr lang="ja-JP" altLang="en-US" sz="2400" b="1" dirty="0"/>
              <a:t>■訓練された重みを固定したまま、新しい</a:t>
            </a:r>
            <a:r>
              <a:rPr lang="en-US" altLang="ja-JP" sz="2400" b="1" dirty="0"/>
              <a:t>γ</a:t>
            </a:r>
            <a:r>
              <a:rPr lang="ja-JP" altLang="en-US" sz="2400" b="1" dirty="0"/>
              <a:t>と</a:t>
            </a:r>
            <a:r>
              <a:rPr lang="en-US" altLang="ja-JP" sz="2400" b="1" dirty="0"/>
              <a:t>β</a:t>
            </a:r>
            <a:r>
              <a:rPr lang="ja-JP" altLang="en-US" sz="2400" b="1" dirty="0"/>
              <a:t>のセットを学習する</a:t>
            </a:r>
          </a:p>
        </p:txBody>
      </p:sp>
    </p:spTree>
    <p:extLst>
      <p:ext uri="{BB962C8B-B14F-4D97-AF65-F5344CB8AC3E}">
        <p14:creationId xmlns:p14="http://schemas.microsoft.com/office/powerpoint/2010/main" val="3921126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1397204" y="199193"/>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endParaRPr lang="ja-JP" altLang="en-US" sz="2000" dirty="0"/>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22</a:t>
            </a:fld>
            <a:endParaRPr kumimoji="1" lang="ja-JP" altLang="en-US"/>
          </a:p>
        </p:txBody>
      </p:sp>
      <p:sp>
        <p:nvSpPr>
          <p:cNvPr id="2" name="タイトル 1">
            <a:extLst>
              <a:ext uri="{FF2B5EF4-FFF2-40B4-BE49-F238E27FC236}">
                <a16:creationId xmlns:a16="http://schemas.microsoft.com/office/drawing/2014/main" id="{EB9CADBA-B299-44B8-9C17-6E096629CE9C}"/>
              </a:ext>
            </a:extLst>
          </p:cNvPr>
          <p:cNvSpPr>
            <a:spLocks noGrp="1"/>
          </p:cNvSpPr>
          <p:nvPr>
            <p:ph type="title"/>
          </p:nvPr>
        </p:nvSpPr>
        <p:spPr/>
        <p:txBody>
          <a:bodyPr>
            <a:normAutofit/>
          </a:bodyPr>
          <a:lstStyle/>
          <a:p>
            <a:r>
              <a:rPr lang="ja-JP" altLang="en-US" dirty="0">
                <a:solidFill>
                  <a:schemeClr val="accent5">
                    <a:lumMod val="75000"/>
                  </a:schemeClr>
                </a:solidFill>
              </a:rPr>
              <a:t>新しいスタイルを学習する際の比較</a:t>
            </a:r>
            <a:endParaRPr kumimoji="1" lang="ja-JP" altLang="en-US" dirty="0"/>
          </a:p>
        </p:txBody>
      </p:sp>
      <p:pic>
        <p:nvPicPr>
          <p:cNvPr id="5" name="図 4">
            <a:extLst>
              <a:ext uri="{FF2B5EF4-FFF2-40B4-BE49-F238E27FC236}">
                <a16:creationId xmlns:a16="http://schemas.microsoft.com/office/drawing/2014/main" id="{CDD9D5F4-9C03-4E2D-9449-D52FABA894A0}"/>
              </a:ext>
            </a:extLst>
          </p:cNvPr>
          <p:cNvPicPr>
            <a:picLocks noChangeAspect="1"/>
          </p:cNvPicPr>
          <p:nvPr/>
        </p:nvPicPr>
        <p:blipFill>
          <a:blip r:embed="rId3"/>
          <a:stretch>
            <a:fillRect/>
          </a:stretch>
        </p:blipFill>
        <p:spPr>
          <a:xfrm>
            <a:off x="1910595" y="887768"/>
            <a:ext cx="8239125" cy="3551068"/>
          </a:xfrm>
          <a:prstGeom prst="rect">
            <a:avLst/>
          </a:prstGeom>
        </p:spPr>
      </p:pic>
      <p:sp>
        <p:nvSpPr>
          <p:cNvPr id="3" name="テキスト ボックス 2">
            <a:extLst>
              <a:ext uri="{FF2B5EF4-FFF2-40B4-BE49-F238E27FC236}">
                <a16:creationId xmlns:a16="http://schemas.microsoft.com/office/drawing/2014/main" id="{77931301-0691-4184-B745-7EEC0FADF9B5}"/>
              </a:ext>
            </a:extLst>
          </p:cNvPr>
          <p:cNvSpPr txBox="1"/>
          <p:nvPr/>
        </p:nvSpPr>
        <p:spPr>
          <a:xfrm>
            <a:off x="2244321" y="4482874"/>
            <a:ext cx="7430609" cy="1477328"/>
          </a:xfrm>
          <a:prstGeom prst="rect">
            <a:avLst/>
          </a:prstGeom>
          <a:noFill/>
        </p:spPr>
        <p:txBody>
          <a:bodyPr wrap="square" rtlCol="0">
            <a:spAutoFit/>
          </a:bodyPr>
          <a:lstStyle/>
          <a:p>
            <a:r>
              <a:rPr lang="ja-JP" altLang="en-US" dirty="0"/>
              <a:t>■訓練されたネットワークはモデルを最初から学習するよりもはるかに</a:t>
            </a:r>
            <a:endParaRPr lang="en-US" altLang="ja-JP" dirty="0"/>
          </a:p>
          <a:p>
            <a:r>
              <a:rPr lang="ja-JP" altLang="en-US" dirty="0"/>
              <a:t>　高速に収束する</a:t>
            </a:r>
            <a:endParaRPr lang="en-US" altLang="ja-JP" dirty="0"/>
          </a:p>
          <a:p>
            <a:r>
              <a:rPr lang="ja-JP" altLang="en-US" dirty="0"/>
              <a:t>■訓練されたスタイル転送ネットワークで</a:t>
            </a:r>
            <a:r>
              <a:rPr lang="en-US" altLang="ja-JP" dirty="0"/>
              <a:t>5,000</a:t>
            </a:r>
            <a:r>
              <a:rPr lang="ja-JP" altLang="en-US" dirty="0"/>
              <a:t>ステップ学習した画像は、</a:t>
            </a:r>
            <a:endParaRPr lang="en-US" altLang="ja-JP" dirty="0"/>
          </a:p>
          <a:p>
            <a:r>
              <a:rPr lang="ja-JP" altLang="en-US" dirty="0"/>
              <a:t>　最初から学習したネットワークの</a:t>
            </a:r>
            <a:r>
              <a:rPr lang="en-US" altLang="ja-JP" dirty="0"/>
              <a:t>40,000</a:t>
            </a:r>
            <a:r>
              <a:rPr lang="ja-JP" altLang="en-US" dirty="0"/>
              <a:t>ステップに匹敵する</a:t>
            </a:r>
            <a:endParaRPr lang="en-US" altLang="ja-JP" dirty="0"/>
          </a:p>
          <a:p>
            <a:r>
              <a:rPr lang="ja-JP" altLang="en-US" dirty="0"/>
              <a:t>■最初から学習した</a:t>
            </a:r>
            <a:r>
              <a:rPr lang="en-US" altLang="ja-JP" dirty="0"/>
              <a:t>5,000</a:t>
            </a:r>
            <a:r>
              <a:rPr lang="ja-JP" altLang="en-US" dirty="0"/>
              <a:t>ステップの出力画像は不鮮明である</a:t>
            </a:r>
          </a:p>
        </p:txBody>
      </p:sp>
    </p:spTree>
    <p:extLst>
      <p:ext uri="{BB962C8B-B14F-4D97-AF65-F5344CB8AC3E}">
        <p14:creationId xmlns:p14="http://schemas.microsoft.com/office/powerpoint/2010/main" val="141350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1397204" y="199193"/>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endParaRPr lang="ja-JP" altLang="en-US" sz="2000" dirty="0"/>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23</a:t>
            </a:fld>
            <a:endParaRPr kumimoji="1" lang="ja-JP" altLang="en-US"/>
          </a:p>
        </p:txBody>
      </p:sp>
      <p:sp>
        <p:nvSpPr>
          <p:cNvPr id="2" name="タイトル 1">
            <a:extLst>
              <a:ext uri="{FF2B5EF4-FFF2-40B4-BE49-F238E27FC236}">
                <a16:creationId xmlns:a16="http://schemas.microsoft.com/office/drawing/2014/main" id="{6AAC0C56-D102-4D7C-A258-C2959BA6E91E}"/>
              </a:ext>
            </a:extLst>
          </p:cNvPr>
          <p:cNvSpPr>
            <a:spLocks noGrp="1"/>
          </p:cNvSpPr>
          <p:nvPr>
            <p:ph type="title"/>
          </p:nvPr>
        </p:nvSpPr>
        <p:spPr/>
        <p:txBody>
          <a:bodyPr>
            <a:normAutofit/>
          </a:bodyPr>
          <a:lstStyle/>
          <a:p>
            <a:r>
              <a:rPr lang="ja-JP" altLang="en-US" dirty="0">
                <a:solidFill>
                  <a:schemeClr val="accent5">
                    <a:lumMod val="75000"/>
                  </a:schemeClr>
                </a:solidFill>
              </a:rPr>
              <a:t>まとめ・感想</a:t>
            </a:r>
            <a:endParaRPr kumimoji="1" lang="ja-JP" altLang="en-US" dirty="0"/>
          </a:p>
        </p:txBody>
      </p:sp>
      <p:sp>
        <p:nvSpPr>
          <p:cNvPr id="3" name="テキスト ボックス 2">
            <a:extLst>
              <a:ext uri="{FF2B5EF4-FFF2-40B4-BE49-F238E27FC236}">
                <a16:creationId xmlns:a16="http://schemas.microsoft.com/office/drawing/2014/main" id="{C35D769B-FFCD-4386-B6EF-64F18788CB9D}"/>
              </a:ext>
            </a:extLst>
          </p:cNvPr>
          <p:cNvSpPr txBox="1"/>
          <p:nvPr/>
        </p:nvSpPr>
        <p:spPr>
          <a:xfrm>
            <a:off x="1879847" y="1447061"/>
            <a:ext cx="7971055" cy="3139321"/>
          </a:xfrm>
          <a:prstGeom prst="rect">
            <a:avLst/>
          </a:prstGeom>
          <a:noFill/>
        </p:spPr>
        <p:txBody>
          <a:bodyPr wrap="square" rtlCol="0">
            <a:spAutoFit/>
          </a:bodyPr>
          <a:lstStyle/>
          <a:p>
            <a:r>
              <a:rPr lang="ja-JP" altLang="en-US" dirty="0"/>
              <a:t>■本論文により、より汎用的なスタイルを学ぶ手法は良好な結果であり、</a:t>
            </a:r>
            <a:endParaRPr lang="en-US" altLang="ja-JP" dirty="0"/>
          </a:p>
          <a:p>
            <a:r>
              <a:rPr lang="ja-JP" altLang="en-US" dirty="0"/>
              <a:t>　今後にもつながる</a:t>
            </a:r>
            <a:endParaRPr lang="en-US" altLang="ja-JP" dirty="0"/>
          </a:p>
          <a:p>
            <a:endParaRPr lang="en-US" altLang="ja-JP" dirty="0"/>
          </a:p>
          <a:p>
            <a:r>
              <a:rPr lang="ja-JP" altLang="en-US" dirty="0"/>
              <a:t>■</a:t>
            </a:r>
            <a:r>
              <a:rPr lang="en-US" altLang="ja-JP" dirty="0" err="1"/>
              <a:t>prisma</a:t>
            </a:r>
            <a:r>
              <a:rPr lang="ja-JP" altLang="en-US" dirty="0"/>
              <a:t>というアプリも注目を浴びている</a:t>
            </a:r>
            <a:endParaRPr lang="en-US" altLang="ja-JP" dirty="0"/>
          </a:p>
          <a:p>
            <a:r>
              <a:rPr lang="ja-JP" altLang="en-US" dirty="0"/>
              <a:t>　→写真を入力するとスタイルをあてた画像に変換してくれる</a:t>
            </a:r>
            <a:endParaRPr lang="en-US" altLang="ja-JP" dirty="0"/>
          </a:p>
          <a:p>
            <a:endParaRPr lang="en-US" altLang="ja-JP" dirty="0"/>
          </a:p>
          <a:p>
            <a:r>
              <a:rPr lang="ja-JP" altLang="en-US" dirty="0"/>
              <a:t>■</a:t>
            </a:r>
            <a:r>
              <a:rPr lang="en-US" altLang="ja-JP" dirty="0"/>
              <a:t>AI</a:t>
            </a:r>
            <a:r>
              <a:rPr lang="ja-JP" altLang="en-US" dirty="0"/>
              <a:t>は必ず手本を必要とするため、まだコピーの域は抜け出せていないのか</a:t>
            </a:r>
            <a:endParaRPr lang="en-US" altLang="ja-JP" dirty="0"/>
          </a:p>
          <a:p>
            <a:r>
              <a:rPr lang="ja-JP" altLang="en-US" dirty="0"/>
              <a:t>　人間のように独自に作り出すことはまだ時間がかかりそう</a:t>
            </a:r>
            <a:endParaRPr lang="en-US" altLang="ja-JP" dirty="0"/>
          </a:p>
          <a:p>
            <a:endParaRPr lang="en-US" altLang="ja-JP" dirty="0"/>
          </a:p>
          <a:p>
            <a:r>
              <a:rPr lang="ja-JP" altLang="en-US" dirty="0"/>
              <a:t>■英語も数学も勉強に励みたい</a:t>
            </a:r>
            <a:endParaRPr lang="en-US" altLang="ja-JP" dirty="0"/>
          </a:p>
          <a:p>
            <a:endParaRPr lang="ja-JP" altLang="en-US" dirty="0"/>
          </a:p>
        </p:txBody>
      </p:sp>
    </p:spTree>
    <p:extLst>
      <p:ext uri="{BB962C8B-B14F-4D97-AF65-F5344CB8AC3E}">
        <p14:creationId xmlns:p14="http://schemas.microsoft.com/office/powerpoint/2010/main" val="2524011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77F9CDB-6C07-443B-816A-0F473901B2B8}"/>
              </a:ext>
            </a:extLst>
          </p:cNvPr>
          <p:cNvSpPr>
            <a:spLocks noGrp="1"/>
          </p:cNvSpPr>
          <p:nvPr>
            <p:ph type="title"/>
          </p:nvPr>
        </p:nvSpPr>
        <p:spPr>
          <a:xfrm>
            <a:off x="424540" y="201754"/>
            <a:ext cx="11070770" cy="424584"/>
          </a:xfrm>
        </p:spPr>
        <p:txBody>
          <a:bodyPr>
            <a:normAutofit/>
          </a:bodyPr>
          <a:lstStyle/>
          <a:p>
            <a:r>
              <a:rPr kumimoji="1" lang="ja-JP" altLang="en-US" dirty="0"/>
              <a:t>対象の論文</a:t>
            </a:r>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3</a:t>
            </a:fld>
            <a:endParaRPr kumimoji="1" lang="ja-JP" altLang="en-US"/>
          </a:p>
        </p:txBody>
      </p:sp>
      <p:graphicFrame>
        <p:nvGraphicFramePr>
          <p:cNvPr id="2" name="表 1"/>
          <p:cNvGraphicFramePr>
            <a:graphicFrameLocks noGrp="1"/>
          </p:cNvGraphicFramePr>
          <p:nvPr>
            <p:extLst/>
          </p:nvPr>
        </p:nvGraphicFramePr>
        <p:xfrm>
          <a:off x="1543595" y="923108"/>
          <a:ext cx="9083039" cy="4712862"/>
        </p:xfrm>
        <a:graphic>
          <a:graphicData uri="http://schemas.openxmlformats.org/drawingml/2006/table">
            <a:tbl>
              <a:tblPr firstRow="1" bandRow="1">
                <a:tableStyleId>{5C22544A-7EE6-4342-B048-85BDC9FD1C3A}</a:tableStyleId>
              </a:tblPr>
              <a:tblGrid>
                <a:gridCol w="1140823">
                  <a:extLst>
                    <a:ext uri="{9D8B030D-6E8A-4147-A177-3AD203B41FA5}">
                      <a16:colId xmlns:a16="http://schemas.microsoft.com/office/drawing/2014/main" val="20000"/>
                    </a:ext>
                  </a:extLst>
                </a:gridCol>
                <a:gridCol w="7942216">
                  <a:extLst>
                    <a:ext uri="{9D8B030D-6E8A-4147-A177-3AD203B41FA5}">
                      <a16:colId xmlns:a16="http://schemas.microsoft.com/office/drawing/2014/main" val="20001"/>
                    </a:ext>
                  </a:extLst>
                </a:gridCol>
              </a:tblGrid>
              <a:tr h="357052">
                <a:tc>
                  <a:txBody>
                    <a:bodyPr/>
                    <a:lstStyle/>
                    <a:p>
                      <a:r>
                        <a:rPr kumimoji="1" lang="en-US" altLang="ja-JP" sz="1600" b="0" dirty="0">
                          <a:solidFill>
                            <a:schemeClr val="tx1"/>
                          </a:solidFill>
                        </a:rPr>
                        <a:t>Title</a:t>
                      </a:r>
                      <a:endParaRPr kumimoji="1" lang="ja-JP"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b="0" dirty="0">
                          <a:solidFill>
                            <a:schemeClr val="tx1"/>
                          </a:solidFill>
                        </a:rPr>
                        <a:t>A LEARNED REPRESENTATION FOR ARTISTIC STYLE</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39634">
                <a:tc>
                  <a:txBody>
                    <a:bodyPr/>
                    <a:lstStyle/>
                    <a:p>
                      <a:r>
                        <a:rPr kumimoji="1" lang="en-US" altLang="ja-JP" sz="1600" b="0" dirty="0">
                          <a:solidFill>
                            <a:schemeClr val="tx1"/>
                          </a:solidFill>
                        </a:rPr>
                        <a:t>Authors</a:t>
                      </a:r>
                      <a:endParaRPr kumimoji="1" lang="ja-JP"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63" b="0" i="0" u="none" strike="noStrike" kern="1200" dirty="0">
                          <a:solidFill>
                            <a:schemeClr val="dk1"/>
                          </a:solidFill>
                          <a:effectLst/>
                          <a:latin typeface="+mn-lt"/>
                          <a:ea typeface="+mn-ea"/>
                          <a:cs typeface="+mn-cs"/>
                        </a:rPr>
                        <a:t>Vincent </a:t>
                      </a:r>
                      <a:r>
                        <a:rPr kumimoji="1" lang="en-US" altLang="ja-JP" sz="1463" b="0" i="0" u="none" strike="noStrike" kern="1200" dirty="0" err="1">
                          <a:solidFill>
                            <a:schemeClr val="dk1"/>
                          </a:solidFill>
                          <a:effectLst/>
                          <a:latin typeface="+mn-lt"/>
                          <a:ea typeface="+mn-ea"/>
                          <a:cs typeface="+mn-cs"/>
                        </a:rPr>
                        <a:t>Dumoulin</a:t>
                      </a:r>
                      <a:r>
                        <a:rPr kumimoji="1" lang="ja-JP" altLang="en-US" sz="1463" b="0" i="0" u="none" strike="noStrike" kern="1200" dirty="0" err="1">
                          <a:solidFill>
                            <a:schemeClr val="dk1"/>
                          </a:solidFill>
                          <a:effectLst/>
                          <a:latin typeface="+mn-lt"/>
                          <a:ea typeface="+mn-ea"/>
                          <a:cs typeface="+mn-cs"/>
                        </a:rPr>
                        <a:t>、</a:t>
                      </a:r>
                      <a:r>
                        <a:rPr kumimoji="1" lang="en-US" altLang="ja-JP" sz="1463" b="0" i="0" u="none" strike="noStrike" kern="1200" dirty="0">
                          <a:solidFill>
                            <a:schemeClr val="dk1"/>
                          </a:solidFill>
                          <a:effectLst/>
                          <a:latin typeface="+mn-lt"/>
                          <a:ea typeface="+mn-ea"/>
                          <a:cs typeface="+mn-cs"/>
                        </a:rPr>
                        <a:t>Jonathon </a:t>
                      </a:r>
                      <a:r>
                        <a:rPr kumimoji="1" lang="en-US" altLang="ja-JP" sz="1463" b="0" i="0" u="none" strike="noStrike" kern="1200" dirty="0" err="1">
                          <a:solidFill>
                            <a:schemeClr val="dk1"/>
                          </a:solidFill>
                          <a:effectLst/>
                          <a:latin typeface="+mn-lt"/>
                          <a:ea typeface="+mn-ea"/>
                          <a:cs typeface="+mn-cs"/>
                        </a:rPr>
                        <a:t>Shlens</a:t>
                      </a:r>
                      <a:r>
                        <a:rPr kumimoji="1" lang="ja-JP" altLang="en-US" sz="1463" b="0" i="0" u="none" strike="noStrike" kern="1200" dirty="0" err="1">
                          <a:solidFill>
                            <a:schemeClr val="dk1"/>
                          </a:solidFill>
                          <a:effectLst/>
                          <a:latin typeface="+mn-lt"/>
                          <a:ea typeface="+mn-ea"/>
                          <a:cs typeface="+mn-cs"/>
                        </a:rPr>
                        <a:t>、</a:t>
                      </a:r>
                      <a:r>
                        <a:rPr kumimoji="1" lang="en-US" altLang="ja-JP" sz="1463" b="0" i="0" u="none" strike="noStrike" kern="1200" dirty="0">
                          <a:solidFill>
                            <a:schemeClr val="dk1"/>
                          </a:solidFill>
                          <a:effectLst/>
                          <a:latin typeface="+mn-lt"/>
                          <a:ea typeface="+mn-ea"/>
                          <a:cs typeface="+mn-cs"/>
                        </a:rPr>
                        <a:t>Manjunath </a:t>
                      </a:r>
                      <a:r>
                        <a:rPr kumimoji="1" lang="en-US" altLang="ja-JP" sz="1463" b="0" i="0" u="none" strike="noStrike" kern="1200" dirty="0" err="1">
                          <a:solidFill>
                            <a:schemeClr val="dk1"/>
                          </a:solidFill>
                          <a:effectLst/>
                          <a:latin typeface="+mn-lt"/>
                          <a:ea typeface="+mn-ea"/>
                          <a:cs typeface="+mn-cs"/>
                        </a:rPr>
                        <a:t>Kudlur</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007468">
                <a:tc>
                  <a:txBody>
                    <a:bodyPr/>
                    <a:lstStyle/>
                    <a:p>
                      <a:r>
                        <a:rPr kumimoji="1" lang="en-US" altLang="ja-JP" sz="1600" b="0" dirty="0">
                          <a:solidFill>
                            <a:schemeClr val="tx1"/>
                          </a:solidFill>
                        </a:rPr>
                        <a:t>Abstract</a:t>
                      </a:r>
                      <a:endParaRPr kumimoji="1" lang="ja-JP"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63" b="0" i="0" kern="1200" dirty="0">
                          <a:solidFill>
                            <a:schemeClr val="dk1"/>
                          </a:solidFill>
                          <a:effectLst/>
                          <a:latin typeface="+mn-lt"/>
                          <a:ea typeface="+mn-ea"/>
                          <a:cs typeface="+mn-cs"/>
                        </a:rPr>
                        <a:t>The diversity of painting styles represents a rich visual vocabulary for the construction of an image. The degree to which one may learn and parsimoniously capture this visual vocabulary measures our understanding of the higher level features of paintings, if not images in general. In this work we investigate the construction of a single, scalable deep network that can parsimoniously capture the artistic style of a diversity of paintings. We demonstrate that such a network generalizes across a diversity of artistic styles by reducing a painting to a point in an embedding space. Importantly, this model permits a user to explore new painting styles by arbitrarily combining the styles learned from individual paintings. We hope that this work provides a useful step towards building rich models of paintings and offers a window on to the structure of the learned representation of artistic style.</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4" name="テキスト ボックス 3"/>
          <p:cNvSpPr txBox="1"/>
          <p:nvPr/>
        </p:nvSpPr>
        <p:spPr>
          <a:xfrm>
            <a:off x="3093720" y="4685211"/>
            <a:ext cx="7158444" cy="369332"/>
          </a:xfrm>
          <a:prstGeom prst="rect">
            <a:avLst/>
          </a:prstGeom>
          <a:noFill/>
        </p:spPr>
        <p:txBody>
          <a:bodyPr wrap="square" rtlCol="0">
            <a:spAutoFit/>
          </a:bodyPr>
          <a:lstStyle/>
          <a:p>
            <a:endParaRPr lang="ja-JP" altLang="en-US" dirty="0"/>
          </a:p>
        </p:txBody>
      </p:sp>
      <p:sp>
        <p:nvSpPr>
          <p:cNvPr id="5" name="テキスト ボックス 4">
            <a:extLst>
              <a:ext uri="{FF2B5EF4-FFF2-40B4-BE49-F238E27FC236}">
                <a16:creationId xmlns:a16="http://schemas.microsoft.com/office/drawing/2014/main" id="{61876DEE-1EEC-4E3B-80C7-0FD1380A6615}"/>
              </a:ext>
            </a:extLst>
          </p:cNvPr>
          <p:cNvSpPr txBox="1"/>
          <p:nvPr/>
        </p:nvSpPr>
        <p:spPr>
          <a:xfrm>
            <a:off x="3496994" y="4500545"/>
            <a:ext cx="6351896" cy="369332"/>
          </a:xfrm>
          <a:prstGeom prst="rect">
            <a:avLst/>
          </a:prstGeom>
          <a:noFill/>
        </p:spPr>
        <p:txBody>
          <a:bodyPr wrap="square" rtlCol="0">
            <a:spAutoFit/>
          </a:bodyPr>
          <a:lstStyle/>
          <a:p>
            <a:r>
              <a:rPr lang="ja-JP" altLang="en-US" b="1" dirty="0"/>
              <a:t>単一のネットワークで複数のスタイルを学習できるか検証する</a:t>
            </a:r>
          </a:p>
        </p:txBody>
      </p:sp>
      <p:sp>
        <p:nvSpPr>
          <p:cNvPr id="6" name="正方形/長方形 5">
            <a:extLst>
              <a:ext uri="{FF2B5EF4-FFF2-40B4-BE49-F238E27FC236}">
                <a16:creationId xmlns:a16="http://schemas.microsoft.com/office/drawing/2014/main" id="{F3A00588-5A25-4B2A-842C-0F62AD525EDF}"/>
              </a:ext>
            </a:extLst>
          </p:cNvPr>
          <p:cNvSpPr/>
          <p:nvPr/>
        </p:nvSpPr>
        <p:spPr>
          <a:xfrm>
            <a:off x="3393829" y="4360761"/>
            <a:ext cx="6189786" cy="6489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Tree>
    <p:extLst>
      <p:ext uri="{BB962C8B-B14F-4D97-AF65-F5344CB8AC3E}">
        <p14:creationId xmlns:p14="http://schemas.microsoft.com/office/powerpoint/2010/main" val="198600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9D4FE6-061F-4EF3-97C5-52D5F8E2CB97}"/>
              </a:ext>
            </a:extLst>
          </p:cNvPr>
          <p:cNvSpPr>
            <a:spLocks noGrp="1"/>
          </p:cNvSpPr>
          <p:nvPr>
            <p:ph type="title"/>
          </p:nvPr>
        </p:nvSpPr>
        <p:spPr/>
        <p:txBody>
          <a:bodyPr>
            <a:normAutofit/>
          </a:bodyPr>
          <a:lstStyle/>
          <a:p>
            <a:r>
              <a:rPr kumimoji="1" lang="en-US" altLang="ja-JP" dirty="0"/>
              <a:t>Before that</a:t>
            </a:r>
            <a:endParaRPr kumimoji="1" lang="ja-JP" altLang="en-US" dirty="0"/>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4</a:t>
            </a:fld>
            <a:endParaRPr kumimoji="1" lang="ja-JP" altLang="en-US"/>
          </a:p>
        </p:txBody>
      </p:sp>
      <p:sp>
        <p:nvSpPr>
          <p:cNvPr id="4" name="テキスト ボックス 3"/>
          <p:cNvSpPr txBox="1"/>
          <p:nvPr/>
        </p:nvSpPr>
        <p:spPr>
          <a:xfrm>
            <a:off x="3093720" y="4685211"/>
            <a:ext cx="7158444" cy="369332"/>
          </a:xfrm>
          <a:prstGeom prst="rect">
            <a:avLst/>
          </a:prstGeom>
          <a:noFill/>
        </p:spPr>
        <p:txBody>
          <a:bodyPr wrap="square" rtlCol="0">
            <a:spAutoFit/>
          </a:bodyPr>
          <a:lstStyle/>
          <a:p>
            <a:endParaRPr lang="ja-JP" altLang="en-US" dirty="0"/>
          </a:p>
        </p:txBody>
      </p:sp>
      <p:sp>
        <p:nvSpPr>
          <p:cNvPr id="3" name="テキスト ボックス 2">
            <a:extLst>
              <a:ext uri="{FF2B5EF4-FFF2-40B4-BE49-F238E27FC236}">
                <a16:creationId xmlns:a16="http://schemas.microsoft.com/office/drawing/2014/main" id="{A9E7D601-8008-45F7-87F1-3DABA9DE9B56}"/>
              </a:ext>
            </a:extLst>
          </p:cNvPr>
          <p:cNvSpPr txBox="1"/>
          <p:nvPr/>
        </p:nvSpPr>
        <p:spPr>
          <a:xfrm>
            <a:off x="4598964" y="2900209"/>
            <a:ext cx="2761956" cy="769441"/>
          </a:xfrm>
          <a:prstGeom prst="rect">
            <a:avLst/>
          </a:prstGeom>
          <a:noFill/>
        </p:spPr>
        <p:txBody>
          <a:bodyPr wrap="square" rtlCol="0">
            <a:spAutoFit/>
          </a:bodyPr>
          <a:lstStyle/>
          <a:p>
            <a:r>
              <a:rPr lang="ja-JP" altLang="en-US" sz="4400" dirty="0"/>
              <a:t>その前に</a:t>
            </a:r>
          </a:p>
        </p:txBody>
      </p:sp>
    </p:spTree>
    <p:extLst>
      <p:ext uri="{BB962C8B-B14F-4D97-AF65-F5344CB8AC3E}">
        <p14:creationId xmlns:p14="http://schemas.microsoft.com/office/powerpoint/2010/main" val="2081595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B4318915-7E6A-4326-BCB7-596B9F3B179E}"/>
              </a:ext>
            </a:extLst>
          </p:cNvPr>
          <p:cNvSpPr>
            <a:spLocks noGrp="1"/>
          </p:cNvSpPr>
          <p:nvPr>
            <p:ph type="title"/>
          </p:nvPr>
        </p:nvSpPr>
        <p:spPr/>
        <p:txBody>
          <a:bodyPr>
            <a:normAutofit/>
          </a:bodyPr>
          <a:lstStyle/>
          <a:p>
            <a:r>
              <a:rPr kumimoji="1" lang="ja-JP" altLang="en-US" dirty="0"/>
              <a:t>ご紹介</a:t>
            </a:r>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5</a:t>
            </a:fld>
            <a:endParaRPr kumimoji="1" lang="ja-JP" altLang="en-US"/>
          </a:p>
        </p:txBody>
      </p:sp>
      <p:sp>
        <p:nvSpPr>
          <p:cNvPr id="2" name="テキスト ボックス 1">
            <a:extLst>
              <a:ext uri="{FF2B5EF4-FFF2-40B4-BE49-F238E27FC236}">
                <a16:creationId xmlns:a16="http://schemas.microsoft.com/office/drawing/2014/main" id="{ED98BD59-5BC7-4A79-86AF-4E4C9D9A0230}"/>
              </a:ext>
            </a:extLst>
          </p:cNvPr>
          <p:cNvSpPr txBox="1"/>
          <p:nvPr/>
        </p:nvSpPr>
        <p:spPr>
          <a:xfrm>
            <a:off x="2155875" y="2998683"/>
            <a:ext cx="8482818" cy="769441"/>
          </a:xfrm>
          <a:prstGeom prst="rect">
            <a:avLst/>
          </a:prstGeom>
          <a:noFill/>
        </p:spPr>
        <p:txBody>
          <a:bodyPr wrap="square" rtlCol="0">
            <a:spAutoFit/>
          </a:bodyPr>
          <a:lstStyle/>
          <a:p>
            <a:r>
              <a:rPr lang="en-US" altLang="ja-JP" sz="4400" dirty="0"/>
              <a:t>A Neural Algorithm of Artistic Style</a:t>
            </a:r>
            <a:endParaRPr lang="ja-JP" altLang="en-US" sz="4400" dirty="0"/>
          </a:p>
        </p:txBody>
      </p:sp>
    </p:spTree>
    <p:extLst>
      <p:ext uri="{BB962C8B-B14F-4D97-AF65-F5344CB8AC3E}">
        <p14:creationId xmlns:p14="http://schemas.microsoft.com/office/powerpoint/2010/main" val="1003082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F61EB41-2643-4D54-A980-6FFF28000248}"/>
              </a:ext>
            </a:extLst>
          </p:cNvPr>
          <p:cNvSpPr>
            <a:spLocks noGrp="1"/>
          </p:cNvSpPr>
          <p:nvPr>
            <p:ph type="title"/>
          </p:nvPr>
        </p:nvSpPr>
        <p:spPr/>
        <p:txBody>
          <a:bodyPr>
            <a:normAutofit/>
          </a:bodyPr>
          <a:lstStyle/>
          <a:p>
            <a:r>
              <a:rPr lang="en-US" altLang="ja-JP" dirty="0">
                <a:solidFill>
                  <a:schemeClr val="accent5">
                    <a:lumMod val="75000"/>
                  </a:schemeClr>
                </a:solidFill>
              </a:rPr>
              <a:t>A</a:t>
            </a:r>
            <a:r>
              <a:rPr lang="ja-JP" altLang="en-US" dirty="0">
                <a:solidFill>
                  <a:schemeClr val="accent5">
                    <a:lumMod val="75000"/>
                  </a:schemeClr>
                </a:solidFill>
              </a:rPr>
              <a:t> </a:t>
            </a:r>
            <a:r>
              <a:rPr lang="en-US" altLang="ja-JP" dirty="0">
                <a:solidFill>
                  <a:schemeClr val="accent5">
                    <a:lumMod val="75000"/>
                  </a:schemeClr>
                </a:solidFill>
              </a:rPr>
              <a:t>Neural Algorithm of Artistic Style</a:t>
            </a:r>
            <a:endParaRPr kumimoji="1" lang="ja-JP" altLang="en-US" dirty="0"/>
          </a:p>
        </p:txBody>
      </p:sp>
      <p:sp>
        <p:nvSpPr>
          <p:cNvPr id="50" name="タイトル 2"/>
          <p:cNvSpPr txBox="1">
            <a:spLocks/>
          </p:cNvSpPr>
          <p:nvPr/>
        </p:nvSpPr>
        <p:spPr>
          <a:xfrm>
            <a:off x="1397204" y="199193"/>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endParaRPr lang="ja-JP" altLang="en-US" sz="2000" dirty="0"/>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6</a:t>
            </a:fld>
            <a:endParaRPr kumimoji="1" lang="ja-JP" altLang="en-US"/>
          </a:p>
        </p:txBody>
      </p:sp>
      <p:sp>
        <p:nvSpPr>
          <p:cNvPr id="2" name="テキスト ボックス 1">
            <a:extLst>
              <a:ext uri="{FF2B5EF4-FFF2-40B4-BE49-F238E27FC236}">
                <a16:creationId xmlns:a16="http://schemas.microsoft.com/office/drawing/2014/main" id="{9C921249-6F7C-41C9-AADF-3931B61FF337}"/>
              </a:ext>
            </a:extLst>
          </p:cNvPr>
          <p:cNvSpPr txBox="1"/>
          <p:nvPr/>
        </p:nvSpPr>
        <p:spPr>
          <a:xfrm>
            <a:off x="1853932" y="995763"/>
            <a:ext cx="7399607" cy="830997"/>
          </a:xfrm>
          <a:prstGeom prst="rect">
            <a:avLst/>
          </a:prstGeom>
          <a:noFill/>
        </p:spPr>
        <p:txBody>
          <a:bodyPr wrap="square" rtlCol="0">
            <a:spAutoFit/>
          </a:bodyPr>
          <a:lstStyle/>
          <a:p>
            <a:r>
              <a:rPr lang="ja-JP" altLang="en-US" sz="2400" dirty="0"/>
              <a:t>■入力された写真を著名画家の作風で再構成する。</a:t>
            </a:r>
            <a:endParaRPr lang="en-US" altLang="ja-JP" sz="2400" dirty="0"/>
          </a:p>
          <a:p>
            <a:r>
              <a:rPr lang="ja-JP" altLang="en-US" sz="2400" dirty="0"/>
              <a:t>■あらかじめ訓練された</a:t>
            </a:r>
            <a:r>
              <a:rPr lang="en-US" altLang="ja-JP" sz="2400" dirty="0"/>
              <a:t>CNN</a:t>
            </a:r>
            <a:r>
              <a:rPr lang="ja-JP" altLang="en-US" sz="2400" dirty="0"/>
              <a:t>を使用する（</a:t>
            </a:r>
            <a:r>
              <a:rPr lang="en-US" altLang="ja-JP" sz="2400" dirty="0"/>
              <a:t>VGG19-layer</a:t>
            </a:r>
            <a:r>
              <a:rPr lang="ja-JP" altLang="en-US" dirty="0"/>
              <a:t>）</a:t>
            </a:r>
            <a:endParaRPr lang="en-US" altLang="ja-JP" dirty="0"/>
          </a:p>
        </p:txBody>
      </p:sp>
      <p:pic>
        <p:nvPicPr>
          <p:cNvPr id="4" name="図 3">
            <a:extLst>
              <a:ext uri="{FF2B5EF4-FFF2-40B4-BE49-F238E27FC236}">
                <a16:creationId xmlns:a16="http://schemas.microsoft.com/office/drawing/2014/main" id="{D8541FEE-7F66-4243-AD63-10A5E6AA512F}"/>
              </a:ext>
            </a:extLst>
          </p:cNvPr>
          <p:cNvPicPr>
            <a:picLocks noChangeAspect="1"/>
          </p:cNvPicPr>
          <p:nvPr/>
        </p:nvPicPr>
        <p:blipFill>
          <a:blip r:embed="rId3"/>
          <a:stretch>
            <a:fillRect/>
          </a:stretch>
        </p:blipFill>
        <p:spPr>
          <a:xfrm>
            <a:off x="2038029" y="2783971"/>
            <a:ext cx="2157663" cy="2172342"/>
          </a:xfrm>
          <a:prstGeom prst="rect">
            <a:avLst/>
          </a:prstGeom>
        </p:spPr>
      </p:pic>
      <p:pic>
        <p:nvPicPr>
          <p:cNvPr id="5" name="図 4">
            <a:extLst>
              <a:ext uri="{FF2B5EF4-FFF2-40B4-BE49-F238E27FC236}">
                <a16:creationId xmlns:a16="http://schemas.microsoft.com/office/drawing/2014/main" id="{2605B472-097A-49D4-84AF-BF5F1DFD5363}"/>
              </a:ext>
            </a:extLst>
          </p:cNvPr>
          <p:cNvPicPr>
            <a:picLocks noChangeAspect="1"/>
          </p:cNvPicPr>
          <p:nvPr/>
        </p:nvPicPr>
        <p:blipFill>
          <a:blip r:embed="rId4"/>
          <a:stretch>
            <a:fillRect/>
          </a:stretch>
        </p:blipFill>
        <p:spPr>
          <a:xfrm>
            <a:off x="6663456" y="2810475"/>
            <a:ext cx="2144625" cy="2133739"/>
          </a:xfrm>
          <a:prstGeom prst="rect">
            <a:avLst/>
          </a:prstGeom>
        </p:spPr>
      </p:pic>
      <p:cxnSp>
        <p:nvCxnSpPr>
          <p:cNvPr id="18" name="直線矢印コネクタ 17">
            <a:extLst>
              <a:ext uri="{FF2B5EF4-FFF2-40B4-BE49-F238E27FC236}">
                <a16:creationId xmlns:a16="http://schemas.microsoft.com/office/drawing/2014/main" id="{B19616F4-5102-4B38-9B1B-C42F55A9F495}"/>
              </a:ext>
            </a:extLst>
          </p:cNvPr>
          <p:cNvCxnSpPr>
            <a:cxnSpLocks/>
            <a:stCxn id="4" idx="3"/>
            <a:endCxn id="5" idx="1"/>
          </p:cNvCxnSpPr>
          <p:nvPr/>
        </p:nvCxnSpPr>
        <p:spPr>
          <a:xfrm>
            <a:off x="4195692" y="3870142"/>
            <a:ext cx="2467764" cy="720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A1AD48BD-97F2-48B7-BDCF-AF88D0EC02A6}"/>
              </a:ext>
            </a:extLst>
          </p:cNvPr>
          <p:cNvSpPr txBox="1"/>
          <p:nvPr/>
        </p:nvSpPr>
        <p:spPr>
          <a:xfrm>
            <a:off x="2576413" y="2287255"/>
            <a:ext cx="1080893" cy="523220"/>
          </a:xfrm>
          <a:prstGeom prst="rect">
            <a:avLst/>
          </a:prstGeom>
          <a:noFill/>
        </p:spPr>
        <p:txBody>
          <a:bodyPr wrap="square" rtlCol="0">
            <a:spAutoFit/>
          </a:bodyPr>
          <a:lstStyle/>
          <a:p>
            <a:r>
              <a:rPr lang="en-US" altLang="ja-JP" sz="2800" dirty="0"/>
              <a:t>input</a:t>
            </a:r>
            <a:endParaRPr lang="ja-JP" altLang="en-US" sz="2800" dirty="0"/>
          </a:p>
        </p:txBody>
      </p:sp>
      <p:sp>
        <p:nvSpPr>
          <p:cNvPr id="15" name="テキスト ボックス 14">
            <a:extLst>
              <a:ext uri="{FF2B5EF4-FFF2-40B4-BE49-F238E27FC236}">
                <a16:creationId xmlns:a16="http://schemas.microsoft.com/office/drawing/2014/main" id="{4FE17FF0-FBD6-4CC2-8A42-CFE148506529}"/>
              </a:ext>
            </a:extLst>
          </p:cNvPr>
          <p:cNvSpPr txBox="1"/>
          <p:nvPr/>
        </p:nvSpPr>
        <p:spPr>
          <a:xfrm>
            <a:off x="7168817" y="2287255"/>
            <a:ext cx="1339079" cy="523220"/>
          </a:xfrm>
          <a:prstGeom prst="rect">
            <a:avLst/>
          </a:prstGeom>
          <a:noFill/>
        </p:spPr>
        <p:txBody>
          <a:bodyPr wrap="square" rtlCol="0">
            <a:spAutoFit/>
          </a:bodyPr>
          <a:lstStyle/>
          <a:p>
            <a:r>
              <a:rPr lang="en-US" altLang="ja-JP" sz="2800" dirty="0"/>
              <a:t>output</a:t>
            </a:r>
            <a:endParaRPr lang="ja-JP" altLang="en-US" sz="2800" dirty="0"/>
          </a:p>
        </p:txBody>
      </p:sp>
    </p:spTree>
    <p:extLst>
      <p:ext uri="{BB962C8B-B14F-4D97-AF65-F5344CB8AC3E}">
        <p14:creationId xmlns:p14="http://schemas.microsoft.com/office/powerpoint/2010/main" val="2974236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FF8B723-138B-420D-BA91-82A8CD967AA5}"/>
              </a:ext>
            </a:extLst>
          </p:cNvPr>
          <p:cNvSpPr>
            <a:spLocks noGrp="1"/>
          </p:cNvSpPr>
          <p:nvPr>
            <p:ph type="title"/>
          </p:nvPr>
        </p:nvSpPr>
        <p:spPr>
          <a:xfrm>
            <a:off x="424540" y="201754"/>
            <a:ext cx="11070770" cy="424584"/>
          </a:xfrm>
        </p:spPr>
        <p:txBody>
          <a:bodyPr>
            <a:normAutofit/>
          </a:bodyPr>
          <a:lstStyle/>
          <a:p>
            <a:r>
              <a:rPr lang="en-US" altLang="ja-JP" dirty="0">
                <a:solidFill>
                  <a:schemeClr val="accent5">
                    <a:lumMod val="75000"/>
                  </a:schemeClr>
                </a:solidFill>
              </a:rPr>
              <a:t>A</a:t>
            </a:r>
            <a:r>
              <a:rPr lang="ja-JP" altLang="en-US" dirty="0">
                <a:solidFill>
                  <a:schemeClr val="accent5">
                    <a:lumMod val="75000"/>
                  </a:schemeClr>
                </a:solidFill>
              </a:rPr>
              <a:t> </a:t>
            </a:r>
            <a:r>
              <a:rPr lang="en-US" altLang="ja-JP" dirty="0">
                <a:solidFill>
                  <a:schemeClr val="accent5">
                    <a:lumMod val="75000"/>
                  </a:schemeClr>
                </a:solidFill>
              </a:rPr>
              <a:t>Neural Algorithm of Artistic Style</a:t>
            </a:r>
            <a:r>
              <a:rPr lang="ja-JP" altLang="en-US" dirty="0">
                <a:solidFill>
                  <a:schemeClr val="accent5">
                    <a:lumMod val="75000"/>
                  </a:schemeClr>
                </a:solidFill>
              </a:rPr>
              <a:t>について</a:t>
            </a:r>
            <a:endParaRPr kumimoji="1" lang="ja-JP" altLang="en-US" dirty="0"/>
          </a:p>
        </p:txBody>
      </p:sp>
      <p:sp>
        <p:nvSpPr>
          <p:cNvPr id="50" name="タイトル 2"/>
          <p:cNvSpPr txBox="1">
            <a:spLocks/>
          </p:cNvSpPr>
          <p:nvPr/>
        </p:nvSpPr>
        <p:spPr>
          <a:xfrm>
            <a:off x="1397204" y="199193"/>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endParaRPr lang="ja-JP" altLang="en-US" sz="2000" dirty="0"/>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7</a:t>
            </a:fld>
            <a:endParaRPr kumimoji="1" lang="ja-JP" altLang="en-US"/>
          </a:p>
        </p:txBody>
      </p:sp>
      <p:sp>
        <p:nvSpPr>
          <p:cNvPr id="2" name="テキスト ボックス 1">
            <a:extLst>
              <a:ext uri="{FF2B5EF4-FFF2-40B4-BE49-F238E27FC236}">
                <a16:creationId xmlns:a16="http://schemas.microsoft.com/office/drawing/2014/main" id="{9C921249-6F7C-41C9-AADF-3931B61FF337}"/>
              </a:ext>
            </a:extLst>
          </p:cNvPr>
          <p:cNvSpPr txBox="1"/>
          <p:nvPr/>
        </p:nvSpPr>
        <p:spPr>
          <a:xfrm>
            <a:off x="1719776" y="1264453"/>
            <a:ext cx="6991643" cy="923330"/>
          </a:xfrm>
          <a:prstGeom prst="rect">
            <a:avLst/>
          </a:prstGeom>
          <a:noFill/>
        </p:spPr>
        <p:txBody>
          <a:bodyPr wrap="square" rtlCol="0">
            <a:spAutoFit/>
          </a:bodyPr>
          <a:lstStyle/>
          <a:p>
            <a:r>
              <a:rPr lang="ja-JP" altLang="en-US" b="1" dirty="0"/>
              <a:t>①：コンテンツ画像から中間層の特徴（コンテンツ画像らしさ）を抽出</a:t>
            </a:r>
            <a:endParaRPr lang="en-US" altLang="ja-JP" b="1" dirty="0"/>
          </a:p>
          <a:p>
            <a:r>
              <a:rPr lang="ja-JP" altLang="en-US" b="1" dirty="0"/>
              <a:t>②：スタイル画像から画風の抽出</a:t>
            </a:r>
            <a:endParaRPr lang="en-US" altLang="ja-JP" b="1" dirty="0"/>
          </a:p>
          <a:p>
            <a:r>
              <a:rPr lang="ja-JP" altLang="en-US" b="1" dirty="0"/>
              <a:t>③：①②の抽出部分を反映し「目的画像」を生成</a:t>
            </a:r>
            <a:endParaRPr lang="en-US" altLang="ja-JP" b="1" dirty="0"/>
          </a:p>
        </p:txBody>
      </p:sp>
      <p:pic>
        <p:nvPicPr>
          <p:cNvPr id="3" name="図 2">
            <a:extLst>
              <a:ext uri="{FF2B5EF4-FFF2-40B4-BE49-F238E27FC236}">
                <a16:creationId xmlns:a16="http://schemas.microsoft.com/office/drawing/2014/main" id="{44B09BDD-96FF-43AD-9DB2-097590D8BDE9}"/>
              </a:ext>
            </a:extLst>
          </p:cNvPr>
          <p:cNvPicPr>
            <a:picLocks noChangeAspect="1"/>
          </p:cNvPicPr>
          <p:nvPr/>
        </p:nvPicPr>
        <p:blipFill>
          <a:blip r:embed="rId3"/>
          <a:stretch>
            <a:fillRect/>
          </a:stretch>
        </p:blipFill>
        <p:spPr>
          <a:xfrm>
            <a:off x="2016431" y="2292017"/>
            <a:ext cx="1644541" cy="1655728"/>
          </a:xfrm>
          <a:prstGeom prst="rect">
            <a:avLst/>
          </a:prstGeom>
        </p:spPr>
      </p:pic>
      <p:pic>
        <p:nvPicPr>
          <p:cNvPr id="4" name="図 3">
            <a:extLst>
              <a:ext uri="{FF2B5EF4-FFF2-40B4-BE49-F238E27FC236}">
                <a16:creationId xmlns:a16="http://schemas.microsoft.com/office/drawing/2014/main" id="{D8541FEE-7F66-4243-AD63-10A5E6AA512F}"/>
              </a:ext>
            </a:extLst>
          </p:cNvPr>
          <p:cNvPicPr>
            <a:picLocks noChangeAspect="1"/>
          </p:cNvPicPr>
          <p:nvPr/>
        </p:nvPicPr>
        <p:blipFill>
          <a:blip r:embed="rId4"/>
          <a:stretch>
            <a:fillRect/>
          </a:stretch>
        </p:blipFill>
        <p:spPr>
          <a:xfrm>
            <a:off x="2016431" y="4283733"/>
            <a:ext cx="1644541" cy="1655672"/>
          </a:xfrm>
          <a:prstGeom prst="rect">
            <a:avLst/>
          </a:prstGeom>
        </p:spPr>
      </p:pic>
      <p:pic>
        <p:nvPicPr>
          <p:cNvPr id="5" name="図 4">
            <a:extLst>
              <a:ext uri="{FF2B5EF4-FFF2-40B4-BE49-F238E27FC236}">
                <a16:creationId xmlns:a16="http://schemas.microsoft.com/office/drawing/2014/main" id="{2605B472-097A-49D4-84AF-BF5F1DFD5363}"/>
              </a:ext>
            </a:extLst>
          </p:cNvPr>
          <p:cNvPicPr>
            <a:picLocks noChangeAspect="1"/>
          </p:cNvPicPr>
          <p:nvPr/>
        </p:nvPicPr>
        <p:blipFill>
          <a:blip r:embed="rId5"/>
          <a:stretch>
            <a:fillRect/>
          </a:stretch>
        </p:blipFill>
        <p:spPr>
          <a:xfrm>
            <a:off x="8093399" y="3158528"/>
            <a:ext cx="1886300" cy="1876725"/>
          </a:xfrm>
          <a:prstGeom prst="rect">
            <a:avLst/>
          </a:prstGeom>
        </p:spPr>
      </p:pic>
      <p:sp>
        <p:nvSpPr>
          <p:cNvPr id="16" name="四角形: 角を丸くする 15">
            <a:extLst>
              <a:ext uri="{FF2B5EF4-FFF2-40B4-BE49-F238E27FC236}">
                <a16:creationId xmlns:a16="http://schemas.microsoft.com/office/drawing/2014/main" id="{CA61B985-DCB8-4E7B-AD54-34FA2A3C2941}"/>
              </a:ext>
            </a:extLst>
          </p:cNvPr>
          <p:cNvSpPr/>
          <p:nvPr/>
        </p:nvSpPr>
        <p:spPr>
          <a:xfrm>
            <a:off x="4586519" y="4806766"/>
            <a:ext cx="1305017" cy="609662"/>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コンテンツ画像らしさ</a:t>
            </a:r>
          </a:p>
        </p:txBody>
      </p:sp>
      <p:cxnSp>
        <p:nvCxnSpPr>
          <p:cNvPr id="15" name="直線矢印コネクタ 14">
            <a:extLst>
              <a:ext uri="{FF2B5EF4-FFF2-40B4-BE49-F238E27FC236}">
                <a16:creationId xmlns:a16="http://schemas.microsoft.com/office/drawing/2014/main" id="{F3E00C5F-064F-4668-9C67-FA981782AAB8}"/>
              </a:ext>
            </a:extLst>
          </p:cNvPr>
          <p:cNvCxnSpPr>
            <a:cxnSpLocks/>
            <a:stCxn id="3" idx="3"/>
            <a:endCxn id="26" idx="1"/>
          </p:cNvCxnSpPr>
          <p:nvPr/>
        </p:nvCxnSpPr>
        <p:spPr>
          <a:xfrm>
            <a:off x="3660971" y="3119882"/>
            <a:ext cx="911196" cy="218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72CCFC12-2550-453B-BC3C-B69D764D97BE}"/>
              </a:ext>
            </a:extLst>
          </p:cNvPr>
          <p:cNvCxnSpPr>
            <a:cxnSpLocks/>
            <a:stCxn id="4" idx="3"/>
            <a:endCxn id="16" idx="1"/>
          </p:cNvCxnSpPr>
          <p:nvPr/>
        </p:nvCxnSpPr>
        <p:spPr>
          <a:xfrm>
            <a:off x="3660972" y="5111569"/>
            <a:ext cx="925547" cy="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F7D8B9BD-C9CC-4B80-8C87-F3543A7A63E4}"/>
              </a:ext>
            </a:extLst>
          </p:cNvPr>
          <p:cNvCxnSpPr>
            <a:cxnSpLocks/>
            <a:stCxn id="26" idx="3"/>
            <a:endCxn id="5" idx="1"/>
          </p:cNvCxnSpPr>
          <p:nvPr/>
        </p:nvCxnSpPr>
        <p:spPr>
          <a:xfrm>
            <a:off x="5877185" y="3122068"/>
            <a:ext cx="2216215" cy="974822"/>
          </a:xfrm>
          <a:prstGeom prst="bentConnector3">
            <a:avLst>
              <a:gd name="adj1" fmla="val 19957"/>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2">
            <a:extLst>
              <a:ext uri="{FF2B5EF4-FFF2-40B4-BE49-F238E27FC236}">
                <a16:creationId xmlns:a16="http://schemas.microsoft.com/office/drawing/2014/main" id="{8EAC2D15-F5AB-4BF1-BE3F-07EAF6416B9E}"/>
              </a:ext>
            </a:extLst>
          </p:cNvPr>
          <p:cNvCxnSpPr>
            <a:cxnSpLocks/>
            <a:stCxn id="16" idx="3"/>
            <a:endCxn id="5" idx="1"/>
          </p:cNvCxnSpPr>
          <p:nvPr/>
        </p:nvCxnSpPr>
        <p:spPr>
          <a:xfrm flipV="1">
            <a:off x="5891535" y="4096891"/>
            <a:ext cx="2201864" cy="1014707"/>
          </a:xfrm>
          <a:prstGeom prst="bentConnector3">
            <a:avLst>
              <a:gd name="adj1" fmla="val 1976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A4849105-8EF4-4B97-BBF2-15EE30FEC476}"/>
              </a:ext>
            </a:extLst>
          </p:cNvPr>
          <p:cNvSpPr txBox="1"/>
          <p:nvPr/>
        </p:nvSpPr>
        <p:spPr>
          <a:xfrm>
            <a:off x="3651990" y="2696342"/>
            <a:ext cx="887921" cy="369332"/>
          </a:xfrm>
          <a:prstGeom prst="rect">
            <a:avLst/>
          </a:prstGeom>
          <a:noFill/>
        </p:spPr>
        <p:txBody>
          <a:bodyPr wrap="square" rtlCol="0">
            <a:spAutoFit/>
          </a:bodyPr>
          <a:lstStyle/>
          <a:p>
            <a:r>
              <a:rPr lang="ja-JP" altLang="en-US" b="1" dirty="0"/>
              <a:t>②抽出</a:t>
            </a:r>
          </a:p>
        </p:txBody>
      </p:sp>
      <p:sp>
        <p:nvSpPr>
          <p:cNvPr id="38" name="テキスト ボックス 37">
            <a:extLst>
              <a:ext uri="{FF2B5EF4-FFF2-40B4-BE49-F238E27FC236}">
                <a16:creationId xmlns:a16="http://schemas.microsoft.com/office/drawing/2014/main" id="{1EF85C4A-DDAD-4A27-9310-F4FF0DEF3BA5}"/>
              </a:ext>
            </a:extLst>
          </p:cNvPr>
          <p:cNvSpPr txBox="1"/>
          <p:nvPr/>
        </p:nvSpPr>
        <p:spPr>
          <a:xfrm>
            <a:off x="3651990" y="4665920"/>
            <a:ext cx="887921" cy="369332"/>
          </a:xfrm>
          <a:prstGeom prst="rect">
            <a:avLst/>
          </a:prstGeom>
          <a:noFill/>
        </p:spPr>
        <p:txBody>
          <a:bodyPr wrap="square" rtlCol="0">
            <a:spAutoFit/>
          </a:bodyPr>
          <a:lstStyle/>
          <a:p>
            <a:r>
              <a:rPr lang="ja-JP" altLang="en-US" b="1" dirty="0"/>
              <a:t>①抽出</a:t>
            </a:r>
          </a:p>
        </p:txBody>
      </p:sp>
      <p:sp>
        <p:nvSpPr>
          <p:cNvPr id="8" name="テキスト ボックス 7">
            <a:extLst>
              <a:ext uri="{FF2B5EF4-FFF2-40B4-BE49-F238E27FC236}">
                <a16:creationId xmlns:a16="http://schemas.microsoft.com/office/drawing/2014/main" id="{38A55197-5448-4B25-9E21-F141E8F9DF13}"/>
              </a:ext>
            </a:extLst>
          </p:cNvPr>
          <p:cNvSpPr txBox="1"/>
          <p:nvPr/>
        </p:nvSpPr>
        <p:spPr>
          <a:xfrm>
            <a:off x="1397203" y="817008"/>
            <a:ext cx="7877908" cy="461665"/>
          </a:xfrm>
          <a:prstGeom prst="rect">
            <a:avLst/>
          </a:prstGeom>
          <a:noFill/>
        </p:spPr>
        <p:txBody>
          <a:bodyPr wrap="square" rtlCol="0">
            <a:spAutoFit/>
          </a:bodyPr>
          <a:lstStyle/>
          <a:p>
            <a:r>
              <a:rPr lang="ja-JP" altLang="en-US" sz="2400" dirty="0"/>
              <a:t>■アルゴリズム</a:t>
            </a:r>
          </a:p>
        </p:txBody>
      </p:sp>
      <p:sp>
        <p:nvSpPr>
          <p:cNvPr id="22" name="テキスト ボックス 21">
            <a:extLst>
              <a:ext uri="{FF2B5EF4-FFF2-40B4-BE49-F238E27FC236}">
                <a16:creationId xmlns:a16="http://schemas.microsoft.com/office/drawing/2014/main" id="{C5DC5886-5190-450E-807F-575FC3426E27}"/>
              </a:ext>
            </a:extLst>
          </p:cNvPr>
          <p:cNvSpPr txBox="1"/>
          <p:nvPr/>
        </p:nvSpPr>
        <p:spPr>
          <a:xfrm>
            <a:off x="6423446" y="3607393"/>
            <a:ext cx="1472425" cy="369332"/>
          </a:xfrm>
          <a:prstGeom prst="rect">
            <a:avLst/>
          </a:prstGeom>
          <a:noFill/>
        </p:spPr>
        <p:txBody>
          <a:bodyPr wrap="square" rtlCol="0">
            <a:spAutoFit/>
          </a:bodyPr>
          <a:lstStyle/>
          <a:p>
            <a:r>
              <a:rPr lang="ja-JP" altLang="en-US" b="1" dirty="0"/>
              <a:t>③反映・生成</a:t>
            </a:r>
          </a:p>
        </p:txBody>
      </p:sp>
      <p:sp>
        <p:nvSpPr>
          <p:cNvPr id="26" name="四角形: 角を丸くする 25">
            <a:extLst>
              <a:ext uri="{FF2B5EF4-FFF2-40B4-BE49-F238E27FC236}">
                <a16:creationId xmlns:a16="http://schemas.microsoft.com/office/drawing/2014/main" id="{D78193E8-6C27-4CE1-9274-DE43CD12EAE6}"/>
              </a:ext>
            </a:extLst>
          </p:cNvPr>
          <p:cNvSpPr/>
          <p:nvPr/>
        </p:nvSpPr>
        <p:spPr>
          <a:xfrm>
            <a:off x="4572168" y="2817237"/>
            <a:ext cx="1305017" cy="609662"/>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画風</a:t>
            </a:r>
          </a:p>
        </p:txBody>
      </p:sp>
    </p:spTree>
    <p:extLst>
      <p:ext uri="{BB962C8B-B14F-4D97-AF65-F5344CB8AC3E}">
        <p14:creationId xmlns:p14="http://schemas.microsoft.com/office/powerpoint/2010/main" val="784952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1397204" y="199193"/>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endParaRPr lang="ja-JP" altLang="en-US" sz="2000" dirty="0"/>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8</a:t>
            </a:fld>
            <a:endParaRPr kumimoji="1" lang="ja-JP" altLang="en-US"/>
          </a:p>
        </p:txBody>
      </p:sp>
      <p:sp>
        <p:nvSpPr>
          <p:cNvPr id="3" name="タイトル 2">
            <a:extLst>
              <a:ext uri="{FF2B5EF4-FFF2-40B4-BE49-F238E27FC236}">
                <a16:creationId xmlns:a16="http://schemas.microsoft.com/office/drawing/2014/main" id="{D061C93F-8516-4C83-A5F8-7763637FD6B8}"/>
              </a:ext>
            </a:extLst>
          </p:cNvPr>
          <p:cNvSpPr>
            <a:spLocks noGrp="1"/>
          </p:cNvSpPr>
          <p:nvPr>
            <p:ph type="title"/>
          </p:nvPr>
        </p:nvSpPr>
        <p:spPr/>
        <p:txBody>
          <a:bodyPr>
            <a:normAutofit/>
          </a:bodyPr>
          <a:lstStyle/>
          <a:p>
            <a:r>
              <a:rPr lang="en-US" altLang="ja-JP" dirty="0">
                <a:solidFill>
                  <a:schemeClr val="accent5">
                    <a:lumMod val="75000"/>
                  </a:schemeClr>
                </a:solidFill>
              </a:rPr>
              <a:t>A</a:t>
            </a:r>
            <a:r>
              <a:rPr lang="ja-JP" altLang="en-US" dirty="0">
                <a:solidFill>
                  <a:schemeClr val="accent5">
                    <a:lumMod val="75000"/>
                  </a:schemeClr>
                </a:solidFill>
              </a:rPr>
              <a:t> </a:t>
            </a:r>
            <a:r>
              <a:rPr lang="en-US" altLang="ja-JP" dirty="0">
                <a:solidFill>
                  <a:schemeClr val="accent5">
                    <a:lumMod val="75000"/>
                  </a:schemeClr>
                </a:solidFill>
              </a:rPr>
              <a:t>Neural Algorithm of Artistic Style</a:t>
            </a:r>
            <a:r>
              <a:rPr lang="ja-JP" altLang="en-US" dirty="0">
                <a:solidFill>
                  <a:schemeClr val="accent5">
                    <a:lumMod val="75000"/>
                  </a:schemeClr>
                </a:solidFill>
              </a:rPr>
              <a:t>について</a:t>
            </a:r>
            <a:endParaRPr kumimoji="1" lang="ja-JP" altLang="en-US" dirty="0"/>
          </a:p>
        </p:txBody>
      </p:sp>
      <p:sp>
        <p:nvSpPr>
          <p:cNvPr id="2" name="テキスト ボックス 1">
            <a:extLst>
              <a:ext uri="{FF2B5EF4-FFF2-40B4-BE49-F238E27FC236}">
                <a16:creationId xmlns:a16="http://schemas.microsoft.com/office/drawing/2014/main" id="{9C921249-6F7C-41C9-AADF-3931B61FF337}"/>
              </a:ext>
            </a:extLst>
          </p:cNvPr>
          <p:cNvSpPr txBox="1"/>
          <p:nvPr/>
        </p:nvSpPr>
        <p:spPr>
          <a:xfrm>
            <a:off x="1771552" y="1482775"/>
            <a:ext cx="9612065" cy="4339650"/>
          </a:xfrm>
          <a:prstGeom prst="rect">
            <a:avLst/>
          </a:prstGeom>
          <a:noFill/>
        </p:spPr>
        <p:txBody>
          <a:bodyPr wrap="square" rtlCol="0">
            <a:spAutoFit/>
          </a:bodyPr>
          <a:lstStyle/>
          <a:p>
            <a:r>
              <a:rPr lang="ja-JP" altLang="en-US" sz="2000" b="1" dirty="0">
                <a:solidFill>
                  <a:schemeClr val="accent5"/>
                </a:solidFill>
              </a:rPr>
              <a:t>①：コンテンツ画像から中間層の特徴（コンテンツ画像らしさ）を抽出</a:t>
            </a:r>
            <a:endParaRPr lang="en-US" altLang="ja-JP" sz="2000" b="1" dirty="0">
              <a:solidFill>
                <a:schemeClr val="accent5"/>
              </a:solidFill>
            </a:endParaRPr>
          </a:p>
          <a:p>
            <a:r>
              <a:rPr lang="ja-JP" altLang="en-US" dirty="0"/>
              <a:t>      ⇒中間層の深い層の出力を抽出</a:t>
            </a:r>
            <a:endParaRPr lang="en-US" altLang="ja-JP" dirty="0"/>
          </a:p>
          <a:p>
            <a:endParaRPr lang="en-US" altLang="ja-JP" dirty="0"/>
          </a:p>
          <a:p>
            <a:r>
              <a:rPr lang="ja-JP" altLang="en-US" sz="2000" b="1" dirty="0">
                <a:solidFill>
                  <a:schemeClr val="accent5"/>
                </a:solidFill>
              </a:rPr>
              <a:t>②：スタイル画像から画風の抽出</a:t>
            </a:r>
            <a:endParaRPr lang="en-US" altLang="ja-JP" sz="2000" b="1" dirty="0">
              <a:solidFill>
                <a:schemeClr val="accent5"/>
              </a:solidFill>
            </a:endParaRPr>
          </a:p>
          <a:p>
            <a:r>
              <a:rPr lang="ja-JP" altLang="en-US" dirty="0"/>
              <a:t>　　⇒そもそも画風とは</a:t>
            </a:r>
            <a:endParaRPr lang="en-US" altLang="ja-JP" dirty="0"/>
          </a:p>
          <a:p>
            <a:r>
              <a:rPr lang="ja-JP" altLang="en-US" dirty="0"/>
              <a:t>　　　「絵画の作風。絵画に現れた、作者の傾向や特徴。」</a:t>
            </a:r>
            <a:endParaRPr lang="en-US" altLang="ja-JP" dirty="0"/>
          </a:p>
          <a:p>
            <a:r>
              <a:rPr lang="ja-JP" altLang="en-US" dirty="0"/>
              <a:t>　　　・線の太さの特徴</a:t>
            </a:r>
            <a:endParaRPr lang="en-US" altLang="ja-JP" dirty="0"/>
          </a:p>
          <a:p>
            <a:r>
              <a:rPr lang="ja-JP" altLang="en-US" dirty="0"/>
              <a:t>　　　・色の使い方の特徴</a:t>
            </a:r>
            <a:endParaRPr lang="en-US" altLang="ja-JP" dirty="0"/>
          </a:p>
          <a:p>
            <a:r>
              <a:rPr lang="ja-JP" altLang="en-US" dirty="0"/>
              <a:t>　　　・影のつけ方の特徴</a:t>
            </a:r>
            <a:endParaRPr lang="en-US" altLang="ja-JP" dirty="0"/>
          </a:p>
          <a:p>
            <a:r>
              <a:rPr lang="ja-JP" altLang="en-US" dirty="0"/>
              <a:t>　　　「画風」　＝　「画像中に含まれる特徴同士の相関」</a:t>
            </a:r>
            <a:endParaRPr lang="en-US" altLang="ja-JP" dirty="0"/>
          </a:p>
          <a:p>
            <a:endParaRPr lang="en-US" altLang="ja-JP" dirty="0"/>
          </a:p>
          <a:p>
            <a:r>
              <a:rPr lang="ja-JP" altLang="en-US" sz="2000" b="1" dirty="0">
                <a:solidFill>
                  <a:schemeClr val="accent5"/>
                </a:solidFill>
              </a:rPr>
              <a:t>③：①②の抽出部分を反映し「目的画像」を生成</a:t>
            </a:r>
            <a:endParaRPr lang="en-US" altLang="ja-JP" sz="2000" b="1" dirty="0">
              <a:solidFill>
                <a:schemeClr val="accent5"/>
              </a:solidFill>
            </a:endParaRPr>
          </a:p>
          <a:p>
            <a:r>
              <a:rPr lang="ja-JP" altLang="en-US" dirty="0"/>
              <a:t>　　１：「生成画像」と「コンテンツ画像」の深い層の出力誤差</a:t>
            </a:r>
            <a:r>
              <a:rPr lang="ja-JP" altLang="en-US" dirty="0">
                <a:solidFill>
                  <a:srgbClr val="FF0000"/>
                </a:solidFill>
              </a:rPr>
              <a:t>（コンテンツ損失）</a:t>
            </a:r>
            <a:endParaRPr lang="en-US" altLang="ja-JP" dirty="0">
              <a:solidFill>
                <a:srgbClr val="FF0000"/>
              </a:solidFill>
            </a:endParaRPr>
          </a:p>
          <a:p>
            <a:r>
              <a:rPr lang="ja-JP" altLang="en-US" dirty="0"/>
              <a:t>　　２：「生成画像」と「スタイル画像」の画風を表すベクトルの誤差</a:t>
            </a:r>
            <a:r>
              <a:rPr lang="ja-JP" altLang="en-US" dirty="0">
                <a:solidFill>
                  <a:srgbClr val="FF0000"/>
                </a:solidFill>
              </a:rPr>
              <a:t>（スタイル損失）</a:t>
            </a:r>
            <a:endParaRPr lang="en-US" altLang="ja-JP" dirty="0">
              <a:solidFill>
                <a:srgbClr val="FF0000"/>
              </a:solidFill>
            </a:endParaRPr>
          </a:p>
          <a:p>
            <a:r>
              <a:rPr lang="ja-JP" altLang="en-US" dirty="0">
                <a:solidFill>
                  <a:srgbClr val="FF0000"/>
                </a:solidFill>
              </a:rPr>
              <a:t>　　</a:t>
            </a:r>
            <a:r>
              <a:rPr lang="ja-JP" altLang="en-US" dirty="0"/>
              <a:t>３：１、２の誤差を最小化するように画像を生成する</a:t>
            </a:r>
            <a:endParaRPr lang="en-US" altLang="ja-JP" dirty="0"/>
          </a:p>
        </p:txBody>
      </p:sp>
      <p:sp>
        <p:nvSpPr>
          <p:cNvPr id="6" name="テキスト ボックス 5">
            <a:extLst>
              <a:ext uri="{FF2B5EF4-FFF2-40B4-BE49-F238E27FC236}">
                <a16:creationId xmlns:a16="http://schemas.microsoft.com/office/drawing/2014/main" id="{C0FD71F9-ECFB-43F8-AC32-B1153E14D8C1}"/>
              </a:ext>
            </a:extLst>
          </p:cNvPr>
          <p:cNvSpPr txBox="1"/>
          <p:nvPr/>
        </p:nvSpPr>
        <p:spPr>
          <a:xfrm>
            <a:off x="1397203" y="790333"/>
            <a:ext cx="7877908" cy="461665"/>
          </a:xfrm>
          <a:prstGeom prst="rect">
            <a:avLst/>
          </a:prstGeom>
          <a:noFill/>
        </p:spPr>
        <p:txBody>
          <a:bodyPr wrap="square" rtlCol="0">
            <a:spAutoFit/>
          </a:bodyPr>
          <a:lstStyle/>
          <a:p>
            <a:r>
              <a:rPr lang="ja-JP" altLang="en-US" sz="2400" dirty="0"/>
              <a:t>■アルゴリズム詳細</a:t>
            </a:r>
          </a:p>
        </p:txBody>
      </p:sp>
    </p:spTree>
    <p:extLst>
      <p:ext uri="{BB962C8B-B14F-4D97-AF65-F5344CB8AC3E}">
        <p14:creationId xmlns:p14="http://schemas.microsoft.com/office/powerpoint/2010/main" val="3591271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1397204" y="199193"/>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endParaRPr lang="ja-JP" altLang="en-US" sz="2000" dirty="0"/>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9</a:t>
            </a:fld>
            <a:endParaRPr kumimoji="1" lang="ja-JP" altLang="en-US"/>
          </a:p>
        </p:txBody>
      </p:sp>
      <p:sp>
        <p:nvSpPr>
          <p:cNvPr id="3" name="タイトル 2">
            <a:extLst>
              <a:ext uri="{FF2B5EF4-FFF2-40B4-BE49-F238E27FC236}">
                <a16:creationId xmlns:a16="http://schemas.microsoft.com/office/drawing/2014/main" id="{FABA073F-4418-4CD8-86FD-8B5D5ECE7264}"/>
              </a:ext>
            </a:extLst>
          </p:cNvPr>
          <p:cNvSpPr>
            <a:spLocks noGrp="1"/>
          </p:cNvSpPr>
          <p:nvPr>
            <p:ph type="title"/>
          </p:nvPr>
        </p:nvSpPr>
        <p:spPr/>
        <p:txBody>
          <a:bodyPr>
            <a:normAutofit/>
          </a:bodyPr>
          <a:lstStyle/>
          <a:p>
            <a:r>
              <a:rPr lang="en-US" altLang="ja-JP" dirty="0">
                <a:solidFill>
                  <a:schemeClr val="accent5">
                    <a:lumMod val="75000"/>
                  </a:schemeClr>
                </a:solidFill>
              </a:rPr>
              <a:t>A</a:t>
            </a:r>
            <a:r>
              <a:rPr lang="ja-JP" altLang="en-US" dirty="0">
                <a:solidFill>
                  <a:schemeClr val="accent5">
                    <a:lumMod val="75000"/>
                  </a:schemeClr>
                </a:solidFill>
              </a:rPr>
              <a:t> </a:t>
            </a:r>
            <a:r>
              <a:rPr lang="en-US" altLang="ja-JP" dirty="0">
                <a:solidFill>
                  <a:schemeClr val="accent5">
                    <a:lumMod val="75000"/>
                  </a:schemeClr>
                </a:solidFill>
              </a:rPr>
              <a:t>Neural Algorithm of Artistic Style</a:t>
            </a:r>
            <a:r>
              <a:rPr lang="ja-JP" altLang="en-US" dirty="0">
                <a:solidFill>
                  <a:schemeClr val="accent5">
                    <a:lumMod val="75000"/>
                  </a:schemeClr>
                </a:solidFill>
              </a:rPr>
              <a:t>について</a:t>
            </a:r>
            <a:endParaRPr kumimoji="1" lang="ja-JP" altLang="en-US" dirty="0"/>
          </a:p>
        </p:txBody>
      </p:sp>
      <p:pic>
        <p:nvPicPr>
          <p:cNvPr id="2" name="図 1">
            <a:extLst>
              <a:ext uri="{FF2B5EF4-FFF2-40B4-BE49-F238E27FC236}">
                <a16:creationId xmlns:a16="http://schemas.microsoft.com/office/drawing/2014/main" id="{D70C01C2-50FE-4ABB-834F-478BD6EB73F9}"/>
              </a:ext>
            </a:extLst>
          </p:cNvPr>
          <p:cNvPicPr>
            <a:picLocks noChangeAspect="1"/>
          </p:cNvPicPr>
          <p:nvPr/>
        </p:nvPicPr>
        <p:blipFill>
          <a:blip r:embed="rId3"/>
          <a:stretch>
            <a:fillRect/>
          </a:stretch>
        </p:blipFill>
        <p:spPr>
          <a:xfrm>
            <a:off x="4107196" y="1301809"/>
            <a:ext cx="6665175" cy="4580127"/>
          </a:xfrm>
          <a:prstGeom prst="rect">
            <a:avLst/>
          </a:prstGeom>
        </p:spPr>
      </p:pic>
      <p:sp>
        <p:nvSpPr>
          <p:cNvPr id="4" name="吹き出し: 角を丸めた四角形 3">
            <a:extLst>
              <a:ext uri="{FF2B5EF4-FFF2-40B4-BE49-F238E27FC236}">
                <a16:creationId xmlns:a16="http://schemas.microsoft.com/office/drawing/2014/main" id="{0F8AD87D-B423-40EE-A275-2EA839FEC844}"/>
              </a:ext>
            </a:extLst>
          </p:cNvPr>
          <p:cNvSpPr/>
          <p:nvPr/>
        </p:nvSpPr>
        <p:spPr>
          <a:xfrm>
            <a:off x="1621303" y="1301809"/>
            <a:ext cx="1844341" cy="1322363"/>
          </a:xfrm>
          <a:prstGeom prst="wedgeRoundRectCallout">
            <a:avLst>
              <a:gd name="adj1" fmla="val 116595"/>
              <a:gd name="adj2" fmla="val 12406"/>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dirty="0"/>
              <a:t>スタイル画像のスタイル特徴を学習する</a:t>
            </a:r>
          </a:p>
        </p:txBody>
      </p:sp>
      <p:sp>
        <p:nvSpPr>
          <p:cNvPr id="11" name="吹き出し: 角を丸めた四角形 10">
            <a:extLst>
              <a:ext uri="{FF2B5EF4-FFF2-40B4-BE49-F238E27FC236}">
                <a16:creationId xmlns:a16="http://schemas.microsoft.com/office/drawing/2014/main" id="{1CF7F857-9C2D-448D-AF29-400CA67FD2E7}"/>
              </a:ext>
            </a:extLst>
          </p:cNvPr>
          <p:cNvSpPr/>
          <p:nvPr/>
        </p:nvSpPr>
        <p:spPr>
          <a:xfrm>
            <a:off x="1621303" y="4435570"/>
            <a:ext cx="1844341" cy="1322363"/>
          </a:xfrm>
          <a:prstGeom prst="wedgeRoundRectCallout">
            <a:avLst>
              <a:gd name="adj1" fmla="val 133808"/>
              <a:gd name="adj2" fmla="val 10278"/>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b="1" dirty="0"/>
              <a:t>コンテンツ画像の特徴を学習する</a:t>
            </a:r>
          </a:p>
        </p:txBody>
      </p:sp>
    </p:spTree>
    <p:extLst>
      <p:ext uri="{BB962C8B-B14F-4D97-AF65-F5344CB8AC3E}">
        <p14:creationId xmlns:p14="http://schemas.microsoft.com/office/powerpoint/2010/main" val="106292091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685</Words>
  <Application>Microsoft Office PowerPoint</Application>
  <PresentationFormat>ワイド画面</PresentationFormat>
  <Paragraphs>169</Paragraphs>
  <Slides>23</Slides>
  <Notes>22</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23</vt:i4>
      </vt:variant>
    </vt:vector>
  </HeadingPairs>
  <TitlesOfParts>
    <vt:vector size="32" baseType="lpstr">
      <vt:lpstr>HGPｺﾞｼｯｸE</vt:lpstr>
      <vt:lpstr>ＭＳ Ｐゴシック</vt:lpstr>
      <vt:lpstr>ヒラギノ角ゴ Pro W3</vt:lpstr>
      <vt:lpstr>メイリオ</vt:lpstr>
      <vt:lpstr>Arial</vt:lpstr>
      <vt:lpstr>Calibri</vt:lpstr>
      <vt:lpstr>Calibri Light</vt:lpstr>
      <vt:lpstr>Cambria Math</vt:lpstr>
      <vt:lpstr>Office テーマ</vt:lpstr>
      <vt:lpstr>PowerPoint プレゼンテーション</vt:lpstr>
      <vt:lpstr>自己紹介</vt:lpstr>
      <vt:lpstr>対象の論文</vt:lpstr>
      <vt:lpstr>Before that</vt:lpstr>
      <vt:lpstr>ご紹介</vt:lpstr>
      <vt:lpstr>A Neural Algorithm of Artistic Style</vt:lpstr>
      <vt:lpstr>A Neural Algorithm of Artistic Styleについて</vt:lpstr>
      <vt:lpstr>A Neural Algorithm of Artistic Styleについて</vt:lpstr>
      <vt:lpstr>A Neural Algorithm of Artistic Styleについて</vt:lpstr>
      <vt:lpstr>結果例</vt:lpstr>
      <vt:lpstr>Challenge point</vt:lpstr>
      <vt:lpstr>Amazing!!</vt:lpstr>
      <vt:lpstr>A LEARNED REPRESENTATION FOR ARTISTIC STYLE</vt:lpstr>
      <vt:lpstr>学習図例</vt:lpstr>
      <vt:lpstr>Conditional instance normalization</vt:lpstr>
      <vt:lpstr>条件付きインスタンスの正規化とは</vt:lpstr>
      <vt:lpstr>N-styleと1-styleの比較</vt:lpstr>
      <vt:lpstr>N-styleと1-styleの比較</vt:lpstr>
      <vt:lpstr>N-styleと1-styleの比較</vt:lpstr>
      <vt:lpstr>N-styleと1-styleの比較</vt:lpstr>
      <vt:lpstr>新しいスタイルを学習する際の比較</vt:lpstr>
      <vt:lpstr>新しいスタイルを学習する際の比較</vt:lpstr>
      <vt:lpstr>まとめ・感想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アドグローブ開発4</dc:creator>
  <cp:lastModifiedBy>アドグローブ開発5</cp:lastModifiedBy>
  <cp:revision>10</cp:revision>
  <dcterms:created xsi:type="dcterms:W3CDTF">2017-07-11T08:31:45Z</dcterms:created>
  <dcterms:modified xsi:type="dcterms:W3CDTF">2017-07-13T03:28:09Z</dcterms:modified>
</cp:coreProperties>
</file>