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58" r:id="rId6"/>
    <p:sldId id="260" r:id="rId7"/>
    <p:sldId id="261" r:id="rId8"/>
    <p:sldId id="263" r:id="rId9"/>
    <p:sldId id="264" r:id="rId10"/>
    <p:sldId id="265" r:id="rId11"/>
    <p:sldId id="266" r:id="rId12"/>
    <p:sldId id="270" r:id="rId13"/>
    <p:sldId id="271" r:id="rId14"/>
    <p:sldId id="267" r:id="rId15"/>
    <p:sldId id="269" r:id="rId16"/>
    <p:sldId id="268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7B1E20-455A-4F6A-9DA5-A20410DDE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4C7559F-1F0C-4D5F-A94C-E34705707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ECCE59-8BF2-4C3E-8935-400EFFA9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E3FD-4B0E-4E47-959A-EE6465CAE842}" type="datetimeFigureOut">
              <a:rPr kumimoji="1" lang="ja-JP" altLang="en-US" smtClean="0"/>
              <a:t>2018/6/8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CC5936-33B4-4D10-B6DF-956A2181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888901-AAE0-4F97-BBC8-10230FD8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9EF4-A107-4F88-8A1C-053A2EF566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868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B72158-5F6C-42FB-9724-DA3E399F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1EE47F-C39C-4113-92FF-38EAD6929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71786F-3B18-498C-8E18-444C0B8E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E3FD-4B0E-4E47-959A-EE6465CAE842}" type="datetimeFigureOut">
              <a:rPr kumimoji="1" lang="ja-JP" altLang="en-US" smtClean="0"/>
              <a:t>2018/6/8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74BCE7-A1EB-4044-823C-95BD0206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5258B5-FD19-4493-A85F-0A544D1A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9EF4-A107-4F88-8A1C-053A2EF566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18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D04F5EF-8EF1-4386-87FE-2C22F23D1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BABAF9A-47DB-4178-AB19-08DA1CB88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205DDB-6911-49FF-8B0A-C1D69BB2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E3FD-4B0E-4E47-959A-EE6465CAE842}" type="datetimeFigureOut">
              <a:rPr kumimoji="1" lang="ja-JP" altLang="en-US" smtClean="0"/>
              <a:t>2018/6/8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552F25-4081-4FBC-B592-9D2AE0FDF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5594D8-DE1C-4C04-B188-C76CA208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9EF4-A107-4F88-8A1C-053A2EF566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70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E2407A-B2D9-4BC0-8A2B-5E1E88A10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8DF4B2-19B2-4EDF-B0D8-E45EC81F7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5BAB46-59B7-4FC8-B598-A40362B8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E3FD-4B0E-4E47-959A-EE6465CAE842}" type="datetimeFigureOut">
              <a:rPr kumimoji="1" lang="ja-JP" altLang="en-US" smtClean="0"/>
              <a:t>2018/6/8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B6304F-B575-40CA-9EB4-B296309F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444F66-CCAE-43B9-8F86-976F0236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9EF4-A107-4F88-8A1C-053A2EF566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9F6A41-B9D0-44F8-9600-552C16AC3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D73E46-97D2-40EF-B9B2-D07F798B4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C6ABE5-1A24-407B-9179-325EE0C4A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E3FD-4B0E-4E47-959A-EE6465CAE842}" type="datetimeFigureOut">
              <a:rPr kumimoji="1" lang="ja-JP" altLang="en-US" smtClean="0"/>
              <a:t>2018/6/8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275221-BA37-4E32-873A-A390E6F84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FEB965-3B25-43F9-BB77-FF6BB19B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9EF4-A107-4F88-8A1C-053A2EF566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13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B4AA9-E9DF-4061-862A-1135BBF3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4B5152-E651-43DC-81F1-D93B7BBF6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F2785C-0CB5-4A57-8620-454F261D2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911176-DEC2-48E1-A7C6-3D550D963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E3FD-4B0E-4E47-959A-EE6465CAE842}" type="datetimeFigureOut">
              <a:rPr kumimoji="1" lang="ja-JP" altLang="en-US" smtClean="0"/>
              <a:t>2018/6/8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8754F0-4EF3-44B2-AF21-6E2194B8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DA7F72-7E8A-4B77-A8F6-CF9EE31D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9EF4-A107-4F88-8A1C-053A2EF566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43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629F35-A50E-483A-A69F-029B7C469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222BF7-8587-4BB1-A204-DF42B0CAB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92A00F-EAB9-4CB2-9B5E-D833C8EA2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642DA6C-E5C9-41D8-B213-45C5FE889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A62E283-BBB9-4E2F-B666-E713E7795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B3E0ED6-5669-42AF-AE78-F2C792AC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E3FD-4B0E-4E47-959A-EE6465CAE842}" type="datetimeFigureOut">
              <a:rPr kumimoji="1" lang="ja-JP" altLang="en-US" smtClean="0"/>
              <a:t>2018/6/8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3C056F1-21EF-4A5D-85BA-1B368FE2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9F7ADB3-F46D-45DC-8B9C-06C01AA1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9EF4-A107-4F88-8A1C-053A2EF566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615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6BFD26-DD07-4ADE-8511-E30C17165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26351B4-53BE-46C9-9FB3-AF3EF5B1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E3FD-4B0E-4E47-959A-EE6465CAE842}" type="datetimeFigureOut">
              <a:rPr kumimoji="1" lang="ja-JP" altLang="en-US" smtClean="0"/>
              <a:t>2018/6/8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4040DE3-F8E4-48D3-9159-3338A26F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76807E-99A6-45D1-9703-5D18AB19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9EF4-A107-4F88-8A1C-053A2EF566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BFDCA11-68CF-4ED4-9FEE-BC6CA643F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E3FD-4B0E-4E47-959A-EE6465CAE842}" type="datetimeFigureOut">
              <a:rPr kumimoji="1" lang="ja-JP" altLang="en-US" smtClean="0"/>
              <a:t>2018/6/8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956C72E-E1B0-43D4-8D3D-1147F411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E248EE6-F5AC-47E3-BDE4-239FF259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9EF4-A107-4F88-8A1C-053A2EF566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88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A3F058-AA05-4FD8-88DF-F2715743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132146-5352-4675-9552-E7E8D1BA9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69B337-1736-45CA-80C2-F90CD0C3B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02860C-A7C9-4394-B2FF-FD60B7F3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E3FD-4B0E-4E47-959A-EE6465CAE842}" type="datetimeFigureOut">
              <a:rPr kumimoji="1" lang="ja-JP" altLang="en-US" smtClean="0"/>
              <a:t>2018/6/8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F4FC68-614F-4BC2-8326-B58D49CA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A4270E-4CF4-4467-B44B-A00703AD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9EF4-A107-4F88-8A1C-053A2EF566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04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C9A21E-23F4-40AA-A540-3C22D81A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0F97A9B-CB41-4AF2-A581-709348422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2AF1547-9F6A-4E8C-BBC6-D59156BD5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BAB52C-F98C-4E6D-A10C-C909B896B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E3FD-4B0E-4E47-959A-EE6465CAE842}" type="datetimeFigureOut">
              <a:rPr kumimoji="1" lang="ja-JP" altLang="en-US" smtClean="0"/>
              <a:t>2018/6/8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B80EDE-94B0-4123-BC41-067408AC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15547B-D6E6-42C2-9D34-06B829EC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9EF4-A107-4F88-8A1C-053A2EF566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96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D65E351-8CA8-4C0A-A6AE-171CABBC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26C2C3-9BFB-461B-8CEF-A331D0BD1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135152-CF7C-4D57-A2BA-D99E9844B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4E3FD-4B0E-4E47-959A-EE6465CAE842}" type="datetimeFigureOut">
              <a:rPr kumimoji="1" lang="ja-JP" altLang="en-US" smtClean="0"/>
              <a:t>2018/6/8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BE8FDD-AE02-4DB7-AFF1-DE66086CF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A7F473-0219-49D8-863B-D60CEC501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D9EF4-A107-4F88-8A1C-053A2EF566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078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5BE6AF-0CD9-4A5F-98C0-D69AF85CD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ja-JP" sz="4400" dirty="0" err="1"/>
              <a:t>Comicolorization</a:t>
            </a:r>
            <a:r>
              <a:rPr lang="en-US" altLang="ja-JP" sz="4400" dirty="0"/>
              <a:t>: </a:t>
            </a:r>
            <a:br>
              <a:rPr lang="en-US" altLang="ja-JP" sz="4400" dirty="0"/>
            </a:br>
            <a:r>
              <a:rPr lang="en-US" altLang="ja-JP" sz="4400" dirty="0"/>
              <a:t>Semi-Automatic Manga Colorization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99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644E90-C5BC-470B-AF6A-16C546BB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</a:t>
            </a:r>
            <a:r>
              <a:rPr kumimoji="1" lang="en-US" altLang="ja-JP" dirty="0"/>
              <a:t>ipeline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68B62C2-D132-42D7-BA97-7FE999AC6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85526"/>
            <a:ext cx="10310769" cy="4207224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F1E18D3A-8356-4139-B617-CF3CD1946E0B}"/>
              </a:ext>
            </a:extLst>
          </p:cNvPr>
          <p:cNvSpPr/>
          <p:nvPr/>
        </p:nvSpPr>
        <p:spPr>
          <a:xfrm>
            <a:off x="3095538" y="4269996"/>
            <a:ext cx="1921079" cy="132556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7D9A670-0458-40EF-B676-09B0E8B9FF71}"/>
              </a:ext>
            </a:extLst>
          </p:cNvPr>
          <p:cNvSpPr/>
          <p:nvPr/>
        </p:nvSpPr>
        <p:spPr>
          <a:xfrm>
            <a:off x="5016618" y="4167187"/>
            <a:ext cx="3070370" cy="14283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9D94A449-226E-4F3F-A552-C31427DDCED0}"/>
              </a:ext>
            </a:extLst>
          </p:cNvPr>
          <p:cNvSpPr/>
          <p:nvPr/>
        </p:nvSpPr>
        <p:spPr>
          <a:xfrm>
            <a:off x="6234419" y="1182717"/>
            <a:ext cx="1634453" cy="23993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CF76D6A0-5256-4D16-8B3A-D5CA87B05A3B}"/>
              </a:ext>
            </a:extLst>
          </p:cNvPr>
          <p:cNvSpPr/>
          <p:nvPr/>
        </p:nvSpPr>
        <p:spPr>
          <a:xfrm>
            <a:off x="7868872" y="2967496"/>
            <a:ext cx="1634453" cy="23993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4643637-9975-419C-9ADD-EB763C3CADCE}"/>
              </a:ext>
            </a:extLst>
          </p:cNvPr>
          <p:cNvSpPr/>
          <p:nvPr/>
        </p:nvSpPr>
        <p:spPr>
          <a:xfrm>
            <a:off x="1128318" y="1519673"/>
            <a:ext cx="2143388" cy="374022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4169ABC-72E3-4601-BE3A-CE9F4A52F733}"/>
              </a:ext>
            </a:extLst>
          </p:cNvPr>
          <p:cNvSpPr txBox="1"/>
          <p:nvPr/>
        </p:nvSpPr>
        <p:spPr>
          <a:xfrm>
            <a:off x="2749492" y="1485231"/>
            <a:ext cx="38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F580C43-58EB-45D7-9264-F505C3F55706}"/>
              </a:ext>
            </a:extLst>
          </p:cNvPr>
          <p:cNvSpPr txBox="1"/>
          <p:nvPr/>
        </p:nvSpPr>
        <p:spPr>
          <a:xfrm>
            <a:off x="3863130" y="5662377"/>
            <a:ext cx="38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2C8C1D6-03C2-45BF-A995-C8426C198991}"/>
              </a:ext>
            </a:extLst>
          </p:cNvPr>
          <p:cNvSpPr txBox="1"/>
          <p:nvPr/>
        </p:nvSpPr>
        <p:spPr>
          <a:xfrm>
            <a:off x="6358856" y="5662377"/>
            <a:ext cx="38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③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CED1786-B8FA-4C36-8BD8-98C22C81DCE0}"/>
              </a:ext>
            </a:extLst>
          </p:cNvPr>
          <p:cNvSpPr txBox="1"/>
          <p:nvPr/>
        </p:nvSpPr>
        <p:spPr>
          <a:xfrm>
            <a:off x="7482979" y="1115899"/>
            <a:ext cx="38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④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786FACA-34DD-4042-980D-C343D14DD2C2}"/>
              </a:ext>
            </a:extLst>
          </p:cNvPr>
          <p:cNvSpPr txBox="1"/>
          <p:nvPr/>
        </p:nvSpPr>
        <p:spPr>
          <a:xfrm>
            <a:off x="9117431" y="5075230"/>
            <a:ext cx="38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389469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89D9A5-237C-432E-AF7E-1ADEB5F8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Interpretation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51D729-9F50-4D73-AD0D-B35E1C9CC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886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① </a:t>
            </a:r>
            <a:r>
              <a:rPr lang="en-US" altLang="ja-JP" dirty="0"/>
              <a:t>Input image:</a:t>
            </a:r>
            <a:r>
              <a:rPr lang="ja-JP" altLang="en-US" dirty="0"/>
              <a:t>カラー化したい漫画のページ画像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Reference image:</a:t>
            </a:r>
            <a:r>
              <a:rPr lang="ja-JP" altLang="en-US" dirty="0"/>
              <a:t>色情報の参照画像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② </a:t>
            </a:r>
            <a:r>
              <a:rPr lang="en-US" altLang="ja-JP" dirty="0"/>
              <a:t>Reference image</a:t>
            </a:r>
            <a:r>
              <a:rPr lang="ja-JP" altLang="en-US" dirty="0"/>
              <a:t>から色情報のパレットを生成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③ </a:t>
            </a:r>
            <a:r>
              <a:rPr lang="en-US" altLang="ja-JP" dirty="0"/>
              <a:t>Reference image</a:t>
            </a:r>
            <a:r>
              <a:rPr lang="ja-JP" altLang="en-US" dirty="0"/>
              <a:t>から色情報のヒストグラムを生成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④ ユーザー手動によるカラーの訂正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color dots</a:t>
            </a:r>
            <a:r>
              <a:rPr lang="ja-JP" altLang="en-US" dirty="0"/>
              <a:t>を画像に与えて周辺をその色で色付けして訂正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histogram</a:t>
            </a:r>
            <a:r>
              <a:rPr lang="ja-JP" altLang="en-US" dirty="0"/>
              <a:t>の色バランスを調整して訂正</a:t>
            </a:r>
            <a:r>
              <a:rPr lang="en-US" altLang="ja-JP" dirty="0"/>
              <a:t>(</a:t>
            </a:r>
            <a:r>
              <a:rPr lang="ja-JP" altLang="en-US" dirty="0"/>
              <a:t>らしい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ja-JP" altLang="en-US" dirty="0"/>
              <a:t>⑤ 元のマンガのテキストとコマ割りの復元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62558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89D9A5-237C-432E-AF7E-1ADEB5F8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※Color histogram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51D729-9F50-4D73-AD0D-B35E1C9CC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64644"/>
            <a:ext cx="5346940" cy="1693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画像を構成する全ピクセルの</a:t>
            </a:r>
            <a:r>
              <a:rPr lang="en-US" altLang="ja-JP" dirty="0"/>
              <a:t>RGB</a:t>
            </a:r>
            <a:r>
              <a:rPr lang="ja-JP" altLang="en-US" dirty="0"/>
              <a:t>値の分布</a:t>
            </a: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196" y="2260121"/>
            <a:ext cx="5037827" cy="3778370"/>
          </a:xfrm>
          <a:prstGeom prst="rect">
            <a:avLst/>
          </a:prstGeom>
        </p:spPr>
      </p:pic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682B7C64-BDFC-473A-AB81-D6155F512D7A}"/>
              </a:ext>
            </a:extLst>
          </p:cNvPr>
          <p:cNvSpPr txBox="1">
            <a:spLocks/>
          </p:cNvSpPr>
          <p:nvPr/>
        </p:nvSpPr>
        <p:spPr>
          <a:xfrm>
            <a:off x="6845060" y="5853227"/>
            <a:ext cx="5346940" cy="1693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※</a:t>
            </a:r>
            <a:r>
              <a:rPr lang="ja-JP" altLang="en-US" dirty="0"/>
              <a:t>こんなイメージ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58768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89D9A5-237C-432E-AF7E-1ADEB5F8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※Color palette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51D729-9F50-4D73-AD0D-B35E1C9CC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791"/>
            <a:ext cx="10393392" cy="4161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histogram</a:t>
            </a:r>
            <a:r>
              <a:rPr lang="ja-JP" altLang="en-US" dirty="0"/>
              <a:t>の色情報を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R:0~255, G:0~255, B:0~255 (256^3)</a:t>
            </a:r>
          </a:p>
          <a:p>
            <a:pPr marL="0" indent="0">
              <a:buNone/>
            </a:pPr>
            <a:r>
              <a:rPr lang="ja-JP" altLang="en-US" dirty="0"/>
              <a:t>から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R:0~5, G:0~5, B:0~5</a:t>
            </a:r>
            <a:r>
              <a:rPr lang="ja-JP" altLang="en-US" dirty="0"/>
              <a:t>　</a:t>
            </a:r>
            <a:r>
              <a:rPr lang="en-US" altLang="ja-JP" dirty="0"/>
              <a:t>(6^3)</a:t>
            </a:r>
          </a:p>
          <a:p>
            <a:pPr marL="0" indent="0">
              <a:buNone/>
            </a:pPr>
            <a:r>
              <a:rPr lang="ja-JP" altLang="en-US" dirty="0"/>
              <a:t>へ変換し、さらに</a:t>
            </a:r>
            <a:r>
              <a:rPr lang="en-US" altLang="ja-JP" dirty="0"/>
              <a:t>0,1</a:t>
            </a:r>
            <a:r>
              <a:rPr lang="ja-JP" altLang="en-US" dirty="0"/>
              <a:t>の</a:t>
            </a:r>
            <a:r>
              <a:rPr lang="en-US" altLang="ja-JP" dirty="0"/>
              <a:t>2</a:t>
            </a:r>
            <a:r>
              <a:rPr lang="ja-JP" altLang="en-US" dirty="0"/>
              <a:t>値で</a:t>
            </a:r>
            <a:r>
              <a:rPr lang="en-US" altLang="ja-JP" dirty="0"/>
              <a:t>216</a:t>
            </a:r>
            <a:r>
              <a:rPr lang="ja-JP" altLang="en-US" dirty="0"/>
              <a:t>次元の色情報を表現するように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変換したもの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この</a:t>
            </a:r>
            <a:r>
              <a:rPr lang="en-US" altLang="ja-JP" dirty="0"/>
              <a:t>palette</a:t>
            </a:r>
            <a:r>
              <a:rPr lang="ja-JP" altLang="en-US" dirty="0"/>
              <a:t>から</a:t>
            </a:r>
            <a:r>
              <a:rPr lang="en-US" altLang="ja-JP" dirty="0"/>
              <a:t>input image</a:t>
            </a:r>
            <a:r>
              <a:rPr lang="ja-JP" altLang="en-US" dirty="0"/>
              <a:t>のカラー化が実行される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34821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3F7C96-299F-4380-B347-1F63937D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Training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216A9D1-4E4C-485F-AD72-399ADFE9F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34" y="1312735"/>
            <a:ext cx="11155332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78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ちなみに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Train data</a:t>
            </a:r>
            <a:r>
              <a:rPr kumimoji="1" lang="ja-JP" altLang="en-US" dirty="0"/>
              <a:t>の出典はニコニコ静画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→</a:t>
            </a:r>
            <a:r>
              <a:rPr lang="en-US" altLang="ja-JP" dirty="0"/>
              <a:t>Global Features Network</a:t>
            </a:r>
            <a:r>
              <a:rPr lang="ja-JP" altLang="en-US" dirty="0"/>
              <a:t>の出力はアニメなどのキャラクター名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本論文のために使用された</a:t>
            </a:r>
            <a:r>
              <a:rPr lang="en-US" altLang="ja-JP" dirty="0"/>
              <a:t>image</a:t>
            </a:r>
            <a:r>
              <a:rPr lang="ja-JP" altLang="en-US" dirty="0"/>
              <a:t>は</a:t>
            </a:r>
            <a:r>
              <a:rPr lang="en-US" altLang="ja-JP" dirty="0"/>
              <a:t>16</a:t>
            </a:r>
            <a:r>
              <a:rPr lang="ja-JP" altLang="en-US" dirty="0"/>
              <a:t>万件、</a:t>
            </a:r>
            <a:r>
              <a:rPr lang="en-US" altLang="ja-JP" dirty="0"/>
              <a:t>428</a:t>
            </a:r>
            <a:r>
              <a:rPr lang="ja-JP" altLang="en-US" dirty="0"/>
              <a:t>キャラクター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F1510A9-728D-4E92-A643-68D6A7241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68" y="3429000"/>
            <a:ext cx="7492063" cy="31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68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Training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Input image</a:t>
            </a:r>
            <a:r>
              <a:rPr lang="ja-JP" altLang="en-US" dirty="0"/>
              <a:t>はカラー・白黒の</a:t>
            </a:r>
            <a:r>
              <a:rPr lang="en-US" altLang="ja-JP" dirty="0"/>
              <a:t>2</a:t>
            </a:r>
            <a:r>
              <a:rPr lang="ja-JP" altLang="en-US" dirty="0"/>
              <a:t>種類を用意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・オリジナルのカラー</a:t>
            </a:r>
            <a:r>
              <a:rPr lang="en-US" altLang="ja-JP" dirty="0"/>
              <a:t>image</a:t>
            </a:r>
            <a:r>
              <a:rPr lang="ja-JP" altLang="en-US" dirty="0"/>
              <a:t>と</a:t>
            </a:r>
            <a:r>
              <a:rPr lang="en-US" altLang="ja-JP" dirty="0"/>
              <a:t>colorize</a:t>
            </a:r>
            <a:r>
              <a:rPr lang="ja-JP" altLang="en-US" dirty="0"/>
              <a:t>された</a:t>
            </a:r>
            <a:r>
              <a:rPr lang="en-US" altLang="ja-JP" dirty="0"/>
              <a:t>image</a:t>
            </a:r>
            <a:r>
              <a:rPr lang="ja-JP" altLang="en-US" dirty="0"/>
              <a:t>を</a:t>
            </a:r>
            <a:r>
              <a:rPr lang="en-US" altLang="ja-JP" dirty="0"/>
              <a:t>MSE</a:t>
            </a:r>
            <a:r>
              <a:rPr lang="ja-JP" altLang="en-US" dirty="0"/>
              <a:t>で訓練 ①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lang="en-US" altLang="ja-JP" dirty="0"/>
              <a:t>Input image</a:t>
            </a:r>
            <a:r>
              <a:rPr lang="ja-JP" altLang="en-US" dirty="0"/>
              <a:t>の</a:t>
            </a:r>
            <a:r>
              <a:rPr lang="en-US" altLang="ja-JP" dirty="0"/>
              <a:t>classification</a:t>
            </a:r>
            <a:r>
              <a:rPr lang="ja-JP" altLang="en-US" dirty="0"/>
              <a:t>時の</a:t>
            </a:r>
            <a:r>
              <a:rPr lang="en-US" altLang="ja-JP" dirty="0"/>
              <a:t>Loss</a:t>
            </a:r>
            <a:r>
              <a:rPr lang="ja-JP" altLang="en-US" dirty="0"/>
              <a:t> ②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adversarial loss </a:t>
            </a:r>
            <a:r>
              <a:rPr kumimoji="1" lang="ja-JP" altLang="en-US" dirty="0"/>
              <a:t>③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①</a:t>
            </a:r>
            <a:r>
              <a:rPr lang="en-US" altLang="ja-JP" dirty="0"/>
              <a:t>:</a:t>
            </a:r>
            <a:r>
              <a:rPr lang="ja-JP" altLang="en-US" dirty="0"/>
              <a:t>②</a:t>
            </a:r>
            <a:r>
              <a:rPr lang="en-US" altLang="ja-JP" dirty="0"/>
              <a:t>:</a:t>
            </a:r>
            <a:r>
              <a:rPr lang="ja-JP" altLang="en-US" dirty="0"/>
              <a:t>③ </a:t>
            </a:r>
            <a:r>
              <a:rPr lang="en-US" altLang="ja-JP" dirty="0"/>
              <a:t>= 1:0.003:1</a:t>
            </a:r>
            <a:r>
              <a:rPr lang="ja-JP" altLang="en-US" dirty="0"/>
              <a:t> で重みづけした全体の</a:t>
            </a:r>
            <a:r>
              <a:rPr lang="en-US" altLang="ja-JP" dirty="0"/>
              <a:t>Loss</a:t>
            </a:r>
            <a:r>
              <a:rPr lang="ja-JP" altLang="en-US" dirty="0"/>
              <a:t>を最小化するように訓練させる</a:t>
            </a:r>
            <a:endParaRPr lang="en-US" altLang="ja-JP" dirty="0"/>
          </a:p>
          <a:p>
            <a:r>
              <a:rPr kumimoji="1" lang="en-US" altLang="ja-JP" dirty="0"/>
              <a:t>Reference image</a:t>
            </a:r>
            <a:r>
              <a:rPr kumimoji="1" lang="ja-JP" altLang="en-US" dirty="0"/>
              <a:t>から色情報を取得</a:t>
            </a:r>
            <a:r>
              <a:rPr kumimoji="1" lang="en-US" altLang="ja-JP" dirty="0"/>
              <a:t>(histogram or palette)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7958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Training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Input image</a:t>
            </a:r>
            <a:r>
              <a:rPr kumimoji="1" lang="ja-JP" altLang="en-US" dirty="0"/>
              <a:t>から学習するもの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①キャラクターの特徴</a:t>
            </a:r>
            <a:r>
              <a:rPr kumimoji="1" lang="en-US" altLang="ja-JP" dirty="0"/>
              <a:t>(Low, Mid)</a:t>
            </a:r>
          </a:p>
          <a:p>
            <a:pPr marL="0" indent="0">
              <a:buNone/>
            </a:pPr>
            <a:r>
              <a:rPr lang="ja-JP" altLang="en-US" dirty="0"/>
              <a:t>②キャラクターの名前</a:t>
            </a:r>
            <a:r>
              <a:rPr lang="en-US" altLang="ja-JP" dirty="0"/>
              <a:t>(Global)</a:t>
            </a:r>
          </a:p>
          <a:p>
            <a:r>
              <a:rPr kumimoji="1" lang="en-US" altLang="ja-JP" dirty="0"/>
              <a:t>Reference image</a:t>
            </a:r>
            <a:r>
              <a:rPr kumimoji="1" lang="ja-JP" altLang="en-US" dirty="0"/>
              <a:t>から色情報を取得</a:t>
            </a:r>
            <a:r>
              <a:rPr kumimoji="1" lang="en-US" altLang="ja-JP" dirty="0"/>
              <a:t>(histogram or palette)</a:t>
            </a:r>
          </a:p>
          <a:p>
            <a:r>
              <a:rPr lang="en-US" altLang="ja-JP" dirty="0"/>
              <a:t>Fusion layer</a:t>
            </a:r>
            <a:r>
              <a:rPr lang="ja-JP" altLang="en-US" dirty="0"/>
              <a:t>でキャラクターの特徴・色情報・名前を結合</a:t>
            </a:r>
            <a:endParaRPr kumimoji="1" lang="en-US" altLang="ja-JP" dirty="0"/>
          </a:p>
          <a:p>
            <a:r>
              <a:rPr lang="en-US" altLang="ja-JP" dirty="0"/>
              <a:t>Colorization layer</a:t>
            </a:r>
            <a:r>
              <a:rPr lang="ja-JP" altLang="en-US" dirty="0"/>
              <a:t>でキャラクターを</a:t>
            </a:r>
            <a:r>
              <a:rPr lang="en-US" altLang="ja-JP" dirty="0"/>
              <a:t>Colorize</a:t>
            </a:r>
          </a:p>
          <a:p>
            <a:r>
              <a:rPr lang="en-US" altLang="ja-JP" dirty="0"/>
              <a:t>Colorized image</a:t>
            </a:r>
            <a:r>
              <a:rPr lang="ja-JP" altLang="en-US" dirty="0"/>
              <a:t>を</a:t>
            </a:r>
            <a:r>
              <a:rPr lang="en-US" altLang="ja-JP" dirty="0"/>
              <a:t>Discriminator</a:t>
            </a:r>
            <a:r>
              <a:rPr lang="ja-JP" altLang="en-US" dirty="0"/>
              <a:t>に判別させる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(</a:t>
            </a:r>
            <a:r>
              <a:rPr lang="ja-JP" altLang="en-US" dirty="0"/>
              <a:t>オリジナルの色付き画像 </a:t>
            </a:r>
            <a:r>
              <a:rPr lang="en-US" altLang="ja-JP" dirty="0"/>
              <a:t>or Colorization layer</a:t>
            </a:r>
            <a:r>
              <a:rPr lang="ja-JP" altLang="en-US" dirty="0"/>
              <a:t>を通して生成された色付き画像</a:t>
            </a:r>
            <a:r>
              <a:rPr lang="en-US" altLang="ja-JP" dirty="0"/>
              <a:t>)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1558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97383C-70D8-41C7-A818-739C67BA7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Appendix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70907B-0123-4200-A6FE-F121EB691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1888" cy="4351338"/>
          </a:xfrm>
        </p:spPr>
        <p:txBody>
          <a:bodyPr/>
          <a:lstStyle/>
          <a:p>
            <a:r>
              <a:rPr kumimoji="1" lang="en-US" altLang="ja-JP" dirty="0"/>
              <a:t>SUPER RESOLUTIONAL MODEL </a:t>
            </a:r>
            <a:r>
              <a:rPr kumimoji="1" lang="ja-JP" altLang="en-US" dirty="0"/>
              <a:t>→ </a:t>
            </a:r>
            <a:r>
              <a:rPr lang="en-US" altLang="ja-JP" dirty="0"/>
              <a:t>[</a:t>
            </a:r>
            <a:r>
              <a:rPr lang="en-US" altLang="ja-JP" dirty="0" err="1"/>
              <a:t>Ronneberger</a:t>
            </a:r>
            <a:r>
              <a:rPr lang="en-US" altLang="ja-JP" dirty="0"/>
              <a:t> et al. 2015]</a:t>
            </a:r>
          </a:p>
          <a:p>
            <a:r>
              <a:rPr kumimoji="1" lang="ja-JP" altLang="en-US" dirty="0"/>
              <a:t>電子顕微鏡画像の高画質化の手法を応用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7624629-01D1-4979-AFDA-8844CDFE1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20" y="2960312"/>
            <a:ext cx="6982799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83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97383C-70D8-41C7-A818-739C67BA7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Appendix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70907B-0123-4200-A6FE-F121EB691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1888" cy="4351338"/>
          </a:xfrm>
        </p:spPr>
        <p:txBody>
          <a:bodyPr/>
          <a:lstStyle/>
          <a:p>
            <a:r>
              <a:rPr kumimoji="1" lang="en-US" altLang="ja-JP" dirty="0"/>
              <a:t>INTERACTIVE REVISION</a:t>
            </a:r>
          </a:p>
          <a:p>
            <a:r>
              <a:rPr lang="ja-JP" altLang="en-US" dirty="0"/>
              <a:t>色の手直し手法の比較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F8E8CD9-BDCE-44D6-9387-A99E492C6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05" y="681037"/>
            <a:ext cx="6011114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9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FE7201-0065-4167-8C2A-E74290871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885D63-A54F-4A3D-B02D-6D65A5DFF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Abstract</a:t>
            </a:r>
          </a:p>
          <a:p>
            <a:r>
              <a:rPr lang="en-US" altLang="ja-JP" dirty="0"/>
              <a:t>Introduction</a:t>
            </a:r>
          </a:p>
          <a:p>
            <a:r>
              <a:rPr kumimoji="1" lang="en-US" altLang="ja-JP" dirty="0"/>
              <a:t>Proposed System</a:t>
            </a:r>
          </a:p>
          <a:p>
            <a:pPr lvl="1"/>
            <a:r>
              <a:rPr lang="en-US" altLang="ja-JP" dirty="0"/>
              <a:t>Pipeline</a:t>
            </a:r>
          </a:p>
          <a:p>
            <a:pPr lvl="1"/>
            <a:r>
              <a:rPr lang="en-US" altLang="ja-JP" dirty="0"/>
              <a:t>Interpretation</a:t>
            </a:r>
          </a:p>
          <a:p>
            <a:r>
              <a:rPr lang="en-US" altLang="ja-JP" dirty="0"/>
              <a:t>Training</a:t>
            </a:r>
          </a:p>
          <a:p>
            <a:r>
              <a:rPr lang="en-US" altLang="ja-JP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265719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97383C-70D8-41C7-A818-739C67BA7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Appendix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70907B-0123-4200-A6FE-F121EB691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1888" cy="4351338"/>
          </a:xfrm>
        </p:spPr>
        <p:txBody>
          <a:bodyPr/>
          <a:lstStyle/>
          <a:p>
            <a:r>
              <a:rPr kumimoji="1" lang="en-US" altLang="ja-JP" dirty="0"/>
              <a:t>HISTOGRAM BLENDING</a:t>
            </a:r>
          </a:p>
          <a:p>
            <a:r>
              <a:rPr lang="ja-JP" altLang="en-US" dirty="0"/>
              <a:t>複数</a:t>
            </a:r>
            <a:r>
              <a:rPr lang="en-US" altLang="ja-JP" dirty="0"/>
              <a:t>character</a:t>
            </a:r>
            <a:r>
              <a:rPr lang="ja-JP" altLang="en-US" dirty="0" err="1"/>
              <a:t>への</a:t>
            </a:r>
            <a:r>
              <a:rPr lang="ja-JP" altLang="en-US" dirty="0"/>
              <a:t>対応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F6A4E90-7A7B-4422-A7FC-2639451DF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556" y="1279821"/>
            <a:ext cx="4686954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3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069394-789E-4335-8318-65FBD326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Abstract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C58852-D541-4051-9C17-F52784F4A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モノクロのマンガの</a:t>
            </a:r>
            <a:r>
              <a:rPr lang="ja-JP" altLang="en-US" dirty="0"/>
              <a:t>ページとサンプルとなる画像を</a:t>
            </a:r>
            <a:r>
              <a:rPr lang="en-US" altLang="ja-JP" dirty="0"/>
              <a:t>input</a:t>
            </a:r>
            <a:r>
              <a:rPr lang="ja-JP" altLang="en-US" dirty="0"/>
              <a:t>とする</a:t>
            </a:r>
            <a:endParaRPr lang="en-US" altLang="ja-JP" dirty="0"/>
          </a:p>
          <a:p>
            <a:r>
              <a:rPr kumimoji="1" lang="ja-JP" altLang="en-US" dirty="0"/>
              <a:t>サンプルの色調を手本として、マンガのキャラクターに自動で色付けをする</a:t>
            </a:r>
            <a:endParaRPr kumimoji="1" lang="en-US" altLang="ja-JP" dirty="0"/>
          </a:p>
          <a:p>
            <a:r>
              <a:rPr kumimoji="1" lang="en-US" altLang="ja-JP" dirty="0"/>
              <a:t>1</a:t>
            </a:r>
            <a:r>
              <a:rPr kumimoji="1" lang="ja-JP" altLang="en-US" dirty="0"/>
              <a:t>コマ単位ではなく、複数のコマにわたって</a:t>
            </a:r>
            <a:r>
              <a:rPr lang="ja-JP" altLang="en-US" dirty="0"/>
              <a:t>「同一キャラ＝同一の色」を設定できる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6295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313383-94F1-4B57-90AF-884E14DC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こんな感じ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33FC09A-5E56-4855-B6FC-09CC66E0D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31" y="1331540"/>
            <a:ext cx="7468435" cy="516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1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069394-789E-4335-8318-65FBD326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C58852-D541-4051-9C17-F52784F4A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/>
              <a:t>Manga (Japanese comics) have attracted readers all over the world. (</a:t>
            </a:r>
            <a:r>
              <a:rPr lang="ja-JP" altLang="en-US" dirty="0"/>
              <a:t>原文ママ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大多数のマンガはインクとペンで作られるため、白黒が多い</a:t>
            </a:r>
            <a:endParaRPr lang="en-US" altLang="ja-JP" dirty="0"/>
          </a:p>
          <a:p>
            <a:r>
              <a:rPr lang="ja-JP" altLang="en-US" dirty="0"/>
              <a:t>色付け作業をしよう！でも手作業だと時間がかかる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彡</a:t>
            </a:r>
            <a:r>
              <a:rPr lang="en-US" altLang="ja-JP" dirty="0"/>
              <a:t>(^)(^)</a:t>
            </a:r>
            <a:r>
              <a:rPr lang="ja-JP" altLang="en-US" dirty="0"/>
              <a:t>せや！自動化した</a:t>
            </a:r>
            <a:r>
              <a:rPr lang="ja-JP" altLang="en-US" dirty="0" err="1"/>
              <a:t>ろ</a:t>
            </a:r>
            <a:r>
              <a:rPr lang="ja-JP" altLang="en-US" dirty="0"/>
              <a:t>！→「</a:t>
            </a:r>
            <a:r>
              <a:rPr lang="en-US" altLang="ja-JP" dirty="0"/>
              <a:t>Let there be Color!</a:t>
            </a:r>
            <a:r>
              <a:rPr lang="ja-JP" altLang="en-US" dirty="0"/>
              <a:t>」</a:t>
            </a:r>
            <a:r>
              <a:rPr lang="en-US" altLang="ja-JP" dirty="0"/>
              <a:t>by</a:t>
            </a:r>
            <a:r>
              <a:rPr lang="ja-JP" altLang="en-US" dirty="0"/>
              <a:t>飯塚氏著</a:t>
            </a:r>
            <a:endParaRPr lang="en-US" altLang="ja-JP" dirty="0"/>
          </a:p>
          <a:p>
            <a:r>
              <a:rPr lang="ja-JP" altLang="en-US" dirty="0"/>
              <a:t>彡</a:t>
            </a:r>
            <a:r>
              <a:rPr lang="en-US" altLang="ja-JP" dirty="0"/>
              <a:t>(</a:t>
            </a:r>
            <a:r>
              <a:rPr lang="ja-JP" altLang="en-US" dirty="0"/>
              <a:t>ﾟ</a:t>
            </a:r>
            <a:r>
              <a:rPr lang="en-US" altLang="ja-JP" dirty="0"/>
              <a:t>)(</a:t>
            </a:r>
            <a:r>
              <a:rPr lang="ja-JP" altLang="en-US" dirty="0"/>
              <a:t>ﾟ</a:t>
            </a:r>
            <a:r>
              <a:rPr lang="en-US" altLang="ja-JP" dirty="0"/>
              <a:t>)</a:t>
            </a:r>
            <a:r>
              <a:rPr lang="ja-JP" altLang="en-US" dirty="0"/>
              <a:t>ﾌｧｯ！？あのコマとこのコマでキャラの色違うや</a:t>
            </a:r>
            <a:r>
              <a:rPr lang="ja-JP" altLang="en-US" dirty="0" err="1"/>
              <a:t>んけ</a:t>
            </a:r>
            <a:r>
              <a:rPr lang="ja-JP" altLang="en-US" dirty="0"/>
              <a:t>！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→同一キャラクターに対する同一の配色が必要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64346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3F7C96-299F-4380-B347-1F63937D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こんな感じ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91F06BE-948F-4D22-AC45-DA55A9D44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17" y="1123423"/>
            <a:ext cx="4944165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51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3F7C96-299F-4380-B347-1F63937D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こんな感じ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91F06BE-948F-4D22-AC45-DA55A9D44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17" y="1123423"/>
            <a:ext cx="4944165" cy="5668166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46ED88A-9B76-4B80-9E63-5DCCB99F99F8}"/>
              </a:ext>
            </a:extLst>
          </p:cNvPr>
          <p:cNvSpPr/>
          <p:nvPr/>
        </p:nvSpPr>
        <p:spPr>
          <a:xfrm>
            <a:off x="3623917" y="1149292"/>
            <a:ext cx="3196333" cy="47390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4208F711-1E49-4704-B8D6-451034DB67B3}"/>
              </a:ext>
            </a:extLst>
          </p:cNvPr>
          <p:cNvSpPr/>
          <p:nvPr/>
        </p:nvSpPr>
        <p:spPr>
          <a:xfrm>
            <a:off x="620785" y="3087149"/>
            <a:ext cx="2718033" cy="880844"/>
          </a:xfrm>
          <a:prstGeom prst="wedgeRectCallout">
            <a:avLst>
              <a:gd name="adj1" fmla="val 60648"/>
              <a:gd name="adj2" fmla="val 1902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A8176B6-6426-4CD4-9E8F-989B3E389CCC}"/>
              </a:ext>
            </a:extLst>
          </p:cNvPr>
          <p:cNvSpPr txBox="1"/>
          <p:nvPr/>
        </p:nvSpPr>
        <p:spPr>
          <a:xfrm>
            <a:off x="620785" y="3190768"/>
            <a:ext cx="2718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コマごとにキャラクターの配色が変わってしまう</a:t>
            </a:r>
            <a:endParaRPr kumimoji="1" lang="en-US" altLang="ja-JP" dirty="0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BF7B696D-F890-4221-8DA2-9C74304D3682}"/>
              </a:ext>
            </a:extLst>
          </p:cNvPr>
          <p:cNvSpPr/>
          <p:nvPr/>
        </p:nvSpPr>
        <p:spPr>
          <a:xfrm>
            <a:off x="8776282" y="3208945"/>
            <a:ext cx="2718033" cy="880844"/>
          </a:xfrm>
          <a:prstGeom prst="wedgeRectCallout">
            <a:avLst>
              <a:gd name="adj1" fmla="val -60339"/>
              <a:gd name="adj2" fmla="val 22832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9217C12-FAFB-4A15-9FF9-C437F8104DE3}"/>
              </a:ext>
            </a:extLst>
          </p:cNvPr>
          <p:cNvSpPr txBox="1"/>
          <p:nvPr/>
        </p:nvSpPr>
        <p:spPr>
          <a:xfrm>
            <a:off x="8776282" y="3312564"/>
            <a:ext cx="2718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本論文の手法を適用した</a:t>
            </a:r>
            <a:endParaRPr kumimoji="1" lang="en-US" altLang="ja-JP" dirty="0"/>
          </a:p>
          <a:p>
            <a:r>
              <a:rPr lang="ja-JP" altLang="en-US" dirty="0"/>
              <a:t>結果</a:t>
            </a:r>
            <a:endParaRPr kumimoji="1" lang="en-US" altLang="ja-JP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03E202C-1535-4ECC-AED4-66C4088EA3DF}"/>
              </a:ext>
            </a:extLst>
          </p:cNvPr>
          <p:cNvSpPr/>
          <p:nvPr/>
        </p:nvSpPr>
        <p:spPr>
          <a:xfrm>
            <a:off x="6864291" y="1149293"/>
            <a:ext cx="1583423" cy="475411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044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B91614-151F-4F9C-BED9-D2B65FB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Proposed System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F4FECA-31A9-4462-93D4-867609484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(a)Automatic Panel Segmentation(</a:t>
            </a:r>
            <a:r>
              <a:rPr kumimoji="1" lang="ja-JP" altLang="en-US" dirty="0"/>
              <a:t>漫画の自動コマ割り</a:t>
            </a:r>
            <a:r>
              <a:rPr kumimoji="1" lang="en-US" altLang="ja-JP" dirty="0"/>
              <a:t>)</a:t>
            </a:r>
          </a:p>
          <a:p>
            <a:pPr marL="0" indent="0">
              <a:buNone/>
            </a:pPr>
            <a:r>
              <a:rPr kumimoji="1" lang="en-US" altLang="ja-JP" dirty="0"/>
              <a:t>(b)Semi-Automatic Colorization(</a:t>
            </a:r>
            <a:r>
              <a:rPr kumimoji="1" lang="ja-JP" altLang="en-US" dirty="0"/>
              <a:t>「半」自動カラー化</a:t>
            </a:r>
            <a:r>
              <a:rPr kumimoji="1" lang="en-US" altLang="ja-JP" dirty="0"/>
              <a:t>)</a:t>
            </a:r>
          </a:p>
          <a:p>
            <a:pPr lvl="1"/>
            <a:r>
              <a:rPr lang="en-US" altLang="ja-JP" dirty="0"/>
              <a:t>Color feature(</a:t>
            </a:r>
            <a:r>
              <a:rPr lang="ja-JP" altLang="en-US" dirty="0"/>
              <a:t>色特徴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pPr lvl="1"/>
            <a:r>
              <a:rPr lang="en-US" altLang="ja-JP" dirty="0"/>
              <a:t>Classification training by character names</a:t>
            </a:r>
          </a:p>
          <a:p>
            <a:pPr marL="457200" lvl="1" indent="0">
              <a:buNone/>
            </a:pPr>
            <a:r>
              <a:rPr lang="en-US" altLang="ja-JP" dirty="0"/>
              <a:t>	(</a:t>
            </a:r>
            <a:r>
              <a:rPr lang="ja-JP" altLang="en-US" dirty="0"/>
              <a:t>キャラクター名に基づくクラス分類</a:t>
            </a:r>
            <a:r>
              <a:rPr lang="en-US" altLang="ja-JP" dirty="0"/>
              <a:t>)</a:t>
            </a:r>
          </a:p>
          <a:p>
            <a:pPr lvl="1"/>
            <a:r>
              <a:rPr kumimoji="1" lang="en-US" altLang="ja-JP" dirty="0"/>
              <a:t>Adversarial loss for vivid color</a:t>
            </a:r>
          </a:p>
          <a:p>
            <a:pPr marL="457200" lvl="1" indent="0">
              <a:buNone/>
            </a:pPr>
            <a:r>
              <a:rPr lang="en-US" altLang="ja-JP" dirty="0"/>
              <a:t>     (</a:t>
            </a:r>
            <a:r>
              <a:rPr lang="ja-JP" altLang="en-US" dirty="0"/>
              <a:t>敵対的学習による学習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(c)User Interactive Revision(</a:t>
            </a:r>
            <a:r>
              <a:rPr lang="ja-JP" altLang="en-US" dirty="0"/>
              <a:t>対話式修正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kumimoji="1" lang="en-US" altLang="ja-JP" dirty="0"/>
              <a:t>(d)Layout Restoration(</a:t>
            </a:r>
            <a:r>
              <a:rPr kumimoji="1" lang="ja-JP" altLang="en-US" dirty="0"/>
              <a:t>レイアウト</a:t>
            </a:r>
            <a:r>
              <a:rPr lang="ja-JP" altLang="en-US" dirty="0"/>
              <a:t>復元</a:t>
            </a:r>
            <a:r>
              <a:rPr kumimoji="1"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4358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644E90-C5BC-470B-AF6A-16C546BB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Pipeline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68B62C2-D132-42D7-BA97-7FE999AC6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85526"/>
            <a:ext cx="10310769" cy="420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583</Words>
  <Application>Microsoft Office PowerPoint</Application>
  <PresentationFormat>ワイド画面</PresentationFormat>
  <Paragraphs>96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4" baseType="lpstr">
      <vt:lpstr>游ゴシック</vt:lpstr>
      <vt:lpstr>游ゴシック Light</vt:lpstr>
      <vt:lpstr>Arial</vt:lpstr>
      <vt:lpstr>Office テーマ</vt:lpstr>
      <vt:lpstr>Comicolorization:  Semi-Automatic Manga Colorization</vt:lpstr>
      <vt:lpstr>Outline</vt:lpstr>
      <vt:lpstr>Abstract</vt:lpstr>
      <vt:lpstr>こんな感じ</vt:lpstr>
      <vt:lpstr>Introduction</vt:lpstr>
      <vt:lpstr>こんな感じ</vt:lpstr>
      <vt:lpstr>こんな感じ</vt:lpstr>
      <vt:lpstr>Proposed System</vt:lpstr>
      <vt:lpstr>Pipeline</vt:lpstr>
      <vt:lpstr>Pipeline</vt:lpstr>
      <vt:lpstr>Interpretation</vt:lpstr>
      <vt:lpstr>※Color histogram</vt:lpstr>
      <vt:lpstr>※Color palette</vt:lpstr>
      <vt:lpstr>Training</vt:lpstr>
      <vt:lpstr>ちなみに</vt:lpstr>
      <vt:lpstr>Training</vt:lpstr>
      <vt:lpstr>Training</vt:lpstr>
      <vt:lpstr>Appendix</vt:lpstr>
      <vt:lpstr>Appendix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Comicolorization:  Semi-Automatic Manga Colorization</dc:title>
  <dc:creator>160415</dc:creator>
  <cp:lastModifiedBy>160415</cp:lastModifiedBy>
  <cp:revision>28</cp:revision>
  <dcterms:created xsi:type="dcterms:W3CDTF">2018-06-02T06:59:15Z</dcterms:created>
  <dcterms:modified xsi:type="dcterms:W3CDTF">2018-06-08T02:54:40Z</dcterms:modified>
</cp:coreProperties>
</file>