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58" r:id="rId4"/>
    <p:sldId id="260"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EBB0C4-6273-4C6E-B9BD-2EDC30F1CD52}" type="datetimeFigureOut">
              <a:rPr lang="en-US" dirty="0"/>
              <a:t>6/2/2017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6/2/2017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6/2/2017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9CAD897-D46E-4AD2-BD9B-49DD3E640873}" type="datetimeFigureOut">
              <a:rPr lang="en-US" dirty="0"/>
              <a:t>6/2/2017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6/2/2017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Generative and Discriminative Text Classification with Recurrent Neural Networks </a:t>
            </a:r>
            <a:endParaRPr kumimoji="1" lang="ja-JP" altLang="en-US" dirty="0"/>
          </a:p>
        </p:txBody>
      </p:sp>
      <p:graphicFrame>
        <p:nvGraphicFramePr>
          <p:cNvPr id="3" name="オブジェクト 2"/>
          <p:cNvGraphicFramePr>
            <a:graphicFrameLocks noChangeAspect="1"/>
          </p:cNvGraphicFramePr>
          <p:nvPr>
            <p:extLst>
              <p:ext uri="{D42A27DB-BD31-4B8C-83A1-F6EECF244321}">
                <p14:modId xmlns:p14="http://schemas.microsoft.com/office/powerpoint/2010/main" val="1121867316"/>
              </p:ext>
            </p:extLst>
          </p:nvPr>
        </p:nvGraphicFramePr>
        <p:xfrm>
          <a:off x="6038850" y="3211513"/>
          <a:ext cx="114300" cy="431800"/>
        </p:xfrm>
        <a:graphic>
          <a:graphicData uri="http://schemas.openxmlformats.org/presentationml/2006/ole">
            <mc:AlternateContent xmlns:mc="http://schemas.openxmlformats.org/markup-compatibility/2006">
              <mc:Choice xmlns:v="urn:schemas-microsoft-com:vml" Requires="v">
                <p:oleObj spid="_x0000_s1028" name="数式" r:id="rId3" imgW="114120" imgH="431640" progId="Equation.3">
                  <p:embed/>
                </p:oleObj>
              </mc:Choice>
              <mc:Fallback>
                <p:oleObj name="数式" r:id="rId3" imgW="114120" imgH="431640" progId="Equation.3">
                  <p:embed/>
                  <p:pic>
                    <p:nvPicPr>
                      <p:cNvPr id="0" name=""/>
                      <p:cNvPicPr/>
                      <p:nvPr/>
                    </p:nvPicPr>
                    <p:blipFill>
                      <a:blip r:embed="rId4"/>
                      <a:stretch>
                        <a:fillRect/>
                      </a:stretch>
                    </p:blipFill>
                    <p:spPr>
                      <a:xfrm>
                        <a:off x="6038850" y="3211513"/>
                        <a:ext cx="114300" cy="431800"/>
                      </a:xfrm>
                      <a:prstGeom prst="rect">
                        <a:avLst/>
                      </a:prstGeom>
                    </p:spPr>
                  </p:pic>
                </p:oleObj>
              </mc:Fallback>
            </mc:AlternateContent>
          </a:graphicData>
        </a:graphic>
      </p:graphicFrame>
    </p:spTree>
    <p:extLst>
      <p:ext uri="{BB962C8B-B14F-4D97-AF65-F5344CB8AC3E}">
        <p14:creationId xmlns:p14="http://schemas.microsoft.com/office/powerpoint/2010/main" val="65283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r>
              <a:rPr lang="ja-JP" altLang="en-US" dirty="0"/>
              <a:t>・テキスト分類で生成</a:t>
            </a:r>
            <a:r>
              <a:rPr lang="en-US" altLang="ja-JP" dirty="0"/>
              <a:t>LSTM</a:t>
            </a:r>
            <a:r>
              <a:rPr lang="ja-JP" altLang="en-US" dirty="0" err="1"/>
              <a:t>は識</a:t>
            </a:r>
            <a:r>
              <a:rPr lang="ja-JP" altLang="en-US" dirty="0"/>
              <a:t>別</a:t>
            </a:r>
            <a:r>
              <a:rPr lang="en-US" altLang="ja-JP" dirty="0"/>
              <a:t>LSTM</a:t>
            </a:r>
            <a:r>
              <a:rPr lang="ja-JP" altLang="en-US" dirty="0"/>
              <a:t>よりデータの傾向が変わっても性能が落ちにくいことを確認</a:t>
            </a:r>
            <a:endParaRPr lang="en-US" altLang="ja-JP" dirty="0"/>
          </a:p>
          <a:p>
            <a:r>
              <a:rPr lang="ja-JP" altLang="en-US" dirty="0"/>
              <a:t>・新規データセットのみの学習でも生成</a:t>
            </a:r>
            <a:r>
              <a:rPr lang="en-US" altLang="ja-JP" dirty="0"/>
              <a:t>LSTM</a:t>
            </a:r>
            <a:r>
              <a:rPr lang="ja-JP" altLang="en-US" dirty="0"/>
              <a:t>だと性能が落ちにくい</a:t>
            </a:r>
            <a:endParaRPr lang="en-US" altLang="ja-JP" dirty="0"/>
          </a:p>
          <a:p>
            <a:r>
              <a:rPr lang="ja-JP" altLang="en-US" dirty="0"/>
              <a:t>・生成</a:t>
            </a:r>
            <a:r>
              <a:rPr lang="en-US" altLang="ja-JP" dirty="0"/>
              <a:t>LSTM</a:t>
            </a:r>
            <a:r>
              <a:rPr lang="ja-JP" altLang="en-US" dirty="0"/>
              <a:t>の欠点はモデルのサイズがクラスの数とともに増加してしまうため、</a:t>
            </a:r>
            <a:endParaRPr lang="en-US" altLang="ja-JP" dirty="0"/>
          </a:p>
          <a:p>
            <a:r>
              <a:rPr lang="ja-JP" altLang="en-US" dirty="0"/>
              <a:t>時間がかかること</a:t>
            </a:r>
            <a:endParaRPr lang="en-US" altLang="ja-JP" dirty="0"/>
          </a:p>
        </p:txBody>
      </p:sp>
    </p:spTree>
    <p:extLst>
      <p:ext uri="{BB962C8B-B14F-4D97-AF65-F5344CB8AC3E}">
        <p14:creationId xmlns:p14="http://schemas.microsoft.com/office/powerpoint/2010/main" val="49566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7280" y="424071"/>
            <a:ext cx="10058400" cy="5445024"/>
          </a:xfrm>
        </p:spPr>
        <p:txBody>
          <a:bodyPr>
            <a:normAutofit/>
          </a:bodyPr>
          <a:lstStyle/>
          <a:p>
            <a:pPr marL="201168" lvl="1" indent="0">
              <a:buNone/>
            </a:pPr>
            <a:r>
              <a:rPr kumimoji="1" lang="ja-JP" altLang="en-US" sz="3800" dirty="0"/>
              <a:t>テキスト分類でデータの傾向が変わっても性能が</a:t>
            </a:r>
            <a:r>
              <a:rPr kumimoji="1" lang="ja-JP" altLang="en-US" sz="4000" dirty="0"/>
              <a:t>落ちにくいモデルの検証</a:t>
            </a:r>
            <a:endParaRPr kumimoji="1" lang="en-US" altLang="ja-JP" sz="4000" dirty="0"/>
          </a:p>
          <a:p>
            <a:endParaRPr lang="en-US" altLang="ja-JP" sz="4000" dirty="0"/>
          </a:p>
          <a:p>
            <a:r>
              <a:rPr kumimoji="1" lang="ja-JP" altLang="en-US" sz="4000" dirty="0"/>
              <a:t>・</a:t>
            </a:r>
            <a:r>
              <a:rPr kumimoji="1" lang="en-US" altLang="ja-JP" sz="4000" dirty="0"/>
              <a:t>Continual learning</a:t>
            </a:r>
          </a:p>
          <a:p>
            <a:r>
              <a:rPr kumimoji="1" lang="ja-JP" altLang="en-US" sz="2400" dirty="0"/>
              <a:t>→新しいデータのみで学習させる（データが変わるたびに全量を学習させたくないから）</a:t>
            </a:r>
            <a:endParaRPr kumimoji="1" lang="en-US" altLang="ja-JP" sz="2400" dirty="0"/>
          </a:p>
          <a:p>
            <a:r>
              <a:rPr lang="ja-JP" altLang="en-US" sz="4000" dirty="0"/>
              <a:t>・</a:t>
            </a:r>
            <a:r>
              <a:rPr lang="en-US" altLang="ja-JP" sz="4000" dirty="0"/>
              <a:t>Zero-shot learning</a:t>
            </a:r>
          </a:p>
          <a:p>
            <a:r>
              <a:rPr kumimoji="1" lang="ja-JP" altLang="en-US" sz="2400" dirty="0"/>
              <a:t>→訓練データにないものも予測できるようにしたい</a:t>
            </a:r>
            <a:endParaRPr kumimoji="1" lang="en-US" altLang="ja-JP" sz="2400" dirty="0"/>
          </a:p>
          <a:p>
            <a:endParaRPr kumimoji="1" lang="ja-JP" altLang="en-US" sz="4000" dirty="0"/>
          </a:p>
        </p:txBody>
      </p:sp>
    </p:spTree>
    <p:extLst>
      <p:ext uri="{BB962C8B-B14F-4D97-AF65-F5344CB8AC3E}">
        <p14:creationId xmlns:p14="http://schemas.microsoft.com/office/powerpoint/2010/main" val="288876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7280" y="1749286"/>
            <a:ext cx="10058400" cy="4119807"/>
          </a:xfrm>
        </p:spPr>
        <p:txBody>
          <a:bodyPr>
            <a:normAutofit/>
          </a:bodyPr>
          <a:lstStyle/>
          <a:p>
            <a:endParaRPr kumimoji="1" lang="en-US" altLang="ja-JP" sz="4000" dirty="0"/>
          </a:p>
          <a:p>
            <a:r>
              <a:rPr lang="ja-JP" altLang="en-US" sz="4000" dirty="0"/>
              <a:t>・識別モデル</a:t>
            </a:r>
            <a:endParaRPr lang="en-US" altLang="ja-JP" sz="4000" dirty="0"/>
          </a:p>
          <a:p>
            <a:endParaRPr kumimoji="1" lang="en-US" altLang="ja-JP" sz="4000" dirty="0"/>
          </a:p>
          <a:p>
            <a:r>
              <a:rPr lang="ja-JP" altLang="en-US" sz="4000" dirty="0"/>
              <a:t>・生成モデル</a:t>
            </a:r>
            <a:endParaRPr kumimoji="1" lang="ja-JP" altLang="en-US" sz="4000" dirty="0"/>
          </a:p>
        </p:txBody>
      </p:sp>
    </p:spTree>
    <p:extLst>
      <p:ext uri="{BB962C8B-B14F-4D97-AF65-F5344CB8AC3E}">
        <p14:creationId xmlns:p14="http://schemas.microsoft.com/office/powerpoint/2010/main" val="108141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578152"/>
            <a:ext cx="10058400" cy="1025362"/>
          </a:xfrm>
        </p:spPr>
        <p:txBody>
          <a:bodyPr/>
          <a:lstStyle/>
          <a:p>
            <a:r>
              <a:rPr kumimoji="1" lang="ja-JP" altLang="en-US" dirty="0"/>
              <a:t>識別</a:t>
            </a:r>
            <a:r>
              <a:rPr kumimoji="1" lang="en-US" altLang="ja-JP" dirty="0"/>
              <a:t>LSTM</a:t>
            </a:r>
            <a:endParaRPr kumimoji="1" lang="ja-JP" altLang="en-US" dirty="0"/>
          </a:p>
        </p:txBody>
      </p:sp>
      <p:sp>
        <p:nvSpPr>
          <p:cNvPr id="3" name="コンテンツ プレースホルダー 2"/>
          <p:cNvSpPr>
            <a:spLocks noGrp="1"/>
          </p:cNvSpPr>
          <p:nvPr>
            <p:ph idx="1"/>
          </p:nvPr>
        </p:nvSpPr>
        <p:spPr>
          <a:xfrm>
            <a:off x="1097280" y="1845733"/>
            <a:ext cx="10058400" cy="4263519"/>
          </a:xfrm>
        </p:spPr>
        <p:txBody>
          <a:bodyPr>
            <a:normAutofit/>
          </a:bodyPr>
          <a:lstStyle/>
          <a:p>
            <a:r>
              <a:rPr lang="en-US" altLang="ja-JP" dirty="0"/>
              <a:t>x = {x1, x2, . . . , </a:t>
            </a:r>
            <a:r>
              <a:rPr lang="en-US" altLang="ja-JP" dirty="0" err="1"/>
              <a:t>xT</a:t>
            </a:r>
            <a:r>
              <a:rPr lang="en-US" altLang="ja-JP" dirty="0"/>
              <a:t> },y ∈ Y</a:t>
            </a:r>
          </a:p>
          <a:p>
            <a:endParaRPr lang="en-US" altLang="ja-JP" dirty="0"/>
          </a:p>
          <a:p>
            <a:r>
              <a:rPr lang="en-US" altLang="ja-JP" dirty="0"/>
              <a:t>Ex)</a:t>
            </a:r>
            <a:r>
              <a:rPr lang="en-US" altLang="ja-JP" dirty="0" err="1"/>
              <a:t>xT</a:t>
            </a:r>
            <a:r>
              <a:rPr lang="en-US" altLang="ja-JP" dirty="0"/>
              <a:t> = “</a:t>
            </a:r>
            <a:r>
              <a:rPr lang="ja-JP" altLang="en-US" dirty="0"/>
              <a:t>私には弟がいます</a:t>
            </a:r>
            <a:r>
              <a:rPr lang="en-US" altLang="ja-JP" dirty="0"/>
              <a:t>”</a:t>
            </a:r>
          </a:p>
          <a:p>
            <a:r>
              <a:rPr lang="en-US" altLang="ja-JP" dirty="0"/>
              <a:t>     y = </a:t>
            </a:r>
            <a:r>
              <a:rPr lang="ja-JP" altLang="en-US" dirty="0"/>
              <a:t>家族、天気</a:t>
            </a:r>
            <a:endParaRPr lang="en-US" altLang="ja-JP" dirty="0"/>
          </a:p>
          <a:p>
            <a:r>
              <a:rPr lang="en-US" altLang="ja-JP" dirty="0"/>
              <a:t>(p(</a:t>
            </a:r>
            <a:r>
              <a:rPr lang="ja-JP" altLang="en-US" dirty="0"/>
              <a:t>家族</a:t>
            </a:r>
            <a:r>
              <a:rPr lang="en-US" altLang="ja-JP" dirty="0"/>
              <a:t>∣</a:t>
            </a:r>
            <a:r>
              <a:rPr lang="ja-JP" altLang="en-US" dirty="0"/>
              <a:t>私</a:t>
            </a:r>
            <a:r>
              <a:rPr lang="en-US" altLang="ja-JP" dirty="0"/>
              <a:t>,</a:t>
            </a:r>
            <a:r>
              <a:rPr lang="ja-JP" altLang="en-US" dirty="0" err="1"/>
              <a:t>には</a:t>
            </a:r>
            <a:r>
              <a:rPr lang="en-US" altLang="ja-JP" dirty="0"/>
              <a:t>,</a:t>
            </a:r>
            <a:r>
              <a:rPr lang="ja-JP" altLang="en-US" dirty="0"/>
              <a:t>弟</a:t>
            </a:r>
            <a:r>
              <a:rPr lang="en-US" altLang="ja-JP" dirty="0"/>
              <a:t>,</a:t>
            </a:r>
            <a:r>
              <a:rPr lang="ja-JP" altLang="en-US" dirty="0"/>
              <a:t>が</a:t>
            </a:r>
            <a:r>
              <a:rPr lang="en-US" altLang="ja-JP" dirty="0"/>
              <a:t>,</a:t>
            </a:r>
            <a:r>
              <a:rPr lang="ja-JP" altLang="en-US" dirty="0"/>
              <a:t>います</a:t>
            </a:r>
            <a:r>
              <a:rPr lang="en-US" altLang="ja-JP" dirty="0"/>
              <a:t>))/5 = 0.6</a:t>
            </a:r>
          </a:p>
          <a:p>
            <a:r>
              <a:rPr lang="en-US" altLang="ja-JP" dirty="0"/>
              <a:t>Ex) </a:t>
            </a:r>
            <a:r>
              <a:rPr lang="en-US" altLang="ja-JP" dirty="0" err="1"/>
              <a:t>xT</a:t>
            </a:r>
            <a:r>
              <a:rPr lang="en-US" altLang="ja-JP" dirty="0"/>
              <a:t> = “</a:t>
            </a:r>
            <a:r>
              <a:rPr lang="ja-JP" altLang="en-US" dirty="0"/>
              <a:t>私には弟がいます</a:t>
            </a:r>
            <a:r>
              <a:rPr lang="en-US" altLang="ja-JP" dirty="0"/>
              <a:t>”</a:t>
            </a:r>
          </a:p>
          <a:p>
            <a:r>
              <a:rPr lang="en-US" altLang="ja-JP" dirty="0"/>
              <a:t>     y = </a:t>
            </a:r>
            <a:r>
              <a:rPr lang="ja-JP" altLang="en-US" dirty="0"/>
              <a:t>天気</a:t>
            </a:r>
            <a:endParaRPr lang="en-US" altLang="ja-JP" dirty="0"/>
          </a:p>
          <a:p>
            <a:r>
              <a:rPr lang="en-US" altLang="ja-JP" dirty="0"/>
              <a:t>(p(</a:t>
            </a:r>
            <a:r>
              <a:rPr lang="ja-JP" altLang="en-US" dirty="0"/>
              <a:t>天気</a:t>
            </a:r>
            <a:r>
              <a:rPr lang="en-US" altLang="ja-JP" dirty="0"/>
              <a:t>∣</a:t>
            </a:r>
            <a:r>
              <a:rPr lang="ja-JP" altLang="en-US" dirty="0"/>
              <a:t>私</a:t>
            </a:r>
            <a:r>
              <a:rPr lang="en-US" altLang="ja-JP" dirty="0"/>
              <a:t>,</a:t>
            </a:r>
            <a:r>
              <a:rPr lang="ja-JP" altLang="en-US" dirty="0" err="1"/>
              <a:t>には</a:t>
            </a:r>
            <a:r>
              <a:rPr lang="en-US" altLang="ja-JP" dirty="0"/>
              <a:t>,</a:t>
            </a:r>
            <a:r>
              <a:rPr lang="ja-JP" altLang="en-US" dirty="0"/>
              <a:t>弟</a:t>
            </a:r>
            <a:r>
              <a:rPr lang="en-US" altLang="ja-JP" dirty="0"/>
              <a:t>,</a:t>
            </a:r>
            <a:r>
              <a:rPr lang="ja-JP" altLang="en-US" dirty="0"/>
              <a:t>が</a:t>
            </a:r>
            <a:r>
              <a:rPr lang="en-US" altLang="ja-JP" dirty="0"/>
              <a:t>,</a:t>
            </a:r>
            <a:r>
              <a:rPr lang="ja-JP" altLang="en-US" dirty="0"/>
              <a:t>います</a:t>
            </a:r>
            <a:r>
              <a:rPr lang="en-US" altLang="ja-JP" dirty="0"/>
              <a:t>))/6 = 0.3</a:t>
            </a:r>
          </a:p>
          <a:p>
            <a:endParaRPr kumimoji="1" lang="ja-JP" altLang="en-US" dirty="0"/>
          </a:p>
        </p:txBody>
      </p:sp>
      <p:pic>
        <p:nvPicPr>
          <p:cNvPr id="4" name="図 3"/>
          <p:cNvPicPr>
            <a:picLocks noChangeAspect="1"/>
          </p:cNvPicPr>
          <p:nvPr/>
        </p:nvPicPr>
        <p:blipFill>
          <a:blip r:embed="rId2"/>
          <a:stretch>
            <a:fillRect/>
          </a:stretch>
        </p:blipFill>
        <p:spPr>
          <a:xfrm>
            <a:off x="1208680" y="2337766"/>
            <a:ext cx="4131945" cy="378929"/>
          </a:xfrm>
          <a:prstGeom prst="rect">
            <a:avLst/>
          </a:prstGeom>
        </p:spPr>
      </p:pic>
    </p:spTree>
    <p:extLst>
      <p:ext uri="{BB962C8B-B14F-4D97-AF65-F5344CB8AC3E}">
        <p14:creationId xmlns:p14="http://schemas.microsoft.com/office/powerpoint/2010/main" val="60791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生成</a:t>
            </a:r>
            <a:r>
              <a:rPr kumimoji="1" lang="en-US" altLang="ja-JP" dirty="0"/>
              <a:t>LSTM</a:t>
            </a:r>
            <a:endParaRPr kumimoji="1" lang="ja-JP" altLang="en-US" dirty="0"/>
          </a:p>
        </p:txBody>
      </p:sp>
      <p:sp>
        <p:nvSpPr>
          <p:cNvPr id="3" name="コンテンツ プレースホルダー 2"/>
          <p:cNvSpPr>
            <a:spLocks noGrp="1"/>
          </p:cNvSpPr>
          <p:nvPr>
            <p:ph idx="1"/>
          </p:nvPr>
        </p:nvSpPr>
        <p:spPr>
          <a:xfrm>
            <a:off x="1097280" y="1845733"/>
            <a:ext cx="10058400" cy="4276771"/>
          </a:xfrm>
        </p:spPr>
        <p:txBody>
          <a:bodyPr>
            <a:normAutofit/>
          </a:bodyPr>
          <a:lstStyle/>
          <a:p>
            <a:r>
              <a:rPr lang="en-US" altLang="ja-JP" dirty="0"/>
              <a:t>x = {x1, x2, . . . , </a:t>
            </a:r>
            <a:r>
              <a:rPr lang="en-US" altLang="ja-JP" dirty="0" err="1"/>
              <a:t>xT</a:t>
            </a:r>
            <a:r>
              <a:rPr lang="en-US" altLang="ja-JP" dirty="0"/>
              <a:t> },y ∈ Y</a:t>
            </a:r>
          </a:p>
          <a:p>
            <a:endParaRPr lang="en-US" altLang="ja-JP" dirty="0"/>
          </a:p>
          <a:p>
            <a:r>
              <a:rPr lang="en-US" altLang="ja-JP" dirty="0"/>
              <a:t>Ex)</a:t>
            </a:r>
            <a:r>
              <a:rPr lang="en-US" altLang="ja-JP" dirty="0" err="1"/>
              <a:t>xT</a:t>
            </a:r>
            <a:r>
              <a:rPr lang="en-US" altLang="ja-JP" dirty="0"/>
              <a:t> = “</a:t>
            </a:r>
            <a:r>
              <a:rPr lang="ja-JP" altLang="en-US" dirty="0"/>
              <a:t>私には弟がいます</a:t>
            </a:r>
            <a:r>
              <a:rPr lang="en-US" altLang="ja-JP" dirty="0"/>
              <a:t>”</a:t>
            </a:r>
          </a:p>
          <a:p>
            <a:pPr marL="201168" lvl="1" indent="0">
              <a:buNone/>
            </a:pPr>
            <a:r>
              <a:rPr lang="en-US" altLang="ja-JP" dirty="0"/>
              <a:t>    y = </a:t>
            </a:r>
            <a:r>
              <a:rPr lang="ja-JP" altLang="en-US" dirty="0"/>
              <a:t>家族</a:t>
            </a:r>
            <a:r>
              <a:rPr lang="en-US" altLang="ja-JP" dirty="0"/>
              <a:t>,</a:t>
            </a:r>
            <a:r>
              <a:rPr lang="ja-JP" altLang="en-US" dirty="0"/>
              <a:t>天気</a:t>
            </a:r>
            <a:endParaRPr lang="en-US" altLang="ja-JP" dirty="0"/>
          </a:p>
          <a:p>
            <a:r>
              <a:rPr lang="en-US" altLang="ja-JP" dirty="0"/>
              <a:t>(p(</a:t>
            </a:r>
            <a:r>
              <a:rPr lang="ja-JP" altLang="en-US" dirty="0"/>
              <a:t>私</a:t>
            </a:r>
            <a:r>
              <a:rPr lang="en-US" altLang="ja-JP" dirty="0"/>
              <a:t>∣</a:t>
            </a:r>
            <a:r>
              <a:rPr lang="ja-JP" altLang="en-US" dirty="0"/>
              <a:t>家族</a:t>
            </a:r>
            <a:r>
              <a:rPr lang="en-US" altLang="ja-JP" dirty="0"/>
              <a:t>)p(</a:t>
            </a:r>
            <a:r>
              <a:rPr lang="ja-JP" altLang="en-US" dirty="0"/>
              <a:t>私</a:t>
            </a:r>
            <a:r>
              <a:rPr lang="en-US" altLang="ja-JP" dirty="0"/>
              <a:t>,</a:t>
            </a:r>
            <a:r>
              <a:rPr lang="ja-JP" altLang="en-US" dirty="0" err="1"/>
              <a:t>には</a:t>
            </a:r>
            <a:r>
              <a:rPr lang="en-US" altLang="ja-JP" dirty="0"/>
              <a:t>∣</a:t>
            </a:r>
            <a:r>
              <a:rPr lang="ja-JP" altLang="en-US" dirty="0"/>
              <a:t>家族</a:t>
            </a:r>
            <a:r>
              <a:rPr lang="en-US" altLang="ja-JP" dirty="0"/>
              <a:t>)p(</a:t>
            </a:r>
            <a:r>
              <a:rPr lang="ja-JP" altLang="en-US" dirty="0"/>
              <a:t>私</a:t>
            </a:r>
            <a:r>
              <a:rPr lang="en-US" altLang="ja-JP" dirty="0"/>
              <a:t>,</a:t>
            </a:r>
            <a:r>
              <a:rPr lang="ja-JP" altLang="en-US" dirty="0" err="1"/>
              <a:t>には</a:t>
            </a:r>
            <a:r>
              <a:rPr lang="en-US" altLang="ja-JP" dirty="0"/>
              <a:t>,</a:t>
            </a:r>
            <a:r>
              <a:rPr lang="ja-JP" altLang="en-US" dirty="0"/>
              <a:t>弟</a:t>
            </a:r>
            <a:r>
              <a:rPr lang="en-US" altLang="ja-JP" dirty="0"/>
              <a:t>∣</a:t>
            </a:r>
            <a:r>
              <a:rPr lang="ja-JP" altLang="en-US" dirty="0"/>
              <a:t>家族</a:t>
            </a:r>
            <a:r>
              <a:rPr lang="en-US" altLang="ja-JP" dirty="0"/>
              <a:t>)p(</a:t>
            </a:r>
            <a:r>
              <a:rPr lang="ja-JP" altLang="en-US" dirty="0"/>
              <a:t>私</a:t>
            </a:r>
            <a:r>
              <a:rPr lang="en-US" altLang="ja-JP" dirty="0"/>
              <a:t>,</a:t>
            </a:r>
            <a:r>
              <a:rPr lang="ja-JP" altLang="en-US" dirty="0" err="1"/>
              <a:t>には</a:t>
            </a:r>
            <a:r>
              <a:rPr lang="en-US" altLang="ja-JP" dirty="0"/>
              <a:t>,</a:t>
            </a:r>
            <a:r>
              <a:rPr lang="ja-JP" altLang="en-US" dirty="0"/>
              <a:t>弟</a:t>
            </a:r>
            <a:r>
              <a:rPr lang="en-US" altLang="ja-JP" dirty="0"/>
              <a:t>,</a:t>
            </a:r>
            <a:r>
              <a:rPr lang="ja-JP" altLang="en-US" dirty="0"/>
              <a:t>が</a:t>
            </a:r>
            <a:r>
              <a:rPr lang="en-US" altLang="ja-JP" dirty="0"/>
              <a:t>∣</a:t>
            </a:r>
            <a:r>
              <a:rPr lang="ja-JP" altLang="en-US" dirty="0"/>
              <a:t>家族</a:t>
            </a:r>
            <a:r>
              <a:rPr lang="en-US" altLang="ja-JP" dirty="0"/>
              <a:t>)p(</a:t>
            </a:r>
            <a:r>
              <a:rPr lang="ja-JP" altLang="en-US" dirty="0"/>
              <a:t>私</a:t>
            </a:r>
            <a:r>
              <a:rPr lang="en-US" altLang="ja-JP" dirty="0"/>
              <a:t>,</a:t>
            </a:r>
            <a:r>
              <a:rPr lang="ja-JP" altLang="en-US" dirty="0" err="1"/>
              <a:t>には</a:t>
            </a:r>
            <a:r>
              <a:rPr lang="en-US" altLang="ja-JP" dirty="0"/>
              <a:t>,</a:t>
            </a:r>
            <a:r>
              <a:rPr lang="ja-JP" altLang="en-US" dirty="0"/>
              <a:t>弟</a:t>
            </a:r>
            <a:r>
              <a:rPr lang="en-US" altLang="ja-JP" dirty="0"/>
              <a:t>,</a:t>
            </a:r>
            <a:r>
              <a:rPr lang="ja-JP" altLang="en-US" dirty="0"/>
              <a:t>が</a:t>
            </a:r>
            <a:r>
              <a:rPr lang="en-US" altLang="ja-JP" dirty="0"/>
              <a:t>,</a:t>
            </a:r>
            <a:r>
              <a:rPr lang="ja-JP" altLang="en-US" dirty="0"/>
              <a:t>います</a:t>
            </a:r>
            <a:r>
              <a:rPr lang="en-US" altLang="ja-JP" dirty="0"/>
              <a:t>∣</a:t>
            </a:r>
            <a:r>
              <a:rPr lang="ja-JP" altLang="en-US" dirty="0"/>
              <a:t>家族</a:t>
            </a:r>
            <a:r>
              <a:rPr lang="en-US" altLang="ja-JP" dirty="0"/>
              <a:t>))/5 = 0.7</a:t>
            </a:r>
          </a:p>
          <a:p>
            <a:r>
              <a:rPr lang="en-US" altLang="ja-JP" dirty="0"/>
              <a:t>Ex) </a:t>
            </a:r>
            <a:r>
              <a:rPr lang="en-US" altLang="ja-JP" dirty="0" err="1"/>
              <a:t>xT</a:t>
            </a:r>
            <a:r>
              <a:rPr lang="en-US" altLang="ja-JP" dirty="0"/>
              <a:t> = “</a:t>
            </a:r>
            <a:r>
              <a:rPr lang="ja-JP" altLang="en-US" dirty="0"/>
              <a:t>私には弟がいます</a:t>
            </a:r>
            <a:r>
              <a:rPr lang="en-US" altLang="ja-JP" dirty="0"/>
              <a:t>”</a:t>
            </a:r>
          </a:p>
          <a:p>
            <a:r>
              <a:rPr lang="en-US" altLang="ja-JP" dirty="0"/>
              <a:t>     y = </a:t>
            </a:r>
            <a:r>
              <a:rPr lang="ja-JP" altLang="en-US" dirty="0"/>
              <a:t>天気</a:t>
            </a:r>
            <a:endParaRPr lang="en-US" altLang="ja-JP" dirty="0"/>
          </a:p>
          <a:p>
            <a:r>
              <a:rPr lang="en-US" altLang="ja-JP" dirty="0"/>
              <a:t>(p(</a:t>
            </a:r>
            <a:r>
              <a:rPr lang="ja-JP" altLang="en-US" dirty="0"/>
              <a:t>私</a:t>
            </a:r>
            <a:r>
              <a:rPr lang="en-US" altLang="ja-JP" dirty="0"/>
              <a:t>∣</a:t>
            </a:r>
            <a:r>
              <a:rPr lang="ja-JP" altLang="en-US" dirty="0"/>
              <a:t>天気</a:t>
            </a:r>
            <a:r>
              <a:rPr lang="en-US" altLang="ja-JP" dirty="0"/>
              <a:t>)p(</a:t>
            </a:r>
            <a:r>
              <a:rPr lang="ja-JP" altLang="en-US" dirty="0"/>
              <a:t>私</a:t>
            </a:r>
            <a:r>
              <a:rPr lang="en-US" altLang="ja-JP" dirty="0"/>
              <a:t>,</a:t>
            </a:r>
            <a:r>
              <a:rPr lang="ja-JP" altLang="en-US" dirty="0" err="1"/>
              <a:t>には</a:t>
            </a:r>
            <a:r>
              <a:rPr lang="en-US" altLang="ja-JP" dirty="0"/>
              <a:t>∣</a:t>
            </a:r>
            <a:r>
              <a:rPr lang="ja-JP" altLang="en-US" dirty="0"/>
              <a:t>天気</a:t>
            </a:r>
            <a:r>
              <a:rPr lang="en-US" altLang="ja-JP" dirty="0"/>
              <a:t>)p(</a:t>
            </a:r>
            <a:r>
              <a:rPr lang="ja-JP" altLang="en-US" dirty="0"/>
              <a:t>私</a:t>
            </a:r>
            <a:r>
              <a:rPr lang="en-US" altLang="ja-JP" dirty="0"/>
              <a:t>,</a:t>
            </a:r>
            <a:r>
              <a:rPr lang="ja-JP" altLang="en-US" dirty="0" err="1"/>
              <a:t>には</a:t>
            </a:r>
            <a:r>
              <a:rPr lang="en-US" altLang="ja-JP" dirty="0"/>
              <a:t>,</a:t>
            </a:r>
            <a:r>
              <a:rPr lang="ja-JP" altLang="en-US" dirty="0"/>
              <a:t>弟</a:t>
            </a:r>
            <a:r>
              <a:rPr lang="en-US" altLang="ja-JP" dirty="0"/>
              <a:t>∣</a:t>
            </a:r>
            <a:r>
              <a:rPr lang="ja-JP" altLang="en-US" dirty="0"/>
              <a:t>天気</a:t>
            </a:r>
            <a:r>
              <a:rPr lang="en-US" altLang="ja-JP" dirty="0"/>
              <a:t>)p(</a:t>
            </a:r>
            <a:r>
              <a:rPr lang="ja-JP" altLang="en-US" dirty="0"/>
              <a:t>私</a:t>
            </a:r>
            <a:r>
              <a:rPr lang="en-US" altLang="ja-JP" dirty="0"/>
              <a:t>,</a:t>
            </a:r>
            <a:r>
              <a:rPr lang="ja-JP" altLang="en-US" dirty="0" err="1"/>
              <a:t>には</a:t>
            </a:r>
            <a:r>
              <a:rPr lang="en-US" altLang="ja-JP" dirty="0"/>
              <a:t>,</a:t>
            </a:r>
            <a:r>
              <a:rPr lang="ja-JP" altLang="en-US" dirty="0"/>
              <a:t>弟</a:t>
            </a:r>
            <a:r>
              <a:rPr lang="en-US" altLang="ja-JP" dirty="0"/>
              <a:t>,</a:t>
            </a:r>
            <a:r>
              <a:rPr lang="ja-JP" altLang="en-US" dirty="0"/>
              <a:t>が</a:t>
            </a:r>
            <a:r>
              <a:rPr lang="en-US" altLang="ja-JP" dirty="0"/>
              <a:t>∣</a:t>
            </a:r>
            <a:r>
              <a:rPr lang="ja-JP" altLang="en-US" dirty="0"/>
              <a:t>天気</a:t>
            </a:r>
            <a:r>
              <a:rPr lang="en-US" altLang="ja-JP" dirty="0"/>
              <a:t>)p(</a:t>
            </a:r>
            <a:r>
              <a:rPr lang="ja-JP" altLang="en-US" dirty="0"/>
              <a:t>私</a:t>
            </a:r>
            <a:r>
              <a:rPr lang="en-US" altLang="ja-JP" dirty="0"/>
              <a:t>,</a:t>
            </a:r>
            <a:r>
              <a:rPr lang="ja-JP" altLang="en-US" dirty="0" err="1"/>
              <a:t>には</a:t>
            </a:r>
            <a:r>
              <a:rPr lang="en-US" altLang="ja-JP" dirty="0"/>
              <a:t>,</a:t>
            </a:r>
            <a:r>
              <a:rPr lang="ja-JP" altLang="en-US" dirty="0"/>
              <a:t>弟</a:t>
            </a:r>
            <a:r>
              <a:rPr lang="en-US" altLang="ja-JP" dirty="0"/>
              <a:t>,</a:t>
            </a:r>
            <a:r>
              <a:rPr lang="ja-JP" altLang="en-US" dirty="0"/>
              <a:t>が</a:t>
            </a:r>
            <a:r>
              <a:rPr lang="en-US" altLang="ja-JP" dirty="0"/>
              <a:t>,</a:t>
            </a:r>
            <a:r>
              <a:rPr lang="ja-JP" altLang="en-US" dirty="0"/>
              <a:t>います</a:t>
            </a:r>
            <a:r>
              <a:rPr lang="en-US" altLang="ja-JP" dirty="0"/>
              <a:t>∣</a:t>
            </a:r>
            <a:r>
              <a:rPr lang="ja-JP" altLang="en-US" dirty="0"/>
              <a:t>天気</a:t>
            </a:r>
            <a:r>
              <a:rPr lang="en-US" altLang="ja-JP" dirty="0"/>
              <a:t>))/5 = 0.3</a:t>
            </a:r>
          </a:p>
          <a:p>
            <a:endParaRPr kumimoji="1" lang="en-US" altLang="ja-JP" dirty="0"/>
          </a:p>
        </p:txBody>
      </p:sp>
      <p:pic>
        <p:nvPicPr>
          <p:cNvPr id="5" name="図 4"/>
          <p:cNvPicPr>
            <a:picLocks noChangeAspect="1"/>
          </p:cNvPicPr>
          <p:nvPr/>
        </p:nvPicPr>
        <p:blipFill>
          <a:blip r:embed="rId2"/>
          <a:stretch>
            <a:fillRect/>
          </a:stretch>
        </p:blipFill>
        <p:spPr>
          <a:xfrm>
            <a:off x="1097279" y="2364269"/>
            <a:ext cx="3421712" cy="329067"/>
          </a:xfrm>
          <a:prstGeom prst="rect">
            <a:avLst/>
          </a:prstGeom>
        </p:spPr>
      </p:pic>
    </p:spTree>
    <p:extLst>
      <p:ext uri="{BB962C8B-B14F-4D97-AF65-F5344CB8AC3E}">
        <p14:creationId xmlns:p14="http://schemas.microsoft.com/office/powerpoint/2010/main" val="16195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データセットは下記</a:t>
            </a:r>
          </a:p>
        </p:txBody>
      </p:sp>
      <p:sp>
        <p:nvSpPr>
          <p:cNvPr id="3" name="コンテンツ プレースホルダー 2"/>
          <p:cNvSpPr>
            <a:spLocks noGrp="1"/>
          </p:cNvSpPr>
          <p:nvPr>
            <p:ph idx="1"/>
          </p:nvPr>
        </p:nvSpPr>
        <p:spPr>
          <a:xfrm>
            <a:off x="1097280" y="4545496"/>
            <a:ext cx="10058400" cy="1323598"/>
          </a:xfrm>
        </p:spPr>
        <p:txBody>
          <a:bodyPr>
            <a:normAutofit/>
          </a:bodyPr>
          <a:lstStyle/>
          <a:p>
            <a:r>
              <a:rPr lang="ja-JP" altLang="en-US" dirty="0"/>
              <a:t>■実験して検証したこと</a:t>
            </a:r>
            <a:endParaRPr lang="en-US" altLang="ja-JP" dirty="0"/>
          </a:p>
          <a:p>
            <a:r>
              <a:rPr lang="ja-JP" altLang="en-US" dirty="0"/>
              <a:t>・</a:t>
            </a:r>
            <a:r>
              <a:rPr lang="en-US" altLang="ja-JP" dirty="0"/>
              <a:t>Continual learning</a:t>
            </a:r>
            <a:r>
              <a:rPr lang="ja-JP" altLang="en-US" dirty="0"/>
              <a:t>で生成共有</a:t>
            </a:r>
            <a:r>
              <a:rPr lang="en-US" altLang="ja-JP" dirty="0"/>
              <a:t>LSTM</a:t>
            </a:r>
            <a:r>
              <a:rPr lang="ja-JP" altLang="en-US" dirty="0"/>
              <a:t>だと良い結果が出る</a:t>
            </a:r>
            <a:endParaRPr lang="en-US" altLang="ja-JP" dirty="0"/>
          </a:p>
          <a:p>
            <a:r>
              <a:rPr kumimoji="1" lang="ja-JP" altLang="en-US" dirty="0"/>
              <a:t>・</a:t>
            </a:r>
            <a:r>
              <a:rPr lang="ja-JP" altLang="en-US" dirty="0"/>
              <a:t>新規データセットのみの学習でも生成</a:t>
            </a:r>
            <a:r>
              <a:rPr lang="en-US" altLang="ja-JP" dirty="0"/>
              <a:t>STM</a:t>
            </a:r>
            <a:r>
              <a:rPr lang="ja-JP" altLang="en-US" dirty="0"/>
              <a:t>だと良い結果が出る</a:t>
            </a:r>
            <a:endParaRPr lang="en-US" altLang="ja-JP" dirty="0"/>
          </a:p>
          <a:p>
            <a:endParaRPr lang="ja-JP" altLang="en-US" dirty="0"/>
          </a:p>
          <a:p>
            <a:endParaRPr kumimoji="1" lang="ja-JP" altLang="en-US" dirty="0"/>
          </a:p>
        </p:txBody>
      </p:sp>
      <p:pic>
        <p:nvPicPr>
          <p:cNvPr id="4" name="コンテンツ プレースホルダー 3"/>
          <p:cNvPicPr>
            <a:picLocks noChangeAspect="1"/>
          </p:cNvPicPr>
          <p:nvPr/>
        </p:nvPicPr>
        <p:blipFill>
          <a:blip r:embed="rId2"/>
          <a:stretch>
            <a:fillRect/>
          </a:stretch>
        </p:blipFill>
        <p:spPr>
          <a:xfrm>
            <a:off x="1298078" y="1987619"/>
            <a:ext cx="9449435" cy="2398851"/>
          </a:xfrm>
          <a:prstGeom prst="rect">
            <a:avLst/>
          </a:prstGeom>
        </p:spPr>
      </p:pic>
    </p:spTree>
    <p:extLst>
      <p:ext uri="{BB962C8B-B14F-4D97-AF65-F5344CB8AC3E}">
        <p14:creationId xmlns:p14="http://schemas.microsoft.com/office/powerpoint/2010/main" val="85328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結果は下記</a:t>
            </a:r>
          </a:p>
        </p:txBody>
      </p:sp>
      <p:sp>
        <p:nvSpPr>
          <p:cNvPr id="3" name="コンテンツ プレースホルダー 2"/>
          <p:cNvSpPr>
            <a:spLocks noGrp="1"/>
          </p:cNvSpPr>
          <p:nvPr>
            <p:ph idx="1"/>
          </p:nvPr>
        </p:nvSpPr>
        <p:spPr>
          <a:xfrm>
            <a:off x="1097280" y="5182346"/>
            <a:ext cx="10058400" cy="1019671"/>
          </a:xfrm>
        </p:spPr>
        <p:txBody>
          <a:bodyPr>
            <a:normAutofit lnSpcReduction="10000"/>
          </a:bodyPr>
          <a:lstStyle/>
          <a:p>
            <a:r>
              <a:rPr kumimoji="1" lang="ja-JP" altLang="en-US" dirty="0"/>
              <a:t>色々な手法の中で「</a:t>
            </a:r>
            <a:r>
              <a:rPr kumimoji="1" lang="en-US" altLang="ja-JP" dirty="0" err="1"/>
              <a:t>DiscriminativeLSTM</a:t>
            </a:r>
            <a:r>
              <a:rPr kumimoji="1" lang="ja-JP" altLang="en-US" dirty="0"/>
              <a:t>」</a:t>
            </a:r>
            <a:r>
              <a:rPr lang="ja-JP" altLang="en-US" dirty="0"/>
              <a:t>「</a:t>
            </a:r>
            <a:r>
              <a:rPr lang="en-US" altLang="ja-JP" dirty="0" err="1"/>
              <a:t>GenerativeLSTM</a:t>
            </a:r>
            <a:r>
              <a:rPr lang="en-US" altLang="ja-JP" dirty="0"/>
              <a:t>-independent</a:t>
            </a:r>
            <a:r>
              <a:rPr lang="ja-JP" altLang="en-US" dirty="0"/>
              <a:t>」「</a:t>
            </a:r>
            <a:r>
              <a:rPr lang="en-US" altLang="ja-JP" dirty="0" err="1"/>
              <a:t>GenerativeLSTM</a:t>
            </a:r>
            <a:r>
              <a:rPr lang="en-US" altLang="ja-JP" dirty="0"/>
              <a:t>-shared</a:t>
            </a:r>
            <a:r>
              <a:rPr lang="ja-JP" altLang="en-US" dirty="0"/>
              <a:t>」は良い結果を残している</a:t>
            </a:r>
            <a:endParaRPr lang="en-US" altLang="ja-JP" dirty="0"/>
          </a:p>
          <a:p>
            <a:r>
              <a:rPr kumimoji="1" lang="en-US" altLang="ja-JP" dirty="0"/>
              <a:t>Shred</a:t>
            </a:r>
            <a:r>
              <a:rPr kumimoji="1" lang="ja-JP" altLang="en-US" dirty="0"/>
              <a:t>は「</a:t>
            </a:r>
            <a:r>
              <a:rPr kumimoji="1" lang="en-US" altLang="ja-JP" dirty="0"/>
              <a:t>embedding </a:t>
            </a:r>
            <a:r>
              <a:rPr kumimoji="1" lang="en-US" altLang="ja-JP" dirty="0" err="1"/>
              <a:t>matrix,LSTM</a:t>
            </a:r>
            <a:r>
              <a:rPr kumimoji="1" lang="en-US" altLang="ja-JP" dirty="0"/>
              <a:t> parameters[W], </a:t>
            </a:r>
            <a:r>
              <a:rPr kumimoji="1" lang="en-US" altLang="ja-JP" dirty="0" err="1"/>
              <a:t>softmax</a:t>
            </a:r>
            <a:r>
              <a:rPr kumimoji="1" lang="en-US" altLang="ja-JP" dirty="0"/>
              <a:t> parameters[U]</a:t>
            </a:r>
            <a:r>
              <a:rPr kumimoji="1" lang="ja-JP" altLang="en-US" dirty="0"/>
              <a:t>」を共有したもの</a:t>
            </a:r>
          </a:p>
        </p:txBody>
      </p:sp>
      <p:pic>
        <p:nvPicPr>
          <p:cNvPr id="4" name="図 3"/>
          <p:cNvPicPr>
            <a:picLocks noChangeAspect="1"/>
          </p:cNvPicPr>
          <p:nvPr/>
        </p:nvPicPr>
        <p:blipFill>
          <a:blip r:embed="rId2"/>
          <a:stretch>
            <a:fillRect/>
          </a:stretch>
        </p:blipFill>
        <p:spPr>
          <a:xfrm>
            <a:off x="1097280" y="1830871"/>
            <a:ext cx="9928529" cy="3257964"/>
          </a:xfrm>
          <a:prstGeom prst="rect">
            <a:avLst/>
          </a:prstGeom>
        </p:spPr>
      </p:pic>
    </p:spTree>
    <p:extLst>
      <p:ext uri="{BB962C8B-B14F-4D97-AF65-F5344CB8AC3E}">
        <p14:creationId xmlns:p14="http://schemas.microsoft.com/office/powerpoint/2010/main" val="372160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Continual learning </a:t>
            </a:r>
            <a:r>
              <a:rPr lang="ja-JP" altLang="en-US" dirty="0"/>
              <a:t>実験結果</a:t>
            </a:r>
            <a:endParaRPr kumimoji="1" lang="ja-JP" altLang="en-US" dirty="0"/>
          </a:p>
        </p:txBody>
      </p:sp>
      <p:sp>
        <p:nvSpPr>
          <p:cNvPr id="3" name="コンテンツ プレースホルダー 2"/>
          <p:cNvSpPr>
            <a:spLocks noGrp="1"/>
          </p:cNvSpPr>
          <p:nvPr>
            <p:ph idx="1"/>
          </p:nvPr>
        </p:nvSpPr>
        <p:spPr>
          <a:xfrm>
            <a:off x="1097280" y="4214190"/>
            <a:ext cx="10058400" cy="1654903"/>
          </a:xfrm>
        </p:spPr>
        <p:txBody>
          <a:bodyPr>
            <a:normAutofit lnSpcReduction="10000"/>
          </a:bodyPr>
          <a:lstStyle/>
          <a:p>
            <a:r>
              <a:rPr kumimoji="1" lang="ja-JP" altLang="en-US" dirty="0"/>
              <a:t>「</a:t>
            </a:r>
            <a:r>
              <a:rPr kumimoji="1" lang="en-US" altLang="ja-JP" dirty="0"/>
              <a:t>shared-gen</a:t>
            </a:r>
            <a:r>
              <a:rPr kumimoji="1" lang="ja-JP" altLang="en-US" dirty="0"/>
              <a:t>」→生成共有</a:t>
            </a:r>
            <a:r>
              <a:rPr kumimoji="1" lang="en-US" altLang="ja-JP" dirty="0"/>
              <a:t>LSTM</a:t>
            </a:r>
          </a:p>
          <a:p>
            <a:r>
              <a:rPr lang="ja-JP" altLang="en-US" dirty="0"/>
              <a:t>「</a:t>
            </a:r>
            <a:r>
              <a:rPr lang="en-US" altLang="ja-JP" dirty="0"/>
              <a:t>Ind.-Gen</a:t>
            </a:r>
            <a:r>
              <a:rPr lang="ja-JP" altLang="en-US" dirty="0"/>
              <a:t>」→生成独立</a:t>
            </a:r>
            <a:r>
              <a:rPr lang="en-US" altLang="ja-JP" dirty="0"/>
              <a:t>LSTM</a:t>
            </a:r>
          </a:p>
          <a:p>
            <a:r>
              <a:rPr kumimoji="1" lang="ja-JP" altLang="en-US" dirty="0"/>
              <a:t>「</a:t>
            </a:r>
            <a:r>
              <a:rPr kumimoji="1" lang="en-US" altLang="ja-JP" dirty="0"/>
              <a:t>Disc</a:t>
            </a:r>
            <a:r>
              <a:rPr kumimoji="1" lang="ja-JP" altLang="en-US" dirty="0"/>
              <a:t>」→識別モデル</a:t>
            </a:r>
            <a:endParaRPr kumimoji="1" lang="en-US" altLang="ja-JP" dirty="0"/>
          </a:p>
          <a:p>
            <a:r>
              <a:rPr kumimoji="1" lang="ja-JP" altLang="en-US" dirty="0"/>
              <a:t>⇒生成共有モデルが優秀（識別モデルだと</a:t>
            </a:r>
            <a:r>
              <a:rPr lang="ja-JP" altLang="en-US" dirty="0"/>
              <a:t>値が低い</a:t>
            </a:r>
            <a:r>
              <a:rPr kumimoji="1" lang="ja-JP" altLang="en-US" dirty="0"/>
              <a:t>）</a:t>
            </a:r>
          </a:p>
        </p:txBody>
      </p:sp>
      <p:pic>
        <p:nvPicPr>
          <p:cNvPr id="4" name="図 3"/>
          <p:cNvPicPr>
            <a:picLocks noChangeAspect="1"/>
          </p:cNvPicPr>
          <p:nvPr/>
        </p:nvPicPr>
        <p:blipFill>
          <a:blip r:embed="rId2"/>
          <a:stretch>
            <a:fillRect/>
          </a:stretch>
        </p:blipFill>
        <p:spPr>
          <a:xfrm>
            <a:off x="1996315" y="1943513"/>
            <a:ext cx="7372972" cy="1939373"/>
          </a:xfrm>
          <a:prstGeom prst="rect">
            <a:avLst/>
          </a:prstGeom>
        </p:spPr>
      </p:pic>
    </p:spTree>
    <p:extLst>
      <p:ext uri="{BB962C8B-B14F-4D97-AF65-F5344CB8AC3E}">
        <p14:creationId xmlns:p14="http://schemas.microsoft.com/office/powerpoint/2010/main" val="120009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Zero-shot learning</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訓練データにないクラスが正解であるようなテストデータも分類できるようにする手法</a:t>
            </a:r>
            <a:endParaRPr kumimoji="1" lang="en-US" altLang="ja-JP" dirty="0"/>
          </a:p>
          <a:p>
            <a:r>
              <a:rPr lang="ja-JP" altLang="en-US" dirty="0"/>
              <a:t>「クラスを表すラベル」ではなく、「クラスを表す特徴ベクトル」を推定する</a:t>
            </a:r>
            <a:endParaRPr lang="en-US" altLang="ja-JP" dirty="0"/>
          </a:p>
          <a:p>
            <a:r>
              <a:rPr lang="ja-JP" altLang="en-US" dirty="0"/>
              <a:t>用意された</a:t>
            </a:r>
            <a:r>
              <a:rPr lang="en-US" altLang="ja-JP" dirty="0" err="1"/>
              <a:t>GloVe</a:t>
            </a:r>
            <a:r>
              <a:rPr lang="ja-JP" altLang="en-US" dirty="0"/>
              <a:t>の</a:t>
            </a:r>
            <a:r>
              <a:rPr lang="en-US" altLang="ja-JP" dirty="0"/>
              <a:t>embedding</a:t>
            </a:r>
            <a:r>
              <a:rPr lang="ja-JP" altLang="en-US" dirty="0"/>
              <a:t>ベクトルを使用する</a:t>
            </a:r>
            <a:endParaRPr lang="en-US" altLang="ja-JP" dirty="0"/>
          </a:p>
          <a:p>
            <a:endParaRPr lang="en-US" altLang="ja-JP" dirty="0"/>
          </a:p>
          <a:p>
            <a:r>
              <a:rPr lang="ja-JP" altLang="en-US" dirty="0"/>
              <a:t>それぞれの結果がどこに記載してあるのかわからない</a:t>
            </a:r>
            <a:r>
              <a:rPr lang="ja-JP" altLang="en-US" dirty="0" err="1"/>
              <a:t>。。。</a:t>
            </a:r>
            <a:endParaRPr lang="en-US" altLang="ja-JP" dirty="0"/>
          </a:p>
        </p:txBody>
      </p:sp>
    </p:spTree>
    <p:extLst>
      <p:ext uri="{BB962C8B-B14F-4D97-AF65-F5344CB8AC3E}">
        <p14:creationId xmlns:p14="http://schemas.microsoft.com/office/powerpoint/2010/main" val="3247308253"/>
      </p:ext>
    </p:extLst>
  </p:cSld>
  <p:clrMapOvr>
    <a:masterClrMapping/>
  </p:clrMapOvr>
</p:sld>
</file>

<file path=ppt/theme/theme1.xml><?xml version="1.0" encoding="utf-8"?>
<a:theme xmlns:a="http://schemas.openxmlformats.org/drawingml/2006/main" name="レトロスペクト">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288</TotalTime>
  <Words>564</Words>
  <Application>Microsoft Office PowerPoint</Application>
  <PresentationFormat>ワイド画面</PresentationFormat>
  <Paragraphs>52</Paragraphs>
  <Slides>10</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10</vt:i4>
      </vt:variant>
    </vt:vector>
  </HeadingPairs>
  <TitlesOfParts>
    <vt:vector size="15" baseType="lpstr">
      <vt:lpstr>ＭＳ Ｐゴシック</vt:lpstr>
      <vt:lpstr>Calibri</vt:lpstr>
      <vt:lpstr>Calibri Light</vt:lpstr>
      <vt:lpstr>レトロスペクト</vt:lpstr>
      <vt:lpstr>Microsoft 数式 3.0</vt:lpstr>
      <vt:lpstr>Generative and Discriminative Text Classification with Recurrent Neural Networks </vt:lpstr>
      <vt:lpstr>PowerPoint プレゼンテーション</vt:lpstr>
      <vt:lpstr>PowerPoint プレゼンテーション</vt:lpstr>
      <vt:lpstr>識別LSTM</vt:lpstr>
      <vt:lpstr>生成LSTM</vt:lpstr>
      <vt:lpstr>データセットは下記</vt:lpstr>
      <vt:lpstr>結果は下記</vt:lpstr>
      <vt:lpstr>Continual learning 実験結果</vt:lpstr>
      <vt:lpstr>Zero-shot learning</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and Discriminative Text Classification with Recurrent Neural Networks</dc:title>
  <dc:creator>アドグローブ開発5</dc:creator>
  <cp:lastModifiedBy>アドグローブ開発5</cp:lastModifiedBy>
  <cp:revision>22</cp:revision>
  <dcterms:created xsi:type="dcterms:W3CDTF">2017-06-01T11:31:48Z</dcterms:created>
  <dcterms:modified xsi:type="dcterms:W3CDTF">2017-06-02T06:15:06Z</dcterms:modified>
</cp:coreProperties>
</file>