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62" r:id="rId3"/>
    <p:sldId id="263" r:id="rId4"/>
    <p:sldId id="264" r:id="rId5"/>
    <p:sldId id="265"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C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6" d="100"/>
          <a:sy n="116"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B4AFE-FDAC-4A21-8F0E-5C5B50DA15AA}" type="datetimeFigureOut">
              <a:rPr kumimoji="1" lang="ja-JP" altLang="en-US" smtClean="0"/>
              <a:t>2018/6/21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190D9B-4FB7-4710-9991-1F4EDA3122B3}" type="slidenum">
              <a:rPr kumimoji="1" lang="ja-JP" altLang="en-US" smtClean="0"/>
              <a:t>‹#›</a:t>
            </a:fld>
            <a:endParaRPr kumimoji="1" lang="ja-JP" altLang="en-US"/>
          </a:p>
        </p:txBody>
      </p:sp>
    </p:spTree>
    <p:extLst>
      <p:ext uri="{BB962C8B-B14F-4D97-AF65-F5344CB8AC3E}">
        <p14:creationId xmlns:p14="http://schemas.microsoft.com/office/powerpoint/2010/main" val="2390972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xmlns="" id="{24DD1B9F-1B56-4BD8-A8C6-583E9A44D6FC}"/>
              </a:ext>
            </a:extLst>
          </p:cNvPr>
          <p:cNvSpPr txBox="1"/>
          <p:nvPr userDrawn="1"/>
        </p:nvSpPr>
        <p:spPr>
          <a:xfrm>
            <a:off x="4784765" y="6424400"/>
            <a:ext cx="2350323"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chemeClr val="bg2">
                    <a:lumMod val="75000"/>
                  </a:schemeClr>
                </a:solidFill>
              </a:rPr>
              <a:t>copyright© </a:t>
            </a:r>
            <a:r>
              <a:rPr lang="en-US" altLang="ja-JP" sz="1000" dirty="0" err="1">
                <a:solidFill>
                  <a:schemeClr val="bg2">
                    <a:lumMod val="75000"/>
                  </a:schemeClr>
                </a:solidFill>
              </a:rPr>
              <a:t>Nuco</a:t>
            </a:r>
            <a:r>
              <a:rPr lang="en-US" altLang="ja-JP" sz="1000" dirty="0">
                <a:solidFill>
                  <a:schemeClr val="bg2">
                    <a:lumMod val="75000"/>
                  </a:schemeClr>
                </a:solidFill>
              </a:rPr>
              <a:t> Inc. All Rights Reserved.</a:t>
            </a:r>
            <a:endParaRPr lang="ja-JP" altLang="en-US" sz="1000" dirty="0">
              <a:solidFill>
                <a:schemeClr val="bg2">
                  <a:lumMod val="75000"/>
                </a:schemeClr>
              </a:solidFill>
            </a:endParaRPr>
          </a:p>
        </p:txBody>
      </p:sp>
      <p:pic>
        <p:nvPicPr>
          <p:cNvPr id="8" name="図 7">
            <a:extLst>
              <a:ext uri="{FF2B5EF4-FFF2-40B4-BE49-F238E27FC236}">
                <a16:creationId xmlns:a16="http://schemas.microsoft.com/office/drawing/2014/main" xmlns="" id="{FEF9A4F0-8391-49E8-833A-32124F7B804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542" y="6127994"/>
            <a:ext cx="851807" cy="592812"/>
          </a:xfrm>
          <a:prstGeom prst="rect">
            <a:avLst/>
          </a:prstGeom>
        </p:spPr>
      </p:pic>
    </p:spTree>
    <p:extLst>
      <p:ext uri="{BB962C8B-B14F-4D97-AF65-F5344CB8AC3E}">
        <p14:creationId xmlns:p14="http://schemas.microsoft.com/office/powerpoint/2010/main" val="420919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8752113" y="6355681"/>
            <a:ext cx="2743200" cy="365125"/>
          </a:xfrm>
        </p:spPr>
        <p:txBody>
          <a:bodyPr/>
          <a:lstStyle/>
          <a:p>
            <a:fld id="{5F33D8A5-2B2F-4A6B-9A72-A853FB1CE348}" type="slidenum">
              <a:rPr kumimoji="1" lang="ja-JP" altLang="en-US" smtClean="0"/>
              <a:t>‹#›</a:t>
            </a:fld>
            <a:endParaRPr kumimoji="1" lang="ja-JP" altLang="en-US"/>
          </a:p>
        </p:txBody>
      </p: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542" y="6127994"/>
            <a:ext cx="851807" cy="592812"/>
          </a:xfrm>
          <a:prstGeom prst="rect">
            <a:avLst/>
          </a:prstGeom>
        </p:spPr>
      </p:pic>
      <p:cxnSp>
        <p:nvCxnSpPr>
          <p:cNvPr id="8" name="直線コネクタ 7"/>
          <p:cNvCxnSpPr/>
          <p:nvPr userDrawn="1"/>
        </p:nvCxnSpPr>
        <p:spPr>
          <a:xfrm>
            <a:off x="424540" y="6050627"/>
            <a:ext cx="11070771" cy="8164"/>
          </a:xfrm>
          <a:prstGeom prst="line">
            <a:avLst/>
          </a:prstGeom>
          <a:ln w="28575">
            <a:solidFill>
              <a:srgbClr val="E1C500"/>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userDrawn="1"/>
        </p:nvCxnSpPr>
        <p:spPr>
          <a:xfrm>
            <a:off x="424540" y="626338"/>
            <a:ext cx="11070771" cy="8164"/>
          </a:xfrm>
          <a:prstGeom prst="line">
            <a:avLst/>
          </a:prstGeom>
          <a:ln w="28575">
            <a:solidFill>
              <a:srgbClr val="E1C500"/>
            </a:solidFill>
            <a:prstDash val="sysDash"/>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xmlns="" id="{C25C9AD1-0585-4A40-862B-0C127658D9DB}"/>
              </a:ext>
            </a:extLst>
          </p:cNvPr>
          <p:cNvSpPr txBox="1"/>
          <p:nvPr userDrawn="1"/>
        </p:nvSpPr>
        <p:spPr>
          <a:xfrm>
            <a:off x="4784765" y="6424400"/>
            <a:ext cx="2350323"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chemeClr val="bg2">
                    <a:lumMod val="75000"/>
                  </a:schemeClr>
                </a:solidFill>
              </a:rPr>
              <a:t>copyright© </a:t>
            </a:r>
            <a:r>
              <a:rPr lang="en-US" altLang="ja-JP" sz="1000" dirty="0" err="1">
                <a:solidFill>
                  <a:schemeClr val="bg2">
                    <a:lumMod val="75000"/>
                  </a:schemeClr>
                </a:solidFill>
              </a:rPr>
              <a:t>Nuco</a:t>
            </a:r>
            <a:r>
              <a:rPr lang="en-US" altLang="ja-JP" sz="1000" dirty="0">
                <a:solidFill>
                  <a:schemeClr val="bg2">
                    <a:lumMod val="75000"/>
                  </a:schemeClr>
                </a:solidFill>
              </a:rPr>
              <a:t> Inc. All Rights Reserved.</a:t>
            </a:r>
            <a:endParaRPr lang="ja-JP" altLang="en-US" sz="1000" dirty="0">
              <a:solidFill>
                <a:schemeClr val="bg2">
                  <a:lumMod val="75000"/>
                </a:schemeClr>
              </a:solidFill>
            </a:endParaRPr>
          </a:p>
        </p:txBody>
      </p:sp>
      <p:sp>
        <p:nvSpPr>
          <p:cNvPr id="13" name="タイトル プレースホルダー 1">
            <a:extLst>
              <a:ext uri="{FF2B5EF4-FFF2-40B4-BE49-F238E27FC236}">
                <a16:creationId xmlns:a16="http://schemas.microsoft.com/office/drawing/2014/main" xmlns="" id="{AD5C3395-5392-4232-B906-A04E37A8AFA5}"/>
              </a:ext>
            </a:extLst>
          </p:cNvPr>
          <p:cNvSpPr>
            <a:spLocks noGrp="1"/>
          </p:cNvSpPr>
          <p:nvPr>
            <p:ph type="title"/>
          </p:nvPr>
        </p:nvSpPr>
        <p:spPr>
          <a:xfrm>
            <a:off x="424540" y="201754"/>
            <a:ext cx="11070770" cy="424584"/>
          </a:xfrm>
          <a:prstGeom prst="rect">
            <a:avLst/>
          </a:prstGeom>
        </p:spPr>
        <p:txBody>
          <a:bodyPr vert="horz" lIns="91440" tIns="45720" rIns="91440" bIns="45720" rtlCol="0" anchor="ctr">
            <a:normAutofit/>
          </a:bodyPr>
          <a:lstStyle>
            <a:lvl1pPr>
              <a:defRPr sz="2400" b="1">
                <a:solidFill>
                  <a:schemeClr val="accent1">
                    <a:lumMod val="50000"/>
                  </a:schemeClr>
                </a:solidFill>
                <a:latin typeface="メイリオ" panose="020B0604030504040204" pitchFamily="50" charset="-128"/>
                <a:ea typeface="メイリオ" panose="020B0604030504040204" pitchFamily="50" charset="-128"/>
              </a:defRPr>
            </a:lvl1pPr>
          </a:lstStyle>
          <a:p>
            <a:r>
              <a:rPr kumimoji="1" lang="ja-JP" altLang="en-US" dirty="0"/>
              <a:t>マスター タイトルの書式設定</a:t>
            </a:r>
          </a:p>
        </p:txBody>
      </p:sp>
    </p:spTree>
    <p:extLst>
      <p:ext uri="{BB962C8B-B14F-4D97-AF65-F5344CB8AC3E}">
        <p14:creationId xmlns:p14="http://schemas.microsoft.com/office/powerpoint/2010/main" val="951144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9AFEF92-4FB4-4312-978F-19FEDA125188}" type="datetime1">
              <a:rPr kumimoji="1" lang="ja-JP" altLang="en-US" smtClean="0"/>
              <a:t>2018/6/21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
        <p:nvSpPr>
          <p:cNvPr id="5" name="正方形/長方形 4"/>
          <p:cNvSpPr/>
          <p:nvPr userDrawn="1"/>
        </p:nvSpPr>
        <p:spPr>
          <a:xfrm>
            <a:off x="241486" y="166800"/>
            <a:ext cx="5216256" cy="435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462" b="1" i="1" dirty="0">
              <a:solidFill>
                <a:schemeClr val="tx2">
                  <a:lumMod val="75000"/>
                </a:schemeClr>
              </a:solidFill>
              <a:latin typeface="ヒラギノ角ゴ Pro W3" panose="020B0300000000000000" pitchFamily="34" charset="-128"/>
              <a:ea typeface="ヒラギノ角ゴ Pro W3" panose="020B0300000000000000" pitchFamily="34" charset="-128"/>
            </a:endParaRPr>
          </a:p>
        </p:txBody>
      </p:sp>
      <p:cxnSp>
        <p:nvCxnSpPr>
          <p:cNvPr id="6" name="直線コネクタ 5"/>
          <p:cNvCxnSpPr>
            <a:cxnSpLocks/>
          </p:cNvCxnSpPr>
          <p:nvPr userDrawn="1"/>
        </p:nvCxnSpPr>
        <p:spPr>
          <a:xfrm>
            <a:off x="241486" y="602522"/>
            <a:ext cx="11826148" cy="0"/>
          </a:xfrm>
          <a:prstGeom prst="line">
            <a:avLst/>
          </a:prstGeom>
          <a:ln w="28575">
            <a:prstDash val="sysDot"/>
          </a:ln>
        </p:spPr>
        <p:style>
          <a:lnRef idx="1">
            <a:schemeClr val="accent2"/>
          </a:lnRef>
          <a:fillRef idx="0">
            <a:schemeClr val="accent2"/>
          </a:fillRef>
          <a:effectRef idx="0">
            <a:schemeClr val="accent2"/>
          </a:effectRef>
          <a:fontRef idx="minor">
            <a:schemeClr val="tx1"/>
          </a:fontRef>
        </p:style>
      </p:cxnSp>
      <p:sp>
        <p:nvSpPr>
          <p:cNvPr id="8" name="正方形/長方形 3"/>
          <p:cNvSpPr>
            <a:spLocks noChangeArrowheads="1"/>
          </p:cNvSpPr>
          <p:nvPr userDrawn="1"/>
        </p:nvSpPr>
        <p:spPr bwMode="auto">
          <a:xfrm>
            <a:off x="241485" y="6320184"/>
            <a:ext cx="11662462" cy="45719"/>
          </a:xfrm>
          <a:prstGeom prst="rect">
            <a:avLst/>
          </a:prstGeom>
          <a:solidFill>
            <a:srgbClr val="F7964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ja-JP" sz="1800">
              <a:solidFill>
                <a:srgbClr val="000000"/>
              </a:solidFill>
              <a:latin typeface="ＭＳ Ｐゴシック" panose="020B0600070205080204" pitchFamily="50" charset="-128"/>
              <a:sym typeface="ＭＳ Ｐゴシック" panose="020B0600070205080204" pitchFamily="50" charset="-128"/>
            </a:endParaRPr>
          </a:p>
        </p:txBody>
      </p:sp>
      <p:pic>
        <p:nvPicPr>
          <p:cNvPr id="9" name="Picture 127" descr="adglobe_logo_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1486" y="6432835"/>
            <a:ext cx="146538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テキスト ボックス 9"/>
          <p:cNvSpPr txBox="1"/>
          <p:nvPr userDrawn="1"/>
        </p:nvSpPr>
        <p:spPr>
          <a:xfrm>
            <a:off x="1795611" y="6487832"/>
            <a:ext cx="2949610" cy="215444"/>
          </a:xfrm>
          <a:prstGeom prst="rect">
            <a:avLst/>
          </a:prstGeom>
          <a:noFill/>
        </p:spPr>
        <p:txBody>
          <a:bodyPr wrap="square" rtlCol="0">
            <a:spAutoFit/>
          </a:bodyPr>
          <a:lstStyle/>
          <a:p>
            <a:r>
              <a:rPr kumimoji="1" lang="en-US" altLang="ja-JP" sz="800" dirty="0"/>
              <a:t>Copyright</a:t>
            </a:r>
            <a:r>
              <a:rPr lang="en-US" altLang="ja-JP" sz="800" b="0" i="0" kern="1200" dirty="0">
                <a:solidFill>
                  <a:schemeClr val="tx1"/>
                </a:solidFill>
                <a:effectLst/>
                <a:latin typeface="+mn-lt"/>
                <a:ea typeface="+mn-ea"/>
                <a:cs typeface="+mn-cs"/>
              </a:rPr>
              <a:t>©</a:t>
            </a:r>
            <a:r>
              <a:rPr kumimoji="1" lang="ja-JP" altLang="en-US" sz="800" b="0" i="0" kern="1200" baseline="0" dirty="0">
                <a:solidFill>
                  <a:schemeClr val="tx1"/>
                </a:solidFill>
                <a:effectLst/>
                <a:latin typeface="+mn-lt"/>
                <a:ea typeface="+mn-ea"/>
                <a:cs typeface="+mn-cs"/>
              </a:rPr>
              <a:t> </a:t>
            </a:r>
            <a:r>
              <a:rPr kumimoji="1" lang="en-US" altLang="ja-JP" sz="800" b="0" i="0" kern="1200" baseline="0" dirty="0" err="1">
                <a:solidFill>
                  <a:schemeClr val="tx1"/>
                </a:solidFill>
                <a:effectLst/>
                <a:latin typeface="+mn-lt"/>
                <a:ea typeface="+mn-ea"/>
                <a:cs typeface="+mn-cs"/>
              </a:rPr>
              <a:t>adglobe</a:t>
            </a:r>
            <a:r>
              <a:rPr kumimoji="1" lang="en-US" altLang="ja-JP" sz="800" baseline="0" dirty="0"/>
              <a:t> Inc. All Rights Reserved.</a:t>
            </a:r>
            <a:endParaRPr kumimoji="1" lang="ja-JP" altLang="en-US" sz="800" dirty="0"/>
          </a:p>
        </p:txBody>
      </p:sp>
    </p:spTree>
    <p:extLst>
      <p:ext uri="{BB962C8B-B14F-4D97-AF65-F5344CB8AC3E}">
        <p14:creationId xmlns:p14="http://schemas.microsoft.com/office/powerpoint/2010/main" val="42374077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8B02AC-FF5C-4143-8C8F-FDE40C5C451F}" type="datetimeFigureOut">
              <a:rPr kumimoji="1" lang="ja-JP" altLang="en-US" smtClean="0"/>
              <a:t>2018/6/21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33D8A5-2B2F-4A6B-9A72-A853FB1CE348}" type="slidenum">
              <a:rPr kumimoji="1" lang="ja-JP" altLang="en-US" smtClean="0"/>
              <a:t>‹#›</a:t>
            </a:fld>
            <a:endParaRPr kumimoji="1" lang="ja-JP" altLang="en-US"/>
          </a:p>
        </p:txBody>
      </p:sp>
    </p:spTree>
    <p:extLst>
      <p:ext uri="{BB962C8B-B14F-4D97-AF65-F5344CB8AC3E}">
        <p14:creationId xmlns:p14="http://schemas.microsoft.com/office/powerpoint/2010/main" val="102223869"/>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458912" y="986348"/>
            <a:ext cx="5355431" cy="523220"/>
          </a:xfrm>
          <a:prstGeom prst="rect">
            <a:avLst/>
          </a:prstGeom>
          <a:noFill/>
        </p:spPr>
        <p:txBody>
          <a:bodyPr wrap="square" rtlCol="0">
            <a:spAutoFit/>
          </a:bodyPr>
          <a:lstStyle/>
          <a:p>
            <a:r>
              <a:rPr lang="ja-JP" altLang="en-US" sz="2800" b="1" dirty="0" smtClean="0">
                <a:solidFill>
                  <a:schemeClr val="accent1">
                    <a:lumMod val="50000"/>
                  </a:schemeClr>
                </a:solidFill>
                <a:latin typeface="メイリオ" panose="020B0604030504040204" pitchFamily="50" charset="-128"/>
                <a:ea typeface="メイリオ" panose="020B0604030504040204" pitchFamily="50" charset="-128"/>
              </a:rPr>
              <a:t>輪講 </a:t>
            </a:r>
            <a:r>
              <a:rPr lang="en-US" altLang="ja-JP" sz="2800" b="1" dirty="0" smtClean="0">
                <a:solidFill>
                  <a:schemeClr val="accent1">
                    <a:lumMod val="50000"/>
                  </a:schemeClr>
                </a:solidFill>
                <a:latin typeface="メイリオ" panose="020B0604030504040204" pitchFamily="50" charset="-128"/>
                <a:ea typeface="メイリオ" panose="020B0604030504040204" pitchFamily="50" charset="-128"/>
              </a:rPr>
              <a:t>20180622</a:t>
            </a:r>
            <a:endParaRPr lang="ja-JP" altLang="en-US" sz="2800" b="1" dirty="0">
              <a:solidFill>
                <a:schemeClr val="accent1">
                  <a:lumMod val="50000"/>
                </a:schemeClr>
              </a:solidFill>
              <a:latin typeface="メイリオ" panose="020B0604030504040204" pitchFamily="50" charset="-128"/>
              <a:ea typeface="メイリオ" panose="020B0604030504040204" pitchFamily="50" charset="-128"/>
            </a:endParaRPr>
          </a:p>
        </p:txBody>
      </p:sp>
      <p:cxnSp>
        <p:nvCxnSpPr>
          <p:cNvPr id="7" name="直線コネクタ 6"/>
          <p:cNvCxnSpPr/>
          <p:nvPr/>
        </p:nvCxnSpPr>
        <p:spPr>
          <a:xfrm>
            <a:off x="1458910" y="1509568"/>
            <a:ext cx="9288000" cy="0"/>
          </a:xfrm>
          <a:prstGeom prst="line">
            <a:avLst/>
          </a:prstGeom>
          <a:ln w="38100">
            <a:solidFill>
              <a:srgbClr val="E1C500"/>
            </a:solidFill>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458909" y="2380329"/>
            <a:ext cx="8838641" cy="646331"/>
          </a:xfrm>
          <a:prstGeom prst="rect">
            <a:avLst/>
          </a:prstGeom>
          <a:noFill/>
        </p:spPr>
        <p:txBody>
          <a:bodyPr wrap="square" rtlCol="0">
            <a:spAutoFit/>
          </a:bodyPr>
          <a:lstStyle/>
          <a:p>
            <a:r>
              <a:rPr lang="en-US" altLang="ja-JP" sz="3600" dirty="0" smtClean="0">
                <a:latin typeface="メイリオ" panose="020B0604030504040204" pitchFamily="50" charset="-128"/>
                <a:ea typeface="メイリオ" panose="020B0604030504040204" pitchFamily="50" charset="-128"/>
              </a:rPr>
              <a:t>Single Shot</a:t>
            </a:r>
            <a:r>
              <a:rPr lang="ja-JP" altLang="en-US" sz="3600" dirty="0">
                <a:latin typeface="メイリオ" panose="020B0604030504040204" pitchFamily="50" charset="-128"/>
                <a:ea typeface="メイリオ" panose="020B0604030504040204" pitchFamily="50" charset="-128"/>
              </a:rPr>
              <a:t> </a:t>
            </a:r>
            <a:r>
              <a:rPr lang="en-US" altLang="ja-JP" sz="3600" dirty="0" err="1" smtClean="0">
                <a:latin typeface="メイリオ" panose="020B0604030504040204" pitchFamily="50" charset="-128"/>
                <a:ea typeface="メイリオ" panose="020B0604030504040204" pitchFamily="50" charset="-128"/>
              </a:rPr>
              <a:t>Multibox</a:t>
            </a:r>
            <a:r>
              <a:rPr lang="en-US" altLang="ja-JP" sz="3600" dirty="0" smtClean="0">
                <a:latin typeface="メイリオ" panose="020B0604030504040204" pitchFamily="50" charset="-128"/>
                <a:ea typeface="メイリオ" panose="020B0604030504040204" pitchFamily="50" charset="-128"/>
              </a:rPr>
              <a:t> Detector</a:t>
            </a:r>
            <a:endParaRPr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40466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ちなみ</a:t>
            </a:r>
            <a:r>
              <a:rPr lang="ja-JP" altLang="en-US" dirty="0" smtClean="0"/>
              <a:t>に</a:t>
            </a:r>
            <a:r>
              <a:rPr lang="en-US" altLang="ja-JP" dirty="0" smtClean="0"/>
              <a:t>YOLO</a:t>
            </a:r>
            <a:endParaRPr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676" y="1944130"/>
            <a:ext cx="9108498" cy="2177251"/>
          </a:xfrm>
          <a:prstGeom prst="rect">
            <a:avLst/>
          </a:prstGeom>
        </p:spPr>
      </p:pic>
      <p:sp>
        <p:nvSpPr>
          <p:cNvPr id="6" name="テキスト ボックス 5"/>
          <p:cNvSpPr txBox="1"/>
          <p:nvPr/>
        </p:nvSpPr>
        <p:spPr>
          <a:xfrm>
            <a:off x="424540" y="889280"/>
            <a:ext cx="8838641"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ネットワーク構成</a:t>
            </a:r>
            <a:endParaRPr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30740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ちなみ</a:t>
            </a:r>
            <a:r>
              <a:rPr lang="ja-JP" altLang="en-US" dirty="0" smtClean="0"/>
              <a:t>に</a:t>
            </a:r>
            <a:r>
              <a:rPr lang="en-US" altLang="ja-JP" dirty="0" smtClean="0"/>
              <a:t>YOLO</a:t>
            </a:r>
            <a:endParaRPr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676" y="1944130"/>
            <a:ext cx="9108498" cy="2177251"/>
          </a:xfrm>
          <a:prstGeom prst="rect">
            <a:avLst/>
          </a:prstGeom>
        </p:spPr>
      </p:pic>
      <p:sp>
        <p:nvSpPr>
          <p:cNvPr id="5" name="テキスト ボックス 4"/>
          <p:cNvSpPr txBox="1"/>
          <p:nvPr/>
        </p:nvSpPr>
        <p:spPr>
          <a:xfrm>
            <a:off x="4695567" y="4769708"/>
            <a:ext cx="1875835" cy="369332"/>
          </a:xfrm>
          <a:prstGeom prst="rect">
            <a:avLst/>
          </a:prstGeom>
          <a:noFill/>
        </p:spPr>
        <p:txBody>
          <a:bodyPr wrap="none" rtlCol="0">
            <a:spAutoFit/>
          </a:bodyPr>
          <a:lstStyle/>
          <a:p>
            <a:r>
              <a:rPr kumimoji="1" lang="ja-JP" altLang="en-US" dirty="0" smtClean="0"/>
              <a:t>めちゃシンプル！</a:t>
            </a:r>
            <a:endParaRPr kumimoji="1" lang="ja-JP" altLang="en-US" dirty="0"/>
          </a:p>
        </p:txBody>
      </p:sp>
      <p:sp>
        <p:nvSpPr>
          <p:cNvPr id="6" name="テキスト ボックス 5"/>
          <p:cNvSpPr txBox="1"/>
          <p:nvPr/>
        </p:nvSpPr>
        <p:spPr>
          <a:xfrm>
            <a:off x="424540" y="889280"/>
            <a:ext cx="8838641"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ネットワーク構成</a:t>
            </a:r>
            <a:endParaRPr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84170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SSD</a:t>
            </a:r>
            <a:endParaRPr lang="ja-JP" altLang="en-US" dirty="0"/>
          </a:p>
        </p:txBody>
      </p:sp>
      <p:sp>
        <p:nvSpPr>
          <p:cNvPr id="6" name="テキスト ボックス 5"/>
          <p:cNvSpPr txBox="1"/>
          <p:nvPr/>
        </p:nvSpPr>
        <p:spPr>
          <a:xfrm>
            <a:off x="424540" y="889280"/>
            <a:ext cx="8838641"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デフォルトボックス</a:t>
            </a:r>
            <a:endParaRPr lang="ja-JP" altLang="en-US" sz="2000"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725" y="1552332"/>
            <a:ext cx="10058400" cy="3922689"/>
          </a:xfrm>
          <a:prstGeom prst="rect">
            <a:avLst/>
          </a:prstGeom>
        </p:spPr>
      </p:pic>
    </p:spTree>
    <p:extLst>
      <p:ext uri="{BB962C8B-B14F-4D97-AF65-F5344CB8AC3E}">
        <p14:creationId xmlns:p14="http://schemas.microsoft.com/office/powerpoint/2010/main" val="1842748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SSD</a:t>
            </a:r>
            <a:endParaRPr lang="ja-JP" altLang="en-US" dirty="0"/>
          </a:p>
        </p:txBody>
      </p:sp>
      <p:sp>
        <p:nvSpPr>
          <p:cNvPr id="6" name="テキスト ボックス 5"/>
          <p:cNvSpPr txBox="1"/>
          <p:nvPr/>
        </p:nvSpPr>
        <p:spPr>
          <a:xfrm>
            <a:off x="424540" y="889280"/>
            <a:ext cx="8838641"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デフォルトボックス</a:t>
            </a:r>
            <a:endParaRPr lang="ja-JP" altLang="en-US" sz="2000"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725" y="1552332"/>
            <a:ext cx="10058400" cy="3922689"/>
          </a:xfrm>
          <a:prstGeom prst="rect">
            <a:avLst/>
          </a:prstGeom>
        </p:spPr>
      </p:pic>
      <p:sp>
        <p:nvSpPr>
          <p:cNvPr id="7" name="テキスト ボックス 6"/>
          <p:cNvSpPr txBox="1"/>
          <p:nvPr/>
        </p:nvSpPr>
        <p:spPr>
          <a:xfrm>
            <a:off x="1296102" y="5200686"/>
            <a:ext cx="8760924" cy="646331"/>
          </a:xfrm>
          <a:prstGeom prst="rect">
            <a:avLst/>
          </a:prstGeom>
          <a:noFill/>
        </p:spPr>
        <p:txBody>
          <a:bodyPr wrap="none" rtlCol="0">
            <a:spAutoFit/>
          </a:bodyPr>
          <a:lstStyle/>
          <a:p>
            <a:pPr marL="285750" indent="-285750">
              <a:buFont typeface="Wingdings" panose="05000000000000000000" pitchFamily="2" charset="2"/>
              <a:buChar char="ü"/>
            </a:pPr>
            <a:r>
              <a:rPr kumimoji="1" lang="en-US" altLang="ja-JP" dirty="0" smtClean="0"/>
              <a:t>Default boxes</a:t>
            </a:r>
            <a:r>
              <a:rPr kumimoji="1" lang="ja-JP" altLang="en-US" dirty="0" smtClean="0"/>
              <a:t>はアスペクト比</a:t>
            </a:r>
            <a:r>
              <a:rPr kumimoji="1" lang="en-US" altLang="ja-JP" dirty="0" smtClean="0"/>
              <a:t>{1, 2, 3, 1/2, 1/3}</a:t>
            </a:r>
          </a:p>
          <a:p>
            <a:pPr marL="285750" indent="-285750">
              <a:buFont typeface="Wingdings" panose="05000000000000000000" pitchFamily="2" charset="2"/>
              <a:buChar char="ü"/>
            </a:pPr>
            <a:r>
              <a:rPr lang="en-US" altLang="ja-JP" dirty="0" smtClean="0"/>
              <a:t>Default box</a:t>
            </a:r>
            <a:r>
              <a:rPr lang="ja-JP" altLang="en-US" dirty="0" smtClean="0"/>
              <a:t>ごとにカテゴリと真のバウンディングボックスとの差分を出力して学習させる</a:t>
            </a:r>
            <a:endParaRPr kumimoji="1" lang="en-US" altLang="ja-JP" dirty="0" smtClean="0"/>
          </a:p>
        </p:txBody>
      </p:sp>
    </p:spTree>
    <p:extLst>
      <p:ext uri="{BB962C8B-B14F-4D97-AF65-F5344CB8AC3E}">
        <p14:creationId xmlns:p14="http://schemas.microsoft.com/office/powerpoint/2010/main" val="401408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SSD</a:t>
            </a:r>
            <a:endParaRPr lang="ja-JP" altLang="en-US" dirty="0"/>
          </a:p>
        </p:txBody>
      </p:sp>
      <p:sp>
        <p:nvSpPr>
          <p:cNvPr id="6" name="テキスト ボックス 5"/>
          <p:cNvSpPr txBox="1"/>
          <p:nvPr/>
        </p:nvSpPr>
        <p:spPr>
          <a:xfrm>
            <a:off x="424540" y="889280"/>
            <a:ext cx="8838641" cy="400110"/>
          </a:xfrm>
          <a:prstGeom prst="rect">
            <a:avLst/>
          </a:prstGeom>
          <a:noFill/>
        </p:spPr>
        <p:txBody>
          <a:bodyPr wrap="square" rtlCol="0">
            <a:spAutoFit/>
          </a:bodyPr>
          <a:lstStyle/>
          <a:p>
            <a:r>
              <a:rPr lang="en-US" altLang="ja-JP" sz="2000" dirty="0" smtClean="0">
                <a:latin typeface="メイリオ" panose="020B0604030504040204" pitchFamily="50" charset="-128"/>
                <a:ea typeface="メイリオ" panose="020B0604030504040204" pitchFamily="50" charset="-128"/>
              </a:rPr>
              <a:t>Loss function</a:t>
            </a:r>
            <a:endParaRPr lang="ja-JP" altLang="en-US" sz="2000" dirty="0">
              <a:latin typeface="メイリオ" panose="020B0604030504040204" pitchFamily="50" charset="-128"/>
              <a:ea typeface="メイリオ" panose="020B0604030504040204" pitchFamily="50"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174" y="1289390"/>
            <a:ext cx="5544324" cy="914528"/>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8487" y="2351490"/>
            <a:ext cx="6944694" cy="2181529"/>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4763" y="4915866"/>
            <a:ext cx="8154538" cy="914528"/>
          </a:xfrm>
          <a:prstGeom prst="rect">
            <a:avLst/>
          </a:prstGeom>
        </p:spPr>
      </p:pic>
    </p:spTree>
    <p:extLst>
      <p:ext uri="{BB962C8B-B14F-4D97-AF65-F5344CB8AC3E}">
        <p14:creationId xmlns:p14="http://schemas.microsoft.com/office/powerpoint/2010/main" val="1632819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SSD</a:t>
            </a:r>
            <a:endParaRPr lang="ja-JP" altLang="en-US" dirty="0"/>
          </a:p>
        </p:txBody>
      </p:sp>
      <p:sp>
        <p:nvSpPr>
          <p:cNvPr id="6" name="テキスト ボックス 5"/>
          <p:cNvSpPr txBox="1"/>
          <p:nvPr/>
        </p:nvSpPr>
        <p:spPr>
          <a:xfrm>
            <a:off x="424540" y="889280"/>
            <a:ext cx="8838641"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学習</a:t>
            </a:r>
            <a:endParaRPr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24540" y="1328664"/>
            <a:ext cx="10994292" cy="3046988"/>
          </a:xfrm>
          <a:prstGeom prst="rect">
            <a:avLst/>
          </a:prstGeom>
          <a:noFill/>
        </p:spPr>
        <p:txBody>
          <a:bodyPr wrap="none" rtlCol="0">
            <a:spAutoFit/>
          </a:bodyPr>
          <a:lstStyle/>
          <a:p>
            <a:pPr marL="285750" indent="-285750">
              <a:lnSpc>
                <a:spcPct val="200000"/>
              </a:lnSpc>
              <a:buFont typeface="Wingdings" panose="05000000000000000000" pitchFamily="2" charset="2"/>
              <a:buChar char="ü"/>
            </a:pPr>
            <a:r>
              <a:rPr lang="ja-JP" altLang="en-US" sz="2400" dirty="0" smtClean="0"/>
              <a:t>学習時、</a:t>
            </a:r>
            <a:r>
              <a:rPr lang="en-US" altLang="ja-JP" sz="2400" dirty="0" smtClean="0"/>
              <a:t>SSD</a:t>
            </a:r>
            <a:r>
              <a:rPr lang="ja-JP" altLang="en-US" sz="2400" dirty="0" smtClean="0"/>
              <a:t>によって大量の</a:t>
            </a:r>
            <a:r>
              <a:rPr lang="en-US" altLang="ja-JP" sz="2400" dirty="0" err="1" smtClean="0"/>
              <a:t>BoundingBox</a:t>
            </a:r>
            <a:r>
              <a:rPr lang="ja-JP" altLang="en-US" sz="2400" dirty="0" smtClean="0"/>
              <a:t>がサジェストされる</a:t>
            </a:r>
            <a:r>
              <a:rPr lang="ja-JP" altLang="en-US" sz="2400" dirty="0" smtClean="0"/>
              <a:t>（</a:t>
            </a:r>
            <a:r>
              <a:rPr lang="en-US" altLang="ja-JP" sz="2400" dirty="0" smtClean="0"/>
              <a:t>Q. </a:t>
            </a:r>
            <a:r>
              <a:rPr lang="ja-JP" altLang="en-US" sz="2400" dirty="0" smtClean="0"/>
              <a:t>何個でしょう？）</a:t>
            </a:r>
            <a:endParaRPr lang="en-US" altLang="ja-JP" sz="2400" dirty="0" smtClean="0"/>
          </a:p>
          <a:p>
            <a:pPr marL="285750" indent="-285750">
              <a:lnSpc>
                <a:spcPct val="200000"/>
              </a:lnSpc>
              <a:buFont typeface="Wingdings" panose="05000000000000000000" pitchFamily="2" charset="2"/>
              <a:buChar char="ü"/>
            </a:pPr>
            <a:r>
              <a:rPr lang="ja-JP" altLang="en-US" sz="2400" dirty="0" smtClean="0"/>
              <a:t>ほとんどの</a:t>
            </a:r>
            <a:r>
              <a:rPr lang="en-US" altLang="ja-JP" sz="2400" dirty="0" smtClean="0"/>
              <a:t>Box</a:t>
            </a:r>
            <a:r>
              <a:rPr lang="ja-JP" altLang="en-US" sz="2400" dirty="0" smtClean="0"/>
              <a:t>は不正解であるので、正解・不正解のデータに不均衡が生じる</a:t>
            </a:r>
            <a:endParaRPr lang="en-US" altLang="ja-JP" sz="2400" dirty="0" smtClean="0"/>
          </a:p>
          <a:p>
            <a:pPr marL="285750" indent="-285750">
              <a:lnSpc>
                <a:spcPct val="200000"/>
              </a:lnSpc>
              <a:buFont typeface="Wingdings" panose="05000000000000000000" pitchFamily="2" charset="2"/>
              <a:buChar char="ü"/>
            </a:pPr>
            <a:r>
              <a:rPr lang="ja-JP" altLang="en-US" sz="2400" dirty="0"/>
              <a:t>学習</a:t>
            </a:r>
            <a:r>
              <a:rPr lang="ja-JP" altLang="en-US" sz="2400" dirty="0" smtClean="0"/>
              <a:t>に悪影響が生じる</a:t>
            </a:r>
            <a:endParaRPr lang="en-US" altLang="ja-JP" sz="2400" dirty="0" smtClean="0"/>
          </a:p>
          <a:p>
            <a:pPr marL="285750" indent="-285750">
              <a:lnSpc>
                <a:spcPct val="200000"/>
              </a:lnSpc>
              <a:buFont typeface="Wingdings" panose="05000000000000000000" pitchFamily="2" charset="2"/>
              <a:buChar char="ü"/>
            </a:pPr>
            <a:r>
              <a:rPr lang="en-US" altLang="ja-JP" sz="2400" dirty="0" err="1" smtClean="0"/>
              <a:t>ConfidenceLoss</a:t>
            </a:r>
            <a:r>
              <a:rPr lang="ja-JP" altLang="en-US" sz="2400" dirty="0" smtClean="0"/>
              <a:t>順にソートして、正解・不正解が１：３になるように</a:t>
            </a:r>
            <a:r>
              <a:rPr lang="en-US" altLang="ja-JP" sz="2400" dirty="0" smtClean="0"/>
              <a:t>Predict</a:t>
            </a:r>
            <a:r>
              <a:rPr lang="ja-JP" altLang="en-US" sz="2400" dirty="0" smtClean="0"/>
              <a:t>結果を削る</a:t>
            </a:r>
            <a:endParaRPr lang="en-US" altLang="ja-JP" sz="2400" dirty="0" smtClean="0"/>
          </a:p>
        </p:txBody>
      </p:sp>
    </p:spTree>
    <p:extLst>
      <p:ext uri="{BB962C8B-B14F-4D97-AF65-F5344CB8AC3E}">
        <p14:creationId xmlns:p14="http://schemas.microsoft.com/office/powerpoint/2010/main" val="30114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SSD</a:t>
            </a:r>
            <a:endParaRPr lang="ja-JP" altLang="en-US" dirty="0"/>
          </a:p>
        </p:txBody>
      </p:sp>
      <p:sp>
        <p:nvSpPr>
          <p:cNvPr id="6" name="テキスト ボックス 5"/>
          <p:cNvSpPr txBox="1"/>
          <p:nvPr/>
        </p:nvSpPr>
        <p:spPr>
          <a:xfrm>
            <a:off x="424540" y="889280"/>
            <a:ext cx="8838641"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検証</a:t>
            </a:r>
            <a:endParaRPr lang="ja-JP" altLang="en-US" sz="2000"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40" y="1421195"/>
            <a:ext cx="6363718" cy="2185519"/>
          </a:xfrm>
          <a:prstGeom prst="rect">
            <a:avLst/>
          </a:prstGeom>
        </p:spPr>
      </p:pic>
      <p:sp>
        <p:nvSpPr>
          <p:cNvPr id="8" name="テキスト ボックス 7"/>
          <p:cNvSpPr txBox="1"/>
          <p:nvPr/>
        </p:nvSpPr>
        <p:spPr>
          <a:xfrm>
            <a:off x="694740" y="3738519"/>
            <a:ext cx="7538154" cy="1754326"/>
          </a:xfrm>
          <a:prstGeom prst="rect">
            <a:avLst/>
          </a:prstGeom>
          <a:noFill/>
        </p:spPr>
        <p:txBody>
          <a:bodyPr wrap="none" rtlCol="0">
            <a:spAutoFit/>
          </a:bodyPr>
          <a:lstStyle/>
          <a:p>
            <a:pPr marL="285750" indent="-285750">
              <a:lnSpc>
                <a:spcPct val="150000"/>
              </a:lnSpc>
              <a:buFont typeface="Wingdings" panose="05000000000000000000" pitchFamily="2" charset="2"/>
              <a:buChar char="ü"/>
            </a:pPr>
            <a:r>
              <a:rPr kumimoji="1" lang="en-US" altLang="ja-JP" dirty="0" err="1" smtClean="0"/>
              <a:t>DataAugmentations</a:t>
            </a:r>
            <a:r>
              <a:rPr kumimoji="1" lang="ja-JP" altLang="en-US" dirty="0" smtClean="0"/>
              <a:t>したほうがよい</a:t>
            </a:r>
            <a:endParaRPr kumimoji="1" lang="en-US" altLang="ja-JP" dirty="0" smtClean="0"/>
          </a:p>
          <a:p>
            <a:pPr marL="285750" indent="-285750">
              <a:lnSpc>
                <a:spcPct val="150000"/>
              </a:lnSpc>
              <a:buFont typeface="Wingdings" panose="05000000000000000000" pitchFamily="2" charset="2"/>
              <a:buChar char="ü"/>
            </a:pPr>
            <a:r>
              <a:rPr lang="en-US" altLang="ja-JP" dirty="0" err="1" smtClean="0"/>
              <a:t>DefaultBox</a:t>
            </a:r>
            <a:r>
              <a:rPr lang="ja-JP" altLang="en-US" dirty="0" smtClean="0"/>
              <a:t>は多いほうがいい</a:t>
            </a:r>
            <a:endParaRPr lang="en-US" altLang="ja-JP" dirty="0" smtClean="0"/>
          </a:p>
          <a:p>
            <a:pPr marL="285750" indent="-285750">
              <a:lnSpc>
                <a:spcPct val="150000"/>
              </a:lnSpc>
              <a:buFont typeface="Wingdings" panose="05000000000000000000" pitchFamily="2" charset="2"/>
              <a:buChar char="ü"/>
            </a:pPr>
            <a:r>
              <a:rPr kumimoji="1" lang="en-US" altLang="ja-JP" dirty="0" err="1" smtClean="0"/>
              <a:t>AtrousConvolution</a:t>
            </a:r>
            <a:r>
              <a:rPr kumimoji="1" lang="ja-JP" altLang="en-US" dirty="0" smtClean="0"/>
              <a:t>を使うと、精度はほぼ変わらず</a:t>
            </a:r>
            <a:r>
              <a:rPr kumimoji="1" lang="en-US" altLang="ja-JP" dirty="0" smtClean="0"/>
              <a:t>20</a:t>
            </a:r>
            <a:r>
              <a:rPr kumimoji="1" lang="ja-JP" altLang="en-US" dirty="0" smtClean="0"/>
              <a:t>％ほど推論が早くなる</a:t>
            </a:r>
            <a:endParaRPr kumimoji="1" lang="en-US" altLang="ja-JP" dirty="0" smtClean="0"/>
          </a:p>
          <a:p>
            <a:pPr marL="285750" indent="-285750">
              <a:lnSpc>
                <a:spcPct val="150000"/>
              </a:lnSpc>
              <a:buFont typeface="Wingdings" panose="05000000000000000000" pitchFamily="2" charset="2"/>
              <a:buChar char="ü"/>
            </a:pPr>
            <a:r>
              <a:rPr lang="ja-JP" altLang="en-US" dirty="0" err="1" smtClean="0"/>
              <a:t>ｍ</a:t>
            </a:r>
            <a:r>
              <a:rPr lang="en-US" altLang="ja-JP" dirty="0" smtClean="0"/>
              <a:t>AP</a:t>
            </a:r>
            <a:r>
              <a:rPr lang="ja-JP" altLang="en-US" dirty="0"/>
              <a:t> </a:t>
            </a:r>
            <a:r>
              <a:rPr lang="en-US" altLang="ja-JP" dirty="0" smtClean="0"/>
              <a:t>= mean Average Precision</a:t>
            </a:r>
            <a:endParaRPr kumimoji="1" lang="en-US" altLang="ja-JP" dirty="0" smtClean="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6118" y="4502798"/>
            <a:ext cx="3028127" cy="1375238"/>
          </a:xfrm>
          <a:prstGeom prst="rect">
            <a:avLst/>
          </a:prstGeom>
        </p:spPr>
      </p:pic>
    </p:spTree>
    <p:extLst>
      <p:ext uri="{BB962C8B-B14F-4D97-AF65-F5344CB8AC3E}">
        <p14:creationId xmlns:p14="http://schemas.microsoft.com/office/powerpoint/2010/main" val="2759525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SSD</a:t>
            </a:r>
            <a:endParaRPr lang="ja-JP" altLang="en-US" dirty="0"/>
          </a:p>
        </p:txBody>
      </p:sp>
      <p:sp>
        <p:nvSpPr>
          <p:cNvPr id="6" name="テキスト ボックス 5"/>
          <p:cNvSpPr txBox="1"/>
          <p:nvPr/>
        </p:nvSpPr>
        <p:spPr>
          <a:xfrm>
            <a:off x="424540" y="889280"/>
            <a:ext cx="8838641"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検証</a:t>
            </a:r>
            <a:endParaRPr lang="ja-JP" altLang="en-US" sz="2000" dirty="0">
              <a:latin typeface="メイリオ" panose="020B0604030504040204" pitchFamily="50" charset="-128"/>
              <a:ea typeface="メイリオ" panose="020B0604030504040204" pitchFamily="50"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30" y="1663197"/>
            <a:ext cx="10806790" cy="2809949"/>
          </a:xfrm>
          <a:prstGeom prst="rect">
            <a:avLst/>
          </a:prstGeom>
        </p:spPr>
      </p:pic>
    </p:spTree>
    <p:extLst>
      <p:ext uri="{BB962C8B-B14F-4D97-AF65-F5344CB8AC3E}">
        <p14:creationId xmlns:p14="http://schemas.microsoft.com/office/powerpoint/2010/main" val="2060841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SSD</a:t>
            </a:r>
            <a:endParaRPr lang="ja-JP" altLang="en-US" dirty="0"/>
          </a:p>
        </p:txBody>
      </p:sp>
      <p:sp>
        <p:nvSpPr>
          <p:cNvPr id="6" name="テキスト ボックス 5"/>
          <p:cNvSpPr txBox="1"/>
          <p:nvPr/>
        </p:nvSpPr>
        <p:spPr>
          <a:xfrm>
            <a:off x="424540" y="889280"/>
            <a:ext cx="8838641"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検証</a:t>
            </a:r>
            <a:endParaRPr lang="ja-JP" altLang="en-US" sz="2000" dirty="0">
              <a:latin typeface="メイリオ" panose="020B0604030504040204" pitchFamily="50" charset="-128"/>
              <a:ea typeface="メイリオ" panose="020B0604030504040204" pitchFamily="50"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30" y="1663197"/>
            <a:ext cx="10806790" cy="2809949"/>
          </a:xfrm>
          <a:prstGeom prst="rect">
            <a:avLst/>
          </a:prstGeom>
        </p:spPr>
      </p:pic>
      <p:sp>
        <p:nvSpPr>
          <p:cNvPr id="7" name="テキスト ボックス 6"/>
          <p:cNvSpPr txBox="1"/>
          <p:nvPr/>
        </p:nvSpPr>
        <p:spPr>
          <a:xfrm>
            <a:off x="4695567" y="4769708"/>
            <a:ext cx="1744388" cy="369332"/>
          </a:xfrm>
          <a:prstGeom prst="rect">
            <a:avLst/>
          </a:prstGeom>
          <a:noFill/>
        </p:spPr>
        <p:txBody>
          <a:bodyPr wrap="none" rtlCol="0">
            <a:spAutoFit/>
          </a:bodyPr>
          <a:lstStyle/>
          <a:p>
            <a:r>
              <a:rPr lang="ja-JP" altLang="en-US" dirty="0" smtClean="0"/>
              <a:t>つよい（小並感）</a:t>
            </a:r>
            <a:endParaRPr kumimoji="1" lang="ja-JP" altLang="en-US" dirty="0"/>
          </a:p>
        </p:txBody>
      </p:sp>
    </p:spTree>
    <p:extLst>
      <p:ext uri="{BB962C8B-B14F-4D97-AF65-F5344CB8AC3E}">
        <p14:creationId xmlns:p14="http://schemas.microsoft.com/office/powerpoint/2010/main" val="598513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SSD</a:t>
            </a:r>
            <a:endParaRPr lang="ja-JP" altLang="en-US" dirty="0"/>
          </a:p>
        </p:txBody>
      </p:sp>
      <p:sp>
        <p:nvSpPr>
          <p:cNvPr id="6" name="テキスト ボックス 5"/>
          <p:cNvSpPr txBox="1"/>
          <p:nvPr/>
        </p:nvSpPr>
        <p:spPr>
          <a:xfrm>
            <a:off x="424540" y="889280"/>
            <a:ext cx="8838641"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検証</a:t>
            </a:r>
            <a:endParaRPr lang="ja-JP" altLang="en-US" sz="2000"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312" y="1641958"/>
            <a:ext cx="10031225" cy="2915057"/>
          </a:xfrm>
          <a:prstGeom prst="rect">
            <a:avLst/>
          </a:prstGeom>
        </p:spPr>
      </p:pic>
      <p:sp>
        <p:nvSpPr>
          <p:cNvPr id="8" name="四角形吹き出し 7"/>
          <p:cNvSpPr/>
          <p:nvPr/>
        </p:nvSpPr>
        <p:spPr>
          <a:xfrm>
            <a:off x="3805881" y="5068602"/>
            <a:ext cx="1309816" cy="612648"/>
          </a:xfrm>
          <a:prstGeom prst="wedgeRectCallout">
            <a:avLst>
              <a:gd name="adj1" fmla="val 24008"/>
              <a:gd name="adj2" fmla="val -13650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精度</a:t>
            </a:r>
            <a:endParaRPr kumimoji="1" lang="ja-JP" altLang="en-US" dirty="0">
              <a:solidFill>
                <a:schemeClr val="tx1"/>
              </a:solidFill>
            </a:endParaRPr>
          </a:p>
        </p:txBody>
      </p:sp>
      <p:sp>
        <p:nvSpPr>
          <p:cNvPr id="9" name="四角形吹き出し 8"/>
          <p:cNvSpPr/>
          <p:nvPr/>
        </p:nvSpPr>
        <p:spPr>
          <a:xfrm>
            <a:off x="5305016" y="5068602"/>
            <a:ext cx="1309816" cy="612648"/>
          </a:xfrm>
          <a:prstGeom prst="wedgeRectCallout">
            <a:avLst>
              <a:gd name="adj1" fmla="val -16873"/>
              <a:gd name="adj2" fmla="val -132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速度</a:t>
            </a:r>
            <a:endParaRPr kumimoji="1" lang="ja-JP" altLang="en-US" dirty="0">
              <a:solidFill>
                <a:schemeClr val="tx1"/>
              </a:solidFill>
            </a:endParaRPr>
          </a:p>
        </p:txBody>
      </p:sp>
    </p:spTree>
    <p:extLst>
      <p:ext uri="{BB962C8B-B14F-4D97-AF65-F5344CB8AC3E}">
        <p14:creationId xmlns:p14="http://schemas.microsoft.com/office/powerpoint/2010/main" val="1646139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本講義で取り扱う内容</a:t>
            </a:r>
            <a:endParaRPr lang="ja-JP" altLang="en-US" dirty="0"/>
          </a:p>
        </p:txBody>
      </p:sp>
      <p:sp>
        <p:nvSpPr>
          <p:cNvPr id="3" name="テキスト ボックス 2"/>
          <p:cNvSpPr txBox="1"/>
          <p:nvPr/>
        </p:nvSpPr>
        <p:spPr>
          <a:xfrm>
            <a:off x="424540" y="1558345"/>
            <a:ext cx="8225650" cy="707886"/>
          </a:xfrm>
          <a:prstGeom prst="rect">
            <a:avLst/>
          </a:prstGeom>
          <a:noFill/>
        </p:spPr>
        <p:txBody>
          <a:bodyPr wrap="none" rtlCol="0">
            <a:spAutoFit/>
          </a:bodyPr>
          <a:lstStyle/>
          <a:p>
            <a:r>
              <a:rPr lang="en-US" altLang="ja-JP" sz="4000" dirty="0" smtClean="0"/>
              <a:t>『</a:t>
            </a:r>
            <a:r>
              <a:rPr lang="en-US" altLang="ja-JP" sz="4000" dirty="0"/>
              <a:t> </a:t>
            </a:r>
            <a:r>
              <a:rPr lang="en-US" altLang="ja-JP" sz="4000" dirty="0">
                <a:latin typeface="メイリオ" panose="020B0604030504040204" pitchFamily="50" charset="-128"/>
                <a:ea typeface="メイリオ" panose="020B0604030504040204" pitchFamily="50" charset="-128"/>
              </a:rPr>
              <a:t>Single Shot</a:t>
            </a:r>
            <a:r>
              <a:rPr lang="ja-JP" altLang="en-US" sz="4000" dirty="0">
                <a:latin typeface="メイリオ" panose="020B0604030504040204" pitchFamily="50" charset="-128"/>
                <a:ea typeface="メイリオ" panose="020B0604030504040204" pitchFamily="50" charset="-128"/>
              </a:rPr>
              <a:t> </a:t>
            </a:r>
            <a:r>
              <a:rPr lang="en-US" altLang="ja-JP" sz="4000" dirty="0" err="1">
                <a:latin typeface="メイリオ" panose="020B0604030504040204" pitchFamily="50" charset="-128"/>
                <a:ea typeface="メイリオ" panose="020B0604030504040204" pitchFamily="50" charset="-128"/>
              </a:rPr>
              <a:t>Multibox</a:t>
            </a:r>
            <a:r>
              <a:rPr lang="en-US" altLang="ja-JP" sz="4000" dirty="0">
                <a:latin typeface="メイリオ" panose="020B0604030504040204" pitchFamily="50" charset="-128"/>
                <a:ea typeface="メイリオ" panose="020B0604030504040204" pitchFamily="50" charset="-128"/>
              </a:rPr>
              <a:t> </a:t>
            </a:r>
            <a:r>
              <a:rPr lang="en-US" altLang="ja-JP" sz="4000" dirty="0" smtClean="0">
                <a:latin typeface="メイリオ" panose="020B0604030504040204" pitchFamily="50" charset="-128"/>
                <a:ea typeface="メイリオ" panose="020B0604030504040204" pitchFamily="50" charset="-128"/>
              </a:rPr>
              <a:t>Detector</a:t>
            </a:r>
            <a:r>
              <a:rPr lang="en-US" altLang="ja-JP" sz="4000" dirty="0" smtClean="0"/>
              <a:t>』</a:t>
            </a:r>
            <a:endParaRPr kumimoji="1" lang="ja-JP" altLang="en-US" sz="4000" dirty="0"/>
          </a:p>
        </p:txBody>
      </p:sp>
      <p:sp>
        <p:nvSpPr>
          <p:cNvPr id="4" name="テキスト ボックス 3"/>
          <p:cNvSpPr txBox="1"/>
          <p:nvPr/>
        </p:nvSpPr>
        <p:spPr>
          <a:xfrm>
            <a:off x="424540" y="2824457"/>
            <a:ext cx="5301451" cy="523220"/>
          </a:xfrm>
          <a:prstGeom prst="rect">
            <a:avLst/>
          </a:prstGeom>
          <a:noFill/>
        </p:spPr>
        <p:txBody>
          <a:bodyPr wrap="none" rtlCol="0">
            <a:spAutoFit/>
          </a:bodyPr>
          <a:lstStyle/>
          <a:p>
            <a:r>
              <a:rPr kumimoji="1" lang="ja-JP" altLang="en-US" sz="2800" dirty="0" smtClean="0"/>
              <a:t>⇒　</a:t>
            </a:r>
            <a:r>
              <a:rPr lang="en-US" altLang="ja-JP" sz="2800" dirty="0"/>
              <a:t> </a:t>
            </a:r>
            <a:r>
              <a:rPr lang="en-US" altLang="ja-JP" sz="2800" dirty="0" smtClean="0"/>
              <a:t>Google</a:t>
            </a:r>
            <a:r>
              <a:rPr lang="ja-JP" altLang="en-US" sz="2800" dirty="0" smtClean="0">
                <a:latin typeface="メイリオ" panose="020B0604030504040204" pitchFamily="50" charset="-128"/>
                <a:ea typeface="メイリオ" panose="020B0604030504040204" pitchFamily="50" charset="-128"/>
              </a:rPr>
              <a:t>が</a:t>
            </a:r>
            <a:r>
              <a:rPr lang="en-US" altLang="ja-JP" sz="2800" dirty="0" smtClean="0">
                <a:latin typeface="メイリオ" panose="020B0604030504040204" pitchFamily="50" charset="-128"/>
                <a:ea typeface="メイリオ" panose="020B0604030504040204" pitchFamily="50" charset="-128"/>
              </a:rPr>
              <a:t>2015</a:t>
            </a:r>
            <a:r>
              <a:rPr lang="ja-JP" altLang="en-US" sz="2800" dirty="0" smtClean="0">
                <a:latin typeface="メイリオ" panose="020B0604030504040204" pitchFamily="50" charset="-128"/>
                <a:ea typeface="メイリオ" panose="020B0604030504040204" pitchFamily="50" charset="-128"/>
              </a:rPr>
              <a:t>年に発表した</a:t>
            </a:r>
            <a:endParaRPr kumimoji="1" lang="ja-JP" altLang="en-US" sz="28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424539" y="3606329"/>
            <a:ext cx="7332457" cy="523220"/>
          </a:xfrm>
          <a:prstGeom prst="rect">
            <a:avLst/>
          </a:prstGeom>
          <a:noFill/>
        </p:spPr>
        <p:txBody>
          <a:bodyPr wrap="none" rtlCol="0">
            <a:spAutoFit/>
          </a:bodyPr>
          <a:lstStyle/>
          <a:p>
            <a:r>
              <a:rPr kumimoji="1" lang="ja-JP" altLang="en-US" sz="2800" dirty="0" smtClean="0"/>
              <a:t>⇒　高速物体検出のネットワークアーキテクチャ</a:t>
            </a:r>
            <a:endParaRPr kumimoji="1" lang="ja-JP" altLang="en-US" sz="28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24539" y="4388201"/>
            <a:ext cx="6311664" cy="523220"/>
          </a:xfrm>
          <a:prstGeom prst="rect">
            <a:avLst/>
          </a:prstGeom>
          <a:noFill/>
        </p:spPr>
        <p:txBody>
          <a:bodyPr wrap="none" rtlCol="0">
            <a:spAutoFit/>
          </a:bodyPr>
          <a:lstStyle/>
          <a:p>
            <a:r>
              <a:rPr kumimoji="1" lang="ja-JP" altLang="en-US" sz="2800" dirty="0" smtClean="0"/>
              <a:t>⇒　</a:t>
            </a:r>
            <a:r>
              <a:rPr lang="en-US" altLang="ja-JP" sz="2800" dirty="0"/>
              <a:t> https://arxiv.org/pdf/1512.02325.pdf</a:t>
            </a:r>
            <a:endParaRPr kumimoji="1"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75094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SSD</a:t>
            </a:r>
            <a:endParaRPr lang="ja-JP" altLang="en-US" dirty="0"/>
          </a:p>
        </p:txBody>
      </p:sp>
      <p:sp>
        <p:nvSpPr>
          <p:cNvPr id="6" name="テキスト ボックス 5"/>
          <p:cNvSpPr txBox="1"/>
          <p:nvPr/>
        </p:nvSpPr>
        <p:spPr>
          <a:xfrm>
            <a:off x="424540" y="889280"/>
            <a:ext cx="8838641"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まとめ</a:t>
            </a:r>
            <a:endParaRPr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24540" y="1422654"/>
            <a:ext cx="9518440" cy="3046988"/>
          </a:xfrm>
          <a:prstGeom prst="rect">
            <a:avLst/>
          </a:prstGeom>
          <a:noFill/>
        </p:spPr>
        <p:txBody>
          <a:bodyPr wrap="none" rtlCol="0">
            <a:spAutoFit/>
          </a:bodyPr>
          <a:lstStyle/>
          <a:p>
            <a:pPr marL="285750" indent="-285750">
              <a:lnSpc>
                <a:spcPct val="200000"/>
              </a:lnSpc>
              <a:buFont typeface="Wingdings" panose="05000000000000000000" pitchFamily="2" charset="2"/>
              <a:buChar char="ü"/>
            </a:pPr>
            <a:r>
              <a:rPr kumimoji="1" lang="en-US" altLang="ja-JP" sz="2400" dirty="0" smtClean="0"/>
              <a:t>SSD</a:t>
            </a:r>
            <a:r>
              <a:rPr kumimoji="1" lang="ja-JP" altLang="en-US" sz="2400" dirty="0" smtClean="0"/>
              <a:t>はシンプルで</a:t>
            </a:r>
            <a:r>
              <a:rPr kumimoji="1" lang="en-US" altLang="ja-JP" sz="2400" dirty="0" smtClean="0"/>
              <a:t>End2End</a:t>
            </a:r>
            <a:r>
              <a:rPr kumimoji="1" lang="ja-JP" altLang="en-US" sz="2400" dirty="0" smtClean="0"/>
              <a:t>で学習可能な</a:t>
            </a:r>
            <a:r>
              <a:rPr kumimoji="1" lang="en-US" altLang="ja-JP" sz="2400" dirty="0" smtClean="0"/>
              <a:t>Network Architecture</a:t>
            </a:r>
          </a:p>
          <a:p>
            <a:pPr marL="285750" indent="-285750">
              <a:lnSpc>
                <a:spcPct val="200000"/>
              </a:lnSpc>
              <a:buFont typeface="Wingdings" panose="05000000000000000000" pitchFamily="2" charset="2"/>
              <a:buChar char="ü"/>
            </a:pPr>
            <a:r>
              <a:rPr lang="ja-JP" altLang="en-US" sz="2400" dirty="0" smtClean="0"/>
              <a:t>異なる大きさの</a:t>
            </a:r>
            <a:r>
              <a:rPr lang="en-US" altLang="ja-JP" sz="2400" dirty="0" err="1" smtClean="0"/>
              <a:t>FeatureMap</a:t>
            </a:r>
            <a:r>
              <a:rPr lang="ja-JP" altLang="en-US" sz="2400" dirty="0" smtClean="0"/>
              <a:t>と</a:t>
            </a:r>
            <a:r>
              <a:rPr lang="en-US" altLang="ja-JP" sz="2400" dirty="0" err="1" smtClean="0"/>
              <a:t>DefaultBox</a:t>
            </a:r>
            <a:r>
              <a:rPr lang="ja-JP" altLang="en-US" sz="2400" dirty="0" smtClean="0"/>
              <a:t>を利用するところに工夫がある</a:t>
            </a:r>
            <a:endParaRPr lang="en-US" altLang="ja-JP" sz="2400" dirty="0" smtClean="0"/>
          </a:p>
          <a:p>
            <a:pPr marL="285750" indent="-285750">
              <a:lnSpc>
                <a:spcPct val="200000"/>
              </a:lnSpc>
              <a:buFont typeface="Wingdings" panose="05000000000000000000" pitchFamily="2" charset="2"/>
              <a:buChar char="ü"/>
            </a:pPr>
            <a:r>
              <a:rPr lang="ja-JP" altLang="en-US" sz="2400" dirty="0" smtClean="0"/>
              <a:t>リアルタイムに推論可能な速度を持ち、精度も十分</a:t>
            </a:r>
            <a:endParaRPr lang="en-US" altLang="ja-JP" sz="2400" dirty="0" smtClean="0"/>
          </a:p>
          <a:p>
            <a:pPr marL="285750" indent="-285750">
              <a:lnSpc>
                <a:spcPct val="200000"/>
              </a:lnSpc>
              <a:buFont typeface="Wingdings" panose="05000000000000000000" pitchFamily="2" charset="2"/>
              <a:buChar char="ü"/>
            </a:pPr>
            <a:r>
              <a:rPr kumimoji="1" lang="ja-JP" altLang="en-US" sz="2400" smtClean="0"/>
              <a:t>現時点のリアルタイム物体検出の第一候補となる</a:t>
            </a:r>
            <a:endParaRPr kumimoji="1" lang="en-US" altLang="ja-JP" sz="2400" dirty="0" smtClean="0"/>
          </a:p>
        </p:txBody>
      </p:sp>
    </p:spTree>
    <p:extLst>
      <p:ext uri="{BB962C8B-B14F-4D97-AF65-F5344CB8AC3E}">
        <p14:creationId xmlns:p14="http://schemas.microsoft.com/office/powerpoint/2010/main" val="3808950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おさらい</a:t>
            </a:r>
            <a:endParaRPr lang="ja-JP" altLang="en-US" dirty="0"/>
          </a:p>
        </p:txBody>
      </p:sp>
      <p:sp>
        <p:nvSpPr>
          <p:cNvPr id="8" name="テキスト ボックス 7"/>
          <p:cNvSpPr txBox="1"/>
          <p:nvPr/>
        </p:nvSpPr>
        <p:spPr>
          <a:xfrm>
            <a:off x="424540" y="889280"/>
            <a:ext cx="8838641"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主なタスク</a:t>
            </a:r>
            <a:endParaRPr lang="ja-JP" altLang="en-US" sz="2000" dirty="0">
              <a:latin typeface="メイリオ" panose="020B0604030504040204" pitchFamily="50" charset="-128"/>
              <a:ea typeface="メイリオ" panose="020B0604030504040204" pitchFamily="50" charset="-128"/>
            </a:endParaRPr>
          </a:p>
        </p:txBody>
      </p:sp>
      <p:sp>
        <p:nvSpPr>
          <p:cNvPr id="5" name="角丸四角形 4"/>
          <p:cNvSpPr/>
          <p:nvPr/>
        </p:nvSpPr>
        <p:spPr>
          <a:xfrm>
            <a:off x="551935" y="1367481"/>
            <a:ext cx="10808043" cy="451433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1027671" y="1517821"/>
            <a:ext cx="2837935" cy="421365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rPr>
              <a:t>画像認識</a:t>
            </a:r>
            <a:endParaRPr kumimoji="1" lang="en-US" altLang="ja-JP" dirty="0" smtClean="0">
              <a:solidFill>
                <a:schemeClr val="bg1"/>
              </a:solidFill>
            </a:endParaRPr>
          </a:p>
          <a:p>
            <a:pPr algn="ctr"/>
            <a:endParaRPr lang="en-US" altLang="ja-JP" dirty="0"/>
          </a:p>
          <a:p>
            <a:pPr algn="ctr"/>
            <a:endParaRPr kumimoji="1" lang="en-US" altLang="ja-JP" dirty="0" smtClean="0"/>
          </a:p>
          <a:p>
            <a:pPr algn="ctr"/>
            <a:endParaRPr lang="en-US" altLang="ja-JP" dirty="0"/>
          </a:p>
          <a:p>
            <a:pPr algn="ctr"/>
            <a:endParaRPr kumimoji="1" lang="en-US" altLang="ja-JP" dirty="0" smtClean="0"/>
          </a:p>
          <a:p>
            <a:pPr algn="ctr"/>
            <a:endParaRPr lang="en-US" altLang="ja-JP" dirty="0"/>
          </a:p>
          <a:p>
            <a:pPr algn="ctr"/>
            <a:endParaRPr kumimoji="1" lang="en-US" altLang="ja-JP" dirty="0" smtClean="0"/>
          </a:p>
          <a:p>
            <a:pPr algn="ctr"/>
            <a:endParaRPr kumimoji="1" lang="en-US" altLang="ja-JP" dirty="0" smtClean="0"/>
          </a:p>
          <a:p>
            <a:pPr algn="ctr"/>
            <a:endParaRPr lang="en-US" altLang="ja-JP" dirty="0"/>
          </a:p>
          <a:p>
            <a:pPr algn="ctr"/>
            <a:endParaRPr kumimoji="1" lang="en-US" altLang="ja-JP" dirty="0" smtClean="0"/>
          </a:p>
          <a:p>
            <a:pPr algn="ctr"/>
            <a:endParaRPr lang="en-US" altLang="ja-JP" dirty="0"/>
          </a:p>
          <a:p>
            <a:pPr algn="ctr"/>
            <a:endParaRPr kumimoji="1" lang="en-US" altLang="ja-JP" dirty="0" smtClean="0"/>
          </a:p>
          <a:p>
            <a:pPr algn="ctr"/>
            <a:endParaRPr lang="en-US" altLang="ja-JP" dirty="0"/>
          </a:p>
          <a:p>
            <a:pPr algn="ctr"/>
            <a:endParaRPr kumimoji="1" lang="ja-JP" altLang="en-US" dirty="0"/>
          </a:p>
        </p:txBody>
      </p:sp>
      <p:sp>
        <p:nvSpPr>
          <p:cNvPr id="12" name="角丸四角形 11"/>
          <p:cNvSpPr/>
          <p:nvPr/>
        </p:nvSpPr>
        <p:spPr>
          <a:xfrm>
            <a:off x="4511246" y="1517821"/>
            <a:ext cx="2837935" cy="421365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bg1"/>
                </a:solidFill>
              </a:rPr>
              <a:t>自然言語処理</a:t>
            </a:r>
            <a:endParaRPr lang="en-US" altLang="ja-JP" dirty="0" smtClean="0">
              <a:solidFill>
                <a:schemeClr val="bg1"/>
              </a:solidFill>
            </a:endParaRPr>
          </a:p>
          <a:p>
            <a:pPr algn="ctr"/>
            <a:endParaRPr lang="en-US" altLang="ja-JP" dirty="0"/>
          </a:p>
          <a:p>
            <a:pPr algn="ctr"/>
            <a:endParaRPr kumimoji="1" lang="en-US" altLang="ja-JP" dirty="0" smtClean="0">
              <a:solidFill>
                <a:schemeClr val="accent1">
                  <a:lumMod val="40000"/>
                  <a:lumOff val="60000"/>
                </a:schemeClr>
              </a:solidFill>
            </a:endParaRPr>
          </a:p>
          <a:p>
            <a:pPr algn="ctr"/>
            <a:endParaRPr lang="en-US" altLang="ja-JP" dirty="0"/>
          </a:p>
          <a:p>
            <a:pPr algn="ctr"/>
            <a:endParaRPr kumimoji="1" lang="en-US" altLang="ja-JP" dirty="0" smtClean="0"/>
          </a:p>
          <a:p>
            <a:pPr algn="ctr"/>
            <a:endParaRPr lang="en-US" altLang="ja-JP" dirty="0"/>
          </a:p>
          <a:p>
            <a:pPr algn="ctr"/>
            <a:endParaRPr kumimoji="1" lang="en-US" altLang="ja-JP" dirty="0" smtClean="0"/>
          </a:p>
          <a:p>
            <a:pPr algn="ctr"/>
            <a:endParaRPr kumimoji="1" lang="en-US" altLang="ja-JP" dirty="0" smtClean="0"/>
          </a:p>
          <a:p>
            <a:pPr algn="ctr"/>
            <a:endParaRPr lang="en-US" altLang="ja-JP" dirty="0"/>
          </a:p>
          <a:p>
            <a:pPr algn="ctr"/>
            <a:endParaRPr kumimoji="1" lang="en-US" altLang="ja-JP" dirty="0" smtClean="0"/>
          </a:p>
          <a:p>
            <a:pPr algn="ctr"/>
            <a:endParaRPr lang="en-US" altLang="ja-JP" dirty="0"/>
          </a:p>
          <a:p>
            <a:pPr algn="ctr"/>
            <a:endParaRPr kumimoji="1" lang="en-US" altLang="ja-JP" dirty="0" smtClean="0"/>
          </a:p>
          <a:p>
            <a:pPr algn="ctr"/>
            <a:endParaRPr lang="en-US" altLang="ja-JP" dirty="0"/>
          </a:p>
          <a:p>
            <a:pPr algn="ctr"/>
            <a:endParaRPr kumimoji="1" lang="ja-JP" altLang="en-US" dirty="0"/>
          </a:p>
        </p:txBody>
      </p:sp>
      <p:sp>
        <p:nvSpPr>
          <p:cNvPr id="13" name="角丸四角形 12"/>
          <p:cNvSpPr/>
          <p:nvPr/>
        </p:nvSpPr>
        <p:spPr>
          <a:xfrm>
            <a:off x="7935612" y="1552332"/>
            <a:ext cx="2837935" cy="421365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bg1"/>
                </a:solidFill>
              </a:rPr>
              <a:t>音声認識</a:t>
            </a:r>
            <a:endParaRPr lang="en-US" altLang="ja-JP" dirty="0" smtClean="0">
              <a:solidFill>
                <a:schemeClr val="bg1"/>
              </a:solidFill>
            </a:endParaRPr>
          </a:p>
          <a:p>
            <a:pPr algn="ctr"/>
            <a:endParaRPr lang="en-US" altLang="ja-JP" dirty="0"/>
          </a:p>
          <a:p>
            <a:pPr algn="ctr"/>
            <a:endParaRPr kumimoji="1" lang="en-US" altLang="ja-JP" dirty="0" smtClean="0"/>
          </a:p>
          <a:p>
            <a:pPr algn="ctr"/>
            <a:endParaRPr lang="en-US" altLang="ja-JP" dirty="0"/>
          </a:p>
          <a:p>
            <a:pPr algn="ctr"/>
            <a:endParaRPr kumimoji="1" lang="en-US" altLang="ja-JP" dirty="0" smtClean="0"/>
          </a:p>
          <a:p>
            <a:pPr algn="ctr"/>
            <a:endParaRPr lang="en-US" altLang="ja-JP" dirty="0"/>
          </a:p>
          <a:p>
            <a:pPr algn="ctr"/>
            <a:endParaRPr kumimoji="1" lang="en-US" altLang="ja-JP" dirty="0" smtClean="0"/>
          </a:p>
          <a:p>
            <a:pPr algn="ctr"/>
            <a:endParaRPr kumimoji="1" lang="en-US" altLang="ja-JP" dirty="0" smtClean="0"/>
          </a:p>
          <a:p>
            <a:pPr algn="ctr"/>
            <a:endParaRPr lang="en-US" altLang="ja-JP" dirty="0"/>
          </a:p>
          <a:p>
            <a:pPr algn="ctr"/>
            <a:endParaRPr kumimoji="1" lang="en-US" altLang="ja-JP" dirty="0" smtClean="0"/>
          </a:p>
          <a:p>
            <a:pPr algn="ctr"/>
            <a:endParaRPr lang="en-US" altLang="ja-JP" dirty="0"/>
          </a:p>
          <a:p>
            <a:pPr algn="ctr"/>
            <a:endParaRPr kumimoji="1" lang="en-US" altLang="ja-JP" dirty="0" smtClean="0"/>
          </a:p>
          <a:p>
            <a:pPr algn="ctr"/>
            <a:endParaRPr lang="en-US" altLang="ja-JP" dirty="0"/>
          </a:p>
          <a:p>
            <a:pPr algn="ctr"/>
            <a:endParaRPr kumimoji="1" lang="ja-JP" altLang="en-US" dirty="0"/>
          </a:p>
        </p:txBody>
      </p:sp>
      <p:sp>
        <p:nvSpPr>
          <p:cNvPr id="14" name="円/楕円 13"/>
          <p:cNvSpPr/>
          <p:nvPr/>
        </p:nvSpPr>
        <p:spPr>
          <a:xfrm>
            <a:off x="1153297" y="2150171"/>
            <a:ext cx="1614616" cy="112858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画像分類</a:t>
            </a:r>
            <a:endParaRPr kumimoji="1" lang="en-US" altLang="ja-JP" dirty="0" smtClean="0"/>
          </a:p>
        </p:txBody>
      </p:sp>
      <p:sp>
        <p:nvSpPr>
          <p:cNvPr id="16" name="円/楕円 15"/>
          <p:cNvSpPr/>
          <p:nvPr/>
        </p:nvSpPr>
        <p:spPr>
          <a:xfrm>
            <a:off x="2086231" y="3278755"/>
            <a:ext cx="1614616" cy="112858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物体検出</a:t>
            </a:r>
            <a:endParaRPr kumimoji="1" lang="en-US" altLang="ja-JP" dirty="0" smtClean="0"/>
          </a:p>
        </p:txBody>
      </p:sp>
      <p:sp>
        <p:nvSpPr>
          <p:cNvPr id="17" name="円/楕円 16"/>
          <p:cNvSpPr/>
          <p:nvPr/>
        </p:nvSpPr>
        <p:spPr>
          <a:xfrm>
            <a:off x="1278923" y="4505115"/>
            <a:ext cx="1614616" cy="112858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領域検知</a:t>
            </a:r>
            <a:endParaRPr kumimoji="1" lang="en-US" altLang="ja-JP" dirty="0" smtClean="0"/>
          </a:p>
        </p:txBody>
      </p:sp>
      <p:sp>
        <p:nvSpPr>
          <p:cNvPr id="18" name="円/楕円 17"/>
          <p:cNvSpPr/>
          <p:nvPr/>
        </p:nvSpPr>
        <p:spPr>
          <a:xfrm>
            <a:off x="5578556" y="2128726"/>
            <a:ext cx="1614616" cy="112858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文章分類</a:t>
            </a:r>
            <a:endParaRPr kumimoji="1" lang="en-US" altLang="ja-JP" dirty="0" smtClean="0"/>
          </a:p>
        </p:txBody>
      </p:sp>
      <p:sp>
        <p:nvSpPr>
          <p:cNvPr id="19" name="円/楕円 18"/>
          <p:cNvSpPr/>
          <p:nvPr/>
        </p:nvSpPr>
        <p:spPr>
          <a:xfrm>
            <a:off x="4611127" y="3303923"/>
            <a:ext cx="1614616" cy="112858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会話</a:t>
            </a:r>
            <a:endParaRPr kumimoji="1" lang="en-US" altLang="ja-JP" dirty="0" smtClean="0"/>
          </a:p>
        </p:txBody>
      </p:sp>
      <p:sp>
        <p:nvSpPr>
          <p:cNvPr id="20" name="円/楕円 19"/>
          <p:cNvSpPr/>
          <p:nvPr/>
        </p:nvSpPr>
        <p:spPr>
          <a:xfrm>
            <a:off x="5578556" y="4479120"/>
            <a:ext cx="1614616" cy="112858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機械翻訳</a:t>
            </a:r>
            <a:endParaRPr kumimoji="1" lang="en-US" altLang="ja-JP" dirty="0" smtClean="0"/>
          </a:p>
        </p:txBody>
      </p:sp>
      <p:sp>
        <p:nvSpPr>
          <p:cNvPr id="21" name="円/楕円 20"/>
          <p:cNvSpPr/>
          <p:nvPr/>
        </p:nvSpPr>
        <p:spPr>
          <a:xfrm>
            <a:off x="8353168" y="2126188"/>
            <a:ext cx="2218034" cy="112858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リアルタイム翻訳</a:t>
            </a:r>
            <a:endParaRPr kumimoji="1" lang="en-US" altLang="ja-JP" dirty="0" smtClean="0"/>
          </a:p>
        </p:txBody>
      </p:sp>
      <p:sp>
        <p:nvSpPr>
          <p:cNvPr id="22" name="円/楕円 21"/>
          <p:cNvSpPr/>
          <p:nvPr/>
        </p:nvSpPr>
        <p:spPr>
          <a:xfrm>
            <a:off x="8097795" y="3332863"/>
            <a:ext cx="1800478" cy="112858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発話</a:t>
            </a:r>
            <a:endParaRPr kumimoji="1" lang="en-US" altLang="ja-JP" dirty="0" smtClean="0"/>
          </a:p>
        </p:txBody>
      </p:sp>
      <p:sp>
        <p:nvSpPr>
          <p:cNvPr id="23" name="円/楕円 22"/>
          <p:cNvSpPr/>
          <p:nvPr/>
        </p:nvSpPr>
        <p:spPr>
          <a:xfrm>
            <a:off x="8770724" y="4505115"/>
            <a:ext cx="1800478" cy="112858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Voice2Text</a:t>
            </a:r>
          </a:p>
        </p:txBody>
      </p:sp>
    </p:spTree>
    <p:extLst>
      <p:ext uri="{BB962C8B-B14F-4D97-AF65-F5344CB8AC3E}">
        <p14:creationId xmlns:p14="http://schemas.microsoft.com/office/powerpoint/2010/main" val="3247758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おさらい</a:t>
            </a:r>
            <a:endParaRPr lang="ja-JP" altLang="en-US" dirty="0"/>
          </a:p>
        </p:txBody>
      </p:sp>
      <p:sp>
        <p:nvSpPr>
          <p:cNvPr id="8" name="テキスト ボックス 7"/>
          <p:cNvSpPr txBox="1"/>
          <p:nvPr/>
        </p:nvSpPr>
        <p:spPr>
          <a:xfrm>
            <a:off x="424540" y="889280"/>
            <a:ext cx="8838641"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主なタスク</a:t>
            </a:r>
            <a:endParaRPr lang="ja-JP" altLang="en-US" sz="2000" dirty="0">
              <a:latin typeface="メイリオ" panose="020B0604030504040204" pitchFamily="50" charset="-128"/>
              <a:ea typeface="メイリオ" panose="020B0604030504040204" pitchFamily="50" charset="-128"/>
            </a:endParaRPr>
          </a:p>
        </p:txBody>
      </p:sp>
      <p:sp>
        <p:nvSpPr>
          <p:cNvPr id="5" name="角丸四角形 4"/>
          <p:cNvSpPr/>
          <p:nvPr/>
        </p:nvSpPr>
        <p:spPr>
          <a:xfrm>
            <a:off x="551935" y="1367481"/>
            <a:ext cx="10808043" cy="451433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1027671" y="1517821"/>
            <a:ext cx="2837935" cy="421365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rPr>
              <a:t>画像認識</a:t>
            </a:r>
            <a:endParaRPr kumimoji="1" lang="en-US" altLang="ja-JP" dirty="0" smtClean="0">
              <a:solidFill>
                <a:schemeClr val="bg1"/>
              </a:solidFill>
            </a:endParaRPr>
          </a:p>
          <a:p>
            <a:pPr algn="ctr"/>
            <a:endParaRPr lang="en-US" altLang="ja-JP" dirty="0"/>
          </a:p>
          <a:p>
            <a:pPr algn="ctr"/>
            <a:endParaRPr kumimoji="1" lang="en-US" altLang="ja-JP" dirty="0" smtClean="0"/>
          </a:p>
          <a:p>
            <a:pPr algn="ctr"/>
            <a:endParaRPr lang="en-US" altLang="ja-JP" dirty="0"/>
          </a:p>
          <a:p>
            <a:pPr algn="ctr"/>
            <a:endParaRPr kumimoji="1" lang="en-US" altLang="ja-JP" dirty="0" smtClean="0"/>
          </a:p>
          <a:p>
            <a:pPr algn="ctr"/>
            <a:endParaRPr lang="en-US" altLang="ja-JP" dirty="0"/>
          </a:p>
          <a:p>
            <a:pPr algn="ctr"/>
            <a:endParaRPr kumimoji="1" lang="en-US" altLang="ja-JP" dirty="0" smtClean="0"/>
          </a:p>
          <a:p>
            <a:pPr algn="ctr"/>
            <a:endParaRPr kumimoji="1" lang="en-US" altLang="ja-JP" dirty="0" smtClean="0"/>
          </a:p>
          <a:p>
            <a:pPr algn="ctr"/>
            <a:endParaRPr lang="en-US" altLang="ja-JP" dirty="0"/>
          </a:p>
          <a:p>
            <a:pPr algn="ctr"/>
            <a:endParaRPr kumimoji="1" lang="en-US" altLang="ja-JP" dirty="0" smtClean="0"/>
          </a:p>
          <a:p>
            <a:pPr algn="ctr"/>
            <a:endParaRPr lang="en-US" altLang="ja-JP" dirty="0"/>
          </a:p>
          <a:p>
            <a:pPr algn="ctr"/>
            <a:endParaRPr kumimoji="1" lang="en-US" altLang="ja-JP" dirty="0" smtClean="0"/>
          </a:p>
          <a:p>
            <a:pPr algn="ctr"/>
            <a:endParaRPr lang="en-US" altLang="ja-JP" dirty="0"/>
          </a:p>
          <a:p>
            <a:pPr algn="ctr"/>
            <a:endParaRPr kumimoji="1" lang="ja-JP" altLang="en-US" dirty="0"/>
          </a:p>
        </p:txBody>
      </p:sp>
      <p:sp>
        <p:nvSpPr>
          <p:cNvPr id="12" name="角丸四角形 11"/>
          <p:cNvSpPr/>
          <p:nvPr/>
        </p:nvSpPr>
        <p:spPr>
          <a:xfrm>
            <a:off x="4511246" y="1517821"/>
            <a:ext cx="2837935" cy="421365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bg1"/>
                </a:solidFill>
              </a:rPr>
              <a:t>自然言語処理</a:t>
            </a:r>
            <a:endParaRPr lang="en-US" altLang="ja-JP" dirty="0" smtClean="0">
              <a:solidFill>
                <a:schemeClr val="bg1"/>
              </a:solidFill>
            </a:endParaRPr>
          </a:p>
          <a:p>
            <a:pPr algn="ctr"/>
            <a:endParaRPr lang="en-US" altLang="ja-JP" dirty="0"/>
          </a:p>
          <a:p>
            <a:pPr algn="ctr"/>
            <a:endParaRPr kumimoji="1" lang="en-US" altLang="ja-JP" dirty="0" smtClean="0">
              <a:solidFill>
                <a:schemeClr val="accent1">
                  <a:lumMod val="40000"/>
                  <a:lumOff val="60000"/>
                </a:schemeClr>
              </a:solidFill>
            </a:endParaRPr>
          </a:p>
          <a:p>
            <a:pPr algn="ctr"/>
            <a:endParaRPr lang="en-US" altLang="ja-JP" dirty="0"/>
          </a:p>
          <a:p>
            <a:pPr algn="ctr"/>
            <a:endParaRPr kumimoji="1" lang="en-US" altLang="ja-JP" dirty="0" smtClean="0"/>
          </a:p>
          <a:p>
            <a:pPr algn="ctr"/>
            <a:endParaRPr lang="en-US" altLang="ja-JP" dirty="0"/>
          </a:p>
          <a:p>
            <a:pPr algn="ctr"/>
            <a:endParaRPr kumimoji="1" lang="en-US" altLang="ja-JP" dirty="0" smtClean="0"/>
          </a:p>
          <a:p>
            <a:pPr algn="ctr"/>
            <a:endParaRPr kumimoji="1" lang="en-US" altLang="ja-JP" dirty="0" smtClean="0"/>
          </a:p>
          <a:p>
            <a:pPr algn="ctr"/>
            <a:endParaRPr lang="en-US" altLang="ja-JP" dirty="0"/>
          </a:p>
          <a:p>
            <a:pPr algn="ctr"/>
            <a:endParaRPr kumimoji="1" lang="en-US" altLang="ja-JP" dirty="0" smtClean="0"/>
          </a:p>
          <a:p>
            <a:pPr algn="ctr"/>
            <a:endParaRPr lang="en-US" altLang="ja-JP" dirty="0"/>
          </a:p>
          <a:p>
            <a:pPr algn="ctr"/>
            <a:endParaRPr kumimoji="1" lang="en-US" altLang="ja-JP" dirty="0" smtClean="0"/>
          </a:p>
          <a:p>
            <a:pPr algn="ctr"/>
            <a:endParaRPr lang="en-US" altLang="ja-JP" dirty="0"/>
          </a:p>
          <a:p>
            <a:pPr algn="ctr"/>
            <a:endParaRPr kumimoji="1" lang="ja-JP" altLang="en-US" dirty="0"/>
          </a:p>
        </p:txBody>
      </p:sp>
      <p:sp>
        <p:nvSpPr>
          <p:cNvPr id="13" name="角丸四角形 12"/>
          <p:cNvSpPr/>
          <p:nvPr/>
        </p:nvSpPr>
        <p:spPr>
          <a:xfrm>
            <a:off x="7935612" y="1552332"/>
            <a:ext cx="2837935" cy="421365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bg1"/>
                </a:solidFill>
              </a:rPr>
              <a:t>音声認識</a:t>
            </a:r>
            <a:endParaRPr lang="en-US" altLang="ja-JP" dirty="0" smtClean="0">
              <a:solidFill>
                <a:schemeClr val="bg1"/>
              </a:solidFill>
            </a:endParaRPr>
          </a:p>
          <a:p>
            <a:pPr algn="ctr"/>
            <a:endParaRPr lang="en-US" altLang="ja-JP" dirty="0"/>
          </a:p>
          <a:p>
            <a:pPr algn="ctr"/>
            <a:endParaRPr kumimoji="1" lang="en-US" altLang="ja-JP" dirty="0" smtClean="0"/>
          </a:p>
          <a:p>
            <a:pPr algn="ctr"/>
            <a:endParaRPr lang="en-US" altLang="ja-JP" dirty="0"/>
          </a:p>
          <a:p>
            <a:pPr algn="ctr"/>
            <a:endParaRPr kumimoji="1" lang="en-US" altLang="ja-JP" dirty="0" smtClean="0"/>
          </a:p>
          <a:p>
            <a:pPr algn="ctr"/>
            <a:endParaRPr lang="en-US" altLang="ja-JP" dirty="0"/>
          </a:p>
          <a:p>
            <a:pPr algn="ctr"/>
            <a:endParaRPr kumimoji="1" lang="en-US" altLang="ja-JP" dirty="0" smtClean="0"/>
          </a:p>
          <a:p>
            <a:pPr algn="ctr"/>
            <a:endParaRPr kumimoji="1" lang="en-US" altLang="ja-JP" dirty="0" smtClean="0"/>
          </a:p>
          <a:p>
            <a:pPr algn="ctr"/>
            <a:endParaRPr lang="en-US" altLang="ja-JP" dirty="0"/>
          </a:p>
          <a:p>
            <a:pPr algn="ctr"/>
            <a:endParaRPr kumimoji="1" lang="en-US" altLang="ja-JP" dirty="0" smtClean="0"/>
          </a:p>
          <a:p>
            <a:pPr algn="ctr"/>
            <a:endParaRPr lang="en-US" altLang="ja-JP" dirty="0"/>
          </a:p>
          <a:p>
            <a:pPr algn="ctr"/>
            <a:endParaRPr kumimoji="1" lang="en-US" altLang="ja-JP" dirty="0" smtClean="0"/>
          </a:p>
          <a:p>
            <a:pPr algn="ctr"/>
            <a:endParaRPr lang="en-US" altLang="ja-JP" dirty="0"/>
          </a:p>
          <a:p>
            <a:pPr algn="ctr"/>
            <a:endParaRPr kumimoji="1" lang="ja-JP" altLang="en-US" dirty="0"/>
          </a:p>
        </p:txBody>
      </p:sp>
      <p:sp>
        <p:nvSpPr>
          <p:cNvPr id="14" name="円/楕円 13"/>
          <p:cNvSpPr/>
          <p:nvPr/>
        </p:nvSpPr>
        <p:spPr>
          <a:xfrm>
            <a:off x="1153297" y="2150171"/>
            <a:ext cx="1614616" cy="112858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画像分類</a:t>
            </a:r>
            <a:endParaRPr kumimoji="1" lang="en-US" altLang="ja-JP" dirty="0" smtClean="0"/>
          </a:p>
        </p:txBody>
      </p:sp>
      <p:sp>
        <p:nvSpPr>
          <p:cNvPr id="16" name="円/楕円 15"/>
          <p:cNvSpPr/>
          <p:nvPr/>
        </p:nvSpPr>
        <p:spPr>
          <a:xfrm>
            <a:off x="2086231" y="3278755"/>
            <a:ext cx="1614616" cy="112858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物体検出</a:t>
            </a:r>
            <a:endParaRPr kumimoji="1" lang="en-US" altLang="ja-JP" dirty="0" smtClean="0"/>
          </a:p>
        </p:txBody>
      </p:sp>
      <p:sp>
        <p:nvSpPr>
          <p:cNvPr id="17" name="円/楕円 16"/>
          <p:cNvSpPr/>
          <p:nvPr/>
        </p:nvSpPr>
        <p:spPr>
          <a:xfrm>
            <a:off x="1278923" y="4505115"/>
            <a:ext cx="1614616" cy="112858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領域検知</a:t>
            </a:r>
            <a:endParaRPr kumimoji="1" lang="en-US" altLang="ja-JP" dirty="0" smtClean="0"/>
          </a:p>
        </p:txBody>
      </p:sp>
      <p:sp>
        <p:nvSpPr>
          <p:cNvPr id="18" name="円/楕円 17"/>
          <p:cNvSpPr/>
          <p:nvPr/>
        </p:nvSpPr>
        <p:spPr>
          <a:xfrm>
            <a:off x="5578556" y="2128726"/>
            <a:ext cx="1614616" cy="112858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文章分類</a:t>
            </a:r>
            <a:endParaRPr kumimoji="1" lang="en-US" altLang="ja-JP" dirty="0" smtClean="0"/>
          </a:p>
        </p:txBody>
      </p:sp>
      <p:sp>
        <p:nvSpPr>
          <p:cNvPr id="19" name="円/楕円 18"/>
          <p:cNvSpPr/>
          <p:nvPr/>
        </p:nvSpPr>
        <p:spPr>
          <a:xfrm>
            <a:off x="4611127" y="3303923"/>
            <a:ext cx="1614616" cy="112858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会話</a:t>
            </a:r>
            <a:endParaRPr kumimoji="1" lang="en-US" altLang="ja-JP" dirty="0" smtClean="0"/>
          </a:p>
        </p:txBody>
      </p:sp>
      <p:sp>
        <p:nvSpPr>
          <p:cNvPr id="20" name="円/楕円 19"/>
          <p:cNvSpPr/>
          <p:nvPr/>
        </p:nvSpPr>
        <p:spPr>
          <a:xfrm>
            <a:off x="5578556" y="4479120"/>
            <a:ext cx="1614616" cy="112858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機械翻訳</a:t>
            </a:r>
            <a:endParaRPr kumimoji="1" lang="en-US" altLang="ja-JP" dirty="0" smtClean="0"/>
          </a:p>
        </p:txBody>
      </p:sp>
      <p:sp>
        <p:nvSpPr>
          <p:cNvPr id="21" name="円/楕円 20"/>
          <p:cNvSpPr/>
          <p:nvPr/>
        </p:nvSpPr>
        <p:spPr>
          <a:xfrm>
            <a:off x="8353168" y="2126188"/>
            <a:ext cx="2218034" cy="112858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リアルタイム翻訳</a:t>
            </a:r>
            <a:endParaRPr kumimoji="1" lang="en-US" altLang="ja-JP" dirty="0" smtClean="0"/>
          </a:p>
        </p:txBody>
      </p:sp>
      <p:sp>
        <p:nvSpPr>
          <p:cNvPr id="22" name="円/楕円 21"/>
          <p:cNvSpPr/>
          <p:nvPr/>
        </p:nvSpPr>
        <p:spPr>
          <a:xfrm>
            <a:off x="8097795" y="3332863"/>
            <a:ext cx="1800478" cy="112858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発話</a:t>
            </a:r>
            <a:endParaRPr kumimoji="1" lang="en-US" altLang="ja-JP" dirty="0" smtClean="0"/>
          </a:p>
        </p:txBody>
      </p:sp>
      <p:sp>
        <p:nvSpPr>
          <p:cNvPr id="23" name="円/楕円 22"/>
          <p:cNvSpPr/>
          <p:nvPr/>
        </p:nvSpPr>
        <p:spPr>
          <a:xfrm>
            <a:off x="8770724" y="4505115"/>
            <a:ext cx="1800478" cy="112858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Voice2Text</a:t>
            </a:r>
          </a:p>
        </p:txBody>
      </p:sp>
    </p:spTree>
    <p:extLst>
      <p:ext uri="{BB962C8B-B14F-4D97-AF65-F5344CB8AC3E}">
        <p14:creationId xmlns:p14="http://schemas.microsoft.com/office/powerpoint/2010/main" val="1064907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おさらい</a:t>
            </a:r>
            <a:endParaRPr lang="ja-JP" altLang="en-US" dirty="0"/>
          </a:p>
        </p:txBody>
      </p:sp>
      <p:sp>
        <p:nvSpPr>
          <p:cNvPr id="8" name="テキスト ボックス 7"/>
          <p:cNvSpPr txBox="1"/>
          <p:nvPr/>
        </p:nvSpPr>
        <p:spPr>
          <a:xfrm>
            <a:off x="424540" y="889280"/>
            <a:ext cx="8838641"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物体検出の歴史</a:t>
            </a:r>
            <a:endParaRPr lang="ja-JP" altLang="en-US" sz="2000"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424540" y="1289390"/>
            <a:ext cx="6058638" cy="3539430"/>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kumimoji="1" lang="en-US" altLang="ja-JP" sz="2800" dirty="0" smtClean="0"/>
              <a:t>R-CNN(2013) </a:t>
            </a:r>
          </a:p>
          <a:p>
            <a:pPr marL="285750" indent="-285750">
              <a:lnSpc>
                <a:spcPct val="200000"/>
              </a:lnSpc>
              <a:buFont typeface="Wingdings" panose="05000000000000000000" pitchFamily="2" charset="2"/>
              <a:buChar char="Ø"/>
            </a:pPr>
            <a:r>
              <a:rPr lang="en-US" altLang="ja-JP" sz="2800" dirty="0"/>
              <a:t>Fast </a:t>
            </a:r>
            <a:r>
              <a:rPr lang="en-US" altLang="ja-JP" sz="2800" dirty="0" smtClean="0"/>
              <a:t>R-CNN(2015)</a:t>
            </a:r>
          </a:p>
          <a:p>
            <a:pPr marL="285750" indent="-285750">
              <a:lnSpc>
                <a:spcPct val="200000"/>
              </a:lnSpc>
              <a:buFont typeface="Wingdings" panose="05000000000000000000" pitchFamily="2" charset="2"/>
              <a:buChar char="Ø"/>
            </a:pPr>
            <a:r>
              <a:rPr kumimoji="1" lang="en-US" altLang="ja-JP" sz="2800" dirty="0"/>
              <a:t>Faster </a:t>
            </a:r>
            <a:r>
              <a:rPr kumimoji="1" lang="en-US" altLang="ja-JP" sz="2800" dirty="0" smtClean="0"/>
              <a:t>R-CNN(2015)</a:t>
            </a:r>
          </a:p>
          <a:p>
            <a:pPr marL="285750" indent="-285750">
              <a:lnSpc>
                <a:spcPct val="200000"/>
              </a:lnSpc>
              <a:buFont typeface="Wingdings" panose="05000000000000000000" pitchFamily="2" charset="2"/>
              <a:buChar char="Ø"/>
            </a:pPr>
            <a:r>
              <a:rPr lang="en-US" altLang="ja-JP" sz="2800" dirty="0"/>
              <a:t>SSD or </a:t>
            </a:r>
            <a:r>
              <a:rPr lang="en-US" altLang="ja-JP" sz="2800" dirty="0" smtClean="0"/>
              <a:t>YOLO </a:t>
            </a:r>
            <a:r>
              <a:rPr lang="en-US" altLang="ja-JP" sz="2800" dirty="0" err="1" smtClean="0"/>
              <a:t>etc</a:t>
            </a:r>
            <a:r>
              <a:rPr lang="en-US" altLang="ja-JP" sz="2800" dirty="0" smtClean="0"/>
              <a:t>…(2015-2016)</a:t>
            </a:r>
            <a:endParaRPr kumimoji="1" lang="ja-JP" altLang="en-US" sz="2800" dirty="0"/>
          </a:p>
        </p:txBody>
      </p:sp>
    </p:spTree>
    <p:extLst>
      <p:ext uri="{BB962C8B-B14F-4D97-AF65-F5344CB8AC3E}">
        <p14:creationId xmlns:p14="http://schemas.microsoft.com/office/powerpoint/2010/main" val="369423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R-CNN</a:t>
            </a:r>
            <a:endParaRPr lang="ja-JP" altLang="en-US" dirty="0"/>
          </a:p>
        </p:txBody>
      </p:sp>
      <p:sp>
        <p:nvSpPr>
          <p:cNvPr id="5" name="テキスト ボックス 4"/>
          <p:cNvSpPr txBox="1"/>
          <p:nvPr/>
        </p:nvSpPr>
        <p:spPr>
          <a:xfrm>
            <a:off x="424540" y="889280"/>
            <a:ext cx="8838641" cy="615553"/>
          </a:xfrm>
          <a:prstGeom prst="rect">
            <a:avLst/>
          </a:prstGeom>
          <a:noFill/>
        </p:spPr>
        <p:txBody>
          <a:bodyPr wrap="square" rtlCol="0">
            <a:spAutoFit/>
          </a:bodyPr>
          <a:lstStyle/>
          <a:p>
            <a:r>
              <a:rPr lang="en-US" altLang="ja-JP" sz="2000" dirty="0" smtClean="0">
                <a:latin typeface="メイリオ" panose="020B0604030504040204" pitchFamily="50" charset="-128"/>
                <a:ea typeface="メイリオ" panose="020B0604030504040204" pitchFamily="50" charset="-128"/>
              </a:rPr>
              <a:t>Regions with CNN features</a:t>
            </a:r>
          </a:p>
          <a:p>
            <a:r>
              <a:rPr lang="ja-JP" altLang="en-US" sz="1400" dirty="0" smtClean="0">
                <a:latin typeface="メイリオ" panose="020B0604030504040204" pitchFamily="50" charset="-128"/>
                <a:ea typeface="メイリオ" panose="020B0604030504040204" pitchFamily="50" charset="-128"/>
              </a:rPr>
              <a:t>現論文 </a:t>
            </a:r>
            <a:r>
              <a:rPr lang="en-US" altLang="ja-JP" sz="1400" dirty="0" smtClean="0">
                <a:latin typeface="メイリオ" panose="020B0604030504040204" pitchFamily="50" charset="-128"/>
                <a:ea typeface="メイリオ" panose="020B0604030504040204" pitchFamily="50" charset="-128"/>
              </a:rPr>
              <a:t>『Rich feature hierarchies for accurate object detection and semantic segmentation』</a:t>
            </a:r>
            <a:endParaRPr lang="ja-JP" altLang="en-US" sz="1400" dirty="0">
              <a:latin typeface="メイリオ" panose="020B0604030504040204" pitchFamily="50" charset="-128"/>
              <a:ea typeface="メイリオ" panose="020B0604030504040204" pitchFamily="50"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815" y="1974206"/>
            <a:ext cx="6230219" cy="2448267"/>
          </a:xfrm>
          <a:prstGeom prst="rect">
            <a:avLst/>
          </a:prstGeom>
        </p:spPr>
      </p:pic>
      <p:sp>
        <p:nvSpPr>
          <p:cNvPr id="6" name="テキスト ボックス 5"/>
          <p:cNvSpPr txBox="1"/>
          <p:nvPr/>
        </p:nvSpPr>
        <p:spPr>
          <a:xfrm>
            <a:off x="2844815" y="4437703"/>
            <a:ext cx="6416308" cy="1200329"/>
          </a:xfrm>
          <a:prstGeom prst="rect">
            <a:avLst/>
          </a:prstGeom>
          <a:noFill/>
        </p:spPr>
        <p:txBody>
          <a:bodyPr wrap="none" rtlCol="0">
            <a:spAutoFit/>
          </a:bodyPr>
          <a:lstStyle/>
          <a:p>
            <a:pPr marL="285750" indent="-285750">
              <a:buFont typeface="Wingdings" panose="05000000000000000000" pitchFamily="2" charset="2"/>
              <a:buChar char="ü"/>
            </a:pPr>
            <a:r>
              <a:rPr kumimoji="1" lang="en-US" altLang="ja-JP" dirty="0" smtClean="0"/>
              <a:t>E2E</a:t>
            </a:r>
            <a:r>
              <a:rPr kumimoji="1" lang="ja-JP" altLang="en-US" dirty="0" smtClean="0"/>
              <a:t>ではない</a:t>
            </a:r>
            <a:endParaRPr kumimoji="1" lang="en-US" altLang="ja-JP" dirty="0" smtClean="0"/>
          </a:p>
          <a:p>
            <a:pPr marL="285750" indent="-285750">
              <a:buFont typeface="Wingdings" panose="05000000000000000000" pitchFamily="2" charset="2"/>
              <a:buChar char="ü"/>
            </a:pPr>
            <a:r>
              <a:rPr lang="ja-JP" altLang="en-US" dirty="0"/>
              <a:t>物体</a:t>
            </a:r>
            <a:r>
              <a:rPr lang="ja-JP" altLang="en-US" dirty="0" smtClean="0"/>
              <a:t>領域の候補は</a:t>
            </a:r>
            <a:r>
              <a:rPr lang="en-US" altLang="ja-JP" dirty="0" smtClean="0"/>
              <a:t>Selective Search</a:t>
            </a:r>
            <a:r>
              <a:rPr lang="ja-JP" altLang="en-US" dirty="0" smtClean="0"/>
              <a:t>というアルゴリズム（非</a:t>
            </a:r>
            <a:r>
              <a:rPr lang="en-US" altLang="ja-JP" dirty="0" smtClean="0"/>
              <a:t>NN</a:t>
            </a:r>
            <a:r>
              <a:rPr lang="ja-JP" altLang="en-US" dirty="0" smtClean="0"/>
              <a:t>）</a:t>
            </a:r>
            <a:endParaRPr lang="en-US" altLang="ja-JP" dirty="0" smtClean="0"/>
          </a:p>
          <a:p>
            <a:pPr marL="285750" indent="-285750">
              <a:buFont typeface="Wingdings" panose="05000000000000000000" pitchFamily="2" charset="2"/>
              <a:buChar char="ü"/>
            </a:pPr>
            <a:r>
              <a:rPr kumimoji="1" lang="ja-JP" altLang="en-US" dirty="0" smtClean="0"/>
              <a:t>クラス分類は</a:t>
            </a:r>
            <a:r>
              <a:rPr kumimoji="1" lang="en-US" altLang="ja-JP" dirty="0" smtClean="0"/>
              <a:t>SVM</a:t>
            </a:r>
          </a:p>
          <a:p>
            <a:pPr marL="285750" indent="-285750">
              <a:buFont typeface="Wingdings" panose="05000000000000000000" pitchFamily="2" charset="2"/>
              <a:buChar char="ü"/>
            </a:pPr>
            <a:r>
              <a:rPr lang="ja-JP" altLang="en-US" dirty="0"/>
              <a:t>こいつ</a:t>
            </a:r>
            <a:r>
              <a:rPr lang="ja-JP" altLang="en-US" dirty="0" smtClean="0"/>
              <a:t>を発端として</a:t>
            </a:r>
            <a:r>
              <a:rPr lang="en-US" altLang="ja-JP" dirty="0" smtClean="0"/>
              <a:t>R-CNN</a:t>
            </a:r>
            <a:r>
              <a:rPr lang="ja-JP" altLang="en-US" dirty="0" smtClean="0"/>
              <a:t>ファミリーが次々誕生</a:t>
            </a:r>
            <a:endParaRPr kumimoji="1" lang="en-US" altLang="ja-JP" dirty="0" smtClean="0"/>
          </a:p>
        </p:txBody>
      </p:sp>
    </p:spTree>
    <p:extLst>
      <p:ext uri="{BB962C8B-B14F-4D97-AF65-F5344CB8AC3E}">
        <p14:creationId xmlns:p14="http://schemas.microsoft.com/office/powerpoint/2010/main" val="4285900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SSD</a:t>
            </a:r>
            <a:endParaRPr lang="ja-JP" altLang="en-US" dirty="0"/>
          </a:p>
        </p:txBody>
      </p:sp>
      <p:sp>
        <p:nvSpPr>
          <p:cNvPr id="7" name="テキスト ボックス 6"/>
          <p:cNvSpPr txBox="1"/>
          <p:nvPr/>
        </p:nvSpPr>
        <p:spPr>
          <a:xfrm>
            <a:off x="424540" y="887195"/>
            <a:ext cx="8731557" cy="3785652"/>
          </a:xfrm>
          <a:prstGeom prst="rect">
            <a:avLst/>
          </a:prstGeom>
          <a:noFill/>
        </p:spPr>
        <p:txBody>
          <a:bodyPr wrap="none" rtlCol="0">
            <a:spAutoFit/>
          </a:bodyPr>
          <a:lstStyle/>
          <a:p>
            <a:pPr marL="285750" indent="-285750">
              <a:lnSpc>
                <a:spcPct val="200000"/>
              </a:lnSpc>
              <a:buFont typeface="Wingdings" panose="05000000000000000000" pitchFamily="2" charset="2"/>
              <a:buChar char="ü"/>
            </a:pPr>
            <a:r>
              <a:rPr lang="ja-JP" altLang="en-US" sz="2400" dirty="0" smtClean="0"/>
              <a:t>単一のネットワークで複数の物体を検出する</a:t>
            </a:r>
            <a:endParaRPr lang="en-US" altLang="ja-JP" sz="2400" dirty="0" smtClean="0"/>
          </a:p>
          <a:p>
            <a:pPr marL="285750" indent="-285750">
              <a:lnSpc>
                <a:spcPct val="200000"/>
              </a:lnSpc>
              <a:buFont typeface="Wingdings" panose="05000000000000000000" pitchFamily="2" charset="2"/>
              <a:buChar char="ü"/>
            </a:pPr>
            <a:r>
              <a:rPr kumimoji="1" lang="en-US" altLang="ja-JP" sz="2400" dirty="0" smtClean="0"/>
              <a:t>Faster R-CNN</a:t>
            </a:r>
            <a:r>
              <a:rPr kumimoji="1" lang="ja-JP" altLang="en-US" sz="2400" dirty="0" smtClean="0"/>
              <a:t>や</a:t>
            </a:r>
            <a:r>
              <a:rPr kumimoji="1" lang="en-US" altLang="ja-JP" sz="2400" dirty="0" smtClean="0"/>
              <a:t>YOLO-</a:t>
            </a:r>
            <a:r>
              <a:rPr kumimoji="1" lang="ja-JP" altLang="en-US" sz="2400" dirty="0" smtClean="0"/>
              <a:t>ｖ１よりも速く、精度は</a:t>
            </a:r>
            <a:r>
              <a:rPr kumimoji="1" lang="en-US" altLang="ja-JP" sz="2400" dirty="0" smtClean="0"/>
              <a:t>Faster R-CNN</a:t>
            </a:r>
            <a:r>
              <a:rPr kumimoji="1" lang="ja-JP" altLang="en-US" sz="2400" dirty="0" smtClean="0"/>
              <a:t>と同程度</a:t>
            </a:r>
            <a:endParaRPr kumimoji="1" lang="en-US" altLang="ja-JP" sz="2400" dirty="0" smtClean="0"/>
          </a:p>
          <a:p>
            <a:pPr marL="285750" indent="-285750">
              <a:lnSpc>
                <a:spcPct val="200000"/>
              </a:lnSpc>
              <a:buFont typeface="Wingdings" panose="05000000000000000000" pitchFamily="2" charset="2"/>
              <a:buChar char="ü"/>
            </a:pPr>
            <a:r>
              <a:rPr lang="ja-JP" altLang="en-US" sz="2400" dirty="0" smtClean="0"/>
              <a:t>様々な大きさの</a:t>
            </a:r>
            <a:r>
              <a:rPr lang="en-US" altLang="ja-JP" sz="2400" dirty="0" err="1" smtClean="0"/>
              <a:t>FeatureMap</a:t>
            </a:r>
            <a:r>
              <a:rPr lang="ja-JP" altLang="en-US" sz="2400" dirty="0" smtClean="0"/>
              <a:t>に対して小さな畳込みを適用する</a:t>
            </a:r>
            <a:endParaRPr lang="en-US" altLang="ja-JP" sz="2400" dirty="0" smtClean="0"/>
          </a:p>
          <a:p>
            <a:pPr marL="285750" indent="-285750">
              <a:lnSpc>
                <a:spcPct val="200000"/>
              </a:lnSpc>
              <a:buFont typeface="Wingdings" panose="05000000000000000000" pitchFamily="2" charset="2"/>
              <a:buChar char="ü"/>
            </a:pPr>
            <a:r>
              <a:rPr lang="ja-JP" altLang="en-US" sz="2400" dirty="0" smtClean="0"/>
              <a:t>出力は各物体クラスのスコアとボックスの位置の</a:t>
            </a:r>
            <a:r>
              <a:rPr lang="ja-JP" altLang="en-US" sz="2400" u="sng" dirty="0" smtClean="0"/>
              <a:t>オフセット</a:t>
            </a:r>
            <a:endParaRPr lang="en-US" altLang="ja-JP" sz="2400" u="sng" dirty="0" smtClean="0"/>
          </a:p>
          <a:p>
            <a:pPr marL="285750" indent="-285750">
              <a:lnSpc>
                <a:spcPct val="200000"/>
              </a:lnSpc>
              <a:buFont typeface="Wingdings" panose="05000000000000000000" pitchFamily="2" charset="2"/>
              <a:buChar char="ü"/>
            </a:pPr>
            <a:r>
              <a:rPr lang="en-US" altLang="ja-JP" sz="2400" dirty="0" smtClean="0"/>
              <a:t>End2End</a:t>
            </a:r>
            <a:r>
              <a:rPr lang="ja-JP" altLang="en-US" sz="2400" dirty="0" smtClean="0"/>
              <a:t>でトレーニング可能なアーキテクチャ</a:t>
            </a:r>
            <a:endParaRPr lang="en-US" altLang="ja-JP" sz="2400" dirty="0" smtClean="0"/>
          </a:p>
        </p:txBody>
      </p:sp>
    </p:spTree>
    <p:extLst>
      <p:ext uri="{BB962C8B-B14F-4D97-AF65-F5344CB8AC3E}">
        <p14:creationId xmlns:p14="http://schemas.microsoft.com/office/powerpoint/2010/main" val="2557365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SSD</a:t>
            </a:r>
            <a:endParaRPr lang="ja-JP" altLang="en-US"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862" y="1795848"/>
            <a:ext cx="10418125" cy="2762217"/>
          </a:xfrm>
          <a:prstGeom prst="rect">
            <a:avLst/>
          </a:prstGeom>
        </p:spPr>
      </p:pic>
      <p:sp>
        <p:nvSpPr>
          <p:cNvPr id="5" name="テキスト ボックス 4"/>
          <p:cNvSpPr txBox="1"/>
          <p:nvPr/>
        </p:nvSpPr>
        <p:spPr>
          <a:xfrm>
            <a:off x="424540" y="889280"/>
            <a:ext cx="8838641"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ネットワーク構成</a:t>
            </a:r>
            <a:endParaRPr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4321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SSD</a:t>
            </a:r>
            <a:endParaRPr lang="ja-JP" altLang="en-US"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862" y="1795848"/>
            <a:ext cx="10418125" cy="2762217"/>
          </a:xfrm>
          <a:prstGeom prst="rect">
            <a:avLst/>
          </a:prstGeom>
        </p:spPr>
      </p:pic>
      <p:sp>
        <p:nvSpPr>
          <p:cNvPr id="4" name="正方形/長方形 3"/>
          <p:cNvSpPr/>
          <p:nvPr/>
        </p:nvSpPr>
        <p:spPr>
          <a:xfrm>
            <a:off x="4308389" y="1944130"/>
            <a:ext cx="4901514" cy="26139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吹き出し 4"/>
          <p:cNvSpPr/>
          <p:nvPr/>
        </p:nvSpPr>
        <p:spPr>
          <a:xfrm>
            <a:off x="5115697" y="5114927"/>
            <a:ext cx="3146854" cy="612648"/>
          </a:xfrm>
          <a:prstGeom prst="wedgeRectCallout">
            <a:avLst>
              <a:gd name="adj1" fmla="val -18130"/>
              <a:gd name="adj2" fmla="val -12036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異なる大きさの</a:t>
            </a:r>
            <a:r>
              <a:rPr kumimoji="1" lang="en-US" altLang="ja-JP" dirty="0" smtClean="0">
                <a:solidFill>
                  <a:schemeClr val="tx1"/>
                </a:solidFill>
              </a:rPr>
              <a:t>feature map</a:t>
            </a:r>
            <a:endParaRPr kumimoji="1" lang="ja-JP" altLang="en-US" dirty="0">
              <a:solidFill>
                <a:schemeClr val="tx1"/>
              </a:solidFill>
            </a:endParaRPr>
          </a:p>
        </p:txBody>
      </p:sp>
      <p:sp>
        <p:nvSpPr>
          <p:cNvPr id="6" name="テキスト ボックス 5"/>
          <p:cNvSpPr txBox="1"/>
          <p:nvPr/>
        </p:nvSpPr>
        <p:spPr>
          <a:xfrm>
            <a:off x="424540" y="889280"/>
            <a:ext cx="8838641"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ネットワーク構成</a:t>
            </a:r>
            <a:endParaRPr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53097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1450</TotalTime>
  <Words>418</Words>
  <Application>Microsoft Office PowerPoint</Application>
  <PresentationFormat>ワイド画面</PresentationFormat>
  <Paragraphs>165</Paragraphs>
  <Slides>20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20</vt:i4>
      </vt:variant>
    </vt:vector>
  </HeadingPairs>
  <TitlesOfParts>
    <vt:vector size="28" baseType="lpstr">
      <vt:lpstr>ＭＳ Ｐゴシック</vt:lpstr>
      <vt:lpstr>ヒラギノ角ゴ Pro W3</vt:lpstr>
      <vt:lpstr>メイリオ</vt:lpstr>
      <vt:lpstr>Arial</vt:lpstr>
      <vt:lpstr>Calibri</vt:lpstr>
      <vt:lpstr>Calibri Light</vt:lpstr>
      <vt:lpstr>Wingdings</vt:lpstr>
      <vt:lpstr>Office テーマ</vt:lpstr>
      <vt:lpstr>PowerPoint プレゼンテーション</vt:lpstr>
      <vt:lpstr>本講義で取り扱う内容</vt:lpstr>
      <vt:lpstr>おさらい</vt:lpstr>
      <vt:lpstr>おさらい</vt:lpstr>
      <vt:lpstr>おさらい</vt:lpstr>
      <vt:lpstr>R-CNN</vt:lpstr>
      <vt:lpstr>SSD</vt:lpstr>
      <vt:lpstr>SSD</vt:lpstr>
      <vt:lpstr>SSD</vt:lpstr>
      <vt:lpstr>ちなみにYOLO</vt:lpstr>
      <vt:lpstr>ちなみにYOLO</vt:lpstr>
      <vt:lpstr>SSD</vt:lpstr>
      <vt:lpstr>SSD</vt:lpstr>
      <vt:lpstr>SSD</vt:lpstr>
      <vt:lpstr>SSD</vt:lpstr>
      <vt:lpstr>SSD</vt:lpstr>
      <vt:lpstr>SSD</vt:lpstr>
      <vt:lpstr>SSD</vt:lpstr>
      <vt:lpstr>SSD</vt:lpstr>
      <vt:lpstr>SSD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アドグローブ開発4</dc:creator>
  <cp:lastModifiedBy>Osanai</cp:lastModifiedBy>
  <cp:revision>52</cp:revision>
  <dcterms:created xsi:type="dcterms:W3CDTF">2017-07-11T08:31:45Z</dcterms:created>
  <dcterms:modified xsi:type="dcterms:W3CDTF">2018-06-21T04:11:07Z</dcterms:modified>
</cp:coreProperties>
</file>