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6"/>
  </p:notesMasterIdLst>
  <p:handoutMasterIdLst>
    <p:handoutMasterId r:id="rId27"/>
  </p:handoutMasterIdLst>
  <p:sldIdLst>
    <p:sldId id="309" r:id="rId2"/>
    <p:sldId id="279" r:id="rId3"/>
    <p:sldId id="297" r:id="rId4"/>
    <p:sldId id="284" r:id="rId5"/>
    <p:sldId id="301" r:id="rId6"/>
    <p:sldId id="285" r:id="rId7"/>
    <p:sldId id="286" r:id="rId8"/>
    <p:sldId id="298" r:id="rId9"/>
    <p:sldId id="302" r:id="rId10"/>
    <p:sldId id="300" r:id="rId11"/>
    <p:sldId id="288" r:id="rId12"/>
    <p:sldId id="289" r:id="rId13"/>
    <p:sldId id="290" r:id="rId14"/>
    <p:sldId id="291" r:id="rId15"/>
    <p:sldId id="292" r:id="rId16"/>
    <p:sldId id="303" r:id="rId17"/>
    <p:sldId id="293" r:id="rId18"/>
    <p:sldId id="294" r:id="rId19"/>
    <p:sldId id="310" r:id="rId20"/>
    <p:sldId id="311" r:id="rId21"/>
    <p:sldId id="312" r:id="rId22"/>
    <p:sldId id="313" r:id="rId23"/>
    <p:sldId id="308" r:id="rId24"/>
    <p:sldId id="287" r:id="rId25"/>
  </p:sldIdLst>
  <p:sldSz cx="9906000" cy="6858000" type="A4"/>
  <p:notesSz cx="679767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アドグローブ開発4" initials="ア"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F4E"/>
    <a:srgbClr val="E15C80"/>
    <a:srgbClr val="E1546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1" autoAdjust="0"/>
    <p:restoredTop sz="94424" autoAdjust="0"/>
  </p:normalViewPr>
  <p:slideViewPr>
    <p:cSldViewPr snapToGrid="0">
      <p:cViewPr varScale="1">
        <p:scale>
          <a:sx n="68" d="100"/>
          <a:sy n="68" d="100"/>
        </p:scale>
        <p:origin x="1452" y="60"/>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97DD7798-5AB5-41BF-BB27-C3EF53A4423D}" type="datetimeFigureOut">
              <a:rPr kumimoji="1" lang="ja-JP" altLang="en-US" smtClean="0"/>
              <a:t>2017/4/25</a:t>
            </a:fld>
            <a:endParaRPr kumimoji="1" lang="ja-JP" altLang="en-US"/>
          </a:p>
        </p:txBody>
      </p:sp>
      <p:sp>
        <p:nvSpPr>
          <p:cNvPr id="4" name="フッター プレースホルダー 3"/>
          <p:cNvSpPr>
            <a:spLocks noGrp="1"/>
          </p:cNvSpPr>
          <p:nvPr>
            <p:ph type="ftr" sz="quarter" idx="2"/>
          </p:nvPr>
        </p:nvSpPr>
        <p:spPr>
          <a:xfrm>
            <a:off x="0" y="9377363"/>
            <a:ext cx="2946400"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688" y="9377363"/>
            <a:ext cx="2946400" cy="495300"/>
          </a:xfrm>
          <a:prstGeom prst="rect">
            <a:avLst/>
          </a:prstGeom>
        </p:spPr>
        <p:txBody>
          <a:bodyPr vert="horz" lIns="91440" tIns="45720" rIns="91440" bIns="45720" rtlCol="0" anchor="b"/>
          <a:lstStyle>
            <a:lvl1pPr algn="r">
              <a:defRPr sz="1200"/>
            </a:lvl1pPr>
          </a:lstStyle>
          <a:p>
            <a:fld id="{15435922-F949-4E2B-8750-2D7C828B4343}" type="slidenum">
              <a:rPr kumimoji="1" lang="ja-JP" altLang="en-US" smtClean="0"/>
              <a:t>‹#›</a:t>
            </a:fld>
            <a:endParaRPr kumimoji="1" lang="ja-JP" altLang="en-US"/>
          </a:p>
        </p:txBody>
      </p:sp>
    </p:spTree>
    <p:extLst>
      <p:ext uri="{BB962C8B-B14F-4D97-AF65-F5344CB8AC3E}">
        <p14:creationId xmlns:p14="http://schemas.microsoft.com/office/powerpoint/2010/main" val="10168837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46826119-09B1-41A3-8D46-6FCB6B1E620E}" type="datetimeFigureOut">
              <a:rPr kumimoji="1" lang="ja-JP" altLang="en-US" smtClean="0"/>
              <a:t>2017/4/25</a:t>
            </a:fld>
            <a:endParaRPr kumimoji="1" lang="ja-JP" altLang="en-US"/>
          </a:p>
        </p:txBody>
      </p:sp>
      <p:sp>
        <p:nvSpPr>
          <p:cNvPr id="4" name="スライド イメージ プレースホルダー 3"/>
          <p:cNvSpPr>
            <a:spLocks noGrp="1" noRot="1" noChangeAspect="1"/>
          </p:cNvSpPr>
          <p:nvPr>
            <p:ph type="sldImg" idx="2"/>
          </p:nvPr>
        </p:nvSpPr>
        <p:spPr>
          <a:xfrm>
            <a:off x="992188" y="1233488"/>
            <a:ext cx="4813300"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51388"/>
            <a:ext cx="5438775" cy="38877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5300"/>
          </a:xfrm>
          <a:prstGeom prst="rect">
            <a:avLst/>
          </a:prstGeom>
        </p:spPr>
        <p:txBody>
          <a:bodyPr vert="horz" lIns="91440" tIns="45720" rIns="91440" bIns="45720" rtlCol="0" anchor="b"/>
          <a:lstStyle>
            <a:lvl1pPr algn="r">
              <a:defRPr sz="1200"/>
            </a:lvl1pPr>
          </a:lstStyle>
          <a:p>
            <a:fld id="{E50B7736-94CF-471A-B6A9-65004CA1925A}" type="slidenum">
              <a:rPr kumimoji="1" lang="ja-JP" altLang="en-US" smtClean="0"/>
              <a:t>‹#›</a:t>
            </a:fld>
            <a:endParaRPr kumimoji="1" lang="ja-JP" altLang="en-US"/>
          </a:p>
        </p:txBody>
      </p:sp>
    </p:spTree>
    <p:extLst>
      <p:ext uri="{BB962C8B-B14F-4D97-AF65-F5344CB8AC3E}">
        <p14:creationId xmlns:p14="http://schemas.microsoft.com/office/powerpoint/2010/main" val="17570097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a:t>
            </a:fld>
            <a:endParaRPr kumimoji="1" lang="ja-JP" altLang="en-US"/>
          </a:p>
        </p:txBody>
      </p:sp>
    </p:spTree>
    <p:extLst>
      <p:ext uri="{BB962C8B-B14F-4D97-AF65-F5344CB8AC3E}">
        <p14:creationId xmlns:p14="http://schemas.microsoft.com/office/powerpoint/2010/main" val="2318922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11</a:t>
            </a:fld>
            <a:endParaRPr kumimoji="1" lang="ja-JP" altLang="en-US"/>
          </a:p>
        </p:txBody>
      </p:sp>
    </p:spTree>
    <p:extLst>
      <p:ext uri="{BB962C8B-B14F-4D97-AF65-F5344CB8AC3E}">
        <p14:creationId xmlns:p14="http://schemas.microsoft.com/office/powerpoint/2010/main" val="346878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12</a:t>
            </a:fld>
            <a:endParaRPr kumimoji="1" lang="ja-JP" altLang="en-US"/>
          </a:p>
        </p:txBody>
      </p:sp>
    </p:spTree>
    <p:extLst>
      <p:ext uri="{BB962C8B-B14F-4D97-AF65-F5344CB8AC3E}">
        <p14:creationId xmlns:p14="http://schemas.microsoft.com/office/powerpoint/2010/main" val="174008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13</a:t>
            </a:fld>
            <a:endParaRPr kumimoji="1" lang="ja-JP" altLang="en-US"/>
          </a:p>
        </p:txBody>
      </p:sp>
    </p:spTree>
    <p:extLst>
      <p:ext uri="{BB962C8B-B14F-4D97-AF65-F5344CB8AC3E}">
        <p14:creationId xmlns:p14="http://schemas.microsoft.com/office/powerpoint/2010/main" val="4049762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14</a:t>
            </a:fld>
            <a:endParaRPr kumimoji="1" lang="ja-JP" altLang="en-US"/>
          </a:p>
        </p:txBody>
      </p:sp>
    </p:spTree>
    <p:extLst>
      <p:ext uri="{BB962C8B-B14F-4D97-AF65-F5344CB8AC3E}">
        <p14:creationId xmlns:p14="http://schemas.microsoft.com/office/powerpoint/2010/main" val="2178569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15</a:t>
            </a:fld>
            <a:endParaRPr kumimoji="1" lang="ja-JP" altLang="en-US"/>
          </a:p>
        </p:txBody>
      </p:sp>
    </p:spTree>
    <p:extLst>
      <p:ext uri="{BB962C8B-B14F-4D97-AF65-F5344CB8AC3E}">
        <p14:creationId xmlns:p14="http://schemas.microsoft.com/office/powerpoint/2010/main" val="3237015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16</a:t>
            </a:fld>
            <a:endParaRPr kumimoji="1" lang="ja-JP" altLang="en-US"/>
          </a:p>
        </p:txBody>
      </p:sp>
    </p:spTree>
    <p:extLst>
      <p:ext uri="{BB962C8B-B14F-4D97-AF65-F5344CB8AC3E}">
        <p14:creationId xmlns:p14="http://schemas.microsoft.com/office/powerpoint/2010/main" val="2969098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17</a:t>
            </a:fld>
            <a:endParaRPr kumimoji="1" lang="ja-JP" altLang="en-US"/>
          </a:p>
        </p:txBody>
      </p:sp>
    </p:spTree>
    <p:extLst>
      <p:ext uri="{BB962C8B-B14F-4D97-AF65-F5344CB8AC3E}">
        <p14:creationId xmlns:p14="http://schemas.microsoft.com/office/powerpoint/2010/main" val="2488280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18</a:t>
            </a:fld>
            <a:endParaRPr kumimoji="1" lang="ja-JP" altLang="en-US"/>
          </a:p>
        </p:txBody>
      </p:sp>
    </p:spTree>
    <p:extLst>
      <p:ext uri="{BB962C8B-B14F-4D97-AF65-F5344CB8AC3E}">
        <p14:creationId xmlns:p14="http://schemas.microsoft.com/office/powerpoint/2010/main" val="24899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19</a:t>
            </a:fld>
            <a:endParaRPr kumimoji="1" lang="ja-JP" altLang="en-US"/>
          </a:p>
        </p:txBody>
      </p:sp>
    </p:spTree>
    <p:extLst>
      <p:ext uri="{BB962C8B-B14F-4D97-AF65-F5344CB8AC3E}">
        <p14:creationId xmlns:p14="http://schemas.microsoft.com/office/powerpoint/2010/main" val="1823168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20</a:t>
            </a:fld>
            <a:endParaRPr kumimoji="1" lang="ja-JP" altLang="en-US"/>
          </a:p>
        </p:txBody>
      </p:sp>
    </p:spTree>
    <p:extLst>
      <p:ext uri="{BB962C8B-B14F-4D97-AF65-F5344CB8AC3E}">
        <p14:creationId xmlns:p14="http://schemas.microsoft.com/office/powerpoint/2010/main" val="14193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3</a:t>
            </a:fld>
            <a:endParaRPr kumimoji="1" lang="ja-JP" altLang="en-US"/>
          </a:p>
        </p:txBody>
      </p:sp>
    </p:spTree>
    <p:extLst>
      <p:ext uri="{BB962C8B-B14F-4D97-AF65-F5344CB8AC3E}">
        <p14:creationId xmlns:p14="http://schemas.microsoft.com/office/powerpoint/2010/main" val="2743373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21</a:t>
            </a:fld>
            <a:endParaRPr kumimoji="1" lang="ja-JP" altLang="en-US"/>
          </a:p>
        </p:txBody>
      </p:sp>
    </p:spTree>
    <p:extLst>
      <p:ext uri="{BB962C8B-B14F-4D97-AF65-F5344CB8AC3E}">
        <p14:creationId xmlns:p14="http://schemas.microsoft.com/office/powerpoint/2010/main" val="2495812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22</a:t>
            </a:fld>
            <a:endParaRPr kumimoji="1" lang="ja-JP" altLang="en-US"/>
          </a:p>
        </p:txBody>
      </p:sp>
    </p:spTree>
    <p:extLst>
      <p:ext uri="{BB962C8B-B14F-4D97-AF65-F5344CB8AC3E}">
        <p14:creationId xmlns:p14="http://schemas.microsoft.com/office/powerpoint/2010/main" val="31632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23</a:t>
            </a:fld>
            <a:endParaRPr kumimoji="1" lang="ja-JP" altLang="en-US"/>
          </a:p>
        </p:txBody>
      </p:sp>
    </p:spTree>
    <p:extLst>
      <p:ext uri="{BB962C8B-B14F-4D97-AF65-F5344CB8AC3E}">
        <p14:creationId xmlns:p14="http://schemas.microsoft.com/office/powerpoint/2010/main" val="127356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4</a:t>
            </a:fld>
            <a:endParaRPr kumimoji="1" lang="ja-JP" altLang="en-US"/>
          </a:p>
        </p:txBody>
      </p:sp>
    </p:spTree>
    <p:extLst>
      <p:ext uri="{BB962C8B-B14F-4D97-AF65-F5344CB8AC3E}">
        <p14:creationId xmlns:p14="http://schemas.microsoft.com/office/powerpoint/2010/main" val="170131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5</a:t>
            </a:fld>
            <a:endParaRPr kumimoji="1" lang="ja-JP" altLang="en-US"/>
          </a:p>
        </p:txBody>
      </p:sp>
    </p:spTree>
    <p:extLst>
      <p:ext uri="{BB962C8B-B14F-4D97-AF65-F5344CB8AC3E}">
        <p14:creationId xmlns:p14="http://schemas.microsoft.com/office/powerpoint/2010/main" val="422940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6</a:t>
            </a:fld>
            <a:endParaRPr kumimoji="1" lang="ja-JP" altLang="en-US"/>
          </a:p>
        </p:txBody>
      </p:sp>
    </p:spTree>
    <p:extLst>
      <p:ext uri="{BB962C8B-B14F-4D97-AF65-F5344CB8AC3E}">
        <p14:creationId xmlns:p14="http://schemas.microsoft.com/office/powerpoint/2010/main" val="385038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7</a:t>
            </a:fld>
            <a:endParaRPr kumimoji="1" lang="ja-JP" altLang="en-US"/>
          </a:p>
        </p:txBody>
      </p:sp>
    </p:spTree>
    <p:extLst>
      <p:ext uri="{BB962C8B-B14F-4D97-AF65-F5344CB8AC3E}">
        <p14:creationId xmlns:p14="http://schemas.microsoft.com/office/powerpoint/2010/main" val="2632636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8</a:t>
            </a:fld>
            <a:endParaRPr kumimoji="1" lang="ja-JP" altLang="en-US"/>
          </a:p>
        </p:txBody>
      </p:sp>
    </p:spTree>
    <p:extLst>
      <p:ext uri="{BB962C8B-B14F-4D97-AF65-F5344CB8AC3E}">
        <p14:creationId xmlns:p14="http://schemas.microsoft.com/office/powerpoint/2010/main" val="388687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9</a:t>
            </a:fld>
            <a:endParaRPr kumimoji="1" lang="ja-JP" altLang="en-US"/>
          </a:p>
        </p:txBody>
      </p:sp>
    </p:spTree>
    <p:extLst>
      <p:ext uri="{BB962C8B-B14F-4D97-AF65-F5344CB8AC3E}">
        <p14:creationId xmlns:p14="http://schemas.microsoft.com/office/powerpoint/2010/main" val="199530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10</a:t>
            </a:fld>
            <a:endParaRPr kumimoji="1" lang="ja-JP" altLang="en-US"/>
          </a:p>
        </p:txBody>
      </p:sp>
    </p:spTree>
    <p:extLst>
      <p:ext uri="{BB962C8B-B14F-4D97-AF65-F5344CB8AC3E}">
        <p14:creationId xmlns:p14="http://schemas.microsoft.com/office/powerpoint/2010/main" val="339718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487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4AD1534-A895-4E29-BA0F-A18800CAB3E0}" type="datetime1">
              <a:rPr kumimoji="1" lang="ja-JP" altLang="en-US" smtClean="0"/>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26065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8306637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8981" y="365125"/>
            <a:ext cx="2135981"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81037" y="365125"/>
            <a:ext cx="6284119"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70794017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7952783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5878" y="1709739"/>
            <a:ext cx="8543925" cy="2852737"/>
          </a:xfrm>
        </p:spPr>
        <p:txBody>
          <a:bodyPr anchor="b"/>
          <a:lstStyle>
            <a:lvl1pPr>
              <a:defRPr sz="487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416785616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81038" y="1825625"/>
            <a:ext cx="42100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5014913" y="1825625"/>
            <a:ext cx="42100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84780105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365126"/>
            <a:ext cx="8543925"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82328" y="2505075"/>
            <a:ext cx="4190702"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5014913" y="2505075"/>
            <a:ext cx="4211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557288508"/>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665496833"/>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9AFEF92-4FB4-4312-978F-19FEDA125188}" type="datetime1">
              <a:rPr kumimoji="1" lang="ja-JP" altLang="en-US" smtClean="0"/>
              <a:t>2017/4/25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
        <p:nvSpPr>
          <p:cNvPr id="5" name="正方形/長方形 4"/>
          <p:cNvSpPr/>
          <p:nvPr userDrawn="1"/>
        </p:nvSpPr>
        <p:spPr>
          <a:xfrm>
            <a:off x="196207" y="166800"/>
            <a:ext cx="4238208" cy="435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462" b="1" i="1" dirty="0">
              <a:solidFill>
                <a:schemeClr val="tx2">
                  <a:lumMod val="75000"/>
                </a:schemeClr>
              </a:solidFill>
              <a:latin typeface="ヒラギノ角ゴ Pro W3" panose="020B0300000000000000" pitchFamily="34" charset="-128"/>
              <a:ea typeface="ヒラギノ角ゴ Pro W3" panose="020B0300000000000000" pitchFamily="34" charset="-128"/>
            </a:endParaRPr>
          </a:p>
        </p:txBody>
      </p:sp>
      <p:cxnSp>
        <p:nvCxnSpPr>
          <p:cNvPr id="6" name="直線コネクタ 5"/>
          <p:cNvCxnSpPr>
            <a:cxnSpLocks/>
          </p:cNvCxnSpPr>
          <p:nvPr userDrawn="1"/>
        </p:nvCxnSpPr>
        <p:spPr>
          <a:xfrm>
            <a:off x="196207" y="602522"/>
            <a:ext cx="9608745" cy="0"/>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sp>
        <p:nvSpPr>
          <p:cNvPr id="8" name="正方形/長方形 3"/>
          <p:cNvSpPr>
            <a:spLocks noChangeArrowheads="1"/>
          </p:cNvSpPr>
          <p:nvPr userDrawn="1"/>
        </p:nvSpPr>
        <p:spPr bwMode="auto">
          <a:xfrm>
            <a:off x="196207" y="6320183"/>
            <a:ext cx="9475750" cy="45719"/>
          </a:xfrm>
          <a:prstGeom prst="rect">
            <a:avLst/>
          </a:prstGeom>
          <a:solidFill>
            <a:srgbClr val="F796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solidFill>
                <a:srgbClr val="000000"/>
              </a:solidFill>
              <a:latin typeface="ＭＳ Ｐゴシック" panose="020B0600070205080204" pitchFamily="50" charset="-128"/>
              <a:sym typeface="ＭＳ Ｐゴシック" panose="020B0600070205080204" pitchFamily="50" charset="-128"/>
            </a:endParaRPr>
          </a:p>
        </p:txBody>
      </p:sp>
      <p:pic>
        <p:nvPicPr>
          <p:cNvPr id="9" name="Picture 127" descr="adglobe_logo_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207" y="6432835"/>
            <a:ext cx="11906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テキスト ボックス 9"/>
          <p:cNvSpPr txBox="1"/>
          <p:nvPr userDrawn="1"/>
        </p:nvSpPr>
        <p:spPr>
          <a:xfrm>
            <a:off x="1458934" y="6487832"/>
            <a:ext cx="2396558" cy="215444"/>
          </a:xfrm>
          <a:prstGeom prst="rect">
            <a:avLst/>
          </a:prstGeom>
          <a:noFill/>
        </p:spPr>
        <p:txBody>
          <a:bodyPr wrap="square" rtlCol="0">
            <a:spAutoFit/>
          </a:bodyPr>
          <a:lstStyle/>
          <a:p>
            <a:r>
              <a:rPr kumimoji="1" lang="en-US" altLang="ja-JP" sz="800" dirty="0"/>
              <a:t>Copyright</a:t>
            </a:r>
            <a:r>
              <a:rPr lang="en-US" altLang="ja-JP" sz="800" b="0" i="0" kern="1200" dirty="0">
                <a:solidFill>
                  <a:schemeClr val="tx1"/>
                </a:solidFill>
                <a:effectLst/>
                <a:latin typeface="+mn-lt"/>
                <a:ea typeface="+mn-ea"/>
                <a:cs typeface="+mn-cs"/>
              </a:rPr>
              <a:t>©</a:t>
            </a:r>
            <a:r>
              <a:rPr kumimoji="1" lang="ja-JP" altLang="en-US" sz="800" b="0" i="0" kern="1200" baseline="0" dirty="0">
                <a:solidFill>
                  <a:schemeClr val="tx1"/>
                </a:solidFill>
                <a:effectLst/>
                <a:latin typeface="+mn-lt"/>
                <a:ea typeface="+mn-ea"/>
                <a:cs typeface="+mn-cs"/>
              </a:rPr>
              <a:t> </a:t>
            </a:r>
            <a:r>
              <a:rPr kumimoji="1" lang="en-US" altLang="ja-JP" sz="800" b="0" i="0" kern="1200" baseline="0" dirty="0" err="1">
                <a:solidFill>
                  <a:schemeClr val="tx1"/>
                </a:solidFill>
                <a:effectLst/>
                <a:latin typeface="+mn-lt"/>
                <a:ea typeface="+mn-ea"/>
                <a:cs typeface="+mn-cs"/>
              </a:rPr>
              <a:t>adglobe</a:t>
            </a:r>
            <a:r>
              <a:rPr kumimoji="1" lang="en-US" altLang="ja-JP" sz="800" baseline="0" dirty="0"/>
              <a:t> Inc. All Rights Reserved.</a:t>
            </a:r>
            <a:endParaRPr kumimoji="1" lang="ja-JP" altLang="en-US" sz="800" dirty="0"/>
          </a:p>
        </p:txBody>
      </p:sp>
    </p:spTree>
    <p:extLst>
      <p:ext uri="{BB962C8B-B14F-4D97-AF65-F5344CB8AC3E}">
        <p14:creationId xmlns:p14="http://schemas.microsoft.com/office/powerpoint/2010/main" val="7656128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7080215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kumimoji="1" lang="ja-JP" altLang="en-US"/>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5078648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648355B8-4655-441C-965D-24181EBBDE7A}" type="datetime1">
              <a:rPr kumimoji="1" lang="ja-JP" altLang="en-US" smtClean="0"/>
              <a:t>2017/4/25</a:t>
            </a:fld>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95677296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globe_logo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606" y="6059353"/>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テキスト ボックス 4"/>
          <p:cNvSpPr txBox="1"/>
          <p:nvPr/>
        </p:nvSpPr>
        <p:spPr>
          <a:xfrm>
            <a:off x="918884" y="2422532"/>
            <a:ext cx="6793881" cy="1446550"/>
          </a:xfrm>
          <a:prstGeom prst="rect">
            <a:avLst/>
          </a:prstGeom>
          <a:noFill/>
        </p:spPr>
        <p:txBody>
          <a:bodyPr wrap="square" rtlCol="0">
            <a:spAutoFit/>
          </a:bodyPr>
          <a:lstStyle/>
          <a:p>
            <a:r>
              <a:rPr lang="en-US" altLang="ja-JP" sz="4400" dirty="0"/>
              <a:t>Overcoming catastrophic forgetting in neural networks</a:t>
            </a:r>
            <a:endParaRPr lang="ja-JP" altLang="en-US" sz="4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315911" y="986348"/>
            <a:ext cx="5355431" cy="523220"/>
          </a:xfrm>
          <a:prstGeom prst="rect">
            <a:avLst/>
          </a:prstGeom>
          <a:noFill/>
        </p:spPr>
        <p:txBody>
          <a:bodyPr wrap="square" rtlCol="0">
            <a:spAutoFit/>
          </a:bodyPr>
          <a:lstStyle/>
          <a:p>
            <a:r>
              <a:rPr lang="en-US" altLang="ja-JP" sz="2800" b="1" dirty="0" smtClean="0">
                <a:solidFill>
                  <a:schemeClr val="accent5">
                    <a:lumMod val="75000"/>
                  </a:schemeClr>
                </a:solidFill>
                <a:latin typeface="メイリオ" panose="020B0604030504040204" pitchFamily="50" charset="-128"/>
                <a:ea typeface="メイリオ" panose="020B0604030504040204" pitchFamily="50" charset="-128"/>
              </a:rPr>
              <a:t>NN</a:t>
            </a:r>
            <a:r>
              <a:rPr lang="ja-JP" altLang="en-US" sz="2800" b="1" dirty="0" smtClean="0">
                <a:solidFill>
                  <a:schemeClr val="accent5">
                    <a:lumMod val="75000"/>
                  </a:schemeClr>
                </a:solidFill>
                <a:latin typeface="メイリオ" panose="020B0604030504040204" pitchFamily="50" charset="-128"/>
                <a:ea typeface="メイリオ" panose="020B0604030504040204" pitchFamily="50" charset="-128"/>
              </a:rPr>
              <a:t>論文を肴に酒を飲む会 </a:t>
            </a:r>
            <a:r>
              <a:rPr lang="en-US" altLang="ja-JP" sz="2800" b="1" dirty="0" smtClean="0">
                <a:solidFill>
                  <a:schemeClr val="accent5">
                    <a:lumMod val="75000"/>
                  </a:schemeClr>
                </a:solidFill>
                <a:latin typeface="メイリオ" panose="020B0604030504040204" pitchFamily="50" charset="-128"/>
                <a:ea typeface="メイリオ" panose="020B0604030504040204" pitchFamily="50" charset="-128"/>
              </a:rPr>
              <a:t>#2</a:t>
            </a:r>
            <a:endParaRPr lang="ja-JP" altLang="en-US" sz="28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FBCA5A0B-FEA6-49DB-8ACC-71382F0505B3}" type="slidenum">
              <a:rPr kumimoji="1" lang="ja-JP" altLang="en-US" smtClean="0"/>
              <a:t>1</a:t>
            </a:fld>
            <a:endParaRPr kumimoji="1" lang="ja-JP" altLang="en-US"/>
          </a:p>
        </p:txBody>
      </p:sp>
      <p:cxnSp>
        <p:nvCxnSpPr>
          <p:cNvPr id="7" name="直線コネクタ 6"/>
          <p:cNvCxnSpPr/>
          <p:nvPr/>
        </p:nvCxnSpPr>
        <p:spPr>
          <a:xfrm>
            <a:off x="315910" y="1509568"/>
            <a:ext cx="92880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466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壊滅的忘却の克服</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10</a:t>
            </a:fld>
            <a:endParaRPr kumimoji="1" lang="ja-JP" altLang="en-US"/>
          </a:p>
        </p:txBody>
      </p:sp>
      <p:sp>
        <p:nvSpPr>
          <p:cNvPr id="2" name="テキスト ボックス 1"/>
          <p:cNvSpPr txBox="1"/>
          <p:nvPr/>
        </p:nvSpPr>
        <p:spPr>
          <a:xfrm>
            <a:off x="419667" y="1073887"/>
            <a:ext cx="8319906" cy="892552"/>
          </a:xfrm>
          <a:prstGeom prst="rect">
            <a:avLst/>
          </a:prstGeom>
          <a:noFill/>
        </p:spPr>
        <p:txBody>
          <a:bodyPr wrap="none" rtlCol="0">
            <a:spAutoFit/>
          </a:bodyPr>
          <a:lstStyle/>
          <a:p>
            <a:r>
              <a:rPr kumimoji="1" lang="ja-JP" altLang="en-US" sz="2400" dirty="0" smtClean="0">
                <a:solidFill>
                  <a:srgbClr val="119F4E"/>
                </a:solidFill>
                <a:latin typeface="HGPｺﾞｼｯｸE" panose="020B0900000000000000" pitchFamily="50" charset="-128"/>
                <a:ea typeface="HGPｺﾞｼｯｸE" panose="020B0900000000000000" pitchFamily="50" charset="-128"/>
              </a:rPr>
              <a:t>▶</a:t>
            </a:r>
            <a:r>
              <a:rPr kumimoji="1" lang="en-US" altLang="ja-JP" sz="2400" dirty="0" smtClean="0">
                <a:latin typeface="HGPｺﾞｼｯｸE" panose="020B0900000000000000" pitchFamily="50" charset="-128"/>
                <a:ea typeface="HGPｺﾞｼｯｸE" panose="020B0900000000000000" pitchFamily="50" charset="-128"/>
              </a:rPr>
              <a:t>DeepMind</a:t>
            </a:r>
            <a:r>
              <a:rPr kumimoji="1" lang="ja-JP" altLang="en-US" sz="2400" dirty="0" smtClean="0">
                <a:latin typeface="HGPｺﾞｼｯｸE" panose="020B0900000000000000" pitchFamily="50" charset="-128"/>
                <a:ea typeface="HGPｺﾞｼｯｸE" panose="020B0900000000000000" pitchFamily="50" charset="-128"/>
              </a:rPr>
              <a:t>は</a:t>
            </a:r>
            <a:endParaRPr kumimoji="1" lang="en-US" altLang="ja-JP" sz="2400" dirty="0" smtClean="0">
              <a:latin typeface="HGPｺﾞｼｯｸE" panose="020B0900000000000000" pitchFamily="50" charset="-128"/>
              <a:ea typeface="HGPｺﾞｼｯｸE" panose="020B0900000000000000" pitchFamily="50" charset="-128"/>
            </a:endParaRPr>
          </a:p>
          <a:p>
            <a:r>
              <a:rPr kumimoji="1" lang="ja-JP" altLang="en-US" sz="2400" dirty="0" smtClean="0">
                <a:latin typeface="HGPｺﾞｼｯｸE" panose="020B0900000000000000" pitchFamily="50" charset="-128"/>
                <a:ea typeface="HGPｺﾞｼｯｸE" panose="020B0900000000000000" pitchFamily="50" charset="-128"/>
              </a:rPr>
              <a:t>　　</a:t>
            </a:r>
            <a:r>
              <a:rPr kumimoji="1" lang="en-US" altLang="ja-JP" sz="2800" i="1" u="sng" dirty="0" smtClean="0">
                <a:solidFill>
                  <a:srgbClr val="FF0000"/>
                </a:solidFill>
                <a:latin typeface="HGPｺﾞｼｯｸE" panose="020B0900000000000000" pitchFamily="50" charset="-128"/>
                <a:ea typeface="HGPｺﾞｼｯｸE" panose="020B0900000000000000" pitchFamily="50" charset="-128"/>
              </a:rPr>
              <a:t>Elastic Weight Consolidation</a:t>
            </a:r>
            <a:r>
              <a:rPr kumimoji="1" lang="ja-JP" altLang="en-US" sz="2400" dirty="0" smtClean="0">
                <a:latin typeface="HGPｺﾞｼｯｸE" panose="020B0900000000000000" pitchFamily="50" charset="-128"/>
                <a:ea typeface="HGPｺﾞｼｯｸE" panose="020B0900000000000000" pitchFamily="50" charset="-128"/>
              </a:rPr>
              <a:t>という手法にてこれを克服</a:t>
            </a:r>
            <a:endParaRPr kumimoji="1" lang="ja-JP" altLang="en-US" sz="2400" dirty="0">
              <a:latin typeface="HGPｺﾞｼｯｸE" panose="020B0900000000000000" pitchFamily="50" charset="-128"/>
              <a:ea typeface="HGPｺﾞｼｯｸE" panose="020B0900000000000000" pitchFamily="50" charset="-128"/>
            </a:endParaRPr>
          </a:p>
        </p:txBody>
      </p:sp>
      <p:sp>
        <p:nvSpPr>
          <p:cNvPr id="3" name="テキスト ボックス 2"/>
          <p:cNvSpPr txBox="1"/>
          <p:nvPr/>
        </p:nvSpPr>
        <p:spPr>
          <a:xfrm>
            <a:off x="419667" y="2891844"/>
            <a:ext cx="3796232" cy="738664"/>
          </a:xfrm>
          <a:prstGeom prst="rect">
            <a:avLst/>
          </a:prstGeom>
          <a:noFill/>
        </p:spPr>
        <p:txBody>
          <a:bodyPr wrap="none" rtlCol="0">
            <a:spAutoFit/>
          </a:bodyPr>
          <a:lstStyle/>
          <a:p>
            <a:pPr>
              <a:lnSpc>
                <a:spcPct val="150000"/>
              </a:lnSpc>
            </a:pPr>
            <a:r>
              <a:rPr kumimoji="1" lang="ja-JP" altLang="en-US" sz="2800" dirty="0" smtClean="0">
                <a:solidFill>
                  <a:srgbClr val="119F4E"/>
                </a:solidFill>
                <a:latin typeface="HGPｺﾞｼｯｸE" panose="020B0900000000000000" pitchFamily="50" charset="-128"/>
                <a:ea typeface="HGPｺﾞｼｯｸE" panose="020B0900000000000000" pitchFamily="50" charset="-128"/>
              </a:rPr>
              <a:t>▶</a:t>
            </a:r>
            <a:r>
              <a:rPr kumimoji="1" lang="ja-JP" altLang="en-US" sz="2400" dirty="0" smtClean="0">
                <a:latin typeface="HGPｺﾞｼｯｸE" panose="020B0900000000000000" pitchFamily="50" charset="-128"/>
                <a:ea typeface="HGPｺﾞｼｯｸE" panose="020B0900000000000000" pitchFamily="50" charset="-128"/>
              </a:rPr>
              <a:t>以下の事が可能になった</a:t>
            </a:r>
            <a:endParaRPr kumimoji="1" lang="en-US" altLang="ja-JP" sz="2400" dirty="0" smtClean="0">
              <a:latin typeface="HGPｺﾞｼｯｸE" panose="020B0900000000000000" pitchFamily="50" charset="-128"/>
              <a:ea typeface="HGPｺﾞｼｯｸE" panose="020B0900000000000000" pitchFamily="50" charset="-128"/>
            </a:endParaRPr>
          </a:p>
        </p:txBody>
      </p:sp>
      <p:sp>
        <p:nvSpPr>
          <p:cNvPr id="4" name="テキスト ボックス 3"/>
          <p:cNvSpPr txBox="1"/>
          <p:nvPr/>
        </p:nvSpPr>
        <p:spPr>
          <a:xfrm>
            <a:off x="1481254" y="3700177"/>
            <a:ext cx="3916457" cy="2031325"/>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新しい</a:t>
            </a:r>
            <a:r>
              <a:rPr kumimoji="1" lang="ja-JP" altLang="en-US" sz="2400" dirty="0">
                <a:latin typeface="HGPｺﾞｼｯｸE" panose="020B0900000000000000" pitchFamily="50" charset="-128"/>
                <a:ea typeface="HGPｺﾞｼｯｸE" panose="020B0900000000000000" pitchFamily="50" charset="-128"/>
              </a:rPr>
              <a:t>タスクの継続的</a:t>
            </a:r>
            <a:r>
              <a:rPr kumimoji="1" lang="ja-JP" altLang="en-US" sz="2400" dirty="0" smtClean="0">
                <a:latin typeface="HGPｺﾞｼｯｸE" panose="020B0900000000000000" pitchFamily="50" charset="-128"/>
                <a:ea typeface="HGPｺﾞｼｯｸE" panose="020B0900000000000000" pitchFamily="50" charset="-128"/>
              </a:rPr>
              <a:t>学習</a:t>
            </a:r>
            <a:endParaRPr kumimoji="1" lang="en-US" altLang="ja-JP" sz="2400" dirty="0" smtClean="0">
              <a:latin typeface="HGPｺﾞｼｯｸE" panose="020B0900000000000000" pitchFamily="50" charset="-128"/>
              <a:ea typeface="HGPｺﾞｼｯｸE" panose="020B0900000000000000" pitchFamily="50" charset="-128"/>
            </a:endParaRPr>
          </a:p>
          <a:p>
            <a:pPr marL="285750" indent="-285750">
              <a:lnSpc>
                <a:spcPct val="150000"/>
              </a:lnSpc>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多く</a:t>
            </a:r>
            <a:r>
              <a:rPr kumimoji="1" lang="ja-JP" altLang="en-US" sz="2400" dirty="0">
                <a:latin typeface="HGPｺﾞｼｯｸE" panose="020B0900000000000000" pitchFamily="50" charset="-128"/>
                <a:ea typeface="HGPｺﾞｼｯｸE" panose="020B0900000000000000" pitchFamily="50" charset="-128"/>
              </a:rPr>
              <a:t>の異なるタスクの学習</a:t>
            </a:r>
            <a:endParaRPr kumimoji="1" lang="en-US" altLang="ja-JP" sz="2400" dirty="0">
              <a:latin typeface="HGPｺﾞｼｯｸE" panose="020B0900000000000000" pitchFamily="50" charset="-128"/>
              <a:ea typeface="HGPｺﾞｼｯｸE" panose="020B0900000000000000" pitchFamily="50" charset="-128"/>
            </a:endParaRPr>
          </a:p>
          <a:p>
            <a:pPr marL="285750" indent="-285750">
              <a:lnSpc>
                <a:spcPct val="150000"/>
              </a:lnSpc>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データセット</a:t>
            </a:r>
            <a:r>
              <a:rPr kumimoji="1" lang="ja-JP" altLang="en-US" sz="2400" dirty="0">
                <a:latin typeface="HGPｺﾞｼｯｸE" panose="020B0900000000000000" pitchFamily="50" charset="-128"/>
                <a:ea typeface="HGPｺﾞｼｯｸE" panose="020B0900000000000000" pitchFamily="50" charset="-128"/>
              </a:rPr>
              <a:t>の分割</a:t>
            </a:r>
          </a:p>
          <a:p>
            <a:endParaRPr kumimoji="1" lang="ja-JP" altLang="en-US" dirty="0">
              <a:latin typeface="HGPｺﾞｼｯｸE" panose="020B0900000000000000" pitchFamily="50" charset="-128"/>
              <a:ea typeface="HGPｺﾞｼｯｸE" panose="020B0900000000000000" pitchFamily="50" charset="-128"/>
            </a:endParaRPr>
          </a:p>
        </p:txBody>
      </p:sp>
      <p:sp>
        <p:nvSpPr>
          <p:cNvPr id="7" name="テキスト ボックス 6"/>
          <p:cNvSpPr txBox="1"/>
          <p:nvPr/>
        </p:nvSpPr>
        <p:spPr>
          <a:xfrm>
            <a:off x="1481254" y="2036108"/>
            <a:ext cx="6665607" cy="923330"/>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哺乳類の脳のシナプスを保護する機構から着想</a:t>
            </a:r>
            <a:endParaRPr kumimoji="1" lang="ja-JP" altLang="en-US" sz="2400" dirty="0">
              <a:latin typeface="HGPｺﾞｼｯｸE" panose="020B0900000000000000" pitchFamily="50" charset="-128"/>
              <a:ea typeface="HGPｺﾞｼｯｸE" panose="020B0900000000000000" pitchFamily="50" charset="-128"/>
            </a:endParaRPr>
          </a:p>
          <a:p>
            <a:endParaRPr kumimoji="1" lang="ja-JP" altLang="en-US"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9297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11</a:t>
            </a:fld>
            <a:endParaRPr kumimoji="1" lang="ja-JP" altLang="en-US"/>
          </a:p>
        </p:txBody>
      </p:sp>
      <p:sp>
        <p:nvSpPr>
          <p:cNvPr id="2" name="テキスト ボックス 1"/>
          <p:cNvSpPr txBox="1"/>
          <p:nvPr/>
        </p:nvSpPr>
        <p:spPr>
          <a:xfrm>
            <a:off x="2461616" y="2442737"/>
            <a:ext cx="6061165" cy="769441"/>
          </a:xfrm>
          <a:prstGeom prst="rect">
            <a:avLst/>
          </a:prstGeom>
          <a:noFill/>
        </p:spPr>
        <p:txBody>
          <a:bodyPr wrap="square" rtlCol="0">
            <a:spAutoFit/>
          </a:bodyPr>
          <a:lstStyle/>
          <a:p>
            <a:r>
              <a:rPr kumimoji="1" lang="ja-JP" altLang="en-US" sz="4400" dirty="0" smtClean="0">
                <a:latin typeface="HGPｺﾞｼｯｸE" panose="020B0900000000000000" pitchFamily="50" charset="-128"/>
                <a:ea typeface="HGPｺﾞｼｯｸE" panose="020B0900000000000000" pitchFamily="50" charset="-128"/>
              </a:rPr>
              <a:t>それってすごく</a:t>
            </a:r>
            <a:r>
              <a:rPr kumimoji="1" lang="ja-JP" altLang="en-US" sz="4400" dirty="0" err="1" smtClean="0">
                <a:latin typeface="HGPｺﾞｼｯｸE" panose="020B0900000000000000" pitchFamily="50" charset="-128"/>
                <a:ea typeface="HGPｺﾞｼｯｸE" panose="020B0900000000000000" pitchFamily="50" charset="-128"/>
              </a:rPr>
              <a:t>ね</a:t>
            </a:r>
            <a:r>
              <a:rPr kumimoji="1" lang="ja-JP" altLang="en-US" sz="4400" dirty="0" smtClean="0">
                <a:latin typeface="HGPｺﾞｼｯｸE" panose="020B0900000000000000" pitchFamily="50" charset="-128"/>
                <a:ea typeface="HGPｺﾞｼｯｸE" panose="020B0900000000000000" pitchFamily="50" charset="-128"/>
              </a:rPr>
              <a:t>？</a:t>
            </a:r>
            <a:endParaRPr kumimoji="1" lang="ja-JP" altLang="en-US" sz="4400" dirty="0">
              <a:latin typeface="HGPｺﾞｼｯｸE" panose="020B0900000000000000" pitchFamily="50" charset="-128"/>
              <a:ea typeface="HGPｺﾞｼｯｸE" panose="020B0900000000000000"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35" y="3793346"/>
            <a:ext cx="3055498" cy="2276346"/>
          </a:xfrm>
          <a:prstGeom prst="rect">
            <a:avLst/>
          </a:prstGeom>
        </p:spPr>
      </p:pic>
      <p:sp>
        <p:nvSpPr>
          <p:cNvPr id="5"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Amazing</a:t>
            </a:r>
            <a:r>
              <a:rPr lang="ja-JP" altLang="en-US" sz="2400" b="1" dirty="0" smtClean="0">
                <a:solidFill>
                  <a:schemeClr val="accent5">
                    <a:lumMod val="75000"/>
                  </a:schemeClr>
                </a:solidFill>
              </a:rPr>
              <a:t>！！！！！！</a:t>
            </a:r>
            <a:endParaRPr lang="ja-JP" altLang="en-US" sz="2400" b="1" dirty="0">
              <a:solidFill>
                <a:schemeClr val="accent5">
                  <a:lumMod val="75000"/>
                </a:schemeClr>
              </a:solidFill>
            </a:endParaRPr>
          </a:p>
        </p:txBody>
      </p:sp>
    </p:spTree>
    <p:extLst>
      <p:ext uri="{BB962C8B-B14F-4D97-AF65-F5344CB8AC3E}">
        <p14:creationId xmlns:p14="http://schemas.microsoft.com/office/powerpoint/2010/main" val="1315000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5765597"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Elastic Weight Consolidation</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1482090" y="2298901"/>
                <a:ext cx="6827519" cy="11950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pt-BR" sz="3200" i="1" smtClean="0">
                          <a:latin typeface="Cambria Math" panose="02040503050406030204" pitchFamily="18" charset="0"/>
                        </a:rPr>
                        <m:t>𝓛</m:t>
                      </m:r>
                      <m:d>
                        <m:dPr>
                          <m:ctrlPr>
                            <a:rPr kumimoji="1" lang="pt-BR" altLang="ja-JP" sz="3200" i="1" smtClean="0">
                              <a:latin typeface="Cambria Math" panose="02040503050406030204" pitchFamily="18" charset="0"/>
                            </a:rPr>
                          </m:ctrlPr>
                        </m:dPr>
                        <m:e>
                          <m:r>
                            <a:rPr kumimoji="1" lang="en-US" altLang="ja-JP" sz="3200" i="1">
                              <a:latin typeface="Cambria Math" panose="02040503050406030204" pitchFamily="18" charset="0"/>
                            </a:rPr>
                            <m:t>𝜃</m:t>
                          </m:r>
                        </m:e>
                      </m:d>
                      <m:r>
                        <a:rPr kumimoji="1" lang="pt-BR" altLang="ja-JP" sz="3200" i="1" smtClean="0">
                          <a:latin typeface="Cambria Math" panose="02040503050406030204" pitchFamily="18" charset="0"/>
                        </a:rPr>
                        <m:t>=</m:t>
                      </m:r>
                      <m:sSub>
                        <m:sSubPr>
                          <m:ctrlPr>
                            <a:rPr kumimoji="1" lang="pt-BR" altLang="ja-JP" sz="3200" i="1" smtClean="0">
                              <a:latin typeface="Cambria Math" panose="02040503050406030204" pitchFamily="18" charset="0"/>
                            </a:rPr>
                          </m:ctrlPr>
                        </m:sSubPr>
                        <m:e>
                          <m:r>
                            <a:rPr kumimoji="1" lang="ja-JP" altLang="pt-BR" sz="3200" i="1">
                              <a:latin typeface="Cambria Math" panose="02040503050406030204" pitchFamily="18" charset="0"/>
                            </a:rPr>
                            <m:t>𝓛</m:t>
                          </m:r>
                        </m:e>
                        <m:sub>
                          <m:r>
                            <a:rPr kumimoji="1" lang="en-US" altLang="ja-JP" sz="3200" b="0" i="1" smtClean="0">
                              <a:latin typeface="Cambria Math" panose="02040503050406030204" pitchFamily="18" charset="0"/>
                            </a:rPr>
                            <m:t>𝐵</m:t>
                          </m:r>
                        </m:sub>
                      </m:sSub>
                      <m:d>
                        <m:dPr>
                          <m:ctrlPr>
                            <a:rPr kumimoji="1" lang="en-US" altLang="ja-JP" sz="3200" b="0" i="1" smtClean="0">
                              <a:latin typeface="Cambria Math" panose="02040503050406030204" pitchFamily="18" charset="0"/>
                            </a:rPr>
                          </m:ctrlPr>
                        </m:dPr>
                        <m:e>
                          <m:r>
                            <a:rPr kumimoji="1" lang="en-US" altLang="ja-JP" sz="3200" i="1">
                              <a:latin typeface="Cambria Math" panose="02040503050406030204" pitchFamily="18" charset="0"/>
                            </a:rPr>
                            <m:t>𝜃</m:t>
                          </m:r>
                        </m:e>
                      </m:d>
                      <m:r>
                        <a:rPr kumimoji="1" lang="pt-BR" altLang="ja-JP" sz="3200" i="1" smtClean="0">
                          <a:latin typeface="Cambria Math" panose="02040503050406030204" pitchFamily="18" charset="0"/>
                        </a:rPr>
                        <m:t>+</m:t>
                      </m:r>
                      <m:nary>
                        <m:naryPr>
                          <m:chr m:val="∑"/>
                          <m:supHide m:val="on"/>
                          <m:ctrlPr>
                            <a:rPr kumimoji="1" lang="pt-BR"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sub>
                        <m:sup/>
                        <m:e>
                          <m:f>
                            <m:fPr>
                              <m:ctrlPr>
                                <a:rPr kumimoji="1" lang="pt-BR" altLang="ja-JP" sz="3200" i="1" smtClean="0">
                                  <a:latin typeface="Cambria Math" panose="02040503050406030204" pitchFamily="18" charset="0"/>
                                </a:rPr>
                              </m:ctrlPr>
                            </m:fPr>
                            <m:num>
                              <m:r>
                                <m:rPr>
                                  <m:sty m:val="p"/>
                                </m:rPr>
                                <a:rPr kumimoji="1" lang="en-US" altLang="ja-JP" sz="3200" i="1" smtClean="0">
                                  <a:latin typeface="Cambria Math" panose="02040503050406030204" pitchFamily="18" charset="0"/>
                                </a:rPr>
                                <m:t>λ</m:t>
                              </m:r>
                            </m:num>
                            <m:den>
                              <m:r>
                                <a:rPr kumimoji="1" lang="en-US" altLang="ja-JP" sz="3200" b="0" i="1" smtClean="0">
                                  <a:latin typeface="Cambria Math" panose="02040503050406030204" pitchFamily="18" charset="0"/>
                                </a:rPr>
                                <m:t>2</m:t>
                              </m:r>
                            </m:den>
                          </m:f>
                          <m:sSub>
                            <m:sSubPr>
                              <m:ctrlPr>
                                <a:rPr kumimoji="1" lang="pt-BR"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e>
                      </m:nary>
                      <m:sSup>
                        <m:sSupPr>
                          <m:ctrlPr>
                            <a:rPr kumimoji="1" lang="pt-BR" altLang="ja-JP" sz="3200" i="1" smtClean="0">
                              <a:latin typeface="Cambria Math" panose="02040503050406030204" pitchFamily="18" charset="0"/>
                            </a:rPr>
                          </m:ctrlPr>
                        </m:sSupPr>
                        <m:e>
                          <m:d>
                            <m:dPr>
                              <m:ctrlPr>
                                <a:rPr kumimoji="1" lang="pt-BR" altLang="ja-JP" sz="3200" i="1">
                                  <a:latin typeface="Cambria Math" panose="02040503050406030204" pitchFamily="18" charset="0"/>
                                </a:rPr>
                              </m:ctrlPr>
                            </m:dPr>
                            <m:e>
                              <m:sSub>
                                <m:sSubPr>
                                  <m:ctrlPr>
                                    <a:rPr kumimoji="1" lang="pt-BR" altLang="ja-JP" sz="3200" i="1">
                                      <a:latin typeface="Cambria Math" panose="02040503050406030204" pitchFamily="18" charset="0"/>
                                    </a:rPr>
                                  </m:ctrlPr>
                                </m:sSubPr>
                                <m:e>
                                  <m:r>
                                    <a:rPr kumimoji="1" lang="en-US" altLang="ja-JP" sz="3200" i="1">
                                      <a:latin typeface="Cambria Math" panose="02040503050406030204" pitchFamily="18" charset="0"/>
                                    </a:rPr>
                                    <m:t>𝜃</m:t>
                                  </m:r>
                                </m:e>
                                <m:sub>
                                  <m:r>
                                    <a:rPr kumimoji="1" lang="en-US" altLang="ja-JP" sz="3200" i="1">
                                      <a:latin typeface="Cambria Math" panose="02040503050406030204" pitchFamily="18" charset="0"/>
                                    </a:rPr>
                                    <m:t>𝑖</m:t>
                                  </m:r>
                                </m:sub>
                              </m:sSub>
                              <m:sSub>
                                <m:sSubPr>
                                  <m:ctrlPr>
                                    <a:rPr kumimoji="1" lang="pt-BR" altLang="ja-JP" sz="3200" i="1">
                                      <a:latin typeface="Cambria Math" panose="02040503050406030204" pitchFamily="18" charset="0"/>
                                    </a:rPr>
                                  </m:ctrlPr>
                                </m:sSubPr>
                                <m:e>
                                  <m:r>
                                    <a:rPr kumimoji="1" lang="en-US" altLang="ja-JP" sz="3200" i="1">
                                      <a:latin typeface="Cambria Math" panose="02040503050406030204" pitchFamily="18" charset="0"/>
                                    </a:rPr>
                                    <m:t>−</m:t>
                                  </m:r>
                                  <m:sSup>
                                    <m:sSupPr>
                                      <m:ctrlPr>
                                        <a:rPr kumimoji="1" lang="pt-BR" altLang="ja-JP" sz="3200" i="1">
                                          <a:latin typeface="Cambria Math" panose="02040503050406030204" pitchFamily="18" charset="0"/>
                                        </a:rPr>
                                      </m:ctrlPr>
                                    </m:sSupPr>
                                    <m:e>
                                      <m:r>
                                        <a:rPr kumimoji="1" lang="en-US" altLang="ja-JP" sz="3200" i="1">
                                          <a:latin typeface="Cambria Math" panose="02040503050406030204" pitchFamily="18" charset="0"/>
                                        </a:rPr>
                                        <m:t>𝜃</m:t>
                                      </m:r>
                                    </m:e>
                                    <m:sup>
                                      <m:r>
                                        <a:rPr kumimoji="1" lang="en-US" altLang="ja-JP" sz="3200" i="1">
                                          <a:latin typeface="Cambria Math" panose="02040503050406030204" pitchFamily="18" charset="0"/>
                                        </a:rPr>
                                        <m:t>∗</m:t>
                                      </m:r>
                                    </m:sup>
                                  </m:sSup>
                                </m:e>
                                <m:sub>
                                  <m:r>
                                    <a:rPr kumimoji="1" lang="en-US" altLang="ja-JP" sz="3200" i="1">
                                      <a:latin typeface="Cambria Math" panose="02040503050406030204" pitchFamily="18" charset="0"/>
                                    </a:rPr>
                                    <m:t>𝐴</m:t>
                                  </m:r>
                                  <m:r>
                                    <a:rPr kumimoji="1" lang="en-US" altLang="ja-JP" sz="3200" i="1">
                                      <a:latin typeface="Cambria Math" panose="02040503050406030204" pitchFamily="18" charset="0"/>
                                    </a:rPr>
                                    <m:t>,</m:t>
                                  </m:r>
                                  <m:r>
                                    <a:rPr kumimoji="1" lang="en-US" altLang="ja-JP" sz="3200" i="1">
                                      <a:latin typeface="Cambria Math" panose="02040503050406030204" pitchFamily="18" charset="0"/>
                                    </a:rPr>
                                    <m:t>𝑖</m:t>
                                  </m:r>
                                </m:sub>
                              </m:sSub>
                            </m:e>
                          </m:d>
                        </m:e>
                        <m:sup>
                          <m:r>
                            <a:rPr kumimoji="1" lang="en-US" altLang="ja-JP" sz="3200" b="0" i="1" smtClean="0">
                              <a:latin typeface="Cambria Math" panose="02040503050406030204" pitchFamily="18" charset="0"/>
                            </a:rPr>
                            <m:t>2</m:t>
                          </m:r>
                        </m:sup>
                      </m:sSup>
                    </m:oMath>
                  </m:oMathPara>
                </a14:m>
                <a:endParaRPr kumimoji="1" lang="ja-JP" altLang="en-US" sz="32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482090" y="2298901"/>
                <a:ext cx="6827519" cy="1195007"/>
              </a:xfrm>
              <a:prstGeom prst="rect">
                <a:avLst/>
              </a:prstGeom>
              <a:blipFill rotWithShape="0">
                <a:blip r:embed="rId4"/>
                <a:stretch>
                  <a:fillRect/>
                </a:stretch>
              </a:blipFill>
            </p:spPr>
            <p:txBody>
              <a:bodyPr/>
              <a:lstStyle/>
              <a:p>
                <a:r>
                  <a:rPr lang="ja-JP" altLang="en-US">
                    <a:noFill/>
                  </a:rPr>
                  <a:t> </a:t>
                </a:r>
              </a:p>
            </p:txBody>
          </p:sp>
        </mc:Fallback>
      </mc:AlternateContent>
      <p:graphicFrame>
        <p:nvGraphicFramePr>
          <p:cNvPr id="4" name="オブジェクト 3"/>
          <p:cNvGraphicFramePr>
            <a:graphicFrameLocks noChangeAspect="1"/>
          </p:cNvGraphicFramePr>
          <p:nvPr>
            <p:extLst>
              <p:ext uri="{D42A27DB-BD31-4B8C-83A1-F6EECF244321}">
                <p14:modId xmlns:p14="http://schemas.microsoft.com/office/powerpoint/2010/main" val="29609421"/>
              </p:ext>
            </p:extLst>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1074" name="数式" r:id="rId5" imgW="114120" imgH="215640" progId="Equation.3">
                  <p:embed/>
                </p:oleObj>
              </mc:Choice>
              <mc:Fallback>
                <p:oleObj name="数式" r:id="rId5" imgW="114120" imgH="215640" progId="Equation.3">
                  <p:embed/>
                  <p:pic>
                    <p:nvPicPr>
                      <p:cNvPr id="0" name=""/>
                      <p:cNvPicPr/>
                      <p:nvPr/>
                    </p:nvPicPr>
                    <p:blipFill>
                      <a:blip r:embed="rId6"/>
                      <a:stretch>
                        <a:fillRect/>
                      </a:stretch>
                    </p:blipFill>
                    <p:spPr>
                      <a:xfrm>
                        <a:off x="4895850" y="3319463"/>
                        <a:ext cx="114300" cy="215900"/>
                      </a:xfrm>
                      <a:prstGeom prst="rect">
                        <a:avLst/>
                      </a:prstGeom>
                    </p:spPr>
                  </p:pic>
                </p:oleObj>
              </mc:Fallback>
            </mc:AlternateContent>
          </a:graphicData>
        </a:graphic>
      </p:graphicFrame>
      <p:graphicFrame>
        <p:nvGraphicFramePr>
          <p:cNvPr id="5" name="オブジェクト 4"/>
          <p:cNvGraphicFramePr>
            <a:graphicFrameLocks noChangeAspect="1"/>
          </p:cNvGraphicFramePr>
          <p:nvPr>
            <p:extLst>
              <p:ext uri="{D42A27DB-BD31-4B8C-83A1-F6EECF244321}">
                <p14:modId xmlns:p14="http://schemas.microsoft.com/office/powerpoint/2010/main" val="3002617029"/>
              </p:ext>
            </p:extLst>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1075" name="数式" r:id="rId7" imgW="114120" imgH="215640" progId="Equation.3">
                  <p:embed/>
                </p:oleObj>
              </mc:Choice>
              <mc:Fallback>
                <p:oleObj name="数式" r:id="rId7" imgW="114120" imgH="215640" progId="Equation.3">
                  <p:embed/>
                  <p:pic>
                    <p:nvPicPr>
                      <p:cNvPr id="0" name=""/>
                      <p:cNvPicPr/>
                      <p:nvPr/>
                    </p:nvPicPr>
                    <p:blipFill>
                      <a:blip r:embed="rId6"/>
                      <a:stretch>
                        <a:fillRect/>
                      </a:stretch>
                    </p:blipFill>
                    <p:spPr>
                      <a:xfrm>
                        <a:off x="4895850" y="3319463"/>
                        <a:ext cx="114300" cy="215900"/>
                      </a:xfrm>
                      <a:prstGeom prst="rect">
                        <a:avLst/>
                      </a:prstGeom>
                    </p:spPr>
                  </p:pic>
                </p:oleObj>
              </mc:Fallback>
            </mc:AlternateContent>
          </a:graphicData>
        </a:graphic>
      </p:graphicFrame>
      <p:sp>
        <p:nvSpPr>
          <p:cNvPr id="6" name="テキスト ボックス 5"/>
          <p:cNvSpPr txBox="1"/>
          <p:nvPr/>
        </p:nvSpPr>
        <p:spPr>
          <a:xfrm>
            <a:off x="3105363" y="3816682"/>
            <a:ext cx="3259226" cy="523220"/>
          </a:xfrm>
          <a:prstGeom prst="rect">
            <a:avLst/>
          </a:prstGeom>
          <a:noFill/>
        </p:spPr>
        <p:txBody>
          <a:bodyPr wrap="none" rtlCol="0">
            <a:spAutoFit/>
          </a:bodyPr>
          <a:lstStyle/>
          <a:p>
            <a:r>
              <a:rPr kumimoji="1" lang="ja-JP" altLang="en-US" sz="2800" dirty="0" smtClean="0">
                <a:solidFill>
                  <a:srgbClr val="FF0000"/>
                </a:solidFill>
                <a:latin typeface="HGPｺﾞｼｯｸE" panose="020B0900000000000000" pitchFamily="50" charset="-128"/>
                <a:ea typeface="HGPｺﾞｼｯｸE" panose="020B0900000000000000" pitchFamily="50" charset="-128"/>
              </a:rPr>
              <a:t>損失に制限を加える</a:t>
            </a:r>
            <a:endParaRPr kumimoji="1" lang="ja-JP" altLang="en-US" sz="2800" dirty="0">
              <a:solidFill>
                <a:srgbClr val="FF0000"/>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013454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損失関数へ制限を加える</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13</a:t>
            </a:fld>
            <a:endParaRPr kumimoji="1" lang="ja-JP" altLang="en-US"/>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44" y="1150015"/>
            <a:ext cx="8819435" cy="4641184"/>
          </a:xfrm>
          <a:prstGeom prst="rect">
            <a:avLst/>
          </a:prstGeom>
        </p:spPr>
      </p:pic>
    </p:spTree>
    <p:extLst>
      <p:ext uri="{BB962C8B-B14F-4D97-AF65-F5344CB8AC3E}">
        <p14:creationId xmlns:p14="http://schemas.microsoft.com/office/powerpoint/2010/main" val="2092114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制限項の意味</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14</a:t>
            </a:fld>
            <a:endParaRPr kumimoji="1" lang="ja-JP" altLang="en-US"/>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540935604"/>
              </p:ext>
            </p:extLst>
          </p:nvPr>
        </p:nvGraphicFramePr>
        <p:xfrm>
          <a:off x="892792" y="1809790"/>
          <a:ext cx="8264435" cy="2508069"/>
        </p:xfrm>
        <a:graphic>
          <a:graphicData uri="http://schemas.openxmlformats.org/presentationml/2006/ole">
            <mc:AlternateContent xmlns:mc="http://schemas.openxmlformats.org/markup-compatibility/2006">
              <mc:Choice xmlns:v="urn:schemas-microsoft-com:vml" Requires="v">
                <p:oleObj spid="_x0000_s2080" name="数式" r:id="rId4" imgW="4635360" imgH="1333440" progId="Equation.3">
                  <p:embed/>
                </p:oleObj>
              </mc:Choice>
              <mc:Fallback>
                <p:oleObj name="数式" r:id="rId4" imgW="4635360" imgH="1333440" progId="Equation.3">
                  <p:embed/>
                  <p:pic>
                    <p:nvPicPr>
                      <p:cNvPr id="0" name=""/>
                      <p:cNvPicPr/>
                      <p:nvPr/>
                    </p:nvPicPr>
                    <p:blipFill>
                      <a:blip r:embed="rId5"/>
                      <a:stretch>
                        <a:fillRect/>
                      </a:stretch>
                    </p:blipFill>
                    <p:spPr>
                      <a:xfrm>
                        <a:off x="892792" y="1809790"/>
                        <a:ext cx="8264435" cy="2508069"/>
                      </a:xfrm>
                      <a:prstGeom prst="rect">
                        <a:avLst/>
                      </a:prstGeom>
                    </p:spPr>
                  </p:pic>
                </p:oleObj>
              </mc:Fallback>
            </mc:AlternateContent>
          </a:graphicData>
        </a:graphic>
      </p:graphicFrame>
      <p:sp>
        <p:nvSpPr>
          <p:cNvPr id="5" name="テキスト ボックス 4"/>
          <p:cNvSpPr txBox="1"/>
          <p:nvPr/>
        </p:nvSpPr>
        <p:spPr>
          <a:xfrm>
            <a:off x="254203" y="936504"/>
            <a:ext cx="7797327" cy="461665"/>
          </a:xfrm>
          <a:prstGeom prst="rect">
            <a:avLst/>
          </a:prstGeom>
          <a:noFill/>
        </p:spPr>
        <p:txBody>
          <a:bodyPr wrap="none" rtlCol="0">
            <a:spAutoFit/>
          </a:bodyPr>
          <a:lstStyle/>
          <a:p>
            <a:r>
              <a:rPr kumimoji="1" lang="ja-JP" altLang="en-US" sz="2400" dirty="0" smtClean="0">
                <a:solidFill>
                  <a:srgbClr val="00B050"/>
                </a:solidFill>
                <a:latin typeface="HGPｺﾞｼｯｸE" panose="020B0900000000000000" pitchFamily="50" charset="-128"/>
                <a:ea typeface="HGPｺﾞｼｯｸE" panose="020B0900000000000000" pitchFamily="50" charset="-128"/>
              </a:rPr>
              <a:t>ニューラルネットワークの確率的意味</a:t>
            </a:r>
            <a:r>
              <a:rPr kumimoji="1" lang="ja-JP" altLang="en-US" sz="2000" dirty="0" smtClean="0">
                <a:latin typeface="HGPｺﾞｼｯｸE" panose="020B0900000000000000" pitchFamily="50" charset="-128"/>
                <a:ea typeface="HGPｺﾞｼｯｸE" panose="020B0900000000000000" pitchFamily="50" charset="-128"/>
              </a:rPr>
              <a:t>及び</a:t>
            </a:r>
            <a:r>
              <a:rPr kumimoji="1" lang="ja-JP" altLang="en-US" sz="2400" dirty="0" smtClean="0">
                <a:solidFill>
                  <a:srgbClr val="119F4E"/>
                </a:solidFill>
                <a:latin typeface="HGPｺﾞｼｯｸE" panose="020B0900000000000000" pitchFamily="50" charset="-128"/>
                <a:ea typeface="HGPｺﾞｼｯｸE" panose="020B0900000000000000" pitchFamily="50" charset="-128"/>
              </a:rPr>
              <a:t>ベイズの定理</a:t>
            </a:r>
            <a:r>
              <a:rPr kumimoji="1" lang="ja-JP" altLang="en-US" sz="2000" dirty="0" smtClean="0">
                <a:latin typeface="HGPｺﾞｼｯｸE" panose="020B0900000000000000" pitchFamily="50" charset="-128"/>
                <a:ea typeface="HGPｺﾞｼｯｸE" panose="020B0900000000000000" pitchFamily="50" charset="-128"/>
              </a:rPr>
              <a:t>より、</a:t>
            </a:r>
            <a:endParaRPr kumimoji="1" lang="ja-JP" altLang="en-US" sz="20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1978915" y="4915807"/>
            <a:ext cx="5333511" cy="461665"/>
          </a:xfrm>
          <a:prstGeom prst="rect">
            <a:avLst/>
          </a:prstGeom>
          <a:noFill/>
        </p:spPr>
        <p:txBody>
          <a:bodyPr wrap="none" rtlCol="0">
            <a:spAutoFit/>
          </a:bodyPr>
          <a:lstStyle/>
          <a:p>
            <a:r>
              <a:rPr kumimoji="1" lang="ja-JP" altLang="en-US" sz="2400" dirty="0" smtClean="0">
                <a:solidFill>
                  <a:srgbClr val="FF0000"/>
                </a:solidFill>
                <a:latin typeface="HGPｺﾞｼｯｸE" panose="020B0900000000000000" pitchFamily="50" charset="-128"/>
                <a:ea typeface="HGPｺﾞｼｯｸE" panose="020B0900000000000000" pitchFamily="50" charset="-128"/>
              </a:rPr>
              <a:t>タスク</a:t>
            </a:r>
            <a:r>
              <a:rPr kumimoji="1" lang="en-US" altLang="ja-JP" sz="2400" dirty="0" smtClean="0">
                <a:solidFill>
                  <a:srgbClr val="FF0000"/>
                </a:solidFill>
                <a:latin typeface="HGPｺﾞｼｯｸE" panose="020B0900000000000000" pitchFamily="50" charset="-128"/>
                <a:ea typeface="HGPｺﾞｼｯｸE" panose="020B0900000000000000" pitchFamily="50" charset="-128"/>
              </a:rPr>
              <a:t>B</a:t>
            </a:r>
            <a:r>
              <a:rPr kumimoji="1" lang="ja-JP" altLang="en-US" sz="2400" dirty="0" smtClean="0">
                <a:solidFill>
                  <a:srgbClr val="FF0000"/>
                </a:solidFill>
                <a:latin typeface="HGPｺﾞｼｯｸE" panose="020B0900000000000000" pitchFamily="50" charset="-128"/>
                <a:ea typeface="HGPｺﾞｼｯｸE" panose="020B0900000000000000" pitchFamily="50" charset="-128"/>
              </a:rPr>
              <a:t>の損失関数にのみ依存する形に</a:t>
            </a:r>
            <a:endParaRPr kumimoji="1" lang="ja-JP" altLang="en-US" sz="2400" dirty="0">
              <a:solidFill>
                <a:srgbClr val="FF0000"/>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086115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タスク</a:t>
            </a:r>
            <a:r>
              <a:rPr lang="en-US" altLang="ja-JP" sz="2400" b="1" dirty="0" smtClean="0">
                <a:solidFill>
                  <a:schemeClr val="accent5">
                    <a:lumMod val="75000"/>
                  </a:schemeClr>
                </a:solidFill>
              </a:rPr>
              <a:t>A</a:t>
            </a:r>
            <a:r>
              <a:rPr lang="ja-JP" altLang="en-US" sz="2400" b="1" dirty="0" smtClean="0">
                <a:solidFill>
                  <a:schemeClr val="accent5">
                    <a:lumMod val="75000"/>
                  </a:schemeClr>
                </a:solidFill>
              </a:rPr>
              <a:t>の事後確率</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15</a:t>
            </a:fld>
            <a:endParaRPr kumimoji="1" lang="ja-JP" altLang="en-US"/>
          </a:p>
        </p:txBody>
      </p:sp>
      <p:sp>
        <p:nvSpPr>
          <p:cNvPr id="2" name="テキスト ボックス 1"/>
          <p:cNvSpPr txBox="1"/>
          <p:nvPr/>
        </p:nvSpPr>
        <p:spPr>
          <a:xfrm>
            <a:off x="254203" y="999874"/>
            <a:ext cx="7768473" cy="1015663"/>
          </a:xfrm>
          <a:prstGeom prst="rect">
            <a:avLst/>
          </a:prstGeom>
          <a:noFill/>
        </p:spPr>
        <p:txBody>
          <a:bodyPr wrap="none" rtlCol="0">
            <a:spAutoFit/>
          </a:bodyPr>
          <a:lstStyle/>
          <a:p>
            <a:pPr>
              <a:lnSpc>
                <a:spcPct val="150000"/>
              </a:lnSpc>
            </a:pPr>
            <a:r>
              <a:rPr kumimoji="1" lang="ja-JP" altLang="en-US" sz="2000" dirty="0" smtClean="0">
                <a:latin typeface="HGPｺﾞｼｯｸE" panose="020B0900000000000000" pitchFamily="50" charset="-128"/>
                <a:ea typeface="HGPｺﾞｼｯｸE" panose="020B0900000000000000" pitchFamily="50" charset="-128"/>
              </a:rPr>
              <a:t>タスク</a:t>
            </a:r>
            <a:r>
              <a:rPr kumimoji="1" lang="en-US" altLang="ja-JP" sz="2000" dirty="0" smtClean="0">
                <a:latin typeface="HGPｺﾞｼｯｸE" panose="020B0900000000000000" pitchFamily="50" charset="-128"/>
                <a:ea typeface="HGPｺﾞｼｯｸE" panose="020B0900000000000000" pitchFamily="50" charset="-128"/>
              </a:rPr>
              <a:t>A</a:t>
            </a:r>
            <a:r>
              <a:rPr kumimoji="1" lang="ja-JP" altLang="en-US" sz="2000" dirty="0" smtClean="0">
                <a:latin typeface="HGPｺﾞｼｯｸE" panose="020B0900000000000000" pitchFamily="50" charset="-128"/>
                <a:ea typeface="HGPｺﾞｼｯｸE" panose="020B0900000000000000" pitchFamily="50" charset="-128"/>
              </a:rPr>
              <a:t>に関する情報はタスク</a:t>
            </a:r>
            <a:r>
              <a:rPr kumimoji="1" lang="en-US" altLang="ja-JP" sz="2000" dirty="0" smtClean="0">
                <a:latin typeface="HGPｺﾞｼｯｸE" panose="020B0900000000000000" pitchFamily="50" charset="-128"/>
                <a:ea typeface="HGPｺﾞｼｯｸE" panose="020B0900000000000000" pitchFamily="50" charset="-128"/>
              </a:rPr>
              <a:t>A</a:t>
            </a:r>
            <a:r>
              <a:rPr kumimoji="1" lang="ja-JP" altLang="en-US" sz="2000" dirty="0" smtClean="0">
                <a:latin typeface="HGPｺﾞｼｯｸE" panose="020B0900000000000000" pitchFamily="50" charset="-128"/>
                <a:ea typeface="HGPｺﾞｼｯｸE" panose="020B0900000000000000" pitchFamily="50" charset="-128"/>
              </a:rPr>
              <a:t>の事後確率の項に全て吸収されている</a:t>
            </a:r>
            <a:endParaRPr kumimoji="1" lang="en-US" altLang="ja-JP" sz="2000" dirty="0" smtClean="0">
              <a:latin typeface="HGPｺﾞｼｯｸE" panose="020B0900000000000000" pitchFamily="50" charset="-128"/>
              <a:ea typeface="HGPｺﾞｼｯｸE" panose="020B0900000000000000" pitchFamily="50" charset="-128"/>
            </a:endParaRPr>
          </a:p>
          <a:p>
            <a:pPr>
              <a:lnSpc>
                <a:spcPct val="150000"/>
              </a:lnSpc>
            </a:pPr>
            <a:r>
              <a:rPr kumimoji="1" lang="ja-JP" altLang="en-US" sz="2000" dirty="0">
                <a:latin typeface="HGPｺﾞｼｯｸE" panose="020B0900000000000000" pitchFamily="50" charset="-128"/>
                <a:ea typeface="HGPｺﾞｼｯｸE" panose="020B0900000000000000" pitchFamily="50" charset="-128"/>
              </a:rPr>
              <a:t>　</a:t>
            </a:r>
            <a:r>
              <a:rPr kumimoji="1" lang="en-US" altLang="ja-JP" sz="2000" dirty="0" smtClean="0">
                <a:latin typeface="HGPｺﾞｼｯｸE" panose="020B0900000000000000" pitchFamily="50" charset="-128"/>
                <a:ea typeface="HGPｺﾞｼｯｸE" panose="020B0900000000000000" pitchFamily="50" charset="-128"/>
              </a:rPr>
              <a:t>-&gt; </a:t>
            </a:r>
            <a:r>
              <a:rPr kumimoji="1" lang="ja-JP" altLang="en-US" sz="2000" u="sng" dirty="0" smtClean="0">
                <a:solidFill>
                  <a:srgbClr val="FF0000"/>
                </a:solidFill>
                <a:latin typeface="HGPｺﾞｼｯｸE" panose="020B0900000000000000" pitchFamily="50" charset="-128"/>
                <a:ea typeface="HGPｺﾞｼｯｸE" panose="020B0900000000000000" pitchFamily="50" charset="-128"/>
              </a:rPr>
              <a:t>タスク</a:t>
            </a:r>
            <a:r>
              <a:rPr kumimoji="1" lang="en-US" altLang="ja-JP" sz="2000" u="sng" dirty="0" smtClean="0">
                <a:solidFill>
                  <a:srgbClr val="FF0000"/>
                </a:solidFill>
                <a:latin typeface="HGPｺﾞｼｯｸE" panose="020B0900000000000000" pitchFamily="50" charset="-128"/>
                <a:ea typeface="HGPｺﾞｼｯｸE" panose="020B0900000000000000" pitchFamily="50" charset="-128"/>
              </a:rPr>
              <a:t>A</a:t>
            </a:r>
            <a:r>
              <a:rPr kumimoji="1" lang="ja-JP" altLang="en-US" sz="2000" u="sng" dirty="0" smtClean="0">
                <a:solidFill>
                  <a:srgbClr val="FF0000"/>
                </a:solidFill>
                <a:latin typeface="HGPｺﾞｼｯｸE" panose="020B0900000000000000" pitchFamily="50" charset="-128"/>
                <a:ea typeface="HGPｺﾞｼｯｸE" panose="020B0900000000000000" pitchFamily="50" charset="-128"/>
              </a:rPr>
              <a:t>にとっての各パラメータの重要度も含まれている</a:t>
            </a:r>
            <a:endParaRPr kumimoji="1" lang="ja-JP" altLang="en-US" sz="2000" u="sng" dirty="0">
              <a:solidFill>
                <a:srgbClr val="FF0000"/>
              </a:solidFill>
              <a:latin typeface="HGPｺﾞｼｯｸE" panose="020B0900000000000000" pitchFamily="50" charset="-128"/>
              <a:ea typeface="HGPｺﾞｼｯｸE" panose="020B0900000000000000" pitchFamily="50" charset="-128"/>
            </a:endParaRPr>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737862648"/>
              </p:ext>
            </p:extLst>
          </p:nvPr>
        </p:nvGraphicFramePr>
        <p:xfrm>
          <a:off x="1492895" y="3275800"/>
          <a:ext cx="6208981" cy="1014116"/>
        </p:xfrm>
        <a:graphic>
          <a:graphicData uri="http://schemas.openxmlformats.org/presentationml/2006/ole">
            <mc:AlternateContent xmlns:mc="http://schemas.openxmlformats.org/markup-compatibility/2006">
              <mc:Choice xmlns:v="urn:schemas-microsoft-com:vml" Requires="v">
                <p:oleObj spid="_x0000_s3121" name="数式" r:id="rId4" imgW="2565360" imgH="419040" progId="Equation.3">
                  <p:embed/>
                </p:oleObj>
              </mc:Choice>
              <mc:Fallback>
                <p:oleObj name="数式" r:id="rId4" imgW="2565360" imgH="419040" progId="Equation.3">
                  <p:embed/>
                  <p:pic>
                    <p:nvPicPr>
                      <p:cNvPr id="0" name=""/>
                      <p:cNvPicPr/>
                      <p:nvPr/>
                    </p:nvPicPr>
                    <p:blipFill>
                      <a:blip r:embed="rId5"/>
                      <a:stretch>
                        <a:fillRect/>
                      </a:stretch>
                    </p:blipFill>
                    <p:spPr>
                      <a:xfrm>
                        <a:off x="1492895" y="3275800"/>
                        <a:ext cx="6208981" cy="1014116"/>
                      </a:xfrm>
                      <a:prstGeom prst="rect">
                        <a:avLst/>
                      </a:prstGeom>
                    </p:spPr>
                  </p:pic>
                </p:oleObj>
              </mc:Fallback>
            </mc:AlternateContent>
          </a:graphicData>
        </a:graphic>
      </p:graphicFrame>
      <p:sp>
        <p:nvSpPr>
          <p:cNvPr id="7" name="テキスト ボックス 6"/>
          <p:cNvSpPr txBox="1"/>
          <p:nvPr/>
        </p:nvSpPr>
        <p:spPr>
          <a:xfrm>
            <a:off x="254203" y="2402390"/>
            <a:ext cx="5591595" cy="481863"/>
          </a:xfrm>
          <a:prstGeom prst="rect">
            <a:avLst/>
          </a:prstGeom>
          <a:noFill/>
        </p:spPr>
        <p:txBody>
          <a:bodyPr wrap="none" rtlCol="0">
            <a:spAutoFit/>
          </a:bodyPr>
          <a:lstStyle/>
          <a:p>
            <a:pPr>
              <a:lnSpc>
                <a:spcPct val="150000"/>
              </a:lnSpc>
            </a:pPr>
            <a:r>
              <a:rPr kumimoji="1" lang="ja-JP" altLang="en-US" sz="2000" dirty="0" smtClean="0">
                <a:latin typeface="HGPｺﾞｼｯｸE" panose="020B0900000000000000" pitchFamily="50" charset="-128"/>
                <a:ea typeface="HGPｺﾞｼｯｸE" panose="020B0900000000000000" pitchFamily="50" charset="-128"/>
              </a:rPr>
              <a:t>タスク</a:t>
            </a:r>
            <a:r>
              <a:rPr kumimoji="1" lang="en-US" altLang="ja-JP" sz="2000" dirty="0" smtClean="0">
                <a:latin typeface="HGPｺﾞｼｯｸE" panose="020B0900000000000000" pitchFamily="50" charset="-128"/>
                <a:ea typeface="HGPｺﾞｼｯｸE" panose="020B0900000000000000" pitchFamily="50" charset="-128"/>
              </a:rPr>
              <a:t>A</a:t>
            </a:r>
            <a:r>
              <a:rPr kumimoji="1" lang="ja-JP" altLang="en-US" sz="2000" dirty="0" smtClean="0">
                <a:latin typeface="HGPｺﾞｼｯｸE" panose="020B0900000000000000" pitchFamily="50" charset="-128"/>
                <a:ea typeface="HGPｺﾞｼｯｸE" panose="020B0900000000000000" pitchFamily="50" charset="-128"/>
              </a:rPr>
              <a:t>の事後確率の項を下記のように近似する、</a:t>
            </a:r>
            <a:endParaRPr kumimoji="1" lang="en-US" altLang="ja-JP" sz="2000" dirty="0" smtClean="0">
              <a:latin typeface="HGPｺﾞｼｯｸE" panose="020B0900000000000000" pitchFamily="50" charset="-128"/>
              <a:ea typeface="HGPｺﾞｼｯｸE" panose="020B0900000000000000" pitchFamily="50" charset="-128"/>
            </a:endParaRPr>
          </a:p>
        </p:txBody>
      </p:sp>
      <p:graphicFrame>
        <p:nvGraphicFramePr>
          <p:cNvPr id="9" name="オブジェクト 8"/>
          <p:cNvGraphicFramePr>
            <a:graphicFrameLocks noChangeAspect="1"/>
          </p:cNvGraphicFramePr>
          <p:nvPr>
            <p:extLst>
              <p:ext uri="{D42A27DB-BD31-4B8C-83A1-F6EECF244321}">
                <p14:modId xmlns:p14="http://schemas.microsoft.com/office/powerpoint/2010/main" val="2486701072"/>
              </p:ext>
            </p:extLst>
          </p:nvPr>
        </p:nvGraphicFramePr>
        <p:xfrm>
          <a:off x="5915900" y="4806911"/>
          <a:ext cx="3022965" cy="634982"/>
        </p:xfrm>
        <a:graphic>
          <a:graphicData uri="http://schemas.openxmlformats.org/presentationml/2006/ole">
            <mc:AlternateContent xmlns:mc="http://schemas.openxmlformats.org/markup-compatibility/2006">
              <mc:Choice xmlns:v="urn:schemas-microsoft-com:vml" Requires="v">
                <p:oleObj spid="_x0000_s3122" name="数式" r:id="rId6" imgW="2209680" imgH="482400" progId="Equation.3">
                  <p:embed/>
                </p:oleObj>
              </mc:Choice>
              <mc:Fallback>
                <p:oleObj name="数式" r:id="rId6" imgW="2209680" imgH="482400" progId="Equation.3">
                  <p:embed/>
                  <p:pic>
                    <p:nvPicPr>
                      <p:cNvPr id="0" name=""/>
                      <p:cNvPicPr/>
                      <p:nvPr/>
                    </p:nvPicPr>
                    <p:blipFill>
                      <a:blip r:embed="rId7"/>
                      <a:stretch>
                        <a:fillRect/>
                      </a:stretch>
                    </p:blipFill>
                    <p:spPr>
                      <a:xfrm>
                        <a:off x="5915900" y="4806911"/>
                        <a:ext cx="3022965" cy="634982"/>
                      </a:xfrm>
                      <a:prstGeom prst="rect">
                        <a:avLst/>
                      </a:prstGeom>
                    </p:spPr>
                  </p:pic>
                </p:oleObj>
              </mc:Fallback>
            </mc:AlternateContent>
          </a:graphicData>
        </a:graphic>
      </p:graphicFrame>
    </p:spTree>
    <p:extLst>
      <p:ext uri="{BB962C8B-B14F-4D97-AF65-F5344CB8AC3E}">
        <p14:creationId xmlns:p14="http://schemas.microsoft.com/office/powerpoint/2010/main" val="1322032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6231264"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Elastic Weight Consolidation</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1372019" y="2588519"/>
                <a:ext cx="6827519" cy="11950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pt-BR" sz="3200" i="1" smtClean="0">
                          <a:latin typeface="Cambria Math" panose="02040503050406030204" pitchFamily="18" charset="0"/>
                        </a:rPr>
                        <m:t>𝓛</m:t>
                      </m:r>
                      <m:d>
                        <m:dPr>
                          <m:ctrlPr>
                            <a:rPr kumimoji="1" lang="pt-BR" altLang="ja-JP" sz="3200" i="1" smtClean="0">
                              <a:latin typeface="Cambria Math" panose="02040503050406030204" pitchFamily="18" charset="0"/>
                            </a:rPr>
                          </m:ctrlPr>
                        </m:dPr>
                        <m:e>
                          <m:r>
                            <a:rPr kumimoji="1" lang="en-US" altLang="ja-JP" sz="3200" i="1">
                              <a:latin typeface="Cambria Math" panose="02040503050406030204" pitchFamily="18" charset="0"/>
                            </a:rPr>
                            <m:t>𝜃</m:t>
                          </m:r>
                        </m:e>
                      </m:d>
                      <m:r>
                        <a:rPr kumimoji="1" lang="pt-BR" altLang="ja-JP" sz="3200" i="1" smtClean="0">
                          <a:latin typeface="Cambria Math" panose="02040503050406030204" pitchFamily="18" charset="0"/>
                        </a:rPr>
                        <m:t>=</m:t>
                      </m:r>
                      <m:sSub>
                        <m:sSubPr>
                          <m:ctrlPr>
                            <a:rPr kumimoji="1" lang="pt-BR" altLang="ja-JP" sz="3200" i="1" smtClean="0">
                              <a:latin typeface="Cambria Math" panose="02040503050406030204" pitchFamily="18" charset="0"/>
                            </a:rPr>
                          </m:ctrlPr>
                        </m:sSubPr>
                        <m:e>
                          <m:r>
                            <a:rPr kumimoji="1" lang="ja-JP" altLang="pt-BR" sz="3200" i="1">
                              <a:latin typeface="Cambria Math" panose="02040503050406030204" pitchFamily="18" charset="0"/>
                            </a:rPr>
                            <m:t>𝓛</m:t>
                          </m:r>
                        </m:e>
                        <m:sub>
                          <m:r>
                            <a:rPr kumimoji="1" lang="en-US" altLang="ja-JP" sz="3200" b="0" i="1" smtClean="0">
                              <a:latin typeface="Cambria Math" panose="02040503050406030204" pitchFamily="18" charset="0"/>
                            </a:rPr>
                            <m:t>𝐵</m:t>
                          </m:r>
                        </m:sub>
                      </m:sSub>
                      <m:d>
                        <m:dPr>
                          <m:ctrlPr>
                            <a:rPr kumimoji="1" lang="en-US" altLang="ja-JP" sz="3200" b="0" i="1" smtClean="0">
                              <a:latin typeface="Cambria Math" panose="02040503050406030204" pitchFamily="18" charset="0"/>
                            </a:rPr>
                          </m:ctrlPr>
                        </m:dPr>
                        <m:e>
                          <m:r>
                            <a:rPr kumimoji="1" lang="en-US" altLang="ja-JP" sz="3200" i="1">
                              <a:latin typeface="Cambria Math" panose="02040503050406030204" pitchFamily="18" charset="0"/>
                            </a:rPr>
                            <m:t>𝜃</m:t>
                          </m:r>
                        </m:e>
                      </m:d>
                      <m:r>
                        <a:rPr kumimoji="1" lang="pt-BR" altLang="ja-JP" sz="3200" i="1" smtClean="0">
                          <a:latin typeface="Cambria Math" panose="02040503050406030204" pitchFamily="18" charset="0"/>
                        </a:rPr>
                        <m:t>+</m:t>
                      </m:r>
                      <m:nary>
                        <m:naryPr>
                          <m:chr m:val="∑"/>
                          <m:supHide m:val="on"/>
                          <m:ctrlPr>
                            <a:rPr kumimoji="1" lang="pt-BR"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sub>
                        <m:sup/>
                        <m:e>
                          <m:f>
                            <m:fPr>
                              <m:ctrlPr>
                                <a:rPr kumimoji="1" lang="pt-BR" altLang="ja-JP" sz="3200" i="1" smtClean="0">
                                  <a:latin typeface="Cambria Math" panose="02040503050406030204" pitchFamily="18" charset="0"/>
                                </a:rPr>
                              </m:ctrlPr>
                            </m:fPr>
                            <m:num>
                              <m:r>
                                <m:rPr>
                                  <m:sty m:val="p"/>
                                </m:rPr>
                                <a:rPr kumimoji="1" lang="en-US" altLang="ja-JP" sz="3200" i="1" smtClean="0">
                                  <a:latin typeface="Cambria Math" panose="02040503050406030204" pitchFamily="18" charset="0"/>
                                </a:rPr>
                                <m:t>λ</m:t>
                              </m:r>
                            </m:num>
                            <m:den>
                              <m:r>
                                <a:rPr kumimoji="1" lang="en-US" altLang="ja-JP" sz="3200" b="0" i="1" smtClean="0">
                                  <a:latin typeface="Cambria Math" panose="02040503050406030204" pitchFamily="18" charset="0"/>
                                </a:rPr>
                                <m:t>2</m:t>
                              </m:r>
                            </m:den>
                          </m:f>
                          <m:sSub>
                            <m:sSubPr>
                              <m:ctrlPr>
                                <a:rPr kumimoji="1" lang="pt-BR"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e>
                      </m:nary>
                      <m:sSup>
                        <m:sSupPr>
                          <m:ctrlPr>
                            <a:rPr kumimoji="1" lang="pt-BR" altLang="ja-JP" sz="3200" i="1" smtClean="0">
                              <a:latin typeface="Cambria Math" panose="02040503050406030204" pitchFamily="18" charset="0"/>
                            </a:rPr>
                          </m:ctrlPr>
                        </m:sSupPr>
                        <m:e>
                          <m:d>
                            <m:dPr>
                              <m:ctrlPr>
                                <a:rPr kumimoji="1" lang="pt-BR" altLang="ja-JP" sz="3200" i="1">
                                  <a:latin typeface="Cambria Math" panose="02040503050406030204" pitchFamily="18" charset="0"/>
                                </a:rPr>
                              </m:ctrlPr>
                            </m:dPr>
                            <m:e>
                              <m:sSub>
                                <m:sSubPr>
                                  <m:ctrlPr>
                                    <a:rPr kumimoji="1" lang="pt-BR" altLang="ja-JP" sz="3200" i="1">
                                      <a:latin typeface="Cambria Math" panose="02040503050406030204" pitchFamily="18" charset="0"/>
                                    </a:rPr>
                                  </m:ctrlPr>
                                </m:sSubPr>
                                <m:e>
                                  <m:r>
                                    <a:rPr kumimoji="1" lang="en-US" altLang="ja-JP" sz="3200" i="1">
                                      <a:latin typeface="Cambria Math" panose="02040503050406030204" pitchFamily="18" charset="0"/>
                                    </a:rPr>
                                    <m:t>𝜃</m:t>
                                  </m:r>
                                </m:e>
                                <m:sub>
                                  <m:r>
                                    <a:rPr kumimoji="1" lang="en-US" altLang="ja-JP" sz="3200" i="1">
                                      <a:latin typeface="Cambria Math" panose="02040503050406030204" pitchFamily="18" charset="0"/>
                                    </a:rPr>
                                    <m:t>𝑖</m:t>
                                  </m:r>
                                </m:sub>
                              </m:sSub>
                              <m:sSub>
                                <m:sSubPr>
                                  <m:ctrlPr>
                                    <a:rPr kumimoji="1" lang="pt-BR" altLang="ja-JP" sz="3200" i="1">
                                      <a:latin typeface="Cambria Math" panose="02040503050406030204" pitchFamily="18" charset="0"/>
                                    </a:rPr>
                                  </m:ctrlPr>
                                </m:sSubPr>
                                <m:e>
                                  <m:r>
                                    <a:rPr kumimoji="1" lang="en-US" altLang="ja-JP" sz="3200" i="1">
                                      <a:latin typeface="Cambria Math" panose="02040503050406030204" pitchFamily="18" charset="0"/>
                                    </a:rPr>
                                    <m:t>−</m:t>
                                  </m:r>
                                  <m:sSup>
                                    <m:sSupPr>
                                      <m:ctrlPr>
                                        <a:rPr kumimoji="1" lang="pt-BR" altLang="ja-JP" sz="3200" i="1">
                                          <a:latin typeface="Cambria Math" panose="02040503050406030204" pitchFamily="18" charset="0"/>
                                        </a:rPr>
                                      </m:ctrlPr>
                                    </m:sSupPr>
                                    <m:e>
                                      <m:r>
                                        <a:rPr kumimoji="1" lang="en-US" altLang="ja-JP" sz="3200" i="1">
                                          <a:latin typeface="Cambria Math" panose="02040503050406030204" pitchFamily="18" charset="0"/>
                                        </a:rPr>
                                        <m:t>𝜃</m:t>
                                      </m:r>
                                    </m:e>
                                    <m:sup>
                                      <m:r>
                                        <a:rPr kumimoji="1" lang="en-US" altLang="ja-JP" sz="3200" i="1">
                                          <a:latin typeface="Cambria Math" panose="02040503050406030204" pitchFamily="18" charset="0"/>
                                        </a:rPr>
                                        <m:t>∗</m:t>
                                      </m:r>
                                    </m:sup>
                                  </m:sSup>
                                </m:e>
                                <m:sub>
                                  <m:r>
                                    <a:rPr kumimoji="1" lang="en-US" altLang="ja-JP" sz="3200" i="1">
                                      <a:latin typeface="Cambria Math" panose="02040503050406030204" pitchFamily="18" charset="0"/>
                                    </a:rPr>
                                    <m:t>𝐴</m:t>
                                  </m:r>
                                  <m:r>
                                    <a:rPr kumimoji="1" lang="en-US" altLang="ja-JP" sz="3200" i="1">
                                      <a:latin typeface="Cambria Math" panose="02040503050406030204" pitchFamily="18" charset="0"/>
                                    </a:rPr>
                                    <m:t>,</m:t>
                                  </m:r>
                                  <m:r>
                                    <a:rPr kumimoji="1" lang="en-US" altLang="ja-JP" sz="3200" i="1">
                                      <a:latin typeface="Cambria Math" panose="02040503050406030204" pitchFamily="18" charset="0"/>
                                    </a:rPr>
                                    <m:t>𝑖</m:t>
                                  </m:r>
                                </m:sub>
                              </m:sSub>
                            </m:e>
                          </m:d>
                        </m:e>
                        <m:sup>
                          <m:r>
                            <a:rPr kumimoji="1" lang="en-US" altLang="ja-JP" sz="3200" b="0" i="1" smtClean="0">
                              <a:latin typeface="Cambria Math" panose="02040503050406030204" pitchFamily="18" charset="0"/>
                            </a:rPr>
                            <m:t>2</m:t>
                          </m:r>
                        </m:sup>
                      </m:sSup>
                    </m:oMath>
                  </m:oMathPara>
                </a14:m>
                <a:endParaRPr kumimoji="1" lang="ja-JP" altLang="en-US" sz="32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372019" y="2588519"/>
                <a:ext cx="6827519" cy="1195007"/>
              </a:xfrm>
              <a:prstGeom prst="rect">
                <a:avLst/>
              </a:prstGeom>
              <a:blipFill rotWithShape="1">
                <a:blip r:embed="rId4"/>
                <a:stretch>
                  <a:fillRect/>
                </a:stretch>
              </a:blipFill>
            </p:spPr>
            <p:txBody>
              <a:bodyPr/>
              <a:lstStyle/>
              <a:p>
                <a:r>
                  <a:rPr lang="ja-JP" altLang="en-US">
                    <a:noFill/>
                  </a:rPr>
                  <a:t> </a:t>
                </a:r>
              </a:p>
            </p:txBody>
          </p:sp>
        </mc:Fallback>
      </mc:AlternateContent>
      <p:graphicFrame>
        <p:nvGraphicFramePr>
          <p:cNvPr id="4" name="オブジェクト 3"/>
          <p:cNvGraphicFramePr>
            <a:graphicFrameLocks noChangeAspect="1"/>
          </p:cNvGraphicFramePr>
          <p:nvPr>
            <p:extLst/>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4134" name="数式" r:id="rId5" imgW="114120" imgH="215640" progId="Equation.3">
                  <p:embed/>
                </p:oleObj>
              </mc:Choice>
              <mc:Fallback>
                <p:oleObj name="数式" r:id="rId5" imgW="114120" imgH="215640" progId="Equation.3">
                  <p:embed/>
                  <p:pic>
                    <p:nvPicPr>
                      <p:cNvPr id="0" name=""/>
                      <p:cNvPicPr/>
                      <p:nvPr/>
                    </p:nvPicPr>
                    <p:blipFill>
                      <a:blip r:embed="rId6"/>
                      <a:stretch>
                        <a:fillRect/>
                      </a:stretch>
                    </p:blipFill>
                    <p:spPr>
                      <a:xfrm>
                        <a:off x="4895850" y="3319463"/>
                        <a:ext cx="114300" cy="215900"/>
                      </a:xfrm>
                      <a:prstGeom prst="rect">
                        <a:avLst/>
                      </a:prstGeom>
                    </p:spPr>
                  </p:pic>
                </p:oleObj>
              </mc:Fallback>
            </mc:AlternateContent>
          </a:graphicData>
        </a:graphic>
      </p:graphicFrame>
      <p:graphicFrame>
        <p:nvGraphicFramePr>
          <p:cNvPr id="5" name="オブジェクト 4"/>
          <p:cNvGraphicFramePr>
            <a:graphicFrameLocks noChangeAspect="1"/>
          </p:cNvGraphicFramePr>
          <p:nvPr>
            <p:extLst/>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4135" name="数式" r:id="rId7" imgW="114120" imgH="215640" progId="Equation.3">
                  <p:embed/>
                </p:oleObj>
              </mc:Choice>
              <mc:Fallback>
                <p:oleObj name="数式" r:id="rId7" imgW="114120" imgH="215640" progId="Equation.3">
                  <p:embed/>
                  <p:pic>
                    <p:nvPicPr>
                      <p:cNvPr id="0" name=""/>
                      <p:cNvPicPr/>
                      <p:nvPr/>
                    </p:nvPicPr>
                    <p:blipFill>
                      <a:blip r:embed="rId6"/>
                      <a:stretch>
                        <a:fillRect/>
                      </a:stretch>
                    </p:blipFill>
                    <p:spPr>
                      <a:xfrm>
                        <a:off x="4895850" y="3319463"/>
                        <a:ext cx="114300" cy="215900"/>
                      </a:xfrm>
                      <a:prstGeom prst="rect">
                        <a:avLst/>
                      </a:prstGeom>
                    </p:spPr>
                  </p:pic>
                </p:oleObj>
              </mc:Fallback>
            </mc:AlternateContent>
          </a:graphicData>
        </a:graphic>
      </p:graphicFrame>
      <p:sp>
        <p:nvSpPr>
          <p:cNvPr id="2" name="テキスト ボックス 1"/>
          <p:cNvSpPr txBox="1"/>
          <p:nvPr/>
        </p:nvSpPr>
        <p:spPr>
          <a:xfrm>
            <a:off x="679268" y="1536142"/>
            <a:ext cx="6811480" cy="461665"/>
          </a:xfrm>
          <a:prstGeom prst="rect">
            <a:avLst/>
          </a:prstGeom>
          <a:noFill/>
        </p:spPr>
        <p:txBody>
          <a:bodyPr wrap="none" rtlCol="0">
            <a:spAutoFit/>
          </a:bodyPr>
          <a:lstStyle/>
          <a:p>
            <a:r>
              <a:rPr kumimoji="1" lang="ja-JP" altLang="en-US" sz="2400" dirty="0" smtClean="0">
                <a:latin typeface="HGPｺﾞｼｯｸE" panose="020B0900000000000000" pitchFamily="50" charset="-128"/>
                <a:ea typeface="HGPｺﾞｼｯｸE" panose="020B0900000000000000" pitchFamily="50" charset="-128"/>
              </a:rPr>
              <a:t>ゆえに、最小化すべき損失関数は以下の形となる、</a:t>
            </a:r>
            <a:endParaRPr kumimoji="1" lang="ja-JP" altLang="en-US"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5819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性能測定方法</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17</a:t>
            </a:fld>
            <a:endParaRPr kumimoji="1" lang="ja-JP" altLang="en-US"/>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465" y="3035798"/>
            <a:ext cx="2739012" cy="2726839"/>
          </a:xfrm>
          <a:prstGeom prst="rect">
            <a:avLst/>
          </a:prstGeom>
        </p:spPr>
      </p:pic>
      <p:sp>
        <p:nvSpPr>
          <p:cNvPr id="3" name="テキスト ボックス 2"/>
          <p:cNvSpPr txBox="1"/>
          <p:nvPr/>
        </p:nvSpPr>
        <p:spPr>
          <a:xfrm>
            <a:off x="451311" y="1078279"/>
            <a:ext cx="3483839" cy="584775"/>
          </a:xfrm>
          <a:prstGeom prst="rect">
            <a:avLst/>
          </a:prstGeom>
          <a:noFill/>
        </p:spPr>
        <p:txBody>
          <a:bodyPr wrap="none" rtlCol="0">
            <a:spAutoFit/>
          </a:bodyPr>
          <a:lstStyle/>
          <a:p>
            <a:r>
              <a:rPr kumimoji="1" lang="ja-JP" altLang="en-US" sz="2400" dirty="0" smtClean="0">
                <a:latin typeface="HGPｺﾞｼｯｸE" panose="020B0900000000000000" pitchFamily="50" charset="-128"/>
                <a:ea typeface="HGPｺﾞｼｯｸE" panose="020B0900000000000000" pitchFamily="50" charset="-128"/>
              </a:rPr>
              <a:t>みんな大好き</a:t>
            </a:r>
            <a:r>
              <a:rPr kumimoji="1" lang="en-US" altLang="ja-JP" sz="2400" dirty="0" smtClean="0">
                <a:latin typeface="HGPｺﾞｼｯｸE" panose="020B0900000000000000" pitchFamily="50" charset="-128"/>
                <a:ea typeface="HGPｺﾞｼｯｸE" panose="020B0900000000000000" pitchFamily="50" charset="-128"/>
              </a:rPr>
              <a:t>	</a:t>
            </a:r>
            <a:r>
              <a:rPr kumimoji="1"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MNIST</a:t>
            </a:r>
            <a:endParaRPr kumimoji="1" lang="ja-JP" altLang="en-US" sz="32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523951" y="1840812"/>
            <a:ext cx="6300123" cy="2400657"/>
          </a:xfrm>
          <a:prstGeom prst="rect">
            <a:avLst/>
          </a:prstGeom>
          <a:noFill/>
        </p:spPr>
        <p:txBody>
          <a:bodyPr wrap="none" rtlCol="0">
            <a:spAutoFit/>
          </a:bodyPr>
          <a:lstStyle/>
          <a:p>
            <a:pPr marL="285750" indent="-285750">
              <a:lnSpc>
                <a:spcPct val="150000"/>
              </a:lnSpc>
              <a:buClr>
                <a:srgbClr val="00B050"/>
              </a:buClr>
              <a:buFont typeface="Wingdings" panose="05000000000000000000" pitchFamily="2" charset="2"/>
              <a:buChar char="ü"/>
            </a:pPr>
            <a:r>
              <a:rPr kumimoji="1" lang="ja-JP" altLang="en-US" sz="2000" dirty="0" smtClean="0"/>
              <a:t>画像ピクセルを特定の順序で並び替えたデータで学習</a:t>
            </a:r>
            <a:endParaRPr kumimoji="1" lang="en-US" altLang="ja-JP" sz="2000" dirty="0" smtClean="0"/>
          </a:p>
          <a:p>
            <a:pPr marL="285750" indent="-285750">
              <a:lnSpc>
                <a:spcPct val="150000"/>
              </a:lnSpc>
              <a:buClr>
                <a:srgbClr val="00B050"/>
              </a:buClr>
              <a:buFont typeface="Wingdings" panose="05000000000000000000" pitchFamily="2" charset="2"/>
              <a:buChar char="ü"/>
            </a:pPr>
            <a:r>
              <a:rPr kumimoji="1" lang="ja-JP" altLang="en-US" sz="2000" dirty="0" smtClean="0"/>
              <a:t>データセットは</a:t>
            </a:r>
            <a:r>
              <a:rPr kumimoji="1" lang="en-US" altLang="ja-JP" sz="2000" dirty="0" smtClean="0"/>
              <a:t>3</a:t>
            </a:r>
            <a:r>
              <a:rPr kumimoji="1" lang="ja-JP" altLang="en-US" sz="2000" dirty="0" smtClean="0"/>
              <a:t>種類用意</a:t>
            </a:r>
            <a:endParaRPr kumimoji="1" lang="en-US" altLang="ja-JP" sz="2000" dirty="0" smtClean="0"/>
          </a:p>
          <a:p>
            <a:pPr marL="285750" indent="-285750">
              <a:lnSpc>
                <a:spcPct val="150000"/>
              </a:lnSpc>
              <a:buClr>
                <a:srgbClr val="00B050"/>
              </a:buClr>
              <a:buFont typeface="Wingdings" panose="05000000000000000000" pitchFamily="2" charset="2"/>
              <a:buChar char="ü"/>
            </a:pPr>
            <a:r>
              <a:rPr kumimoji="1" lang="ja-JP" altLang="en-US" sz="2000" dirty="0"/>
              <a:t>それぞれ</a:t>
            </a:r>
            <a:r>
              <a:rPr kumimoji="1" lang="ja-JP" altLang="en-US" sz="2000" dirty="0" smtClean="0"/>
              <a:t>をタスクと定義</a:t>
            </a:r>
            <a:endParaRPr kumimoji="1" lang="en-US" altLang="ja-JP" sz="2000" dirty="0" smtClean="0"/>
          </a:p>
          <a:p>
            <a:pPr marL="285750" indent="-285750">
              <a:lnSpc>
                <a:spcPct val="150000"/>
              </a:lnSpc>
              <a:buClr>
                <a:srgbClr val="00B050"/>
              </a:buClr>
              <a:buFont typeface="Wingdings" panose="05000000000000000000" pitchFamily="2" charset="2"/>
              <a:buChar char="ü"/>
            </a:pPr>
            <a:r>
              <a:rPr kumimoji="1" lang="ja-JP" altLang="en-US" sz="2000" dirty="0" smtClean="0"/>
              <a:t>逐次的に学習させていく</a:t>
            </a:r>
            <a:endParaRPr kumimoji="1" lang="en-US" altLang="ja-JP" sz="2000" dirty="0" smtClean="0"/>
          </a:p>
          <a:p>
            <a:pPr marL="285750" indent="-285750">
              <a:lnSpc>
                <a:spcPct val="150000"/>
              </a:lnSpc>
              <a:buClr>
                <a:srgbClr val="00B050"/>
              </a:buClr>
              <a:buFont typeface="Wingdings" panose="05000000000000000000" pitchFamily="2" charset="2"/>
              <a:buChar char="ü"/>
            </a:pPr>
            <a:r>
              <a:rPr kumimoji="1" lang="ja-JP" altLang="en-US" sz="2000" dirty="0" smtClean="0"/>
              <a:t>テストは学習が終わったタスクのデータセットでも行う</a:t>
            </a:r>
            <a:endParaRPr kumimoji="1" lang="ja-JP" altLang="en-US" sz="2000" dirty="0"/>
          </a:p>
        </p:txBody>
      </p:sp>
    </p:spTree>
    <p:extLst>
      <p:ext uri="{BB962C8B-B14F-4D97-AF65-F5344CB8AC3E}">
        <p14:creationId xmlns:p14="http://schemas.microsoft.com/office/powerpoint/2010/main" val="1934776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性能測定結果</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18</a:t>
            </a:fld>
            <a:endParaRPr kumimoji="1" lang="ja-JP" altLang="en-US"/>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7" y="1236617"/>
            <a:ext cx="11266934" cy="2873829"/>
          </a:xfrm>
          <a:prstGeom prst="rect">
            <a:avLst/>
          </a:prstGeom>
        </p:spPr>
      </p:pic>
    </p:spTree>
    <p:extLst>
      <p:ext uri="{BB962C8B-B14F-4D97-AF65-F5344CB8AC3E}">
        <p14:creationId xmlns:p14="http://schemas.microsoft.com/office/powerpoint/2010/main" val="3598565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性能測定結果</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19</a:t>
            </a:fld>
            <a:endParaRPr kumimoji="1" lang="ja-JP" altLang="en-US"/>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7" y="1236617"/>
            <a:ext cx="11266934" cy="2873829"/>
          </a:xfrm>
          <a:prstGeom prst="rect">
            <a:avLst/>
          </a:prstGeom>
        </p:spPr>
      </p:pic>
      <p:sp>
        <p:nvSpPr>
          <p:cNvPr id="5" name="角丸四角形吹き出し 4"/>
          <p:cNvSpPr/>
          <p:nvPr/>
        </p:nvSpPr>
        <p:spPr>
          <a:xfrm>
            <a:off x="1463037" y="831271"/>
            <a:ext cx="4084321" cy="612648"/>
          </a:xfrm>
          <a:prstGeom prst="wedgeRoundRectCallout">
            <a:avLst>
              <a:gd name="adj1" fmla="val 26565"/>
              <a:gd name="adj2" fmla="val 103722"/>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ｺﾞｼｯｸE" panose="020B0900000000000000" pitchFamily="50" charset="-128"/>
                <a:ea typeface="HGPｺﾞｼｯｸE" panose="020B0900000000000000" pitchFamily="50" charset="-128"/>
              </a:rPr>
              <a:t>壊滅的忘却を観測</a:t>
            </a:r>
            <a:endParaRPr kumimoji="1" lang="ja-JP" altLang="en-US" dirty="0">
              <a:solidFill>
                <a:schemeClr val="tx1"/>
              </a:solidFill>
              <a:latin typeface="HGPｺﾞｼｯｸE" panose="020B0900000000000000" pitchFamily="50" charset="-128"/>
              <a:ea typeface="HGPｺﾞｼｯｸE" panose="020B0900000000000000" pitchFamily="50" charset="-128"/>
            </a:endParaRPr>
          </a:p>
        </p:txBody>
      </p:sp>
      <p:sp>
        <p:nvSpPr>
          <p:cNvPr id="6" name="角丸四角形吹き出し 5"/>
          <p:cNvSpPr/>
          <p:nvPr/>
        </p:nvSpPr>
        <p:spPr>
          <a:xfrm>
            <a:off x="1463036" y="831271"/>
            <a:ext cx="4084321" cy="612648"/>
          </a:xfrm>
          <a:prstGeom prst="wedgeRoundRectCallout">
            <a:avLst>
              <a:gd name="adj1" fmla="val -32497"/>
              <a:gd name="adj2" fmla="val 105144"/>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ｺﾞｼｯｸE" panose="020B0900000000000000" pitchFamily="50" charset="-128"/>
                <a:ea typeface="HGPｺﾞｼｯｸE" panose="020B0900000000000000" pitchFamily="50" charset="-128"/>
              </a:rPr>
              <a:t>壊滅的忘却を観測</a:t>
            </a:r>
            <a:endParaRPr kumimoji="1" lang="ja-JP" altLang="en-US" dirty="0">
              <a:solidFill>
                <a:schemeClr val="tx1"/>
              </a:solidFill>
              <a:latin typeface="HGPｺﾞｼｯｸE" panose="020B0900000000000000" pitchFamily="50" charset="-128"/>
              <a:ea typeface="HGPｺﾞｼｯｸE" panose="020B0900000000000000" pitchFamily="50" charset="-128"/>
            </a:endParaRPr>
          </a:p>
        </p:txBody>
      </p:sp>
      <p:sp>
        <p:nvSpPr>
          <p:cNvPr id="7" name="円/楕円 6"/>
          <p:cNvSpPr/>
          <p:nvPr/>
        </p:nvSpPr>
        <p:spPr>
          <a:xfrm>
            <a:off x="1463036" y="1849265"/>
            <a:ext cx="1869291" cy="5107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rot="1690372">
            <a:off x="3679725" y="2376827"/>
            <a:ext cx="3499035" cy="6183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666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a:solidFill>
                  <a:schemeClr val="accent5">
                    <a:lumMod val="75000"/>
                  </a:schemeClr>
                </a:solidFill>
              </a:rPr>
              <a:t>自己紹介</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a:t>
            </a:fld>
            <a:endParaRPr kumimoji="1" lang="ja-JP" altLang="en-US"/>
          </a:p>
        </p:txBody>
      </p:sp>
      <p:sp>
        <p:nvSpPr>
          <p:cNvPr id="2" name="テキスト ボックス 1"/>
          <p:cNvSpPr txBox="1"/>
          <p:nvPr/>
        </p:nvSpPr>
        <p:spPr>
          <a:xfrm>
            <a:off x="566056" y="1071154"/>
            <a:ext cx="5339923" cy="461665"/>
          </a:xfrm>
          <a:prstGeom prst="rect">
            <a:avLst/>
          </a:prstGeom>
          <a:noFill/>
        </p:spPr>
        <p:txBody>
          <a:bodyPr wrap="none" rtlCol="0">
            <a:spAutoFit/>
          </a:bodyPr>
          <a:lstStyle/>
          <a:p>
            <a:r>
              <a:rPr kumimoji="1" lang="ja-JP" altLang="en-US" sz="2400" dirty="0" smtClean="0">
                <a:solidFill>
                  <a:srgbClr val="00B050"/>
                </a:solidFill>
                <a:latin typeface="HGPｺﾞｼｯｸE" panose="020B0900000000000000" pitchFamily="50" charset="-128"/>
                <a:ea typeface="HGPｺﾞｼｯｸE" panose="020B0900000000000000" pitchFamily="50" charset="-128"/>
              </a:rPr>
              <a:t>名前：</a:t>
            </a:r>
            <a:r>
              <a:rPr kumimoji="1" lang="ja-JP" altLang="en-US" sz="2400" dirty="0" smtClean="0">
                <a:latin typeface="HGPｺﾞｼｯｸE" panose="020B0900000000000000" pitchFamily="50" charset="-128"/>
                <a:ea typeface="HGPｺﾞｼｯｸE" panose="020B0900000000000000" pitchFamily="50" charset="-128"/>
              </a:rPr>
              <a:t>　小山内　美悠（おさない　みゆう）</a:t>
            </a:r>
            <a:endParaRPr kumimoji="1" lang="ja-JP" altLang="en-US" sz="2400" dirty="0">
              <a:latin typeface="HGPｺﾞｼｯｸE" panose="020B0900000000000000" pitchFamily="50" charset="-128"/>
              <a:ea typeface="HGPｺﾞｼｯｸE" panose="020B0900000000000000" pitchFamily="50" charset="-128"/>
            </a:endParaRPr>
          </a:p>
        </p:txBody>
      </p:sp>
      <p:sp>
        <p:nvSpPr>
          <p:cNvPr id="5" name="テキスト ボックス 4"/>
          <p:cNvSpPr txBox="1"/>
          <p:nvPr/>
        </p:nvSpPr>
        <p:spPr>
          <a:xfrm>
            <a:off x="566055" y="1782808"/>
            <a:ext cx="4011034" cy="461665"/>
          </a:xfrm>
          <a:prstGeom prst="rect">
            <a:avLst/>
          </a:prstGeom>
          <a:noFill/>
        </p:spPr>
        <p:txBody>
          <a:bodyPr wrap="none" rtlCol="0">
            <a:spAutoFit/>
          </a:bodyPr>
          <a:lstStyle/>
          <a:p>
            <a:r>
              <a:rPr kumimoji="1" lang="ja-JP" altLang="en-US" sz="2400" dirty="0" smtClean="0">
                <a:solidFill>
                  <a:srgbClr val="00B050"/>
                </a:solidFill>
                <a:latin typeface="HGPｺﾞｼｯｸE" panose="020B0900000000000000" pitchFamily="50" charset="-128"/>
                <a:ea typeface="HGPｺﾞｼｯｸE" panose="020B0900000000000000" pitchFamily="50" charset="-128"/>
              </a:rPr>
              <a:t>所属：</a:t>
            </a:r>
            <a:r>
              <a:rPr kumimoji="1" lang="ja-JP" altLang="en-US" sz="2400" dirty="0" smtClean="0">
                <a:latin typeface="HGPｺﾞｼｯｸE" panose="020B0900000000000000" pitchFamily="50" charset="-128"/>
                <a:ea typeface="HGPｺﾞｼｯｸE" panose="020B0900000000000000" pitchFamily="50" charset="-128"/>
              </a:rPr>
              <a:t>　株式会社アドグローブ</a:t>
            </a:r>
            <a:endParaRPr kumimoji="1" lang="ja-JP" altLang="en-US" sz="2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566055" y="2494462"/>
            <a:ext cx="7810151" cy="3231654"/>
          </a:xfrm>
          <a:prstGeom prst="rect">
            <a:avLst/>
          </a:prstGeom>
          <a:noFill/>
        </p:spPr>
        <p:txBody>
          <a:bodyPr wrap="none" rtlCol="0">
            <a:spAutoFit/>
          </a:bodyPr>
          <a:lstStyle/>
          <a:p>
            <a:r>
              <a:rPr kumimoji="1" lang="ja-JP" altLang="en-US" sz="2400" dirty="0">
                <a:solidFill>
                  <a:srgbClr val="00B050"/>
                </a:solidFill>
                <a:latin typeface="HGPｺﾞｼｯｸE" panose="020B0900000000000000" pitchFamily="50" charset="-128"/>
                <a:ea typeface="HGPｺﾞｼｯｸE" panose="020B0900000000000000" pitchFamily="50" charset="-128"/>
              </a:rPr>
              <a:t>何</a:t>
            </a:r>
            <a:r>
              <a:rPr kumimoji="1" lang="ja-JP" altLang="en-US" sz="2400" dirty="0" smtClean="0">
                <a:solidFill>
                  <a:srgbClr val="00B050"/>
                </a:solidFill>
                <a:latin typeface="HGPｺﾞｼｯｸE" panose="020B0900000000000000" pitchFamily="50" charset="-128"/>
                <a:ea typeface="HGPｺﾞｼｯｸE" panose="020B0900000000000000" pitchFamily="50" charset="-128"/>
              </a:rPr>
              <a:t>してるの：</a:t>
            </a:r>
            <a:endParaRPr kumimoji="1" lang="en-US" altLang="ja-JP" sz="2400" dirty="0" smtClean="0">
              <a:solidFill>
                <a:srgbClr val="00B050"/>
              </a:solidFill>
              <a:latin typeface="HGPｺﾞｼｯｸE" panose="020B0900000000000000" pitchFamily="50" charset="-128"/>
              <a:ea typeface="HGPｺﾞｼｯｸE" panose="020B0900000000000000" pitchFamily="50" charset="-128"/>
            </a:endParaRPr>
          </a:p>
          <a:p>
            <a:pPr>
              <a:lnSpc>
                <a:spcPct val="150000"/>
              </a:lnSpc>
            </a:pPr>
            <a:r>
              <a:rPr kumimoji="1" lang="en-US" altLang="ja-JP" sz="2400" dirty="0">
                <a:latin typeface="HGPｺﾞｼｯｸE" panose="020B0900000000000000" pitchFamily="50" charset="-128"/>
                <a:ea typeface="HGPｺﾞｼｯｸE" panose="020B0900000000000000" pitchFamily="50" charset="-128"/>
              </a:rPr>
              <a:t>	</a:t>
            </a:r>
            <a:r>
              <a:rPr kumimoji="1" lang="en-US" altLang="ja-JP" sz="2400" dirty="0" smtClean="0">
                <a:latin typeface="HGPｺﾞｼｯｸE" panose="020B0900000000000000" pitchFamily="50" charset="-128"/>
                <a:ea typeface="HGPｺﾞｼｯｸE" panose="020B0900000000000000" pitchFamily="50" charset="-128"/>
              </a:rPr>
              <a:t>	-</a:t>
            </a:r>
            <a:r>
              <a:rPr kumimoji="1" lang="ja-JP" altLang="en-US" sz="2400" dirty="0" smtClean="0">
                <a:latin typeface="HGPｺﾞｼｯｸE" panose="020B0900000000000000" pitchFamily="50" charset="-128"/>
                <a:ea typeface="HGPｺﾞｼｯｸE" panose="020B0900000000000000" pitchFamily="50" charset="-128"/>
              </a:rPr>
              <a:t>　営業 </a:t>
            </a:r>
            <a:r>
              <a:rPr kumimoji="1" lang="en-US" altLang="ja-JP" sz="2400" dirty="0" smtClean="0">
                <a:latin typeface="HGPｺﾞｼｯｸE" panose="020B0900000000000000" pitchFamily="50" charset="-128"/>
                <a:ea typeface="HGPｺﾞｼｯｸE" panose="020B0900000000000000" pitchFamily="50" charset="-128"/>
              </a:rPr>
              <a:t>-&gt; Web</a:t>
            </a:r>
            <a:r>
              <a:rPr kumimoji="1" lang="ja-JP" altLang="en-US" sz="2400" dirty="0" smtClean="0">
                <a:latin typeface="HGPｺﾞｼｯｸE" panose="020B0900000000000000" pitchFamily="50" charset="-128"/>
                <a:ea typeface="HGPｺﾞｼｯｸE" panose="020B0900000000000000" pitchFamily="50" charset="-128"/>
              </a:rPr>
              <a:t>エンジニア </a:t>
            </a:r>
            <a:r>
              <a:rPr kumimoji="1" lang="en-US" altLang="ja-JP" sz="2400" dirty="0" smtClean="0">
                <a:latin typeface="HGPｺﾞｼｯｸE" panose="020B0900000000000000" pitchFamily="50" charset="-128"/>
                <a:ea typeface="HGPｺﾞｼｯｸE" panose="020B0900000000000000" pitchFamily="50" charset="-128"/>
              </a:rPr>
              <a:t>-&gt; AI</a:t>
            </a:r>
            <a:r>
              <a:rPr kumimoji="1" lang="ja-JP" altLang="en-US" sz="2400" dirty="0" smtClean="0">
                <a:latin typeface="HGPｺﾞｼｯｸE" panose="020B0900000000000000" pitchFamily="50" charset="-128"/>
                <a:ea typeface="HGPｺﾞｼｯｸE" panose="020B0900000000000000" pitchFamily="50" charset="-128"/>
              </a:rPr>
              <a:t>について勉強中</a:t>
            </a:r>
            <a:endParaRPr kumimoji="1" lang="en-US" altLang="ja-JP" sz="2400" dirty="0" smtClean="0">
              <a:latin typeface="HGPｺﾞｼｯｸE" panose="020B0900000000000000" pitchFamily="50" charset="-128"/>
              <a:ea typeface="HGPｺﾞｼｯｸE" panose="020B0900000000000000" pitchFamily="50" charset="-128"/>
            </a:endParaRPr>
          </a:p>
          <a:p>
            <a:pPr>
              <a:lnSpc>
                <a:spcPct val="150000"/>
              </a:lnSpc>
            </a:pPr>
            <a:r>
              <a:rPr kumimoji="1" lang="en-US" altLang="ja-JP" sz="2400" dirty="0">
                <a:latin typeface="HGPｺﾞｼｯｸE" panose="020B0900000000000000" pitchFamily="50" charset="-128"/>
                <a:ea typeface="HGPｺﾞｼｯｸE" panose="020B0900000000000000" pitchFamily="50" charset="-128"/>
              </a:rPr>
              <a:t>	</a:t>
            </a:r>
            <a:r>
              <a:rPr kumimoji="1" lang="en-US" altLang="ja-JP" sz="2400" dirty="0" smtClean="0">
                <a:latin typeface="HGPｺﾞｼｯｸE" panose="020B0900000000000000" pitchFamily="50" charset="-128"/>
                <a:ea typeface="HGPｺﾞｼｯｸE" panose="020B0900000000000000" pitchFamily="50" charset="-128"/>
              </a:rPr>
              <a:t>	-</a:t>
            </a:r>
            <a:r>
              <a:rPr kumimoji="1" lang="ja-JP" altLang="en-US" sz="2400" dirty="0" smtClean="0">
                <a:latin typeface="HGPｺﾞｼｯｸE" panose="020B0900000000000000" pitchFamily="50" charset="-128"/>
                <a:ea typeface="HGPｺﾞｼｯｸE" panose="020B0900000000000000" pitchFamily="50" charset="-128"/>
              </a:rPr>
              <a:t>　機械学習システム開発（特にディープラーニング）</a:t>
            </a:r>
            <a:endParaRPr kumimoji="1" lang="en-US" altLang="ja-JP" sz="2400" dirty="0" smtClean="0">
              <a:latin typeface="HGPｺﾞｼｯｸE" panose="020B0900000000000000" pitchFamily="50" charset="-128"/>
              <a:ea typeface="HGPｺﾞｼｯｸE" panose="020B0900000000000000" pitchFamily="50" charset="-128"/>
            </a:endParaRPr>
          </a:p>
          <a:p>
            <a:pPr>
              <a:lnSpc>
                <a:spcPct val="150000"/>
              </a:lnSpc>
            </a:pPr>
            <a:r>
              <a:rPr kumimoji="1" lang="en-US" altLang="ja-JP" sz="2400" dirty="0">
                <a:latin typeface="HGPｺﾞｼｯｸE" panose="020B0900000000000000" pitchFamily="50" charset="-128"/>
                <a:ea typeface="HGPｺﾞｼｯｸE" panose="020B0900000000000000" pitchFamily="50" charset="-128"/>
              </a:rPr>
              <a:t>	</a:t>
            </a:r>
            <a:r>
              <a:rPr kumimoji="1" lang="en-US" altLang="ja-JP" sz="2400" dirty="0" smtClean="0">
                <a:latin typeface="HGPｺﾞｼｯｸE" panose="020B0900000000000000" pitchFamily="50" charset="-128"/>
                <a:ea typeface="HGPｺﾞｼｯｸE" panose="020B0900000000000000" pitchFamily="50" charset="-128"/>
              </a:rPr>
              <a:t>	-</a:t>
            </a:r>
            <a:r>
              <a:rPr kumimoji="1" lang="ja-JP" altLang="en-US" sz="2400" dirty="0" smtClean="0">
                <a:latin typeface="HGPｺﾞｼｯｸE" panose="020B0900000000000000" pitchFamily="50" charset="-128"/>
                <a:ea typeface="HGPｺﾞｼｯｸE" panose="020B0900000000000000" pitchFamily="50" charset="-128"/>
              </a:rPr>
              <a:t>　最近は言語モデルとか画像補完</a:t>
            </a:r>
            <a:r>
              <a:rPr kumimoji="1" lang="ja-JP" altLang="en-US" sz="2400" dirty="0" smtClean="0">
                <a:latin typeface="HGPｺﾞｼｯｸE" panose="020B0900000000000000" pitchFamily="50" charset="-128"/>
                <a:ea typeface="HGPｺﾞｼｯｸE" panose="020B0900000000000000" pitchFamily="50" charset="-128"/>
              </a:rPr>
              <a:t>とか</a:t>
            </a:r>
            <a:endParaRPr kumimoji="1" lang="en-US" altLang="ja-JP" sz="2400" dirty="0" smtClean="0">
              <a:latin typeface="HGPｺﾞｼｯｸE" panose="020B0900000000000000" pitchFamily="50" charset="-128"/>
              <a:ea typeface="HGPｺﾞｼｯｸE" panose="020B0900000000000000" pitchFamily="50" charset="-128"/>
            </a:endParaRPr>
          </a:p>
          <a:p>
            <a:pPr>
              <a:lnSpc>
                <a:spcPct val="150000"/>
              </a:lnSpc>
            </a:pPr>
            <a:r>
              <a:rPr kumimoji="1" lang="en-US" altLang="ja-JP" sz="2400" dirty="0">
                <a:latin typeface="HGPｺﾞｼｯｸE" panose="020B0900000000000000" pitchFamily="50" charset="-128"/>
                <a:ea typeface="HGPｺﾞｼｯｸE" panose="020B0900000000000000" pitchFamily="50" charset="-128"/>
              </a:rPr>
              <a:t>	</a:t>
            </a:r>
            <a:r>
              <a:rPr kumimoji="1" lang="en-US" altLang="ja-JP" sz="2400" dirty="0" smtClean="0">
                <a:latin typeface="HGPｺﾞｼｯｸE" panose="020B0900000000000000" pitchFamily="50" charset="-128"/>
                <a:ea typeface="HGPｺﾞｼｯｸE" panose="020B0900000000000000" pitchFamily="50" charset="-128"/>
              </a:rPr>
              <a:t>	-  </a:t>
            </a:r>
            <a:r>
              <a:rPr kumimoji="1" lang="ja-JP" altLang="en-US" sz="2400" dirty="0" smtClean="0">
                <a:latin typeface="HGPｺﾞｼｯｸE" panose="020B0900000000000000" pitchFamily="50" charset="-128"/>
                <a:ea typeface="HGPｺﾞｼｯｸE" panose="020B0900000000000000" pitchFamily="50" charset="-128"/>
              </a:rPr>
              <a:t>会社設立準備中（株式会社</a:t>
            </a:r>
            <a:r>
              <a:rPr kumimoji="1" lang="en-US" altLang="ja-JP" sz="2400" dirty="0" err="1" smtClean="0">
                <a:latin typeface="HGPｺﾞｼｯｸE" panose="020B0900000000000000" pitchFamily="50" charset="-128"/>
                <a:ea typeface="HGPｺﾞｼｯｸE" panose="020B0900000000000000" pitchFamily="50" charset="-128"/>
              </a:rPr>
              <a:t>Nuco</a:t>
            </a:r>
            <a:r>
              <a:rPr kumimoji="1" lang="ja-JP" altLang="en-US" sz="2400" dirty="0" smtClean="0">
                <a:latin typeface="HGPｺﾞｼｯｸE" panose="020B0900000000000000" pitchFamily="50" charset="-128"/>
                <a:ea typeface="HGPｺﾞｼｯｸE" panose="020B0900000000000000" pitchFamily="50" charset="-128"/>
              </a:rPr>
              <a:t>）</a:t>
            </a:r>
            <a:endParaRPr kumimoji="1" lang="en-US" altLang="ja-JP" sz="2400" dirty="0" smtClean="0">
              <a:latin typeface="HGPｺﾞｼｯｸE" panose="020B0900000000000000" pitchFamily="50" charset="-128"/>
              <a:ea typeface="HGPｺﾞｼｯｸE" panose="020B0900000000000000" pitchFamily="50" charset="-128"/>
            </a:endParaRPr>
          </a:p>
          <a:p>
            <a:pPr>
              <a:lnSpc>
                <a:spcPct val="150000"/>
              </a:lnSpc>
            </a:pPr>
            <a:r>
              <a:rPr kumimoji="1" lang="en-US" altLang="ja-JP" sz="2400" dirty="0">
                <a:latin typeface="HGPｺﾞｼｯｸE" panose="020B0900000000000000" pitchFamily="50" charset="-128"/>
                <a:ea typeface="HGPｺﾞｼｯｸE" panose="020B0900000000000000" pitchFamily="50" charset="-128"/>
              </a:rPr>
              <a:t>	</a:t>
            </a:r>
            <a:r>
              <a:rPr kumimoji="1" lang="en-US" altLang="ja-JP" sz="2400" dirty="0" smtClean="0">
                <a:latin typeface="HGPｺﾞｼｯｸE" panose="020B0900000000000000" pitchFamily="50" charset="-128"/>
                <a:ea typeface="HGPｺﾞｼｯｸE" panose="020B0900000000000000" pitchFamily="50" charset="-128"/>
              </a:rPr>
              <a:t>	-</a:t>
            </a:r>
            <a:r>
              <a:rPr kumimoji="1" lang="ja-JP" altLang="en-US" sz="2400" dirty="0" smtClean="0">
                <a:latin typeface="HGPｺﾞｼｯｸE" panose="020B0900000000000000" pitchFamily="50" charset="-128"/>
                <a:ea typeface="HGPｺﾞｼｯｸE" panose="020B0900000000000000" pitchFamily="50" charset="-128"/>
              </a:rPr>
              <a:t>　</a:t>
            </a:r>
            <a:r>
              <a:rPr kumimoji="1" lang="en-US" altLang="ja-JP" sz="2400" dirty="0" smtClean="0">
                <a:latin typeface="HGPｺﾞｼｯｸE" panose="020B0900000000000000" pitchFamily="50" charset="-128"/>
                <a:ea typeface="HGPｺﾞｼｯｸE" panose="020B0900000000000000" pitchFamily="50" charset="-128"/>
              </a:rPr>
              <a:t>not </a:t>
            </a:r>
            <a:r>
              <a:rPr kumimoji="1" lang="ja-JP" altLang="en-US" sz="2400" dirty="0" smtClean="0">
                <a:latin typeface="HGPｺﾞｼｯｸE" panose="020B0900000000000000" pitchFamily="50" charset="-128"/>
                <a:ea typeface="HGPｺﾞｼｯｸE" panose="020B0900000000000000" pitchFamily="50" charset="-128"/>
              </a:rPr>
              <a:t>ガチ勢</a:t>
            </a:r>
            <a:endParaRPr kumimoji="1"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44469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性能測定結果</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20</a:t>
            </a:fld>
            <a:endParaRPr kumimoji="1" lang="ja-JP" altLang="en-US"/>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7" y="1236617"/>
            <a:ext cx="11266934" cy="2873829"/>
          </a:xfrm>
          <a:prstGeom prst="rect">
            <a:avLst/>
          </a:prstGeom>
        </p:spPr>
      </p:pic>
      <p:sp>
        <p:nvSpPr>
          <p:cNvPr id="5" name="角丸四角形吹き出し 4"/>
          <p:cNvSpPr/>
          <p:nvPr/>
        </p:nvSpPr>
        <p:spPr>
          <a:xfrm>
            <a:off x="1532705" y="831271"/>
            <a:ext cx="4084321" cy="612648"/>
          </a:xfrm>
          <a:prstGeom prst="wedgeRoundRectCallout">
            <a:avLst>
              <a:gd name="adj1" fmla="val 32962"/>
              <a:gd name="adj2" fmla="val 88086"/>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ｺﾞｼｯｸE" panose="020B0900000000000000" pitchFamily="50" charset="-128"/>
                <a:ea typeface="HGPｺﾞｼｯｸE" panose="020B0900000000000000" pitchFamily="50" charset="-128"/>
              </a:rPr>
              <a:t>新しいタスクを学習してもスコアを維持</a:t>
            </a:r>
            <a:endParaRPr kumimoji="1" lang="ja-JP" altLang="en-US" dirty="0">
              <a:solidFill>
                <a:schemeClr val="tx1"/>
              </a:solidFill>
              <a:latin typeface="HGPｺﾞｼｯｸE" panose="020B0900000000000000" pitchFamily="50" charset="-128"/>
              <a:ea typeface="HGPｺﾞｼｯｸE" panose="020B0900000000000000" pitchFamily="50" charset="-128"/>
            </a:endParaRPr>
          </a:p>
        </p:txBody>
      </p:sp>
      <p:sp>
        <p:nvSpPr>
          <p:cNvPr id="6" name="角丸四角形吹き出し 5"/>
          <p:cNvSpPr/>
          <p:nvPr/>
        </p:nvSpPr>
        <p:spPr>
          <a:xfrm>
            <a:off x="1532704" y="831271"/>
            <a:ext cx="4084321" cy="612648"/>
          </a:xfrm>
          <a:prstGeom prst="wedgeRoundRectCallout">
            <a:avLst>
              <a:gd name="adj1" fmla="val -29298"/>
              <a:gd name="adj2" fmla="val 103722"/>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ｺﾞｼｯｸE" panose="020B0900000000000000" pitchFamily="50" charset="-128"/>
                <a:ea typeface="HGPｺﾞｼｯｸE" panose="020B0900000000000000" pitchFamily="50" charset="-128"/>
              </a:rPr>
              <a:t>新しいタスクを学習してもスコアを維持</a:t>
            </a:r>
            <a:endParaRPr kumimoji="1" lang="ja-JP" altLang="en-US" dirty="0">
              <a:solidFill>
                <a:schemeClr val="tx1"/>
              </a:solidFill>
              <a:latin typeface="HGPｺﾞｼｯｸE" panose="020B0900000000000000" pitchFamily="50" charset="-128"/>
              <a:ea typeface="HGPｺﾞｼｯｸE" panose="020B0900000000000000" pitchFamily="50" charset="-128"/>
            </a:endParaRPr>
          </a:p>
        </p:txBody>
      </p:sp>
      <p:sp>
        <p:nvSpPr>
          <p:cNvPr id="7" name="円/楕円 6"/>
          <p:cNvSpPr/>
          <p:nvPr/>
        </p:nvSpPr>
        <p:spPr>
          <a:xfrm>
            <a:off x="1149531" y="1849265"/>
            <a:ext cx="2290355" cy="3779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814354" y="1715590"/>
            <a:ext cx="3181759" cy="468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678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性能測定結果</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21</a:t>
            </a:fld>
            <a:endParaRPr kumimoji="1" lang="ja-JP" altLang="en-US"/>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7" y="1236617"/>
            <a:ext cx="11266934" cy="2873829"/>
          </a:xfrm>
          <a:prstGeom prst="rect">
            <a:avLst/>
          </a:prstGeom>
        </p:spPr>
      </p:pic>
      <p:sp>
        <p:nvSpPr>
          <p:cNvPr id="5" name="角丸四角形吹き出し 4"/>
          <p:cNvSpPr/>
          <p:nvPr/>
        </p:nvSpPr>
        <p:spPr>
          <a:xfrm>
            <a:off x="4711335" y="740228"/>
            <a:ext cx="4180115" cy="777270"/>
          </a:xfrm>
          <a:prstGeom prst="wedgeRoundRectCallout">
            <a:avLst>
              <a:gd name="adj1" fmla="val 31667"/>
              <a:gd name="adj2" fmla="val 107400"/>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ｺﾞｼｯｸE" panose="020B0900000000000000" pitchFamily="50" charset="-128"/>
                <a:ea typeface="HGPｺﾞｼｯｸE" panose="020B0900000000000000" pitchFamily="50" charset="-128"/>
              </a:rPr>
              <a:t>高次元領域で重みが共有されている</a:t>
            </a:r>
            <a:endParaRPr kumimoji="1" lang="ja-JP" altLang="en-US" dirty="0">
              <a:solidFill>
                <a:schemeClr val="tx1"/>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145959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性能測定結果</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22</a:t>
            </a:fld>
            <a:endParaRPr kumimoji="1" lang="ja-JP" altLang="en-US"/>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7" y="1236617"/>
            <a:ext cx="11266934" cy="2873829"/>
          </a:xfrm>
          <a:prstGeom prst="rect">
            <a:avLst/>
          </a:prstGeom>
        </p:spPr>
      </p:pic>
      <p:sp>
        <p:nvSpPr>
          <p:cNvPr id="5" name="角丸四角形吹き出し 4"/>
          <p:cNvSpPr/>
          <p:nvPr/>
        </p:nvSpPr>
        <p:spPr>
          <a:xfrm>
            <a:off x="4711335" y="740228"/>
            <a:ext cx="4180115" cy="777270"/>
          </a:xfrm>
          <a:prstGeom prst="wedgeRoundRectCallout">
            <a:avLst>
              <a:gd name="adj1" fmla="val 31667"/>
              <a:gd name="adj2" fmla="val 107400"/>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ｺﾞｼｯｸE" panose="020B0900000000000000" pitchFamily="50" charset="-128"/>
                <a:ea typeface="HGPｺﾞｼｯｸE" panose="020B0900000000000000" pitchFamily="50" charset="-128"/>
              </a:rPr>
              <a:t>高次元領域で重みが共有されている</a:t>
            </a:r>
            <a:endParaRPr kumimoji="1" lang="ja-JP" altLang="en-US" dirty="0">
              <a:solidFill>
                <a:schemeClr val="tx1"/>
              </a:solidFill>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928488" y="4380727"/>
            <a:ext cx="8058616" cy="1015663"/>
          </a:xfrm>
          <a:prstGeom prst="rect">
            <a:avLst/>
          </a:prstGeom>
          <a:noFill/>
        </p:spPr>
        <p:txBody>
          <a:bodyPr wrap="none" rtlCol="0">
            <a:spAutoFit/>
          </a:bodyPr>
          <a:lstStyle/>
          <a:p>
            <a:pPr>
              <a:lnSpc>
                <a:spcPct val="150000"/>
              </a:lnSpc>
            </a:pPr>
            <a:r>
              <a:rPr kumimoji="1" lang="ja-JP" altLang="en-US" sz="2000" dirty="0" smtClean="0">
                <a:solidFill>
                  <a:srgbClr val="119F4E"/>
                </a:solidFill>
                <a:latin typeface="HGPｺﾞｼｯｸE" panose="020B0900000000000000" pitchFamily="50" charset="-128"/>
                <a:ea typeface="HGPｺﾞｼｯｸE" panose="020B0900000000000000" pitchFamily="50" charset="-128"/>
              </a:rPr>
              <a:t>▶</a:t>
            </a:r>
            <a:r>
              <a:rPr kumimoji="1" lang="ja-JP" altLang="en-US" sz="2000" dirty="0" smtClean="0">
                <a:latin typeface="HGPｺﾞｼｯｸE" panose="020B0900000000000000" pitchFamily="50" charset="-128"/>
                <a:ea typeface="HGPｺﾞｼｯｸE" panose="020B0900000000000000" pitchFamily="50" charset="-128"/>
              </a:rPr>
              <a:t>フィッシャー情報行列の重なりは異なる</a:t>
            </a:r>
            <a:r>
              <a:rPr kumimoji="1" lang="en-US" altLang="ja-JP" sz="2000" dirty="0" smtClean="0">
                <a:latin typeface="HGPｺﾞｼｯｸE" panose="020B0900000000000000" pitchFamily="50" charset="-128"/>
                <a:ea typeface="HGPｺﾞｼｯｸE" panose="020B0900000000000000" pitchFamily="50" charset="-128"/>
              </a:rPr>
              <a:t>2</a:t>
            </a:r>
            <a:r>
              <a:rPr kumimoji="1" lang="ja-JP" altLang="en-US" sz="2000" dirty="0" err="1" smtClean="0">
                <a:latin typeface="HGPｺﾞｼｯｸE" panose="020B0900000000000000" pitchFamily="50" charset="-128"/>
                <a:ea typeface="HGPｺﾞｼｯｸE" panose="020B0900000000000000" pitchFamily="50" charset="-128"/>
              </a:rPr>
              <a:t>つの</a:t>
            </a:r>
            <a:r>
              <a:rPr kumimoji="1" lang="ja-JP" altLang="en-US" sz="2000" dirty="0" smtClean="0">
                <a:latin typeface="HGPｺﾞｼｯｸE" panose="020B0900000000000000" pitchFamily="50" charset="-128"/>
                <a:ea typeface="HGPｺﾞｼｯｸE" panose="020B0900000000000000" pitchFamily="50" charset="-128"/>
              </a:rPr>
              <a:t>確率分布の相似度を表す</a:t>
            </a:r>
            <a:endParaRPr kumimoji="1" lang="en-US" altLang="ja-JP" sz="2000" dirty="0" smtClean="0">
              <a:latin typeface="HGPｺﾞｼｯｸE" panose="020B0900000000000000" pitchFamily="50" charset="-128"/>
              <a:ea typeface="HGPｺﾞｼｯｸE" panose="020B0900000000000000" pitchFamily="50" charset="-128"/>
            </a:endParaRPr>
          </a:p>
          <a:p>
            <a:pPr>
              <a:lnSpc>
                <a:spcPct val="150000"/>
              </a:lnSpc>
            </a:pPr>
            <a:r>
              <a:rPr kumimoji="1" lang="en-US" altLang="ja-JP" sz="2000" dirty="0">
                <a:latin typeface="HGPｺﾞｼｯｸE" panose="020B0900000000000000" pitchFamily="50" charset="-128"/>
                <a:ea typeface="HGPｺﾞｼｯｸE" panose="020B0900000000000000" pitchFamily="50" charset="-128"/>
              </a:rPr>
              <a:t>	</a:t>
            </a:r>
            <a:r>
              <a:rPr kumimoji="1" lang="ja-JP" altLang="en-US" sz="2000" dirty="0" smtClean="0">
                <a:solidFill>
                  <a:srgbClr val="FF0000"/>
                </a:solidFill>
                <a:latin typeface="HGPｺﾞｼｯｸE" panose="020B0900000000000000" pitchFamily="50" charset="-128"/>
                <a:ea typeface="HGPｺﾞｼｯｸE" panose="020B0900000000000000" pitchFamily="50" charset="-128"/>
              </a:rPr>
              <a:t>→ 重みが共有されている</a:t>
            </a:r>
            <a:endParaRPr kumimoji="1" lang="ja-JP" altLang="en-US" sz="2000" dirty="0">
              <a:solidFill>
                <a:srgbClr val="FF0000"/>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288515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感想とまとめと補足</a:t>
            </a:r>
            <a:endParaRPr lang="en-US" altLang="ja-JP" sz="2400" b="1" dirty="0" smtClean="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23</a:t>
            </a:fld>
            <a:endParaRPr kumimoji="1" lang="ja-JP" altLang="en-US"/>
          </a:p>
        </p:txBody>
      </p:sp>
      <p:sp>
        <p:nvSpPr>
          <p:cNvPr id="7" name="テキスト ボックス 6"/>
          <p:cNvSpPr txBox="1"/>
          <p:nvPr/>
        </p:nvSpPr>
        <p:spPr>
          <a:xfrm>
            <a:off x="426719" y="924974"/>
            <a:ext cx="8295861" cy="4524315"/>
          </a:xfrm>
          <a:prstGeom prst="rect">
            <a:avLst/>
          </a:prstGeom>
          <a:noFill/>
        </p:spPr>
        <p:txBody>
          <a:bodyPr wrap="none" rtlCol="0">
            <a:spAutoFit/>
          </a:bodyPr>
          <a:lstStyle/>
          <a:p>
            <a:pPr marL="285750" indent="-285750">
              <a:lnSpc>
                <a:spcPct val="200000"/>
              </a:lnSpc>
              <a:buClr>
                <a:srgbClr val="119F4E"/>
              </a:buClr>
              <a:buFont typeface="Wingdings" panose="05000000000000000000" pitchFamily="2" charset="2"/>
              <a:buChar char="ü"/>
            </a:pPr>
            <a:r>
              <a:rPr kumimoji="1" lang="en-US" altLang="ja-JP" sz="2400" dirty="0" smtClean="0">
                <a:latin typeface="HGPｺﾞｼｯｸE" panose="020B0900000000000000" pitchFamily="50" charset="-128"/>
                <a:ea typeface="HGPｺﾞｼｯｸE" panose="020B0900000000000000" pitchFamily="50" charset="-128"/>
              </a:rPr>
              <a:t>EWC</a:t>
            </a:r>
            <a:r>
              <a:rPr kumimoji="1" lang="ja-JP" altLang="en-US" sz="2400" dirty="0" smtClean="0">
                <a:latin typeface="HGPｺﾞｼｯｸE" panose="020B0900000000000000" pitchFamily="50" charset="-128"/>
                <a:ea typeface="HGPｺﾞｼｯｸE" panose="020B0900000000000000" pitchFamily="50" charset="-128"/>
              </a:rPr>
              <a:t>は継続的学習において現時点で最も現実的な実装方法</a:t>
            </a:r>
            <a:endParaRPr kumimoji="1" lang="en-US" altLang="ja-JP" sz="2400" dirty="0">
              <a:latin typeface="HGPｺﾞｼｯｸE" panose="020B0900000000000000" pitchFamily="50" charset="-128"/>
              <a:ea typeface="HGPｺﾞｼｯｸE" panose="020B0900000000000000" pitchFamily="50" charset="-128"/>
            </a:endParaRPr>
          </a:p>
          <a:p>
            <a:pPr marL="285750" indent="-285750">
              <a:lnSpc>
                <a:spcPct val="200000"/>
              </a:lnSpc>
              <a:buClr>
                <a:srgbClr val="119F4E"/>
              </a:buClr>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論文では強化学習の良好な結果を得られた</a:t>
            </a:r>
            <a:endParaRPr kumimoji="1" lang="en-US" altLang="ja-JP" sz="2400" dirty="0" smtClean="0">
              <a:latin typeface="HGPｺﾞｼｯｸE" panose="020B0900000000000000" pitchFamily="50" charset="-128"/>
              <a:ea typeface="HGPｺﾞｼｯｸE" panose="020B0900000000000000" pitchFamily="50" charset="-128"/>
            </a:endParaRPr>
          </a:p>
          <a:p>
            <a:pPr marL="285750" indent="-285750">
              <a:lnSpc>
                <a:spcPct val="200000"/>
              </a:lnSpc>
              <a:buClr>
                <a:srgbClr val="119F4E"/>
              </a:buClr>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神経学的にも根拠のある結果になったらしい</a:t>
            </a:r>
            <a:endParaRPr kumimoji="1" lang="en-US" altLang="ja-JP" sz="2400" dirty="0" smtClean="0">
              <a:latin typeface="HGPｺﾞｼｯｸE" panose="020B0900000000000000" pitchFamily="50" charset="-128"/>
              <a:ea typeface="HGPｺﾞｼｯｸE" panose="020B0900000000000000" pitchFamily="50" charset="-128"/>
            </a:endParaRPr>
          </a:p>
          <a:p>
            <a:pPr marL="285750" indent="-285750">
              <a:lnSpc>
                <a:spcPct val="200000"/>
              </a:lnSpc>
              <a:buClr>
                <a:srgbClr val="119F4E"/>
              </a:buClr>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ディープラーニングが脳にまた一歩近づいた</a:t>
            </a:r>
            <a:endParaRPr kumimoji="1" lang="en-US" altLang="ja-JP" sz="2400" dirty="0" smtClean="0">
              <a:latin typeface="HGPｺﾞｼｯｸE" panose="020B0900000000000000" pitchFamily="50" charset="-128"/>
              <a:ea typeface="HGPｺﾞｼｯｸE" panose="020B0900000000000000" pitchFamily="50" charset="-128"/>
            </a:endParaRPr>
          </a:p>
          <a:p>
            <a:pPr marL="285750" indent="-285750">
              <a:lnSpc>
                <a:spcPct val="200000"/>
              </a:lnSpc>
              <a:buClr>
                <a:srgbClr val="119F4E"/>
              </a:buClr>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情報幾何とかまだまだ勉強足りない</a:t>
            </a:r>
            <a:endParaRPr kumimoji="1" lang="en-US" altLang="ja-JP" sz="2400" dirty="0" smtClean="0">
              <a:latin typeface="HGPｺﾞｼｯｸE" panose="020B0900000000000000" pitchFamily="50" charset="-128"/>
              <a:ea typeface="HGPｺﾞｼｯｸE" panose="020B0900000000000000" pitchFamily="50" charset="-128"/>
            </a:endParaRPr>
          </a:p>
          <a:p>
            <a:pPr marL="285750" indent="-285750">
              <a:lnSpc>
                <a:spcPct val="200000"/>
              </a:lnSpc>
              <a:buClr>
                <a:srgbClr val="119F4E"/>
              </a:buClr>
              <a:buFont typeface="Wingdings" panose="05000000000000000000" pitchFamily="2" charset="2"/>
              <a:buChar char="ü"/>
            </a:pPr>
            <a:r>
              <a:rPr kumimoji="1" lang="ja-JP" altLang="en-US" sz="2400" dirty="0">
                <a:latin typeface="HGPｺﾞｼｯｸE" panose="020B0900000000000000" pitchFamily="50" charset="-128"/>
                <a:ea typeface="HGPｺﾞｼｯｸE" panose="020B0900000000000000" pitchFamily="50" charset="-128"/>
              </a:rPr>
              <a:t>勇気</a:t>
            </a:r>
            <a:r>
              <a:rPr kumimoji="1" lang="ja-JP" altLang="en-US" sz="2400" dirty="0" smtClean="0">
                <a:latin typeface="HGPｺﾞｼｯｸE" panose="020B0900000000000000" pitchFamily="50" charset="-128"/>
                <a:ea typeface="HGPｺﾞｼｯｸE" panose="020B0900000000000000" pitchFamily="50" charset="-128"/>
              </a:rPr>
              <a:t>を出して発表してみることの重要性</a:t>
            </a:r>
            <a:endParaRPr kumimoji="1" lang="ja-JP" altLang="en-US"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176526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globe_logo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606" y="6059353"/>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テキスト ボックス 4"/>
          <p:cNvSpPr txBox="1"/>
          <p:nvPr/>
        </p:nvSpPr>
        <p:spPr>
          <a:xfrm>
            <a:off x="1201220" y="2814418"/>
            <a:ext cx="7511013" cy="707886"/>
          </a:xfrm>
          <a:prstGeom prst="rect">
            <a:avLst/>
          </a:prstGeom>
          <a:noFill/>
        </p:spPr>
        <p:txBody>
          <a:bodyPr wrap="square" rtlCol="0">
            <a:spAutoFit/>
          </a:bodyPr>
          <a:lstStyle/>
          <a:p>
            <a:pPr algn="ctr"/>
            <a:r>
              <a:rPr lang="ja-JP" altLang="en-US" sz="4000" dirty="0" smtClean="0">
                <a:latin typeface="HGPｺﾞｼｯｸE" panose="020B0900000000000000" pitchFamily="50" charset="-128"/>
                <a:ea typeface="HGPｺﾞｼｯｸE" panose="020B0900000000000000" pitchFamily="50" charset="-128"/>
              </a:rPr>
              <a:t>ご清聴ありがとうございました。</a:t>
            </a:r>
            <a:endParaRPr lang="ja-JP" altLang="en-US" sz="4000" dirty="0">
              <a:latin typeface="HGPｺﾞｼｯｸE" panose="020B0900000000000000" pitchFamily="50" charset="-128"/>
              <a:ea typeface="HGPｺﾞｼｯｸE" panose="020B0900000000000000" pitchFamily="50" charset="-128"/>
            </a:endParaRPr>
          </a:p>
        </p:txBody>
      </p:sp>
      <p:sp>
        <p:nvSpPr>
          <p:cNvPr id="2" name="スライド番号プレースホルダー 1"/>
          <p:cNvSpPr>
            <a:spLocks noGrp="1"/>
          </p:cNvSpPr>
          <p:nvPr>
            <p:ph type="sldNum" sz="quarter" idx="12"/>
          </p:nvPr>
        </p:nvSpPr>
        <p:spPr/>
        <p:txBody>
          <a:bodyPr/>
          <a:lstStyle/>
          <a:p>
            <a:fld id="{FBCA5A0B-FEA6-49DB-8ACC-71382F0505B3}" type="slidenum">
              <a:rPr kumimoji="1" lang="ja-JP" altLang="en-US" smtClean="0"/>
              <a:t>24</a:t>
            </a:fld>
            <a:endParaRPr kumimoji="1"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565" y="4213226"/>
            <a:ext cx="2133600" cy="2143125"/>
          </a:xfrm>
          <a:prstGeom prst="rect">
            <a:avLst/>
          </a:prstGeom>
        </p:spPr>
      </p:pic>
    </p:spTree>
    <p:extLst>
      <p:ext uri="{BB962C8B-B14F-4D97-AF65-F5344CB8AC3E}">
        <p14:creationId xmlns:p14="http://schemas.microsoft.com/office/powerpoint/2010/main" val="1840545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3</a:t>
            </a:fld>
            <a:endParaRPr kumimoji="1" lang="ja-JP" altLang="en-US"/>
          </a:p>
        </p:txBody>
      </p:sp>
      <p:sp>
        <p:nvSpPr>
          <p:cNvPr id="4" name="テキスト ボックス 3"/>
          <p:cNvSpPr txBox="1"/>
          <p:nvPr/>
        </p:nvSpPr>
        <p:spPr>
          <a:xfrm>
            <a:off x="4153990" y="2786743"/>
            <a:ext cx="1497471" cy="769441"/>
          </a:xfrm>
          <a:prstGeom prst="rect">
            <a:avLst/>
          </a:prstGeom>
          <a:noFill/>
        </p:spPr>
        <p:txBody>
          <a:bodyPr wrap="square" rtlCol="0">
            <a:spAutoFit/>
          </a:bodyPr>
          <a:lstStyle/>
          <a:p>
            <a:pPr algn="ctr"/>
            <a:r>
              <a:rPr kumimoji="1" lang="ja-JP" altLang="en-US" sz="4400" dirty="0">
                <a:latin typeface="HGPｺﾞｼｯｸE" panose="020B0900000000000000" pitchFamily="50" charset="-128"/>
                <a:ea typeface="HGPｺﾞｼｯｸE" panose="020B0900000000000000" pitchFamily="50" charset="-128"/>
              </a:rPr>
              <a:t>本題</a:t>
            </a: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231" y="4489960"/>
            <a:ext cx="2320833" cy="1758031"/>
          </a:xfrm>
          <a:prstGeom prst="rect">
            <a:avLst/>
          </a:prstGeom>
        </p:spPr>
      </p:pic>
    </p:spTree>
    <p:extLst>
      <p:ext uri="{BB962C8B-B14F-4D97-AF65-F5344CB8AC3E}">
        <p14:creationId xmlns:p14="http://schemas.microsoft.com/office/powerpoint/2010/main" val="134549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対象の論文</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4</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3947662511"/>
              </p:ext>
            </p:extLst>
          </p:nvPr>
        </p:nvGraphicFramePr>
        <p:xfrm>
          <a:off x="400594" y="923108"/>
          <a:ext cx="9083039" cy="5124806"/>
        </p:xfrm>
        <a:graphic>
          <a:graphicData uri="http://schemas.openxmlformats.org/drawingml/2006/table">
            <a:tbl>
              <a:tblPr firstRow="1" bandRow="1">
                <a:tableStyleId>{5C22544A-7EE6-4342-B048-85BDC9FD1C3A}</a:tableStyleId>
              </a:tblPr>
              <a:tblGrid>
                <a:gridCol w="1140823"/>
                <a:gridCol w="7942216"/>
              </a:tblGrid>
              <a:tr h="357052">
                <a:tc>
                  <a:txBody>
                    <a:bodyPr/>
                    <a:lstStyle/>
                    <a:p>
                      <a:r>
                        <a:rPr kumimoji="1" lang="en-US" altLang="ja-JP" sz="1600" b="0" dirty="0" smtClean="0">
                          <a:solidFill>
                            <a:schemeClr val="tx1"/>
                          </a:solidFill>
                        </a:rPr>
                        <a:t>Title</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0" dirty="0" smtClean="0">
                          <a:solidFill>
                            <a:schemeClr val="tx1"/>
                          </a:solidFill>
                        </a:rPr>
                        <a:t>Overcoming catastrophic forgetting in neural networks</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9634">
                <a:tc>
                  <a:txBody>
                    <a:bodyPr/>
                    <a:lstStyle/>
                    <a:p>
                      <a:r>
                        <a:rPr kumimoji="1" lang="en-US" altLang="ja-JP" sz="1600" b="0" dirty="0" smtClean="0">
                          <a:solidFill>
                            <a:schemeClr val="tx1"/>
                          </a:solidFill>
                        </a:rPr>
                        <a:t>Authors</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63" b="0" i="0" u="none" strike="noStrike" kern="1200" dirty="0" smtClean="0">
                          <a:solidFill>
                            <a:schemeClr val="dk1"/>
                          </a:solidFill>
                          <a:effectLst/>
                          <a:latin typeface="+mn-lt"/>
                          <a:ea typeface="+mn-ea"/>
                          <a:cs typeface="+mn-cs"/>
                        </a:rPr>
                        <a:t>James Kirkpatrick</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err="1" smtClean="0">
                          <a:solidFill>
                            <a:schemeClr val="dk1"/>
                          </a:solidFill>
                          <a:effectLst/>
                          <a:latin typeface="+mn-lt"/>
                          <a:ea typeface="+mn-ea"/>
                          <a:cs typeface="+mn-cs"/>
                        </a:rPr>
                        <a:t>Razvan</a:t>
                      </a:r>
                      <a:r>
                        <a:rPr kumimoji="1" lang="en-US" altLang="ja-JP" sz="1463" b="0" i="0" u="none" strike="noStrike" kern="1200" dirty="0" smtClean="0">
                          <a:solidFill>
                            <a:schemeClr val="dk1"/>
                          </a:solidFill>
                          <a:effectLst/>
                          <a:latin typeface="+mn-lt"/>
                          <a:ea typeface="+mn-ea"/>
                          <a:cs typeface="+mn-cs"/>
                        </a:rPr>
                        <a:t> </a:t>
                      </a:r>
                      <a:r>
                        <a:rPr kumimoji="1" lang="en-US" altLang="ja-JP" sz="1463" b="0" i="0" u="none" strike="noStrike" kern="1200" dirty="0" err="1" smtClean="0">
                          <a:solidFill>
                            <a:schemeClr val="dk1"/>
                          </a:solidFill>
                          <a:effectLst/>
                          <a:latin typeface="+mn-lt"/>
                          <a:ea typeface="+mn-ea"/>
                          <a:cs typeface="+mn-cs"/>
                        </a:rPr>
                        <a:t>Pascanu</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smtClean="0">
                          <a:solidFill>
                            <a:schemeClr val="dk1"/>
                          </a:solidFill>
                          <a:effectLst/>
                          <a:latin typeface="+mn-lt"/>
                          <a:ea typeface="+mn-ea"/>
                          <a:cs typeface="+mn-cs"/>
                        </a:rPr>
                        <a:t>Neil Rabinowitz</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smtClean="0">
                          <a:solidFill>
                            <a:schemeClr val="dk1"/>
                          </a:solidFill>
                          <a:effectLst/>
                          <a:latin typeface="+mn-lt"/>
                          <a:ea typeface="+mn-ea"/>
                          <a:cs typeface="+mn-cs"/>
                        </a:rPr>
                        <a:t>Joel </a:t>
                      </a:r>
                      <a:r>
                        <a:rPr kumimoji="1" lang="en-US" altLang="ja-JP" sz="1463" b="0" i="0" u="none" strike="noStrike" kern="1200" dirty="0" err="1" smtClean="0">
                          <a:solidFill>
                            <a:schemeClr val="dk1"/>
                          </a:solidFill>
                          <a:effectLst/>
                          <a:latin typeface="+mn-lt"/>
                          <a:ea typeface="+mn-ea"/>
                          <a:cs typeface="+mn-cs"/>
                        </a:rPr>
                        <a:t>Veness</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smtClean="0">
                          <a:solidFill>
                            <a:schemeClr val="dk1"/>
                          </a:solidFill>
                          <a:effectLst/>
                          <a:latin typeface="+mn-lt"/>
                          <a:ea typeface="+mn-ea"/>
                          <a:cs typeface="+mn-cs"/>
                        </a:rPr>
                        <a:t>Guillaume Desjardins</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smtClean="0">
                          <a:solidFill>
                            <a:schemeClr val="dk1"/>
                          </a:solidFill>
                          <a:effectLst/>
                          <a:latin typeface="+mn-lt"/>
                          <a:ea typeface="+mn-ea"/>
                          <a:cs typeface="+mn-cs"/>
                        </a:rPr>
                        <a:t>Andrei A. </a:t>
                      </a:r>
                      <a:r>
                        <a:rPr kumimoji="1" lang="en-US" altLang="ja-JP" sz="1463" b="0" i="0" u="none" strike="noStrike" kern="1200" dirty="0" err="1" smtClean="0">
                          <a:solidFill>
                            <a:schemeClr val="dk1"/>
                          </a:solidFill>
                          <a:effectLst/>
                          <a:latin typeface="+mn-lt"/>
                          <a:ea typeface="+mn-ea"/>
                          <a:cs typeface="+mn-cs"/>
                        </a:rPr>
                        <a:t>Rusu</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smtClean="0">
                          <a:solidFill>
                            <a:schemeClr val="dk1"/>
                          </a:solidFill>
                          <a:effectLst/>
                          <a:latin typeface="+mn-lt"/>
                          <a:ea typeface="+mn-ea"/>
                          <a:cs typeface="+mn-cs"/>
                        </a:rPr>
                        <a:t>Kieran Milan</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smtClean="0">
                          <a:solidFill>
                            <a:schemeClr val="dk1"/>
                          </a:solidFill>
                          <a:effectLst/>
                          <a:latin typeface="+mn-lt"/>
                          <a:ea typeface="+mn-ea"/>
                          <a:cs typeface="+mn-cs"/>
                        </a:rPr>
                        <a:t>John </a:t>
                      </a:r>
                      <a:r>
                        <a:rPr kumimoji="1" lang="en-US" altLang="ja-JP" sz="1463" b="0" i="0" u="none" strike="noStrike" kern="1200" dirty="0" err="1" smtClean="0">
                          <a:solidFill>
                            <a:schemeClr val="dk1"/>
                          </a:solidFill>
                          <a:effectLst/>
                          <a:latin typeface="+mn-lt"/>
                          <a:ea typeface="+mn-ea"/>
                          <a:cs typeface="+mn-cs"/>
                        </a:rPr>
                        <a:t>Quan</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smtClean="0">
                          <a:solidFill>
                            <a:schemeClr val="dk1"/>
                          </a:solidFill>
                          <a:effectLst/>
                          <a:latin typeface="+mn-lt"/>
                          <a:ea typeface="+mn-ea"/>
                          <a:cs typeface="+mn-cs"/>
                        </a:rPr>
                        <a:t>Tiago </a:t>
                      </a:r>
                      <a:r>
                        <a:rPr kumimoji="1" lang="en-US" altLang="ja-JP" sz="1463" b="0" i="0" u="none" strike="noStrike" kern="1200" dirty="0" err="1" smtClean="0">
                          <a:solidFill>
                            <a:schemeClr val="dk1"/>
                          </a:solidFill>
                          <a:effectLst/>
                          <a:latin typeface="+mn-lt"/>
                          <a:ea typeface="+mn-ea"/>
                          <a:cs typeface="+mn-cs"/>
                        </a:rPr>
                        <a:t>Ramalho</a:t>
                      </a:r>
                      <a:r>
                        <a:rPr kumimoji="1" lang="en-US" altLang="ja-JP" sz="1463" b="0" i="0" kern="1200" dirty="0" err="1" smtClean="0">
                          <a:solidFill>
                            <a:schemeClr val="dk1"/>
                          </a:solidFill>
                          <a:effectLst/>
                          <a:latin typeface="+mn-lt"/>
                          <a:ea typeface="+mn-ea"/>
                          <a:cs typeface="+mn-cs"/>
                        </a:rPr>
                        <a:t>,</a:t>
                      </a:r>
                      <a:r>
                        <a:rPr kumimoji="1" lang="en-US" altLang="ja-JP" sz="1463" b="0" i="0" u="none" strike="noStrike" kern="1200" dirty="0" err="1" smtClean="0">
                          <a:solidFill>
                            <a:schemeClr val="dk1"/>
                          </a:solidFill>
                          <a:effectLst/>
                          <a:latin typeface="+mn-lt"/>
                          <a:ea typeface="+mn-ea"/>
                          <a:cs typeface="+mn-cs"/>
                        </a:rPr>
                        <a:t>Agnieszka</a:t>
                      </a:r>
                      <a:r>
                        <a:rPr kumimoji="1" lang="en-US" altLang="ja-JP" sz="1463" b="0" i="0" u="none" strike="noStrike" kern="1200" dirty="0" smtClean="0">
                          <a:solidFill>
                            <a:schemeClr val="dk1"/>
                          </a:solidFill>
                          <a:effectLst/>
                          <a:latin typeface="+mn-lt"/>
                          <a:ea typeface="+mn-ea"/>
                          <a:cs typeface="+mn-cs"/>
                        </a:rPr>
                        <a:t> </a:t>
                      </a:r>
                      <a:r>
                        <a:rPr kumimoji="1" lang="en-US" altLang="ja-JP" sz="1463" b="0" i="0" u="none" strike="noStrike" kern="1200" dirty="0" err="1" smtClean="0">
                          <a:solidFill>
                            <a:schemeClr val="dk1"/>
                          </a:solidFill>
                          <a:effectLst/>
                          <a:latin typeface="+mn-lt"/>
                          <a:ea typeface="+mn-ea"/>
                          <a:cs typeface="+mn-cs"/>
                        </a:rPr>
                        <a:t>Grabska-Barwinska</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err="1" smtClean="0">
                          <a:solidFill>
                            <a:schemeClr val="dk1"/>
                          </a:solidFill>
                          <a:effectLst/>
                          <a:latin typeface="+mn-lt"/>
                          <a:ea typeface="+mn-ea"/>
                          <a:cs typeface="+mn-cs"/>
                        </a:rPr>
                        <a:t>Demis</a:t>
                      </a:r>
                      <a:r>
                        <a:rPr kumimoji="1" lang="en-US" altLang="ja-JP" sz="1463" b="0" i="0" u="none" strike="noStrike" kern="1200" dirty="0" smtClean="0">
                          <a:solidFill>
                            <a:schemeClr val="dk1"/>
                          </a:solidFill>
                          <a:effectLst/>
                          <a:latin typeface="+mn-lt"/>
                          <a:ea typeface="+mn-ea"/>
                          <a:cs typeface="+mn-cs"/>
                        </a:rPr>
                        <a:t> Hassabis</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smtClean="0">
                          <a:solidFill>
                            <a:schemeClr val="dk1"/>
                          </a:solidFill>
                          <a:effectLst/>
                          <a:latin typeface="+mn-lt"/>
                          <a:ea typeface="+mn-ea"/>
                          <a:cs typeface="+mn-cs"/>
                        </a:rPr>
                        <a:t>Claudia </a:t>
                      </a:r>
                      <a:r>
                        <a:rPr kumimoji="1" lang="en-US" altLang="ja-JP" sz="1463" b="0" i="0" u="none" strike="noStrike" kern="1200" dirty="0" err="1" smtClean="0">
                          <a:solidFill>
                            <a:schemeClr val="dk1"/>
                          </a:solidFill>
                          <a:effectLst/>
                          <a:latin typeface="+mn-lt"/>
                          <a:ea typeface="+mn-ea"/>
                          <a:cs typeface="+mn-cs"/>
                        </a:rPr>
                        <a:t>Clopath</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err="1" smtClean="0">
                          <a:solidFill>
                            <a:schemeClr val="dk1"/>
                          </a:solidFill>
                          <a:effectLst/>
                          <a:latin typeface="+mn-lt"/>
                          <a:ea typeface="+mn-ea"/>
                          <a:cs typeface="+mn-cs"/>
                        </a:rPr>
                        <a:t>Dharshan</a:t>
                      </a:r>
                      <a:r>
                        <a:rPr kumimoji="1" lang="en-US" altLang="ja-JP" sz="1463" b="0" i="0" u="none" strike="noStrike" kern="1200" dirty="0" smtClean="0">
                          <a:solidFill>
                            <a:schemeClr val="dk1"/>
                          </a:solidFill>
                          <a:effectLst/>
                          <a:latin typeface="+mn-lt"/>
                          <a:ea typeface="+mn-ea"/>
                          <a:cs typeface="+mn-cs"/>
                        </a:rPr>
                        <a:t> Kumaran</a:t>
                      </a:r>
                      <a:r>
                        <a:rPr kumimoji="1" lang="en-US" altLang="ja-JP" sz="1463" b="0" i="0" kern="1200" dirty="0" smtClean="0">
                          <a:solidFill>
                            <a:schemeClr val="dk1"/>
                          </a:solidFill>
                          <a:effectLst/>
                          <a:latin typeface="+mn-lt"/>
                          <a:ea typeface="+mn-ea"/>
                          <a:cs typeface="+mn-cs"/>
                        </a:rPr>
                        <a:t>, </a:t>
                      </a:r>
                      <a:r>
                        <a:rPr kumimoji="1" lang="en-US" altLang="ja-JP" sz="1463" b="0" i="0" u="none" strike="noStrike" kern="1200" dirty="0" err="1" smtClean="0">
                          <a:solidFill>
                            <a:schemeClr val="dk1"/>
                          </a:solidFill>
                          <a:effectLst/>
                          <a:latin typeface="+mn-lt"/>
                          <a:ea typeface="+mn-ea"/>
                          <a:cs typeface="+mn-cs"/>
                        </a:rPr>
                        <a:t>Raia</a:t>
                      </a:r>
                      <a:r>
                        <a:rPr kumimoji="1" lang="en-US" altLang="ja-JP" sz="1463" b="0" i="0" u="none" strike="noStrike" kern="1200" dirty="0" smtClean="0">
                          <a:solidFill>
                            <a:schemeClr val="dk1"/>
                          </a:solidFill>
                          <a:effectLst/>
                          <a:latin typeface="+mn-lt"/>
                          <a:ea typeface="+mn-ea"/>
                          <a:cs typeface="+mn-cs"/>
                        </a:rPr>
                        <a:t> Hadsell</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7468">
                <a:tc>
                  <a:txBody>
                    <a:bodyPr/>
                    <a:lstStyle/>
                    <a:p>
                      <a:r>
                        <a:rPr kumimoji="1" lang="en-US" altLang="ja-JP" sz="1600" b="0" dirty="0" smtClean="0">
                          <a:solidFill>
                            <a:schemeClr val="tx1"/>
                          </a:solidFill>
                        </a:rPr>
                        <a:t>Abstract</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63" b="0" i="0" kern="1200" dirty="0" smtClean="0">
                          <a:solidFill>
                            <a:schemeClr val="dk1"/>
                          </a:solidFill>
                          <a:effectLst/>
                          <a:latin typeface="+mn-lt"/>
                          <a:ea typeface="+mn-ea"/>
                          <a:cs typeface="+mn-cs"/>
                        </a:rPr>
                        <a:t>The ability to learn tasks in a sequential fashion is crucial to the development of artificial intelligence. Neural networks are not, in general, capable of this and it has been widely thought that catastrophic forgetting is an inevitable feature of connectionist models. We show that it is possible to overcome this limitation and train networks that can maintain expertise on tasks which they have not experienced for a long time. Our approach remembers old tasks by selectively slowing down learning on the weights important for those tasks. We demonstrate our approach is scalable and effective by solving a set of classification tasks based on the MNIST hand written digit dataset and by learning several Atari 2600 games sequentially.</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テキスト ボックス 3"/>
          <p:cNvSpPr txBox="1"/>
          <p:nvPr/>
        </p:nvSpPr>
        <p:spPr>
          <a:xfrm>
            <a:off x="1950720" y="4685211"/>
            <a:ext cx="7158444" cy="369332"/>
          </a:xfrm>
          <a:prstGeom prst="rect">
            <a:avLst/>
          </a:prstGeom>
          <a:noFill/>
        </p:spPr>
        <p:txBody>
          <a:bodyPr wrap="square" rtlCol="0">
            <a:spAutoFit/>
          </a:bodyPr>
          <a:lstStyle/>
          <a:p>
            <a:r>
              <a:rPr kumimoji="1" lang="ja-JP" altLang="en-US" dirty="0" smtClean="0"/>
              <a:t>不可避って言われてたけど、壊滅的忘却克服しちゃった</a:t>
            </a:r>
            <a:r>
              <a:rPr lang="ja-JP" altLang="en-US" dirty="0" smtClean="0">
                <a:solidFill>
                  <a:srgbClr val="FFC000"/>
                </a:solidFill>
              </a:rPr>
              <a:t>☆</a:t>
            </a:r>
            <a:r>
              <a:rPr lang="ja-JP" altLang="en-US" dirty="0" smtClean="0"/>
              <a:t>（</a:t>
            </a:r>
            <a:r>
              <a:rPr lang="ja-JP" altLang="en-US" dirty="0" err="1" smtClean="0"/>
              <a:t>ゝ</a:t>
            </a:r>
            <a:r>
              <a:rPr lang="en-US" altLang="ja-JP" dirty="0" smtClean="0"/>
              <a:t>ω</a:t>
            </a:r>
            <a:r>
              <a:rPr lang="ja-JP" altLang="en-US" dirty="0" smtClean="0"/>
              <a:t>・）</a:t>
            </a:r>
            <a:r>
              <a:rPr lang="en-US" altLang="ja-JP" dirty="0" smtClean="0"/>
              <a:t>v</a:t>
            </a:r>
            <a:r>
              <a:rPr lang="ja-JP" altLang="en-US" dirty="0" smtClean="0"/>
              <a:t>ｷｬﾋﾟ</a:t>
            </a:r>
            <a:endParaRPr kumimoji="1" lang="ja-JP" altLang="en-US" dirty="0"/>
          </a:p>
        </p:txBody>
      </p:sp>
    </p:spTree>
    <p:extLst>
      <p:ext uri="{BB962C8B-B14F-4D97-AF65-F5344CB8AC3E}">
        <p14:creationId xmlns:p14="http://schemas.microsoft.com/office/powerpoint/2010/main" val="198600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5</a:t>
            </a:fld>
            <a:endParaRPr kumimoji="1" lang="ja-JP" altLang="en-US"/>
          </a:p>
        </p:txBody>
      </p:sp>
      <p:sp>
        <p:nvSpPr>
          <p:cNvPr id="4" name="テキスト ボックス 3"/>
          <p:cNvSpPr txBox="1"/>
          <p:nvPr/>
        </p:nvSpPr>
        <p:spPr>
          <a:xfrm>
            <a:off x="2789874" y="2804161"/>
            <a:ext cx="4206239" cy="769441"/>
          </a:xfrm>
          <a:prstGeom prst="rect">
            <a:avLst/>
          </a:prstGeom>
          <a:noFill/>
        </p:spPr>
        <p:txBody>
          <a:bodyPr wrap="square" rtlCol="0">
            <a:spAutoFit/>
          </a:bodyPr>
          <a:lstStyle/>
          <a:p>
            <a:pPr algn="ctr"/>
            <a:r>
              <a:rPr kumimoji="1" lang="ja-JP" altLang="en-US" sz="4400" dirty="0">
                <a:latin typeface="HGPｺﾞｼｯｸE" panose="020B0900000000000000" pitchFamily="50" charset="-128"/>
                <a:ea typeface="HGPｺﾞｼｯｸE" panose="020B0900000000000000" pitchFamily="50" charset="-128"/>
              </a:rPr>
              <a:t>壊滅</a:t>
            </a:r>
            <a:r>
              <a:rPr kumimoji="1" lang="ja-JP" altLang="en-US" sz="4400" dirty="0" smtClean="0">
                <a:latin typeface="HGPｺﾞｼｯｸE" panose="020B0900000000000000" pitchFamily="50" charset="-128"/>
                <a:ea typeface="HGPｺﾞｼｯｸE" panose="020B0900000000000000" pitchFamily="50" charset="-128"/>
              </a:rPr>
              <a:t>的忘却とは</a:t>
            </a:r>
            <a:endParaRPr kumimoji="1" lang="ja-JP" altLang="en-US" sz="4400" dirty="0">
              <a:latin typeface="HGPｺﾞｼｯｸE" panose="020B0900000000000000" pitchFamily="50" charset="-128"/>
              <a:ea typeface="HGPｺﾞｼｯｸE" panose="020B0900000000000000"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638" y="4360409"/>
            <a:ext cx="2981325" cy="1533525"/>
          </a:xfrm>
          <a:prstGeom prst="rect">
            <a:avLst/>
          </a:prstGeom>
        </p:spPr>
      </p:pic>
    </p:spTree>
    <p:extLst>
      <p:ext uri="{BB962C8B-B14F-4D97-AF65-F5344CB8AC3E}">
        <p14:creationId xmlns:p14="http://schemas.microsoft.com/office/powerpoint/2010/main" val="2974236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5528530"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a:solidFill>
                  <a:schemeClr val="accent5">
                    <a:lumMod val="75000"/>
                  </a:schemeClr>
                </a:solidFill>
              </a:rPr>
              <a:t>ニューラルネットワークの学習目的</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6</a:t>
            </a:fld>
            <a:endParaRPr kumimoji="1" lang="ja-JP" altLang="en-US"/>
          </a:p>
        </p:txBody>
      </p:sp>
      <p:sp>
        <p:nvSpPr>
          <p:cNvPr id="2" name="テキスト ボックス 1"/>
          <p:cNvSpPr txBox="1"/>
          <p:nvPr/>
        </p:nvSpPr>
        <p:spPr>
          <a:xfrm>
            <a:off x="1226724" y="2563807"/>
            <a:ext cx="7550465" cy="830997"/>
          </a:xfrm>
          <a:prstGeom prst="rect">
            <a:avLst/>
          </a:prstGeom>
          <a:noFill/>
        </p:spPr>
        <p:txBody>
          <a:bodyPr wrap="none" rtlCol="0">
            <a:spAutoFit/>
          </a:bodyPr>
          <a:lstStyle/>
          <a:p>
            <a:pPr>
              <a:lnSpc>
                <a:spcPct val="150000"/>
              </a:lnSpc>
            </a:pPr>
            <a:r>
              <a:rPr kumimoji="1" lang="ja-JP" altLang="en-US" sz="2800" dirty="0" smtClean="0">
                <a:latin typeface="HGPｺﾞｼｯｸE" panose="020B0900000000000000" pitchFamily="50" charset="-128"/>
                <a:ea typeface="HGPｺﾞｼｯｸE" panose="020B0900000000000000" pitchFamily="50" charset="-128"/>
              </a:rPr>
              <a:t>ネットワークの出力値と目標値の</a:t>
            </a:r>
            <a:r>
              <a:rPr kumimoji="1" lang="ja-JP" altLang="en-US" sz="3200" dirty="0" smtClean="0">
                <a:solidFill>
                  <a:srgbClr val="119F4E"/>
                </a:solidFill>
                <a:latin typeface="HGPｺﾞｼｯｸE" panose="020B0900000000000000" pitchFamily="50" charset="-128"/>
                <a:ea typeface="HGPｺﾞｼｯｸE" panose="020B0900000000000000" pitchFamily="50" charset="-128"/>
              </a:rPr>
              <a:t>誤差の最小化</a:t>
            </a:r>
            <a:endParaRPr kumimoji="1" lang="ja-JP" altLang="en-US" sz="3200" dirty="0">
              <a:solidFill>
                <a:srgbClr val="119F4E"/>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70079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343" y="3746240"/>
            <a:ext cx="845139" cy="978582"/>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4606" y="2860893"/>
            <a:ext cx="845139" cy="978582"/>
          </a:xfrm>
          <a:prstGeom prst="rect">
            <a:avLst/>
          </a:prstGeom>
          <a:noFill/>
          <a:ln>
            <a:noFill/>
          </a:ln>
        </p:spPr>
      </p:pic>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新しいタスクの学習</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7</a:t>
            </a:fld>
            <a:endParaRPr kumimoji="1" lang="ja-JP" altLang="en-US"/>
          </a:p>
        </p:txBody>
      </p:sp>
      <p:sp>
        <p:nvSpPr>
          <p:cNvPr id="4" name="テキスト ボックス 3"/>
          <p:cNvSpPr txBox="1"/>
          <p:nvPr/>
        </p:nvSpPr>
        <p:spPr>
          <a:xfrm>
            <a:off x="350450" y="1187938"/>
            <a:ext cx="9110186" cy="1446550"/>
          </a:xfrm>
          <a:prstGeom prst="rect">
            <a:avLst/>
          </a:prstGeom>
          <a:noFill/>
        </p:spPr>
        <p:txBody>
          <a:bodyPr wrap="none" rtlCol="0">
            <a:spAutoFit/>
          </a:bodyPr>
          <a:lstStyle/>
          <a:p>
            <a:pPr>
              <a:lnSpc>
                <a:spcPct val="200000"/>
              </a:lnSpc>
            </a:pPr>
            <a:r>
              <a:rPr kumimoji="1" lang="ja-JP" altLang="en-US" sz="2000" dirty="0" smtClean="0">
                <a:latin typeface="HGPｺﾞｼｯｸE" panose="020B0900000000000000" pitchFamily="50" charset="-128"/>
                <a:ea typeface="HGPｺﾞｼｯｸE" panose="020B0900000000000000" pitchFamily="50" charset="-128"/>
              </a:rPr>
              <a:t>訓練済みのモデルに新しいトレーニングデータセットを食わせた場合、</a:t>
            </a:r>
            <a:endParaRPr kumimoji="1" lang="en-US" altLang="ja-JP" sz="2000" dirty="0" smtClean="0">
              <a:latin typeface="HGPｺﾞｼｯｸE" panose="020B0900000000000000" pitchFamily="50" charset="-128"/>
              <a:ea typeface="HGPｺﾞｼｯｸE" panose="020B0900000000000000" pitchFamily="50" charset="-128"/>
            </a:endParaRPr>
          </a:p>
          <a:p>
            <a:pPr>
              <a:lnSpc>
                <a:spcPct val="200000"/>
              </a:lnSpc>
            </a:pPr>
            <a:r>
              <a:rPr kumimoji="1" lang="ja-JP" altLang="en-US" dirty="0">
                <a:latin typeface="HGPｺﾞｼｯｸE" panose="020B0900000000000000" pitchFamily="50" charset="-128"/>
                <a:ea typeface="HGPｺﾞｼｯｸE" panose="020B0900000000000000" pitchFamily="50" charset="-128"/>
              </a:rPr>
              <a:t>　</a:t>
            </a:r>
            <a:r>
              <a:rPr kumimoji="1" lang="ja-JP" altLang="en-US" sz="2400" dirty="0" smtClean="0">
                <a:solidFill>
                  <a:srgbClr val="FF0000"/>
                </a:solidFill>
                <a:latin typeface="HGPｺﾞｼｯｸE" panose="020B0900000000000000" pitchFamily="50" charset="-128"/>
                <a:ea typeface="HGPｺﾞｼｯｸE" panose="020B0900000000000000" pitchFamily="50" charset="-128"/>
              </a:rPr>
              <a:t>訓練済みの重み、バイアスを初期値として誤差を最小化しようとする</a:t>
            </a:r>
            <a:endParaRPr kumimoji="1" lang="en-US" altLang="ja-JP" sz="2400" dirty="0" smtClean="0">
              <a:solidFill>
                <a:srgbClr val="FF0000"/>
              </a:solidFill>
              <a:latin typeface="HGPｺﾞｼｯｸE" panose="020B0900000000000000" pitchFamily="50" charset="-128"/>
              <a:ea typeface="HGPｺﾞｼｯｸE" panose="020B0900000000000000" pitchFamily="50" charset="-128"/>
            </a:endParaRPr>
          </a:p>
        </p:txBody>
      </p:sp>
      <p:sp>
        <p:nvSpPr>
          <p:cNvPr id="2" name="円/楕円 1"/>
          <p:cNvSpPr/>
          <p:nvPr/>
        </p:nvSpPr>
        <p:spPr>
          <a:xfrm>
            <a:off x="999067" y="2895600"/>
            <a:ext cx="2268008" cy="7892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訓練済み</a:t>
            </a:r>
            <a:endParaRPr kumimoji="1" lang="ja-JP" altLang="en-US" dirty="0"/>
          </a:p>
        </p:txBody>
      </p:sp>
      <p:sp>
        <p:nvSpPr>
          <p:cNvPr id="6" name="円/楕円 5"/>
          <p:cNvSpPr/>
          <p:nvPr/>
        </p:nvSpPr>
        <p:spPr>
          <a:xfrm>
            <a:off x="999067" y="4403556"/>
            <a:ext cx="2268008" cy="83582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ランダムに</a:t>
            </a:r>
            <a:endParaRPr kumimoji="1" lang="en-US" altLang="ja-JP" dirty="0" smtClean="0"/>
          </a:p>
          <a:p>
            <a:pPr algn="ctr"/>
            <a:r>
              <a:rPr kumimoji="1" lang="ja-JP" altLang="en-US" dirty="0" smtClean="0"/>
              <a:t>初期化</a:t>
            </a:r>
            <a:endParaRPr kumimoji="1" lang="ja-JP" altLang="en-US" dirty="0"/>
          </a:p>
        </p:txBody>
      </p:sp>
      <p:sp>
        <p:nvSpPr>
          <p:cNvPr id="7" name="円/楕円 6"/>
          <p:cNvSpPr/>
          <p:nvPr/>
        </p:nvSpPr>
        <p:spPr>
          <a:xfrm>
            <a:off x="6147887" y="3686971"/>
            <a:ext cx="1993637" cy="127300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50000"/>
                    <a:lumOff val="50000"/>
                  </a:schemeClr>
                </a:solidFill>
              </a:rPr>
              <a:t>最適解</a:t>
            </a:r>
            <a:endParaRPr kumimoji="1" lang="ja-JP" altLang="en-US" dirty="0">
              <a:solidFill>
                <a:schemeClr val="tx1">
                  <a:lumMod val="50000"/>
                  <a:lumOff val="50000"/>
                </a:schemeClr>
              </a:solidFill>
            </a:endParaRPr>
          </a:p>
        </p:txBody>
      </p:sp>
      <p:cxnSp>
        <p:nvCxnSpPr>
          <p:cNvPr id="5" name="直線矢印コネクタ 4"/>
          <p:cNvCxnSpPr>
            <a:stCxn id="6" idx="6"/>
            <a:endCxn id="7" idx="2"/>
          </p:cNvCxnSpPr>
          <p:nvPr/>
        </p:nvCxnSpPr>
        <p:spPr>
          <a:xfrm flipV="1">
            <a:off x="3267075" y="4323472"/>
            <a:ext cx="2880812" cy="49799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 idx="6"/>
            <a:endCxn id="7" idx="1"/>
          </p:cNvCxnSpPr>
          <p:nvPr/>
        </p:nvCxnSpPr>
        <p:spPr>
          <a:xfrm>
            <a:off x="3267075" y="3290237"/>
            <a:ext cx="3172773" cy="5831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62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壊滅的な忘却</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8</a:t>
            </a:fld>
            <a:endParaRPr kumimoji="1" lang="ja-JP" altLang="en-US"/>
          </a:p>
        </p:txBody>
      </p:sp>
      <p:sp>
        <p:nvSpPr>
          <p:cNvPr id="4" name="テキスト ボックス 3"/>
          <p:cNvSpPr txBox="1"/>
          <p:nvPr/>
        </p:nvSpPr>
        <p:spPr>
          <a:xfrm>
            <a:off x="1651719" y="2237083"/>
            <a:ext cx="6934912" cy="1077218"/>
          </a:xfrm>
          <a:prstGeom prst="rect">
            <a:avLst/>
          </a:prstGeom>
          <a:noFill/>
        </p:spPr>
        <p:txBody>
          <a:bodyPr wrap="none" rtlCol="0">
            <a:spAutoFit/>
          </a:bodyPr>
          <a:lstStyle/>
          <a:p>
            <a:pPr>
              <a:lnSpc>
                <a:spcPct val="200000"/>
              </a:lnSpc>
            </a:pPr>
            <a:r>
              <a:rPr kumimoji="1" lang="ja-JP" altLang="en-US" sz="2800" dirty="0">
                <a:solidFill>
                  <a:schemeClr val="tx1">
                    <a:lumMod val="95000"/>
                    <a:lumOff val="5000"/>
                  </a:schemeClr>
                </a:solidFill>
                <a:latin typeface="HGPｺﾞｼｯｸE" panose="020B0900000000000000" pitchFamily="50" charset="-128"/>
                <a:ea typeface="HGPｺﾞｼｯｸE" panose="020B0900000000000000" pitchFamily="50" charset="-128"/>
              </a:rPr>
              <a:t>以前</a:t>
            </a:r>
            <a:r>
              <a:rPr kumimoji="1" lang="ja-JP" altLang="en-US" sz="2800" dirty="0" smtClean="0">
                <a:solidFill>
                  <a:schemeClr val="tx1">
                    <a:lumMod val="95000"/>
                    <a:lumOff val="5000"/>
                  </a:schemeClr>
                </a:solidFill>
                <a:latin typeface="HGPｺﾞｼｯｸE" panose="020B0900000000000000" pitchFamily="50" charset="-128"/>
                <a:ea typeface="HGPｺﾞｼｯｸE" panose="020B0900000000000000" pitchFamily="50" charset="-128"/>
              </a:rPr>
              <a:t>のタスクの誤差は</a:t>
            </a:r>
            <a:r>
              <a:rPr kumimoji="1" lang="ja-JP" altLang="en-US" sz="3200" dirty="0" smtClean="0">
                <a:solidFill>
                  <a:srgbClr val="119F4E"/>
                </a:solidFill>
                <a:latin typeface="HGPｺﾞｼｯｸE" panose="020B0900000000000000" pitchFamily="50" charset="-128"/>
                <a:ea typeface="HGPｺﾞｼｯｸE" panose="020B0900000000000000" pitchFamily="50" charset="-128"/>
              </a:rPr>
              <a:t>最小化できなくなる</a:t>
            </a:r>
            <a:endParaRPr kumimoji="1" lang="en-US" altLang="ja-JP" sz="3200" dirty="0" smtClean="0">
              <a:solidFill>
                <a:srgbClr val="119F4E"/>
              </a:solidFill>
              <a:latin typeface="HGPｺﾞｼｯｸE" panose="020B0900000000000000" pitchFamily="50" charset="-128"/>
              <a:ea typeface="HGPｺﾞｼｯｸE" panose="020B0900000000000000" pitchFamily="50" charset="-128"/>
            </a:endParaRPr>
          </a:p>
        </p:txBody>
      </p:sp>
      <p:sp>
        <p:nvSpPr>
          <p:cNvPr id="2" name="テキスト ボックス 1"/>
          <p:cNvSpPr txBox="1"/>
          <p:nvPr/>
        </p:nvSpPr>
        <p:spPr>
          <a:xfrm>
            <a:off x="4204562" y="3861966"/>
            <a:ext cx="3757760" cy="400110"/>
          </a:xfrm>
          <a:prstGeom prst="rect">
            <a:avLst/>
          </a:prstGeom>
          <a:noFill/>
        </p:spPr>
        <p:txBody>
          <a:bodyPr wrap="none" rtlCol="0">
            <a:spAutoFit/>
          </a:bodyPr>
          <a:lstStyle/>
          <a:p>
            <a:r>
              <a:rPr kumimoji="1" lang="ja-JP" altLang="en-US" sz="2000" dirty="0" smtClean="0">
                <a:solidFill>
                  <a:schemeClr val="bg2">
                    <a:lumMod val="90000"/>
                  </a:schemeClr>
                </a:solidFill>
              </a:rPr>
              <a:t>過去のこと？そんなものは知らん</a:t>
            </a:r>
            <a:endParaRPr kumimoji="1" lang="ja-JP" altLang="en-US" sz="2000" dirty="0">
              <a:solidFill>
                <a:schemeClr val="bg2">
                  <a:lumMod val="90000"/>
                </a:schemeClr>
              </a:solidFill>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1" y="3562000"/>
            <a:ext cx="3212292" cy="2406118"/>
          </a:xfrm>
          <a:prstGeom prst="rect">
            <a:avLst/>
          </a:prstGeom>
        </p:spPr>
      </p:pic>
    </p:spTree>
    <p:extLst>
      <p:ext uri="{BB962C8B-B14F-4D97-AF65-F5344CB8AC3E}">
        <p14:creationId xmlns:p14="http://schemas.microsoft.com/office/powerpoint/2010/main" val="4253422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a:solidFill>
                  <a:schemeClr val="accent5">
                    <a:lumMod val="75000"/>
                  </a:schemeClr>
                </a:solidFill>
              </a:rPr>
              <a:t>過去</a:t>
            </a:r>
            <a:r>
              <a:rPr lang="ja-JP" altLang="en-US" sz="2400" b="1" dirty="0" smtClean="0">
                <a:solidFill>
                  <a:schemeClr val="accent5">
                    <a:lumMod val="75000"/>
                  </a:schemeClr>
                </a:solidFill>
              </a:rPr>
              <a:t>の取り組み</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9</a:t>
            </a:fld>
            <a:endParaRPr kumimoji="1" lang="ja-JP" altLang="en-US"/>
          </a:p>
        </p:txBody>
      </p:sp>
      <p:sp>
        <p:nvSpPr>
          <p:cNvPr id="3" name="テキスト ボックス 2"/>
          <p:cNvSpPr txBox="1"/>
          <p:nvPr/>
        </p:nvSpPr>
        <p:spPr>
          <a:xfrm>
            <a:off x="653143" y="1123406"/>
            <a:ext cx="8571820" cy="461665"/>
          </a:xfrm>
          <a:prstGeom prst="rect">
            <a:avLst/>
          </a:prstGeom>
          <a:noFill/>
        </p:spPr>
        <p:txBody>
          <a:bodyPr wrap="square" rtlCol="0">
            <a:spAutoFit/>
          </a:bodyPr>
          <a:lstStyle/>
          <a:p>
            <a:pPr marL="285750" indent="-285750">
              <a:buClr>
                <a:srgbClr val="119F4E"/>
              </a:buClr>
              <a:buFont typeface="Wingdings" panose="05000000000000000000" pitchFamily="2" charset="2"/>
              <a:buChar char="u"/>
            </a:pPr>
            <a:r>
              <a:rPr kumimoji="1" lang="ja-JP" altLang="en-US" sz="2400" dirty="0" smtClean="0">
                <a:latin typeface="HGPｺﾞｼｯｸE" panose="020B0900000000000000" pitchFamily="50" charset="-128"/>
                <a:ea typeface="HGPｺﾞｼｯｸE" panose="020B0900000000000000" pitchFamily="50" charset="-128"/>
              </a:rPr>
              <a:t>複数タスクのデータセットを全量与えて学習をさせる</a:t>
            </a:r>
            <a:endParaRPr kumimoji="1" lang="ja-JP" altLang="en-US" sz="2400" dirty="0">
              <a:latin typeface="HGPｺﾞｼｯｸE" panose="020B0900000000000000" pitchFamily="50" charset="-128"/>
              <a:ea typeface="HGPｺﾞｼｯｸE" panose="020B0900000000000000" pitchFamily="50" charset="-128"/>
            </a:endParaRPr>
          </a:p>
        </p:txBody>
      </p:sp>
      <p:sp>
        <p:nvSpPr>
          <p:cNvPr id="4" name="テキスト ボックス 3"/>
          <p:cNvSpPr txBox="1"/>
          <p:nvPr/>
        </p:nvSpPr>
        <p:spPr>
          <a:xfrm>
            <a:off x="1785257" y="1854926"/>
            <a:ext cx="5049780"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kumimoji="1" lang="ja-JP" altLang="en-US" dirty="0" smtClean="0">
                <a:latin typeface="HGPｺﾞｼｯｸE" panose="020B0900000000000000" pitchFamily="50" charset="-128"/>
                <a:ea typeface="HGPｺﾞｼｯｸE" panose="020B0900000000000000" pitchFamily="50" charset="-128"/>
              </a:rPr>
              <a:t>一番最初に思いつきそうなやつ</a:t>
            </a:r>
            <a:endParaRPr kumimoji="1" lang="en-US" altLang="ja-JP" dirty="0" smtClean="0">
              <a:latin typeface="HGPｺﾞｼｯｸE" panose="020B0900000000000000" pitchFamily="50" charset="-128"/>
              <a:ea typeface="HGPｺﾞｼｯｸE" panose="020B0900000000000000" pitchFamily="50" charset="-128"/>
            </a:endParaRPr>
          </a:p>
          <a:p>
            <a:pPr marL="285750" indent="-285750">
              <a:lnSpc>
                <a:spcPct val="150000"/>
              </a:lnSpc>
              <a:buFont typeface="Wingdings" panose="05000000000000000000" pitchFamily="2" charset="2"/>
              <a:buChar char="ü"/>
            </a:pPr>
            <a:r>
              <a:rPr kumimoji="1" lang="ja-JP" altLang="en-US" dirty="0" smtClean="0">
                <a:latin typeface="HGPｺﾞｼｯｸE" panose="020B0900000000000000" pitchFamily="50" charset="-128"/>
                <a:ea typeface="HGPｺﾞｼｯｸE" panose="020B0900000000000000" pitchFamily="50" charset="-128"/>
              </a:rPr>
              <a:t>データが増えるほどリソースが必要になってくる</a:t>
            </a:r>
            <a:endParaRPr kumimoji="1" lang="en-US" altLang="ja-JP" dirty="0" smtClean="0">
              <a:latin typeface="HGPｺﾞｼｯｸE" panose="020B0900000000000000" pitchFamily="50" charset="-128"/>
              <a:ea typeface="HGPｺﾞｼｯｸE" panose="020B0900000000000000" pitchFamily="50" charset="-128"/>
            </a:endParaRPr>
          </a:p>
          <a:p>
            <a:pPr marL="285750" indent="-285750">
              <a:lnSpc>
                <a:spcPct val="150000"/>
              </a:lnSpc>
              <a:buFont typeface="Wingdings" panose="05000000000000000000" pitchFamily="2" charset="2"/>
              <a:buChar char="ü"/>
            </a:pPr>
            <a:r>
              <a:rPr kumimoji="1" lang="ja-JP" altLang="en-US" dirty="0" smtClean="0">
                <a:latin typeface="HGPｺﾞｼｯｸE" panose="020B0900000000000000" pitchFamily="50" charset="-128"/>
                <a:ea typeface="HGPｺﾞｼｯｸE" panose="020B0900000000000000" pitchFamily="50" charset="-128"/>
              </a:rPr>
              <a:t>哺乳類の学習方法とは違う（と思う）</a:t>
            </a:r>
            <a:endParaRPr kumimoji="1" lang="en-US" altLang="ja-JP" dirty="0" smtClean="0">
              <a:latin typeface="HGPｺﾞｼｯｸE" panose="020B0900000000000000" pitchFamily="50" charset="-128"/>
              <a:ea typeface="HGPｺﾞｼｯｸE" panose="020B0900000000000000" pitchFamily="50" charset="-128"/>
            </a:endParaRPr>
          </a:p>
        </p:txBody>
      </p:sp>
      <p:sp>
        <p:nvSpPr>
          <p:cNvPr id="7" name="テキスト ボックス 6"/>
          <p:cNvSpPr txBox="1"/>
          <p:nvPr/>
        </p:nvSpPr>
        <p:spPr>
          <a:xfrm>
            <a:off x="653143" y="3416160"/>
            <a:ext cx="8571820" cy="461665"/>
          </a:xfrm>
          <a:prstGeom prst="rect">
            <a:avLst/>
          </a:prstGeom>
          <a:noFill/>
        </p:spPr>
        <p:txBody>
          <a:bodyPr wrap="square" rtlCol="0">
            <a:spAutoFit/>
          </a:bodyPr>
          <a:lstStyle/>
          <a:p>
            <a:pPr marL="285750" indent="-285750">
              <a:buClr>
                <a:srgbClr val="119F4E"/>
              </a:buClr>
              <a:buFont typeface="Wingdings" panose="05000000000000000000" pitchFamily="2" charset="2"/>
              <a:buChar char="u"/>
            </a:pPr>
            <a:r>
              <a:rPr kumimoji="1" lang="en-US" altLang="ja-JP" sz="2400" dirty="0" smtClean="0">
                <a:latin typeface="HGPｺﾞｼｯｸE" panose="020B0900000000000000" pitchFamily="50" charset="-128"/>
                <a:ea typeface="HGPｺﾞｼｯｸE" panose="020B0900000000000000" pitchFamily="50" charset="-128"/>
              </a:rPr>
              <a:t>system-level consolidation[McClelland et al., 1995]</a:t>
            </a:r>
            <a:endParaRPr kumimoji="1" lang="ja-JP" altLang="en-US" sz="2400" dirty="0">
              <a:latin typeface="HGPｺﾞｼｯｸE" panose="020B0900000000000000" pitchFamily="50" charset="-128"/>
              <a:ea typeface="HGPｺﾞｼｯｸE" panose="020B0900000000000000" pitchFamily="50" charset="-128"/>
            </a:endParaRPr>
          </a:p>
        </p:txBody>
      </p:sp>
      <p:sp>
        <p:nvSpPr>
          <p:cNvPr id="8" name="テキスト ボックス 7"/>
          <p:cNvSpPr txBox="1"/>
          <p:nvPr/>
        </p:nvSpPr>
        <p:spPr>
          <a:xfrm>
            <a:off x="1785257" y="4147680"/>
            <a:ext cx="5687776"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kumimoji="1" lang="ja-JP" altLang="en-US" dirty="0" smtClean="0">
                <a:latin typeface="HGPｺﾞｼｯｸE" panose="020B0900000000000000" pitchFamily="50" charset="-128"/>
                <a:ea typeface="HGPｺﾞｼｯｸE" panose="020B0900000000000000" pitchFamily="50" charset="-128"/>
              </a:rPr>
              <a:t>各タスクをエピソードメモリシステム上に記憶</a:t>
            </a:r>
            <a:endParaRPr kumimoji="1" lang="en-US" altLang="ja-JP" dirty="0" smtClean="0">
              <a:latin typeface="HGPｺﾞｼｯｸE" panose="020B0900000000000000" pitchFamily="50" charset="-128"/>
              <a:ea typeface="HGPｺﾞｼｯｸE" panose="020B0900000000000000" pitchFamily="50" charset="-128"/>
            </a:endParaRPr>
          </a:p>
          <a:p>
            <a:pPr marL="285750" indent="-285750">
              <a:lnSpc>
                <a:spcPct val="150000"/>
              </a:lnSpc>
              <a:buFont typeface="Wingdings" panose="05000000000000000000" pitchFamily="2" charset="2"/>
              <a:buChar char="ü"/>
            </a:pPr>
            <a:r>
              <a:rPr kumimoji="1" lang="ja-JP" altLang="en-US" dirty="0" smtClean="0">
                <a:latin typeface="HGPｺﾞｼｯｸE" panose="020B0900000000000000" pitchFamily="50" charset="-128"/>
                <a:ea typeface="HGPｺﾞｼｯｸE" panose="020B0900000000000000" pitchFamily="50" charset="-128"/>
              </a:rPr>
              <a:t>タスクの量に比例して記憶と再生にメモリを必要とする</a:t>
            </a:r>
            <a:endParaRPr kumimoji="1" lang="en-US" altLang="ja-JP" dirty="0" smtClean="0">
              <a:latin typeface="HGPｺﾞｼｯｸE" panose="020B0900000000000000" pitchFamily="50" charset="-128"/>
              <a:ea typeface="HGPｺﾞｼｯｸE" panose="020B0900000000000000" pitchFamily="50" charset="-128"/>
            </a:endParaRPr>
          </a:p>
          <a:p>
            <a:pPr marL="285750" indent="-285750">
              <a:lnSpc>
                <a:spcPct val="150000"/>
              </a:lnSpc>
              <a:buFont typeface="Wingdings" panose="05000000000000000000" pitchFamily="2" charset="2"/>
              <a:buChar char="ü"/>
            </a:pPr>
            <a:r>
              <a:rPr kumimoji="1" lang="ja-JP" altLang="en-US" dirty="0">
                <a:latin typeface="HGPｺﾞｼｯｸE" panose="020B0900000000000000" pitchFamily="50" charset="-128"/>
                <a:ea typeface="HGPｺﾞｼｯｸE" panose="020B0900000000000000" pitchFamily="50" charset="-128"/>
              </a:rPr>
              <a:t>非実用的</a:t>
            </a:r>
            <a:r>
              <a:rPr kumimoji="1" lang="ja-JP" altLang="en-US" dirty="0" smtClean="0">
                <a:latin typeface="HGPｺﾞｼｯｸE" panose="020B0900000000000000" pitchFamily="50" charset="-128"/>
                <a:ea typeface="HGPｺﾞｼｯｸE" panose="020B0900000000000000" pitchFamily="50" charset="-128"/>
              </a:rPr>
              <a:t>な手法</a:t>
            </a:r>
            <a:endParaRPr kumimoji="1" lang="en-US" altLang="ja-JP"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27181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21514</TotalTime>
  <Words>697</Words>
  <Application>Microsoft Office PowerPoint</Application>
  <PresentationFormat>A4 210 x 297 mm</PresentationFormat>
  <Paragraphs>140</Paragraphs>
  <Slides>24</Slides>
  <Notes>22</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35" baseType="lpstr">
      <vt:lpstr>HGPｺﾞｼｯｸE</vt:lpstr>
      <vt:lpstr>ＭＳ Ｐゴシック</vt:lpstr>
      <vt:lpstr>ヒラギノ角ゴ Pro W3</vt:lpstr>
      <vt:lpstr>メイリオ</vt:lpstr>
      <vt:lpstr>Arial</vt:lpstr>
      <vt:lpstr>Calibri</vt:lpstr>
      <vt:lpstr>Calibri Light</vt:lpstr>
      <vt:lpstr>Cambria Math</vt:lpstr>
      <vt:lpstr>Wingdings</vt:lpstr>
      <vt:lpstr>Office テーマ</vt:lpstr>
      <vt:lpstr>数式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d-tsutsui</dc:creator>
  <cp:lastModifiedBy>アドグローブ開発4</cp:lastModifiedBy>
  <cp:revision>172</cp:revision>
  <cp:lastPrinted>2016-08-15T06:37:41Z</cp:lastPrinted>
  <dcterms:created xsi:type="dcterms:W3CDTF">2016-07-12T04:34:18Z</dcterms:created>
  <dcterms:modified xsi:type="dcterms:W3CDTF">2017-04-25T12:28:10Z</dcterms:modified>
</cp:coreProperties>
</file>