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4AFE-FDAC-4A21-8F0E-5C5B50DA15AA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90D9B-4FB7-4710-9991-1F4EDA312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24DD1B9F-1B56-4BD8-A8C6-583E9A44D6FC}"/>
              </a:ext>
            </a:extLst>
          </p:cNvPr>
          <p:cNvSpPr txBox="1"/>
          <p:nvPr userDrawn="1"/>
        </p:nvSpPr>
        <p:spPr>
          <a:xfrm>
            <a:off x="4784765" y="6424400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2">
                    <a:lumMod val="75000"/>
                  </a:schemeClr>
                </a:solidFill>
              </a:rPr>
              <a:t>copyright© </a:t>
            </a:r>
            <a:r>
              <a:rPr lang="en-US" altLang="ja-JP" sz="1000" dirty="0" err="1">
                <a:solidFill>
                  <a:schemeClr val="bg2">
                    <a:lumMod val="75000"/>
                  </a:schemeClr>
                </a:solidFill>
              </a:rPr>
              <a:t>Nuco</a:t>
            </a:r>
            <a:r>
              <a:rPr lang="en-US" altLang="ja-JP" sz="1000" dirty="0">
                <a:solidFill>
                  <a:schemeClr val="bg2">
                    <a:lumMod val="75000"/>
                  </a:schemeClr>
                </a:solidFill>
              </a:rPr>
              <a:t> Inc. All Rights Reserved.</a:t>
            </a:r>
            <a:endParaRPr lang="ja-JP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FEF9A4F0-8391-49E8-833A-32124F7B8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6127994"/>
            <a:ext cx="851807" cy="5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752113" y="6355681"/>
            <a:ext cx="2743200" cy="365125"/>
          </a:xfrm>
        </p:spPr>
        <p:txBody>
          <a:bodyPr/>
          <a:lstStyle/>
          <a:p>
            <a:fld id="{5F33D8A5-2B2F-4A6B-9A72-A853FB1CE34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6127994"/>
            <a:ext cx="851807" cy="592812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24540" y="6050627"/>
            <a:ext cx="11070771" cy="8164"/>
          </a:xfrm>
          <a:prstGeom prst="line">
            <a:avLst/>
          </a:prstGeom>
          <a:ln w="28575">
            <a:solidFill>
              <a:srgbClr val="E1C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424540" y="626338"/>
            <a:ext cx="11070771" cy="8164"/>
          </a:xfrm>
          <a:prstGeom prst="line">
            <a:avLst/>
          </a:prstGeom>
          <a:ln w="28575">
            <a:solidFill>
              <a:srgbClr val="E1C5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25C9AD1-0585-4A40-862B-0C127658D9DB}"/>
              </a:ext>
            </a:extLst>
          </p:cNvPr>
          <p:cNvSpPr txBox="1"/>
          <p:nvPr userDrawn="1"/>
        </p:nvSpPr>
        <p:spPr>
          <a:xfrm>
            <a:off x="4784765" y="6424400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2">
                    <a:lumMod val="75000"/>
                  </a:schemeClr>
                </a:solidFill>
              </a:rPr>
              <a:t>copyright© </a:t>
            </a:r>
            <a:r>
              <a:rPr lang="en-US" altLang="ja-JP" sz="1000" dirty="0" err="1">
                <a:solidFill>
                  <a:schemeClr val="bg2">
                    <a:lumMod val="75000"/>
                  </a:schemeClr>
                </a:solidFill>
              </a:rPr>
              <a:t>Nuco</a:t>
            </a:r>
            <a:r>
              <a:rPr lang="en-US" altLang="ja-JP" sz="1000" dirty="0">
                <a:solidFill>
                  <a:schemeClr val="bg2">
                    <a:lumMod val="75000"/>
                  </a:schemeClr>
                </a:solidFill>
              </a:rPr>
              <a:t> Inc. All Rights Reserved.</a:t>
            </a:r>
            <a:endParaRPr lang="ja-JP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xmlns="" id="{AD5C3395-5392-4232-B906-A04E37A8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0" y="201754"/>
            <a:ext cx="11070770" cy="42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5114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EF92-4FB4-4312-978F-19FEDA125188}" type="datetime1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5A0B-FEA6-49DB-8ACC-71382F050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241486" y="166800"/>
            <a:ext cx="5216256" cy="435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1462" b="1" i="1" dirty="0">
              <a:solidFill>
                <a:schemeClr val="tx2">
                  <a:lumMod val="75000"/>
                </a:schemeClr>
              </a:solidFill>
              <a:latin typeface="ヒラギノ角ゴ Pro W3" panose="020B0300000000000000" pitchFamily="34" charset="-128"/>
              <a:ea typeface="ヒラギノ角ゴ Pro W3" panose="020B0300000000000000" pitchFamily="34" charset="-128"/>
            </a:endParaRPr>
          </a:p>
        </p:txBody>
      </p:sp>
      <p:cxnSp>
        <p:nvCxnSpPr>
          <p:cNvPr id="6" name="直線コネクタ 5"/>
          <p:cNvCxnSpPr>
            <a:cxnSpLocks/>
          </p:cNvCxnSpPr>
          <p:nvPr userDrawn="1"/>
        </p:nvCxnSpPr>
        <p:spPr>
          <a:xfrm>
            <a:off x="241486" y="602522"/>
            <a:ext cx="118261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正方形/長方形 3"/>
          <p:cNvSpPr>
            <a:spLocks noChangeArrowheads="1"/>
          </p:cNvSpPr>
          <p:nvPr userDrawn="1"/>
        </p:nvSpPr>
        <p:spPr bwMode="auto">
          <a:xfrm>
            <a:off x="241485" y="6320184"/>
            <a:ext cx="11662462" cy="45719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1800">
              <a:solidFill>
                <a:srgbClr val="000000"/>
              </a:solidFill>
              <a:latin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pic>
        <p:nvPicPr>
          <p:cNvPr id="9" name="Picture 127" descr="adglobe_logo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86" y="6432835"/>
            <a:ext cx="146538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 userDrawn="1"/>
        </p:nvSpPr>
        <p:spPr>
          <a:xfrm>
            <a:off x="1795611" y="6487832"/>
            <a:ext cx="2949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Copyright</a:t>
            </a:r>
            <a:r>
              <a:rPr lang="en-US" altLang="ja-JP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</a:t>
            </a:r>
            <a:r>
              <a:rPr kumimoji="1" lang="ja-JP" altLang="en-US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8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adglobe</a:t>
            </a:r>
            <a:r>
              <a:rPr kumimoji="1" lang="en-US" altLang="ja-JP" sz="800" baseline="0" dirty="0"/>
              <a:t> Inc. All Rights Reserved.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740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02AC-FF5C-4143-8C8F-FDE40C5C451F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D8A5-2B2F-4A6B-9A72-A853FB1CE3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2.0338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458912" y="986348"/>
            <a:ext cx="5355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輪講 </a:t>
            </a:r>
            <a:r>
              <a:rPr lang="en-US" altLang="ja-JP" sz="2800" b="1" dirty="0" smtClean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20180521</a:t>
            </a:r>
            <a:endParaRPr lang="ja-JP" altLang="en-US" sz="28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1458910" y="1509568"/>
            <a:ext cx="9288000" cy="0"/>
          </a:xfrm>
          <a:prstGeom prst="line">
            <a:avLst/>
          </a:prstGeom>
          <a:ln w="38100">
            <a:solidFill>
              <a:srgbClr val="E1C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8909" y="2380329"/>
            <a:ext cx="883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Deep Residual Learning for Image Recognition</a:t>
            </a:r>
            <a:endParaRPr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046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Why dose Residual Module Work Well?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81776" y="2632529"/>
            <a:ext cx="8956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アンサンブルになっているのか確認したい</a:t>
            </a:r>
            <a:endParaRPr kumimoji="1" lang="en-US" altLang="ja-JP" sz="36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⇒各層を取り除いてみる</a:t>
            </a:r>
            <a:endParaRPr kumimoji="1" lang="ja-JP" altLang="en-US" sz="3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240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Why dose Residual Module Work Well?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0157" y="4733249"/>
            <a:ext cx="5772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VGG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は層を取り除くと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Error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率が大きく上がる</a:t>
            </a:r>
            <a:endParaRPr kumimoji="1"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ResNet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はほとんど変わらない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特定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の層のみ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Error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率が上昇する部分がある</a:t>
            </a:r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不明</a:t>
            </a:r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72" y="1442435"/>
            <a:ext cx="9668347" cy="29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Why dose Residual Module Work Well?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04" y="913065"/>
            <a:ext cx="5559474" cy="400327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62291" y="5203064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層を取り除く毎に徐々に性能が悪く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なっている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07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Why dose Residual Module Work Well?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8120" y="4817065"/>
            <a:ext cx="739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スキップコネクションにより、入力層付近まで勾配が伝わっていく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4" y="1197736"/>
            <a:ext cx="10344313" cy="32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5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Conclusion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4540" y="1094704"/>
            <a:ext cx="99657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ResNet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強い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ResNet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は長さの異なる様々なネットワークのアンサンブル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スキップコネクションにより、勾配消失を防ぐ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07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本講義で取り扱う内容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4540" y="1558345"/>
            <a:ext cx="1047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『</a:t>
            </a:r>
            <a:r>
              <a:rPr lang="en-US" altLang="ja-JP" sz="4000" dirty="0"/>
              <a:t> Deep Residual Learning for Image Recognition </a:t>
            </a:r>
            <a:r>
              <a:rPr lang="en-US" altLang="ja-JP" sz="4000" dirty="0" smtClean="0"/>
              <a:t>』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4540" y="2824457"/>
            <a:ext cx="7079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⇒　</a:t>
            </a:r>
            <a:r>
              <a:rPr lang="en-US" altLang="ja-JP" sz="2800" dirty="0"/>
              <a:t> Microsoft </a:t>
            </a:r>
            <a:r>
              <a:rPr lang="en-US" altLang="ja-JP" sz="2800" dirty="0" smtClean="0"/>
              <a:t>Research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2015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年に発表した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539" y="3606329"/>
            <a:ext cx="1065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⇒　通称</a:t>
            </a:r>
            <a:r>
              <a:rPr kumimoji="1" lang="en-US" altLang="ja-JP" sz="2800" dirty="0" err="1" smtClean="0"/>
              <a:t>ResNet</a:t>
            </a:r>
            <a:r>
              <a:rPr kumimoji="1" lang="ja-JP" altLang="en-US" sz="2800" dirty="0" smtClean="0"/>
              <a:t>と呼ばれるネットワークアーキテクチャについての論文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539" y="4388201"/>
            <a:ext cx="5657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⇒　</a:t>
            </a:r>
            <a:r>
              <a:rPr lang="en-US" altLang="ja-JP" sz="2800" dirty="0"/>
              <a:t>https://arxiv.org/abs/1512.03385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09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4540" y="888642"/>
            <a:ext cx="107145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残差学習フレームワーク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(residual learning framework)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導入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深層学習の積年の課題である勾配消失問題の改善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152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層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！！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のネットワーク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VGG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倍以上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！！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ImageNet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のテスト精度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3.57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％を達成した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61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Residual Module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30" y="1364188"/>
            <a:ext cx="5651790" cy="307355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153912" y="558335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arxiv.org/abs/1512.03385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より引用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7233615" y="1918952"/>
            <a:ext cx="1356593" cy="643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590208" y="173428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スキップコネクション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5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Network Architecture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53912" y="558335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arxiv.org/abs/1512.03385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より引用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22" y="732385"/>
            <a:ext cx="2216205" cy="503563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332631" y="2837565"/>
            <a:ext cx="2353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/>
              <a:t>max pooling </a:t>
            </a:r>
            <a:r>
              <a:rPr lang="ja-JP" altLang="en-US" dirty="0"/>
              <a:t>が</a:t>
            </a:r>
            <a:r>
              <a:rPr lang="ja-JP" altLang="en-US" dirty="0" smtClean="0"/>
              <a:t>無い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 smtClean="0"/>
              <a:t>hidden </a:t>
            </a:r>
            <a:r>
              <a:rPr lang="en-US" altLang="ja-JP" dirty="0"/>
              <a:t>fc </a:t>
            </a:r>
            <a:r>
              <a:rPr lang="ja-JP" altLang="en-US" dirty="0"/>
              <a:t>が</a:t>
            </a:r>
            <a:r>
              <a:rPr lang="ja-JP" altLang="en-US" dirty="0" smtClean="0"/>
              <a:t>無い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 smtClean="0"/>
              <a:t>dropout</a:t>
            </a:r>
            <a:r>
              <a:rPr lang="ja-JP" altLang="en-US" dirty="0"/>
              <a:t>が無い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7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Result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53912" y="558335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arxiv.org/abs/1512.03385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より引用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0" y="1374484"/>
            <a:ext cx="8743950" cy="29241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587950" y="4752304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ResNet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の方が汎化性能が高い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plainNetwork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は層を深くする方が性能が落ちる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ResNet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は層を深くすることで性能向上を実現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73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Why dose Residual Module Work Well?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09" y="1146219"/>
            <a:ext cx="8180637" cy="36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Why dose Residual Module Work Well?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09" y="1146219"/>
            <a:ext cx="8180637" cy="368288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32309" y="5079513"/>
            <a:ext cx="972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スキップコネクションを展開すると、</a:t>
            </a:r>
            <a:endParaRPr kumimoji="1"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様々な深さのネットワークのアンサンブルとみなせるのではないか？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26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Why dose Residual Module Work Well?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81776" y="2632529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アンサンブルになっているのか確認したい</a:t>
            </a:r>
            <a:endParaRPr kumimoji="1" lang="ja-JP" altLang="en-US" sz="3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70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295</Words>
  <Application>Microsoft Office PowerPoint</Application>
  <PresentationFormat>ワイド画面</PresentationFormat>
  <Paragraphs>48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ＭＳ Ｐゴシック</vt:lpstr>
      <vt:lpstr>ヒラギノ角ゴ Pro W3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本講義で取り扱う内容</vt:lpstr>
      <vt:lpstr>概要</vt:lpstr>
      <vt:lpstr>Residual Module</vt:lpstr>
      <vt:lpstr>Network Architecture</vt:lpstr>
      <vt:lpstr>Result</vt:lpstr>
      <vt:lpstr>Why dose Residual Module Work Well?</vt:lpstr>
      <vt:lpstr>Why dose Residual Module Work Well?</vt:lpstr>
      <vt:lpstr>Why dose Residual Module Work Well?</vt:lpstr>
      <vt:lpstr>Why dose Residual Module Work Well?</vt:lpstr>
      <vt:lpstr>Why dose Residual Module Work Well?</vt:lpstr>
      <vt:lpstr>Why dose Residual Module Work Well?</vt:lpstr>
      <vt:lpstr>Why dose Residual Module Work Well?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アドグローブ開発4</dc:creator>
  <cp:lastModifiedBy>Osanai</cp:lastModifiedBy>
  <cp:revision>38</cp:revision>
  <dcterms:created xsi:type="dcterms:W3CDTF">2017-07-11T08:31:45Z</dcterms:created>
  <dcterms:modified xsi:type="dcterms:W3CDTF">2018-05-24T22:57:24Z</dcterms:modified>
</cp:coreProperties>
</file>